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7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0075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n-lt"/>
        <a:ea typeface="+mn-ea"/>
        <a:cs typeface="+mn-cs"/>
        <a:sym typeface="Calibri"/>
      </a:defRPr>
    </a:lvl1pPr>
    <a:lvl2pPr indent="228600" defTabSz="1625600" latinLnBrk="0">
      <a:defRPr sz="2000">
        <a:latin typeface="+mn-lt"/>
        <a:ea typeface="+mn-ea"/>
        <a:cs typeface="+mn-cs"/>
        <a:sym typeface="Calibri"/>
      </a:defRPr>
    </a:lvl2pPr>
    <a:lvl3pPr indent="457200" defTabSz="1625600" latinLnBrk="0">
      <a:defRPr sz="2000">
        <a:latin typeface="+mn-lt"/>
        <a:ea typeface="+mn-ea"/>
        <a:cs typeface="+mn-cs"/>
        <a:sym typeface="Calibri"/>
      </a:defRPr>
    </a:lvl3pPr>
    <a:lvl4pPr indent="685800" defTabSz="1625600" latinLnBrk="0">
      <a:defRPr sz="2000">
        <a:latin typeface="+mn-lt"/>
        <a:ea typeface="+mn-ea"/>
        <a:cs typeface="+mn-cs"/>
        <a:sym typeface="Calibri"/>
      </a:defRPr>
    </a:lvl4pPr>
    <a:lvl5pPr indent="914400" defTabSz="1625600" latinLnBrk="0">
      <a:defRPr sz="2000">
        <a:latin typeface="+mn-lt"/>
        <a:ea typeface="+mn-ea"/>
        <a:cs typeface="+mn-cs"/>
        <a:sym typeface="Calibri"/>
      </a:defRPr>
    </a:lvl5pPr>
    <a:lvl6pPr indent="1143000" defTabSz="1625600" latinLnBrk="0">
      <a:defRPr sz="2000">
        <a:latin typeface="+mn-lt"/>
        <a:ea typeface="+mn-ea"/>
        <a:cs typeface="+mn-cs"/>
        <a:sym typeface="Calibri"/>
      </a:defRPr>
    </a:lvl6pPr>
    <a:lvl7pPr indent="1371600" defTabSz="1625600" latinLnBrk="0">
      <a:defRPr sz="2000">
        <a:latin typeface="+mn-lt"/>
        <a:ea typeface="+mn-ea"/>
        <a:cs typeface="+mn-cs"/>
        <a:sym typeface="Calibri"/>
      </a:defRPr>
    </a:lvl7pPr>
    <a:lvl8pPr indent="1600200" defTabSz="1625600" latinLnBrk="0">
      <a:defRPr sz="2000">
        <a:latin typeface="+mn-lt"/>
        <a:ea typeface="+mn-ea"/>
        <a:cs typeface="+mn-cs"/>
        <a:sym typeface="Calibri"/>
      </a:defRPr>
    </a:lvl8pPr>
    <a:lvl9pPr indent="1828800" defTabSz="1625600" latinLnBrk="0">
      <a:defRPr sz="20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603462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5"/>
            <a:ext cx="4040188" cy="85301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5"/>
            <a:ext cx="4041777" cy="853016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5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Текст 3"/>
          <p:cNvSpPr>
            <a:spLocks noGrp="1"/>
          </p:cNvSpPr>
          <p:nvPr>
            <p:ph type="body" sz="half" idx="21"/>
          </p:nvPr>
        </p:nvSpPr>
        <p:spPr>
          <a:xfrm>
            <a:off x="457201" y="1913468"/>
            <a:ext cx="3008316" cy="62547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2" cy="75565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68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2" cy="54864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2" cy="10731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6034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8" y="8594401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3"/>
          <p:cNvSpPr txBox="1">
            <a:spLocks noGrp="1"/>
          </p:cNvSpPr>
          <p:nvPr>
            <p:ph type="ctrTitle"/>
          </p:nvPr>
        </p:nvSpPr>
        <p:spPr>
          <a:xfrm>
            <a:off x="685800" y="1598950"/>
            <a:ext cx="7772401" cy="1960035"/>
          </a:xfrm>
          <a:prstGeom prst="rect">
            <a:avLst/>
          </a:prstGeom>
        </p:spPr>
        <p:txBody>
          <a:bodyPr/>
          <a:lstStyle/>
          <a:p>
            <a:pPr algn="l"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4275">
                <a:solidFill>
                  <a:srgbClr val="664E4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Плохое поведение ребёнка</a:t>
            </a:r>
          </a:p>
          <a:p>
            <a:pPr algn="l"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4275">
                <a:solidFill>
                  <a:srgbClr val="664E4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глазами семейного психолога</a:t>
            </a:r>
          </a:p>
        </p:txBody>
      </p:sp>
      <p:sp>
        <p:nvSpPr>
          <p:cNvPr id="80" name="Текст 1"/>
          <p:cNvSpPr txBox="1">
            <a:spLocks noGrp="1"/>
          </p:cNvSpPr>
          <p:nvPr>
            <p:ph type="subTitle" sz="quarter" idx="1"/>
          </p:nvPr>
        </p:nvSpPr>
        <p:spPr>
          <a:xfrm>
            <a:off x="569721" y="4948796"/>
            <a:ext cx="6400801" cy="2336801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ts val="0"/>
              </a:spcBef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2386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Полина Нестерова </a:t>
            </a:r>
          </a:p>
          <a:p>
            <a:pPr algn="l">
              <a:spcBef>
                <a:spcPts val="0"/>
              </a:spcBef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2386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Системный семейный и парный психотерапевт, </a:t>
            </a:r>
          </a:p>
          <a:p>
            <a:pPr algn="l">
              <a:spcBef>
                <a:spcPts val="0"/>
              </a:spcBef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2386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консультант по детскому сну и</a:t>
            </a:r>
          </a:p>
          <a:p>
            <a:pPr algn="l">
              <a:spcBef>
                <a:spcPts val="0"/>
              </a:spcBef>
              <a:tabLst>
                <a:tab pos="304800" algn="l"/>
                <a:tab pos="609600" algn="l"/>
                <a:tab pos="914400" algn="l"/>
                <a:tab pos="1219200" algn="l"/>
                <a:tab pos="1524000" algn="l"/>
                <a:tab pos="1828800" algn="l"/>
                <a:tab pos="2133600" algn="l"/>
                <a:tab pos="2438400" algn="l"/>
                <a:tab pos="2743200" algn="l"/>
                <a:tab pos="3048000" algn="l"/>
                <a:tab pos="3352800" algn="l"/>
                <a:tab pos="3657600" algn="l"/>
              </a:tabLst>
              <a:defRPr sz="2386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пищевому поведению</a:t>
            </a:r>
          </a:p>
        </p:txBody>
      </p:sp>
      <p:pic>
        <p:nvPicPr>
          <p:cNvPr id="81" name="IMG_0185.jpeg" descr="IMG_0185.jpeg"/>
          <p:cNvPicPr>
            <a:picLocks noChangeAspect="1"/>
          </p:cNvPicPr>
          <p:nvPr/>
        </p:nvPicPr>
        <p:blipFill>
          <a:blip r:embed="rId2">
            <a:extLst/>
          </a:blip>
          <a:srcRect l="16625" t="2478" r="16625" b="11944"/>
          <a:stretch>
            <a:fillRect/>
          </a:stretch>
        </p:blipFill>
        <p:spPr>
          <a:xfrm>
            <a:off x="5925569" y="4329783"/>
            <a:ext cx="2352676" cy="298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Что действительно…"/>
          <p:cNvSpPr txBox="1"/>
          <p:nvPr/>
        </p:nvSpPr>
        <p:spPr>
          <a:xfrm>
            <a:off x="458894" y="1246447"/>
            <a:ext cx="5949912" cy="207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50">
                <a:solidFill>
                  <a:srgbClr val="664E44"/>
                </a:solidFill>
              </a:defRPr>
            </a:pPr>
            <a:r>
              <a:t>Что действительно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50">
                <a:solidFill>
                  <a:srgbClr val="664E44"/>
                </a:solidFill>
              </a:defRPr>
            </a:pPr>
            <a:r>
              <a:t>работает в изменении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350">
                <a:solidFill>
                  <a:srgbClr val="664E44"/>
                </a:solidFill>
              </a:defRPr>
            </a:pPr>
            <a:r>
              <a:t>поведения ребёнка</a:t>
            </a:r>
          </a:p>
        </p:txBody>
      </p:sp>
      <p:sp>
        <p:nvSpPr>
          <p:cNvPr id="108" name="Согласованность родителей и ясность ролей…"/>
          <p:cNvSpPr txBox="1"/>
          <p:nvPr/>
        </p:nvSpPr>
        <p:spPr>
          <a:xfrm>
            <a:off x="471090" y="3816814"/>
            <a:ext cx="7736213" cy="3812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>
                <a:solidFill>
                  <a:srgbClr val="664E44"/>
                </a:solidFill>
              </a:defRPr>
            </a:pPr>
            <a:r>
              <a:t>Согласованность родителей и ясность ролей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Когда родители действуют единым фронтом и понимают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свои функции в семье, создаётся стабильная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поддерживающая среда для ребёнка. Это уменьшает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конфликты и хаос.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>
                <a:solidFill>
                  <a:srgbClr val="664E44"/>
                </a:solidFill>
              </a:defRPr>
            </a:pPr>
            <a:r>
              <a:t>Структурированность и устойчивая взрослая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>
                <a:solidFill>
                  <a:srgbClr val="664E44"/>
                </a:solidFill>
              </a:defRPr>
            </a:pPr>
            <a:r>
              <a:t>позиция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Чёткое распределение обязанностей и последовательность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взрослого поведения формируют предсказуемость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безопасность, стимулируя положительные изменения в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поведении ребёнка.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Ключевые вопросы для диагностики…"/>
          <p:cNvSpPr txBox="1"/>
          <p:nvPr/>
        </p:nvSpPr>
        <p:spPr>
          <a:xfrm>
            <a:off x="899592" y="1723498"/>
            <a:ext cx="619656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solidFill>
                  <a:srgbClr val="664E44"/>
                </a:solidFill>
              </a:defRPr>
            </a:pPr>
            <a:r>
              <a:rPr sz="2800" dirty="0" err="1"/>
              <a:t>Ключевые</a:t>
            </a:r>
            <a:r>
              <a:rPr sz="2800" dirty="0"/>
              <a:t> </a:t>
            </a:r>
            <a:r>
              <a:rPr sz="2800" dirty="0" err="1"/>
              <a:t>вопросы</a:t>
            </a:r>
            <a:r>
              <a:rPr sz="2800" dirty="0"/>
              <a:t> </a:t>
            </a:r>
            <a:r>
              <a:rPr sz="2800" dirty="0" err="1"/>
              <a:t>для</a:t>
            </a:r>
            <a:r>
              <a:rPr sz="2800" dirty="0"/>
              <a:t> </a:t>
            </a:r>
            <a:r>
              <a:rPr sz="2800" dirty="0" err="1"/>
              <a:t>диагностики</a:t>
            </a:r>
            <a:endParaRPr sz="2800" dirty="0"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solidFill>
                  <a:srgbClr val="664E44"/>
                </a:solidFill>
              </a:defRPr>
            </a:pPr>
            <a:r>
              <a:rPr sz="2800" dirty="0" err="1"/>
              <a:t>семейной</a:t>
            </a:r>
            <a:r>
              <a:rPr sz="2800" dirty="0"/>
              <a:t> </a:t>
            </a:r>
            <a:r>
              <a:rPr sz="2800" dirty="0" err="1"/>
              <a:t>динамики</a:t>
            </a:r>
            <a:endParaRPr sz="2800" dirty="0"/>
          </a:p>
        </p:txBody>
      </p:sp>
      <p:pic>
        <p:nvPicPr>
          <p:cNvPr id="111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3347864"/>
            <a:ext cx="6883401" cy="370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17615"/>
            <a:ext cx="9144000" cy="470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8617"/>
            <a:ext cx="9144000" cy="5066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38617"/>
            <a:ext cx="9144000" cy="5066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Семья как зеркало:…"/>
          <p:cNvSpPr txBox="1"/>
          <p:nvPr/>
        </p:nvSpPr>
        <p:spPr>
          <a:xfrm>
            <a:off x="286157" y="1398335"/>
            <a:ext cx="6619764" cy="233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75">
                <a:solidFill>
                  <a:srgbClr val="664E44"/>
                </a:solidFill>
              </a:defRPr>
            </a:pPr>
            <a:r>
              <a:t>Семья как зеркало: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75">
                <a:solidFill>
                  <a:srgbClr val="664E44"/>
                </a:solidFill>
              </a:defRPr>
            </a:pPr>
            <a:r>
              <a:t>понимание поведения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875">
                <a:solidFill>
                  <a:srgbClr val="664E44"/>
                </a:solidFill>
              </a:defRPr>
            </a:pPr>
            <a:r>
              <a:t>ребёнка</a:t>
            </a:r>
          </a:p>
        </p:txBody>
      </p:sp>
      <p:sp>
        <p:nvSpPr>
          <p:cNvPr id="120" name="Плохое поведение — это отражение напряжений и дисбаланса в…"/>
          <p:cNvSpPr txBox="1"/>
          <p:nvPr/>
        </p:nvSpPr>
        <p:spPr>
          <a:xfrm>
            <a:off x="274879" y="3909028"/>
            <a:ext cx="8019205" cy="329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/>
            </a:pPr>
            <a:r>
              <a:t>Плохое поведение — это отражение напряжений и дисбаланса в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/>
            </a:pPr>
            <a:r>
              <a:t>семье. Только совместная работа взрослых над отношениями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/>
            </a:pPr>
            <a:r>
              <a:t>структурой всей системы обеспечивает прочные изменения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/>
            </a:pPr>
            <a:r>
              <a:t>гармонию.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Нажмите дважды"/>
          <p:cNvSpPr txBox="1">
            <a:spLocks noGrp="1"/>
          </p:cNvSpPr>
          <p:nvPr>
            <p:ph type="title"/>
          </p:nvPr>
        </p:nvSpPr>
        <p:spPr>
          <a:xfrm>
            <a:off x="457200" y="366182"/>
            <a:ext cx="8229600" cy="15240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Нажмите дважды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60346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4" name="СТР_2.jpg" descr="СТР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336197"/>
            <a:ext cx="8229601" cy="1524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3165">
                <a:solidFill>
                  <a:srgbClr val="664E4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запросы</a:t>
            </a:r>
            <a:endParaRPr dirty="0"/>
          </a:p>
          <a:p>
            <a:pPr algn="l"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3165">
                <a:solidFill>
                  <a:srgbClr val="664E4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родителей</a:t>
            </a:r>
            <a:r>
              <a:rPr dirty="0"/>
              <a:t> к</a:t>
            </a:r>
          </a:p>
          <a:p>
            <a:pPr algn="l">
              <a:tabLst>
                <a:tab pos="215900" algn="l"/>
                <a:tab pos="444500" algn="l"/>
                <a:tab pos="660400" algn="l"/>
                <a:tab pos="889000" algn="l"/>
                <a:tab pos="1117600" algn="l"/>
                <a:tab pos="1333500" algn="l"/>
                <a:tab pos="1562100" algn="l"/>
                <a:tab pos="1790700" algn="l"/>
                <a:tab pos="2006600" algn="l"/>
                <a:tab pos="2235200" algn="l"/>
                <a:tab pos="2463800" algn="l"/>
                <a:tab pos="2679700" algn="l"/>
              </a:tabLst>
              <a:defRPr sz="3165">
                <a:solidFill>
                  <a:srgbClr val="664E4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психологу</a:t>
            </a:r>
            <a:endParaRPr dirty="0"/>
          </a:p>
        </p:txBody>
      </p:sp>
      <p:sp>
        <p:nvSpPr>
          <p:cNvPr id="84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6034620"/>
          </a:xfrm>
          <a:prstGeom prst="rect">
            <a:avLst/>
          </a:prstGeom>
        </p:spPr>
        <p:txBody>
          <a:bodyPr/>
          <a:lstStyle/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истерики</a:t>
            </a:r>
            <a:endParaRPr dirty="0"/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агрессия</a:t>
            </a:r>
            <a:endParaRPr dirty="0"/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протесты</a:t>
            </a:r>
            <a:endParaRPr dirty="0"/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"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слушается</a:t>
            </a:r>
            <a:r>
              <a:rPr dirty="0"/>
              <a:t>"</a:t>
            </a:r>
          </a:p>
          <a:p>
            <a:pPr marL="0" indent="0" defTabSz="12700"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dirty="0" err="1"/>
              <a:t>регресс</a:t>
            </a:r>
            <a:r>
              <a:rPr dirty="0"/>
              <a:t> </a:t>
            </a:r>
            <a:r>
              <a:rPr dirty="0" err="1"/>
              <a:t>поведения</a:t>
            </a:r>
            <a:r>
              <a:rPr dirty="0"/>
              <a:t>/</a:t>
            </a:r>
            <a:r>
              <a:rPr dirty="0" err="1"/>
              <a:t>навыков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оведение ребёнка…"/>
          <p:cNvSpPr txBox="1"/>
          <p:nvPr/>
        </p:nvSpPr>
        <p:spPr>
          <a:xfrm>
            <a:off x="426489" y="1242477"/>
            <a:ext cx="6118190" cy="164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pPr>
            <a:r>
              <a:t>Поведение ребёнка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pPr>
            <a:r>
              <a:t>как послание семье</a:t>
            </a:r>
          </a:p>
        </p:txBody>
      </p:sp>
      <p:sp>
        <p:nvSpPr>
          <p:cNvPr id="87" name="Плохое поведение — не личная проблема…"/>
          <p:cNvSpPr txBox="1"/>
          <p:nvPr/>
        </p:nvSpPr>
        <p:spPr>
          <a:xfrm>
            <a:off x="395936" y="3485446"/>
            <a:ext cx="6981175" cy="434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75"/>
            </a:pPr>
            <a:r>
              <a:t>Плохое поведение — не личная проблема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75"/>
            </a:pPr>
            <a:r>
              <a:t>ребёнка,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75"/>
            </a:pPr>
            <a:r>
              <a:t>а способ выразить семейное напряжение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75"/>
            </a:pPr>
            <a:r>
              <a:t>внутренние конфликты. Это сигнал,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75"/>
            </a:pPr>
            <a:r>
              <a:t>требующий внимательного анализа семейных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75"/>
            </a:pPr>
            <a:r>
              <a:t>взаимоотношений.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/>
            </a:pPr>
            <a:r>
              <a:t>Через поведенческие нарушения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/>
            </a:pPr>
            <a:r>
              <a:t>проявляются скрытые процессы и неявные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/>
            </a:pPr>
            <a:r>
              <a:t>сообщения внутри семьи, которые часто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/>
            </a:pPr>
            <a:r>
              <a:t>остаются незамеченными без системного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625"/>
            </a:pPr>
            <a:r>
              <a:t>подхода к их пониманию.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Семья как сложная система"/>
          <p:cNvSpPr txBox="1"/>
          <p:nvPr/>
        </p:nvSpPr>
        <p:spPr>
          <a:xfrm>
            <a:off x="118283" y="1474625"/>
            <a:ext cx="8674630" cy="866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lvl1pPr>
          </a:lstStyle>
          <a:p>
            <a:r>
              <a:t>Семья как сложная система</a:t>
            </a:r>
          </a:p>
        </p:txBody>
      </p:sp>
      <p:sp>
        <p:nvSpPr>
          <p:cNvPr id="90" name="Члены семьи тесно связаны между собой, и…"/>
          <p:cNvSpPr txBox="1"/>
          <p:nvPr/>
        </p:nvSpPr>
        <p:spPr>
          <a:xfrm>
            <a:off x="495018" y="2417524"/>
            <a:ext cx="6705410" cy="598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Члены семьи тесно связаны между собой,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любое изменение в одном влияет на других.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endParaRPr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Такое взаимовлияние поддерживает общую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динамику и стабильность системы.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Семейная система стремится сохранить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равновесие, даже если для этого приходится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поддерживать деструктивные модели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поведения. Это поддерживается через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установленные роли и негласные правила.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endParaRPr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Баланс в семье достигается не только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мирными отношениями, но и через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стабильность деструктивных паттернов,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которые обеспечивают предсказуемость 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устойчивость системы.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Симптом в семейной…"/>
          <p:cNvSpPr txBox="1"/>
          <p:nvPr/>
        </p:nvSpPr>
        <p:spPr>
          <a:xfrm>
            <a:off x="749536" y="1242477"/>
            <a:ext cx="6429177" cy="164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pPr>
            <a:r>
              <a:t>Симптом в семейной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pPr>
            <a:r>
              <a:t>системе</a:t>
            </a:r>
          </a:p>
        </p:txBody>
      </p:sp>
      <p:sp>
        <p:nvSpPr>
          <p:cNvPr id="93" name="Симптом — это поведение, которое…"/>
          <p:cNvSpPr txBox="1"/>
          <p:nvPr/>
        </p:nvSpPr>
        <p:spPr>
          <a:xfrm>
            <a:off x="831536" y="3444778"/>
            <a:ext cx="6265177" cy="451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Симптом — это поведение, которое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удерживает семейное равновесие в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условиях стресса и конфликтов. Часто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именно ребёнок становится носителем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таких симптомов, отражающих глубинные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проблемы семьи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endParaRPr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Наличие симптома позволяет взрослым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избегать прямых изменений в отношениях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и сотрудничестве, сохраняя болезненные,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но привычные структуры во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/>
            </a:pPr>
            <a:r>
              <a:t>взаимодействии между членами семьи.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Механизм стабилизации семейного напряжения…"/>
          <p:cNvSpPr txBox="1"/>
          <p:nvPr/>
        </p:nvSpPr>
        <p:spPr>
          <a:xfrm>
            <a:off x="285235" y="1307055"/>
            <a:ext cx="8573530" cy="303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solidFill>
                  <a:srgbClr val="664E44"/>
                </a:solidFill>
              </a:defRPr>
            </a:pPr>
            <a:r>
              <a:t>Механизм стабилизации семейного напряжения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solidFill>
                  <a:srgbClr val="664E44"/>
                </a:solidFill>
              </a:defRPr>
            </a:pPr>
            <a:r>
              <a:t>через поведение ребёнка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22"/>
            </a:pPr>
            <a:r>
              <a:t>Семейный психологический кейс: роль симптома в поддержании баланса</a:t>
            </a:r>
          </a:p>
        </p:txBody>
      </p:sp>
      <p:pic>
        <p:nvPicPr>
          <p:cNvPr id="96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808934"/>
            <a:ext cx="9144000" cy="2061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оследствия устранения симптома без…"/>
          <p:cNvSpPr txBox="1"/>
          <p:nvPr/>
        </p:nvSpPr>
        <p:spPr>
          <a:xfrm>
            <a:off x="632765" y="1398335"/>
            <a:ext cx="6699907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pPr>
            <a:r>
              <a:rPr sz="2800" dirty="0" err="1"/>
              <a:t>Последствия</a:t>
            </a:r>
            <a:r>
              <a:rPr sz="2800" dirty="0"/>
              <a:t> </a:t>
            </a:r>
            <a:r>
              <a:rPr sz="2800" dirty="0" err="1"/>
              <a:t>устранения</a:t>
            </a:r>
            <a:r>
              <a:rPr sz="2800" dirty="0"/>
              <a:t> </a:t>
            </a:r>
            <a:r>
              <a:rPr sz="2800" dirty="0" err="1"/>
              <a:t>симптома</a:t>
            </a:r>
            <a:r>
              <a:rPr sz="2800" dirty="0"/>
              <a:t> </a:t>
            </a:r>
            <a:r>
              <a:rPr sz="2800" dirty="0" err="1"/>
              <a:t>без</a:t>
            </a:r>
            <a:endParaRPr sz="2800" dirty="0"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25">
                <a:solidFill>
                  <a:srgbClr val="664E44"/>
                </a:solidFill>
              </a:defRPr>
            </a:pPr>
            <a:r>
              <a:rPr sz="2800" dirty="0" err="1"/>
              <a:t>изменения</a:t>
            </a:r>
            <a:r>
              <a:rPr sz="2800" dirty="0"/>
              <a:t> </a:t>
            </a:r>
            <a:r>
              <a:rPr sz="2800" dirty="0" err="1"/>
              <a:t>отношений</a:t>
            </a:r>
            <a:endParaRPr sz="2800" dirty="0"/>
          </a:p>
        </p:txBody>
      </p:sp>
      <p:pic>
        <p:nvPicPr>
          <p:cNvPr id="99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987824"/>
            <a:ext cx="9144001" cy="4447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Семейный кризис при переходе жизненных…"/>
          <p:cNvSpPr txBox="1"/>
          <p:nvPr/>
        </p:nvSpPr>
        <p:spPr>
          <a:xfrm>
            <a:off x="100293" y="1441151"/>
            <a:ext cx="8610686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solidFill>
                  <a:srgbClr val="664E44"/>
                </a:solidFill>
              </a:defRPr>
            </a:pPr>
            <a:r>
              <a:rPr sz="2400" dirty="0" err="1"/>
              <a:t>Семейный</a:t>
            </a:r>
            <a:r>
              <a:rPr sz="2400" dirty="0"/>
              <a:t> </a:t>
            </a:r>
            <a:r>
              <a:rPr sz="2400" dirty="0" err="1"/>
              <a:t>кризис</a:t>
            </a:r>
            <a:r>
              <a:rPr sz="2400" dirty="0"/>
              <a:t> </a:t>
            </a:r>
            <a:r>
              <a:rPr sz="2400" dirty="0" err="1"/>
              <a:t>при</a:t>
            </a:r>
            <a:r>
              <a:rPr sz="2400" dirty="0"/>
              <a:t> </a:t>
            </a:r>
            <a:r>
              <a:rPr sz="2400" dirty="0" err="1"/>
              <a:t>переходе</a:t>
            </a:r>
            <a:r>
              <a:rPr sz="2400" dirty="0"/>
              <a:t> </a:t>
            </a:r>
            <a:r>
              <a:rPr sz="2400" dirty="0" err="1" smtClean="0"/>
              <a:t>жизненных</a:t>
            </a:r>
            <a:r>
              <a:rPr lang="ru-RU" sz="2400" dirty="0" smtClean="0"/>
              <a:t> </a:t>
            </a:r>
            <a:r>
              <a:rPr sz="2400" dirty="0" err="1" smtClean="0"/>
              <a:t>этапов</a:t>
            </a:r>
            <a:r>
              <a:rPr sz="2400" dirty="0"/>
              <a:t>: </a:t>
            </a:r>
            <a:endParaRPr lang="ru-RU" sz="2400" dirty="0" smtClean="0"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>
                <a:solidFill>
                  <a:srgbClr val="664E44"/>
                </a:solidFill>
              </a:defRPr>
            </a:pPr>
            <a:r>
              <a:rPr sz="2400" dirty="0" err="1" smtClean="0"/>
              <a:t>кейс</a:t>
            </a:r>
            <a:r>
              <a:rPr sz="2400" dirty="0" smtClean="0"/>
              <a:t> </a:t>
            </a:r>
            <a:r>
              <a:rPr sz="2400" dirty="0"/>
              <a:t>2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22"/>
            </a:pPr>
            <a:r>
              <a:rPr sz="2400" dirty="0" err="1"/>
              <a:t>Переход</a:t>
            </a:r>
            <a:r>
              <a:rPr sz="2400" dirty="0"/>
              <a:t> </a:t>
            </a:r>
            <a:r>
              <a:rPr sz="2400" dirty="0" err="1"/>
              <a:t>из</a:t>
            </a:r>
            <a:r>
              <a:rPr sz="2400" dirty="0"/>
              <a:t> </a:t>
            </a:r>
            <a:r>
              <a:rPr sz="2400" dirty="0" err="1"/>
              <a:t>пары</a:t>
            </a:r>
            <a:r>
              <a:rPr sz="2400" dirty="0"/>
              <a:t> в </a:t>
            </a:r>
            <a:r>
              <a:rPr sz="2400" dirty="0" err="1"/>
              <a:t>семью</a:t>
            </a:r>
            <a:r>
              <a:rPr sz="2400" dirty="0"/>
              <a:t> с </a:t>
            </a:r>
            <a:r>
              <a:rPr sz="2400" dirty="0" err="1"/>
              <a:t>двумя</a:t>
            </a:r>
            <a:r>
              <a:rPr sz="2400" dirty="0"/>
              <a:t> </a:t>
            </a:r>
            <a:r>
              <a:rPr sz="2400" dirty="0" err="1"/>
              <a:t>детьми</a:t>
            </a:r>
            <a:r>
              <a:rPr sz="2400" dirty="0"/>
              <a:t> и </a:t>
            </a:r>
            <a:r>
              <a:rPr sz="2400" dirty="0" err="1" smtClean="0"/>
              <a:t>возникновение</a:t>
            </a:r>
            <a:endParaRPr lang="ru-RU" sz="2400" dirty="0" smtClean="0"/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22"/>
            </a:pPr>
            <a:r>
              <a:rPr sz="2400" dirty="0" smtClean="0"/>
              <a:t> </a:t>
            </a:r>
            <a:r>
              <a:rPr sz="2400" dirty="0" err="1"/>
              <a:t>симптома</a:t>
            </a:r>
            <a:endParaRPr sz="2400" dirty="0"/>
          </a:p>
        </p:txBody>
      </p:sp>
      <p:pic>
        <p:nvPicPr>
          <p:cNvPr id="102" name="вставленный-фильм.png" descr="вставленный-фильм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38940"/>
            <a:ext cx="9144001" cy="2357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Ограничения традиционных методов работы с…"/>
          <p:cNvSpPr txBox="1"/>
          <p:nvPr/>
        </p:nvSpPr>
        <p:spPr>
          <a:xfrm>
            <a:off x="130954" y="1307801"/>
            <a:ext cx="8882092" cy="1031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125">
                <a:solidFill>
                  <a:srgbClr val="664E44"/>
                </a:solidFill>
              </a:defRPr>
            </a:pPr>
            <a:r>
              <a:t>Ограничения традиционных методов работы с</a:t>
            </a:r>
          </a:p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125">
                <a:solidFill>
                  <a:srgbClr val="664E44"/>
                </a:solidFill>
              </a:defRPr>
            </a:pPr>
            <a:r>
              <a:t>ребёнком</a:t>
            </a:r>
          </a:p>
        </p:txBody>
      </p:sp>
      <p:sp>
        <p:nvSpPr>
          <p:cNvPr id="105" name="- Усиление строгости часто…"/>
          <p:cNvSpPr txBox="1"/>
          <p:nvPr/>
        </p:nvSpPr>
        <p:spPr>
          <a:xfrm>
            <a:off x="2366206" y="2489574"/>
            <a:ext cx="7903638" cy="548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- Усиление строгости часто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приводит к ухудшению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отношений и лишь временно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подавляет нежелательное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поведение.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- Повышенный контроль и частые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объяснения действуют как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поверхностные меры, не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затрагивая причину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возникновения проблемы в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семейной системе.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- Без системного изменения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семейных коммуникаций и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ролей симптомы возвращаются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или трансформируются,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сохраняя деструктивную</a:t>
            </a:r>
          </a:p>
          <a:p>
            <a:pPr algn="just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"/>
            </a:pPr>
            <a:r>
              <a:t>динамику.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424</Words>
  <Application>Microsoft Office PowerPoint</Application>
  <PresentationFormat>Произвольный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Плохое поведение ребёнка глазами семейного психолога</vt:lpstr>
      <vt:lpstr>Основные запросы родителей к психологу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Плохое поведение ребёнка глазами семейного психолога</dc:title>
  <dc:creator>Елена Нестерова</dc:creator>
  <cp:lastModifiedBy>Елена Нестерова</cp:lastModifiedBy>
  <cp:revision>8</cp:revision>
  <dcterms:modified xsi:type="dcterms:W3CDTF">2026-06-04T22:18:21Z</dcterms:modified>
</cp:coreProperties>
</file>