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37"/>
  </p:notesMasterIdLst>
  <p:sldIdLst>
    <p:sldId id="256" r:id="rId2"/>
    <p:sldId id="549" r:id="rId3"/>
    <p:sldId id="550" r:id="rId4"/>
    <p:sldId id="551" r:id="rId5"/>
    <p:sldId id="552" r:id="rId6"/>
    <p:sldId id="553" r:id="rId7"/>
    <p:sldId id="562" r:id="rId8"/>
    <p:sldId id="503" r:id="rId9"/>
    <p:sldId id="262" r:id="rId10"/>
    <p:sldId id="573" r:id="rId11"/>
    <p:sldId id="575" r:id="rId12"/>
    <p:sldId id="576" r:id="rId13"/>
    <p:sldId id="577" r:id="rId14"/>
    <p:sldId id="578" r:id="rId15"/>
    <p:sldId id="579" r:id="rId16"/>
    <p:sldId id="466" r:id="rId17"/>
    <p:sldId id="589" r:id="rId18"/>
    <p:sldId id="588" r:id="rId19"/>
    <p:sldId id="587" r:id="rId20"/>
    <p:sldId id="586" r:id="rId21"/>
    <p:sldId id="585" r:id="rId22"/>
    <p:sldId id="584" r:id="rId23"/>
    <p:sldId id="583" r:id="rId24"/>
    <p:sldId id="581" r:id="rId25"/>
    <p:sldId id="582" r:id="rId26"/>
    <p:sldId id="292" r:id="rId27"/>
    <p:sldId id="297" r:id="rId28"/>
    <p:sldId id="298" r:id="rId29"/>
    <p:sldId id="590" r:id="rId30"/>
    <p:sldId id="572" r:id="rId31"/>
    <p:sldId id="561" r:id="rId32"/>
    <p:sldId id="591" r:id="rId33"/>
    <p:sldId id="556" r:id="rId34"/>
    <p:sldId id="555" r:id="rId35"/>
    <p:sldId id="257" r:id="rId36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/>
        </p14:section>
        <p14:section name="Раздел без заголовка" id="{E5365CD3-2337-4023-B6D5-766339E94374}">
          <p14:sldIdLst>
            <p14:sldId id="256"/>
            <p14:sldId id="549"/>
            <p14:sldId id="550"/>
            <p14:sldId id="551"/>
            <p14:sldId id="552"/>
            <p14:sldId id="553"/>
            <p14:sldId id="562"/>
            <p14:sldId id="503"/>
            <p14:sldId id="262"/>
            <p14:sldId id="573"/>
            <p14:sldId id="575"/>
            <p14:sldId id="576"/>
            <p14:sldId id="577"/>
            <p14:sldId id="578"/>
            <p14:sldId id="579"/>
            <p14:sldId id="466"/>
            <p14:sldId id="589"/>
            <p14:sldId id="588"/>
            <p14:sldId id="587"/>
            <p14:sldId id="586"/>
            <p14:sldId id="585"/>
            <p14:sldId id="584"/>
            <p14:sldId id="583"/>
            <p14:sldId id="581"/>
            <p14:sldId id="582"/>
            <p14:sldId id="292"/>
            <p14:sldId id="297"/>
            <p14:sldId id="298"/>
            <p14:sldId id="590"/>
            <p14:sldId id="572"/>
            <p14:sldId id="561"/>
            <p14:sldId id="591"/>
            <p14:sldId id="556"/>
            <p14:sldId id="555"/>
            <p14:sldId id="25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4626" autoAdjust="0"/>
  </p:normalViewPr>
  <p:slideViewPr>
    <p:cSldViewPr>
      <p:cViewPr>
        <p:scale>
          <a:sx n="80" d="100"/>
          <a:sy n="80" d="100"/>
        </p:scale>
        <p:origin x="-744" y="-12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85950" y="1143000"/>
            <a:ext cx="30861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58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124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538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025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576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5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101602"/>
            <a:ext cx="2895600" cy="38523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8631936"/>
            <a:ext cx="758952" cy="329184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9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9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0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pPr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  <p:sldLayoutId id="214748368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ideo.1sept.ru/video/4727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ark-learn.com/strategies/aural-strategies/" TargetMode="External"/><Relationship Id="rId2" Type="http://schemas.openxmlformats.org/officeDocument/2006/relationships/hyperlink" Target="https://vark-learn.com/strategies/visual-strategies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vark-learn.com/strategies/kinesthetic-strategies/" TargetMode="External"/><Relationship Id="rId4" Type="http://schemas.openxmlformats.org/officeDocument/2006/relationships/hyperlink" Target="https://vark-learn.com/strategies/readwrite-strategies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755576" y="1187624"/>
            <a:ext cx="7702624" cy="1872208"/>
          </a:xfrm>
          <a:prstGeom prst="rect">
            <a:avLst/>
          </a:prstGeom>
          <a:solidFill>
            <a:srgbClr val="1E86CA"/>
          </a:solidFill>
        </p:spPr>
        <p:txBody>
          <a:bodyPr>
            <a:normAutofit/>
          </a:bodyPr>
          <a:lstStyle/>
          <a:p>
            <a:r>
              <a:rPr lang="ru-RU" sz="3200" b="1" i="0" u="none" strike="noStrike" dirty="0">
                <a:solidFill>
                  <a:schemeClr val="bg1"/>
                </a:solidFill>
                <a:effectLst/>
                <a:highlight>
                  <a:srgbClr val="1E86CA"/>
                </a:highlight>
                <a:latin typeface="PT Sans" panose="020B0503020203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Психологические аспекты преподавания английского языка. Методология и практические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highlight>
                  <a:srgbClr val="1E86CA"/>
                </a:highlight>
                <a:latin typeface="PT Sans" panose="020B0503020203020204" pitchFamily="34" charset="0"/>
              </a:rPr>
              <a:t> </a:t>
            </a:r>
            <a:r>
              <a:rPr lang="ru-RU" sz="3200" b="1" i="0" u="sng" strike="noStrike" dirty="0">
                <a:solidFill>
                  <a:schemeClr val="bg1"/>
                </a:solidFill>
                <a:effectLst/>
                <a:highlight>
                  <a:srgbClr val="1E86CA"/>
                </a:highlight>
                <a:latin typeface="PT Sans" panose="020B0503020203020204" pitchFamily="34" charset="0"/>
              </a:rPr>
              <a:t>иллюстрации</a:t>
            </a:r>
            <a:endParaRPr sz="3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idx="1"/>
          </p:nvPr>
        </p:nvSpPr>
        <p:spPr>
          <a:xfrm>
            <a:off x="1659632" y="7956376"/>
            <a:ext cx="5720680" cy="504056"/>
          </a:xfrm>
          <a:prstGeom prst="rect">
            <a:avLst/>
          </a:prstGeom>
          <a:solidFill>
            <a:srgbClr val="1E86CA"/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 pitchFamily="2" charset="0"/>
              </a:rPr>
              <a:t>Кауфман Марианна Юрьевна</a:t>
            </a:r>
            <a:endParaRPr sz="2800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Helvetica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6EE8ADC-4AC0-EA7C-01D2-1FECB5F8E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56" y="3091259"/>
            <a:ext cx="5339432" cy="47633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487EF9-A27B-8AC6-F490-E3A241F6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39" y="323528"/>
            <a:ext cx="5702577" cy="1013799"/>
          </a:xfrm>
        </p:spPr>
        <p:txBody>
          <a:bodyPr/>
          <a:lstStyle/>
          <a:p>
            <a:r>
              <a:rPr lang="x-none" dirty="0">
                <a:solidFill>
                  <a:schemeClr val="bg1"/>
                </a:solidFill>
                <a:highlight>
                  <a:srgbClr val="1E86CA"/>
                </a:highlight>
              </a:rPr>
              <a:t>Память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06B05AE-801A-5175-64F6-C1385E762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Кратковременная память в изучении английского</a:t>
            </a:r>
          </a:p>
          <a:p>
            <a:endParaRPr lang="x-none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9DF3147-774A-DC58-036B-3B287444E8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</a:rPr>
              <a:t>• Удерживает информацию 15-30 секунд</a:t>
            </a:r>
          </a:p>
          <a:p>
            <a:r>
              <a:rPr lang="ru-RU" dirty="0">
                <a:effectLst/>
              </a:rPr>
              <a:t>• Объем: 7±2 единицы (правило Миллера)</a:t>
            </a:r>
          </a:p>
          <a:p>
            <a:r>
              <a:rPr lang="ru-RU" dirty="0">
                <a:effectLst/>
              </a:rPr>
              <a:t>• Методы активации: повторение вслух, визуализация, ассоциации</a:t>
            </a:r>
          </a:p>
          <a:p>
            <a:r>
              <a:rPr lang="ru-RU" dirty="0">
                <a:effectLst/>
              </a:rPr>
              <a:t>• Техника "</a:t>
            </a:r>
            <a:r>
              <a:rPr lang="en" dirty="0">
                <a:effectLst/>
              </a:rPr>
              <a:t>chunking" - </a:t>
            </a:r>
            <a:r>
              <a:rPr lang="ru-RU" dirty="0">
                <a:effectLst/>
              </a:rPr>
              <a:t>группировка слов по темам для лучшего запоминания</a:t>
            </a:r>
          </a:p>
          <a:p>
            <a:endParaRPr lang="x-none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ED67488-A3D7-4643-3E77-23CA06AA7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Долговременная память и внимание</a:t>
            </a:r>
          </a:p>
          <a:p>
            <a:endParaRPr lang="x-none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7B544AE-3022-0013-DE1E-999E0B71674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effectLst/>
              </a:rPr>
              <a:t>Долговременная память: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• Интервальное повторение (</a:t>
            </a:r>
            <a:r>
              <a:rPr lang="en" dirty="0">
                <a:effectLst/>
              </a:rPr>
              <a:t>spaced repetition)</a:t>
            </a:r>
            <a:br>
              <a:rPr lang="en" dirty="0">
                <a:effectLst/>
              </a:rPr>
            </a:br>
            <a:r>
              <a:rPr lang="en" dirty="0">
                <a:effectLst/>
              </a:rPr>
              <a:t>• </a:t>
            </a:r>
            <a:r>
              <a:rPr lang="ru-RU" dirty="0">
                <a:effectLst/>
              </a:rPr>
              <a:t>Мнемотехники и контекстуальное обучение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• Связывание с личным опытом ребенка</a:t>
            </a:r>
          </a:p>
          <a:p>
            <a:r>
              <a:rPr lang="ru-RU" b="1" dirty="0">
                <a:effectLst/>
              </a:rPr>
              <a:t>Концентрация внимания: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• Взрослые: 15-20 минут, дети: 5-10 минут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• Смена активностей каждые 10-15 минут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• Игровые элементы и физические разминки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1493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4D7D1C-C59D-EFED-828E-A686B1CB0588}"/>
              </a:ext>
            </a:extLst>
          </p:cNvPr>
          <p:cNvSpPr txBox="1"/>
          <p:nvPr/>
        </p:nvSpPr>
        <p:spPr>
          <a:xfrm>
            <a:off x="395536" y="323528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highlight>
                  <a:srgbClr val="1E86CA"/>
                </a:highlight>
              </a:rPr>
              <a:t>Когнитивные стили + </a:t>
            </a:r>
            <a:r>
              <a:rPr lang="en-US" sz="2800" dirty="0">
                <a:solidFill>
                  <a:schemeClr val="bg1"/>
                </a:solidFill>
                <a:highlight>
                  <a:srgbClr val="1E86CA"/>
                </a:highlight>
              </a:rPr>
              <a:t>VARK Strategies</a:t>
            </a:r>
            <a:endParaRPr lang="x-none" sz="2800" dirty="0">
              <a:solidFill>
                <a:schemeClr val="bg1"/>
              </a:solidFill>
              <a:highlight>
                <a:srgbClr val="1E86CA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DE0812-D428-3496-8178-0F32D9009D38}"/>
              </a:ext>
            </a:extLst>
          </p:cNvPr>
          <p:cNvSpPr txBox="1"/>
          <p:nvPr/>
        </p:nvSpPr>
        <p:spPr>
          <a:xfrm>
            <a:off x="395536" y="971601"/>
            <a:ext cx="828092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sz="1800" b="1" dirty="0">
              <a:effectLst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2000" b="1" i="0" strike="noStrike" dirty="0">
                <a:effectLst/>
                <a:latin typeface="Helvetica Neue" panose="02000503000000020004" pitchFamily="2" charset="0"/>
                <a:hlinkClick r:id="rId2" tooltip="Visual Strategie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Visual Strategies</a:t>
            </a:r>
            <a:endParaRPr lang="en" sz="2000" b="1" i="0" dirty="0">
              <a:effectLst/>
              <a:latin typeface="Helvetica Neue" panose="02000503000000020004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2000" b="1" i="0" strike="noStrike" dirty="0">
                <a:effectLst/>
                <a:latin typeface="Helvetica Neue" panose="02000503000000020004" pitchFamily="2" charset="0"/>
                <a:hlinkClick r:id="rId3" tooltip="Aural Strategie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Aural Strategies</a:t>
            </a:r>
            <a:endParaRPr lang="en" sz="2000" b="1" i="0" dirty="0">
              <a:effectLst/>
              <a:latin typeface="Helvetica Neue" panose="02000503000000020004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2000" b="1" i="0" strike="noStrike" dirty="0">
                <a:effectLst/>
                <a:latin typeface="Helvetica Neue" panose="02000503000000020004" pitchFamily="2" charset="0"/>
                <a:hlinkClick r:id="rId4" tooltip="Read/Write Strategie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Read/Write Strategies</a:t>
            </a:r>
            <a:endParaRPr lang="en" sz="2000" b="1" i="0" dirty="0">
              <a:effectLst/>
              <a:latin typeface="Helvetica Neue" panose="02000503000000020004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2000" b="1" i="0" strike="noStrike" dirty="0">
                <a:effectLst/>
                <a:latin typeface="Helvetica Neue" panose="02000503000000020004" pitchFamily="2" charset="0"/>
                <a:hlinkClick r:id="rId5" tooltip="Kinesthetic Strategie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Kinesthetic Strategies</a:t>
            </a:r>
            <a:endParaRPr lang="en" sz="2000" b="1" i="0" strike="noStrike" dirty="0">
              <a:effectLst/>
              <a:latin typeface="Helvetica Neue" panose="02000503000000020004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2000" b="1" u="sng" dirty="0">
                <a:latin typeface="Helvetica Neue" panose="02000503000000020004" pitchFamily="2" charset="0"/>
              </a:rPr>
              <a:t>Multimodal Strategies</a:t>
            </a:r>
            <a:endParaRPr lang="en" sz="2000" b="1" i="0" u="sng" dirty="0">
              <a:effectLst/>
              <a:latin typeface="Helvetica Neue" panose="02000503000000020004" pitchFamily="2" charset="0"/>
            </a:endParaRPr>
          </a:p>
          <a:p>
            <a:endParaRPr lang="en-US" b="1" dirty="0">
              <a:effectLst/>
            </a:endParaRPr>
          </a:p>
          <a:p>
            <a:endParaRPr lang="en-US" b="1" dirty="0"/>
          </a:p>
          <a:p>
            <a:r>
              <a:rPr lang="ru-RU" sz="2000" b="1" dirty="0" err="1">
                <a:effectLst/>
              </a:rPr>
              <a:t>Полезависимость</a:t>
            </a:r>
            <a:r>
              <a:rPr lang="ru-RU" sz="2000" b="1" dirty="0">
                <a:effectLst/>
              </a:rPr>
              <a:t> - </a:t>
            </a:r>
            <a:r>
              <a:rPr lang="ru-RU" sz="2000" b="1" dirty="0" err="1">
                <a:effectLst/>
              </a:rPr>
              <a:t>поленезависимость</a:t>
            </a:r>
            <a:r>
              <a:rPr lang="ru-RU" sz="2000" b="1" dirty="0">
                <a:effectLst/>
              </a:rPr>
              <a:t> (</a:t>
            </a:r>
            <a:r>
              <a:rPr lang="en" sz="2000" b="1" dirty="0">
                <a:effectLst/>
              </a:rPr>
              <a:t>Witkin, 1971):</a:t>
            </a:r>
            <a:r>
              <a:rPr lang="en" sz="2000" dirty="0">
                <a:effectLst/>
              </a:rPr>
              <a:t/>
            </a:r>
            <a:br>
              <a:rPr lang="en" sz="2000" dirty="0">
                <a:effectLst/>
              </a:rPr>
            </a:br>
            <a:r>
              <a:rPr lang="en" sz="2000" dirty="0">
                <a:effectLst/>
              </a:rPr>
              <a:t>• </a:t>
            </a:r>
            <a:r>
              <a:rPr lang="ru-RU" sz="2000" dirty="0" err="1">
                <a:effectLst/>
              </a:rPr>
              <a:t>Полезависимые</a:t>
            </a:r>
            <a:r>
              <a:rPr lang="ru-RU" sz="2000" dirty="0">
                <a:effectLst/>
              </a:rPr>
              <a:t> - воспринимают информацию целостно, учатся в группе, нужен контекст и социальное взаимодействие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</a:t>
            </a:r>
            <a:r>
              <a:rPr lang="ru-RU" sz="2000" dirty="0" err="1">
                <a:effectLst/>
              </a:rPr>
              <a:t>Поленезависимые</a:t>
            </a:r>
            <a:r>
              <a:rPr lang="ru-RU" sz="2000" dirty="0">
                <a:effectLst/>
              </a:rPr>
              <a:t> - выделяют детали, предпочитают самостоятельную работу, аналитический подход к грамматике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Для </a:t>
            </a:r>
            <a:r>
              <a:rPr lang="ru-RU" sz="2000" dirty="0" err="1">
                <a:effectLst/>
              </a:rPr>
              <a:t>полезависимых</a:t>
            </a:r>
            <a:r>
              <a:rPr lang="ru-RU" sz="2000" dirty="0">
                <a:effectLst/>
              </a:rPr>
              <a:t> - коммуникативные игры и диалоги; для </a:t>
            </a:r>
            <a:r>
              <a:rPr lang="ru-RU" sz="2000" dirty="0" err="1">
                <a:effectLst/>
              </a:rPr>
              <a:t>поленезависимых</a:t>
            </a:r>
            <a:r>
              <a:rPr lang="ru-RU" sz="2000" dirty="0">
                <a:effectLst/>
              </a:rPr>
              <a:t> - грамматические упражнения</a:t>
            </a:r>
          </a:p>
          <a:p>
            <a:r>
              <a:rPr lang="ru-RU" sz="2000" b="1" dirty="0">
                <a:effectLst/>
              </a:rPr>
              <a:t>Импульсивность - рефлективность (</a:t>
            </a:r>
            <a:r>
              <a:rPr lang="en" sz="2000" b="1" dirty="0">
                <a:effectLst/>
              </a:rPr>
              <a:t>Kagan, 1966):</a:t>
            </a:r>
            <a:r>
              <a:rPr lang="en" sz="2000" dirty="0">
                <a:effectLst/>
              </a:rPr>
              <a:t/>
            </a:r>
            <a:br>
              <a:rPr lang="en" sz="2000" dirty="0">
                <a:effectLst/>
              </a:rPr>
            </a:br>
            <a:r>
              <a:rPr lang="en" sz="2000" dirty="0">
                <a:effectLst/>
              </a:rPr>
              <a:t>• </a:t>
            </a:r>
            <a:r>
              <a:rPr lang="ru-RU" sz="2000" dirty="0">
                <a:effectLst/>
              </a:rPr>
              <a:t>Импульсивные - быстро реагируют, не боятся ошибок, активны в устной речи, допускают неточности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Рефлективные - обдумывают ответ, стремятся к точности, медленнее включаются в коммуникацию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Стратегии: с импульсивными - развивать самоконтроль; с рефлективными - снижать страх ошибки</a:t>
            </a:r>
          </a:p>
        </p:txBody>
      </p:sp>
    </p:spTree>
    <p:extLst>
      <p:ext uri="{BB962C8B-B14F-4D97-AF65-F5344CB8AC3E}">
        <p14:creationId xmlns:p14="http://schemas.microsoft.com/office/powerpoint/2010/main" val="1270806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ACEB4D-694F-834C-758E-0B67FE892A93}"/>
              </a:ext>
            </a:extLst>
          </p:cNvPr>
          <p:cNvSpPr txBox="1"/>
          <p:nvPr/>
        </p:nvSpPr>
        <p:spPr>
          <a:xfrm>
            <a:off x="323528" y="1619672"/>
            <a:ext cx="82809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</a:rPr>
              <a:t>Каналы восприятия (</a:t>
            </a:r>
            <a:r>
              <a:rPr lang="en" sz="2400" b="1" dirty="0">
                <a:effectLst/>
              </a:rPr>
              <a:t>Fleming, 2001 - VARK </a:t>
            </a:r>
            <a:r>
              <a:rPr lang="ru-RU" sz="2400" b="1" dirty="0">
                <a:effectLst/>
              </a:rPr>
              <a:t>модель):</a:t>
            </a:r>
            <a:endParaRPr lang="ru-RU" sz="2400" dirty="0">
              <a:effectLst/>
            </a:endParaRPr>
          </a:p>
          <a:p>
            <a:r>
              <a:rPr lang="ru-RU" sz="2400" b="1" dirty="0">
                <a:effectLst/>
              </a:rPr>
              <a:t>Визуалы (зрительное восприятие):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Нуждаются в зрительной опоре - картинках, карточках, написанных словах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Методы: </a:t>
            </a:r>
            <a:r>
              <a:rPr lang="en" sz="2400" dirty="0">
                <a:effectLst/>
              </a:rPr>
              <a:t>flashcards, mind maps, </a:t>
            </a:r>
            <a:r>
              <a:rPr lang="ru-RU" sz="2400" dirty="0">
                <a:effectLst/>
              </a:rPr>
              <a:t>цветные маркеры, иллюстрированные словари, видео</a:t>
            </a:r>
          </a:p>
          <a:p>
            <a:r>
              <a:rPr lang="ru-RU" sz="2400" b="1" dirty="0" err="1">
                <a:effectLst/>
              </a:rPr>
              <a:t>Аудиалы</a:t>
            </a:r>
            <a:r>
              <a:rPr lang="ru-RU" sz="2400" b="1" dirty="0">
                <a:effectLst/>
              </a:rPr>
              <a:t> (слуховое восприятие):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Легко запоминают на слух, предпочитают аудирование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Методы: песни, рифмовки, </a:t>
            </a:r>
            <a:r>
              <a:rPr lang="ru-RU" sz="2400" dirty="0" err="1">
                <a:effectLst/>
              </a:rPr>
              <a:t>аудиосказки</a:t>
            </a:r>
            <a:r>
              <a:rPr lang="ru-RU" sz="2400" dirty="0">
                <a:effectLst/>
              </a:rPr>
              <a:t>, повторение за учителем, фонетические игры</a:t>
            </a:r>
          </a:p>
          <a:p>
            <a:r>
              <a:rPr lang="ru-RU" sz="2400" b="1" dirty="0">
                <a:effectLst/>
              </a:rPr>
              <a:t>Кинестетики (двигательное восприятие):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Учатся через движение, жесты, манипуляции с предметами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Методы: </a:t>
            </a:r>
            <a:r>
              <a:rPr lang="en" sz="2400" dirty="0">
                <a:effectLst/>
              </a:rPr>
              <a:t>TPR (Total Physical Response), </a:t>
            </a:r>
            <a:r>
              <a:rPr lang="ru-RU" sz="2400" dirty="0">
                <a:effectLst/>
              </a:rPr>
              <a:t>движения под команды, ролевые игры, </a:t>
            </a:r>
            <a:r>
              <a:rPr lang="en" sz="2400" dirty="0">
                <a:effectLst/>
              </a:rPr>
              <a:t>craft activities, </a:t>
            </a:r>
            <a:r>
              <a:rPr lang="ru-RU" sz="2400" dirty="0">
                <a:effectLst/>
              </a:rPr>
              <a:t>игры с мячом</a:t>
            </a:r>
          </a:p>
        </p:txBody>
      </p:sp>
    </p:spTree>
    <p:extLst>
      <p:ext uri="{BB962C8B-B14F-4D97-AF65-F5344CB8AC3E}">
        <p14:creationId xmlns:p14="http://schemas.microsoft.com/office/powerpoint/2010/main" val="395173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484466-8C41-4407-D9F1-355CA693D51E}"/>
              </a:ext>
            </a:extLst>
          </p:cNvPr>
          <p:cNvSpPr txBox="1"/>
          <p:nvPr/>
        </p:nvSpPr>
        <p:spPr>
          <a:xfrm>
            <a:off x="0" y="1547664"/>
            <a:ext cx="86044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Затруднения в распознавании букв, слов, декодировании текста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Встречается у 5-10% детей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Путаница похожих букв (</a:t>
            </a:r>
            <a:r>
              <a:rPr lang="en" sz="2400" dirty="0">
                <a:effectLst/>
              </a:rPr>
              <a:t>b-d, p-q, m-w)</a:t>
            </a:r>
            <a:br>
              <a:rPr lang="en" sz="2400" dirty="0">
                <a:effectLst/>
              </a:rPr>
            </a:br>
            <a:r>
              <a:rPr lang="en" sz="2400" dirty="0">
                <a:effectLst/>
              </a:rPr>
              <a:t>• </a:t>
            </a:r>
            <a:r>
              <a:rPr lang="ru-RU" sz="2400" dirty="0">
                <a:effectLst/>
              </a:rPr>
              <a:t>Трудности с фонетикой и соотнесением звука и буквы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Медленное чтение, пропуск слов, перестановка букв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Сложности с запоминанием неправильных глаголов и исключений</a:t>
            </a:r>
          </a:p>
          <a:p>
            <a:r>
              <a:rPr lang="ru-RU" sz="2400" b="1" dirty="0">
                <a:effectLst/>
              </a:rPr>
              <a:t>Нейропсихологические особенности (</a:t>
            </a:r>
            <a:r>
              <a:rPr lang="en" sz="2400" b="1" dirty="0" err="1">
                <a:effectLst/>
              </a:rPr>
              <a:t>Shaywitz</a:t>
            </a:r>
            <a:r>
              <a:rPr lang="en" sz="2400" b="1" dirty="0">
                <a:effectLst/>
              </a:rPr>
              <a:t>, 1998):</a:t>
            </a:r>
            <a:r>
              <a:rPr lang="en" sz="2400" dirty="0">
                <a:effectLst/>
              </a:rPr>
              <a:t/>
            </a:r>
            <a:br>
              <a:rPr lang="en" sz="2400" dirty="0">
                <a:effectLst/>
              </a:rPr>
            </a:br>
            <a:r>
              <a:rPr lang="en" sz="2400" dirty="0">
                <a:effectLst/>
              </a:rPr>
              <a:t>• </a:t>
            </a:r>
            <a:r>
              <a:rPr lang="ru-RU" sz="2400" dirty="0">
                <a:effectLst/>
              </a:rPr>
              <a:t>Нарушение фонологической обработки информации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Слабость рабочей памяти и последовательной обработки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• Часто сопровождается сильными сторонами: креативность, образное мышление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41FB050-0E5E-32A5-5893-1999F406243E}"/>
              </a:ext>
            </a:extLst>
          </p:cNvPr>
          <p:cNvSpPr txBox="1"/>
          <p:nvPr/>
        </p:nvSpPr>
        <p:spPr>
          <a:xfrm>
            <a:off x="1259632" y="755577"/>
            <a:ext cx="5184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highlight>
                  <a:srgbClr val="1E86CA"/>
                </a:highlight>
              </a:rPr>
              <a:t>Дислексия: проявления</a:t>
            </a:r>
          </a:p>
        </p:txBody>
      </p:sp>
    </p:spTree>
    <p:extLst>
      <p:ext uri="{BB962C8B-B14F-4D97-AF65-F5344CB8AC3E}">
        <p14:creationId xmlns:p14="http://schemas.microsoft.com/office/powerpoint/2010/main" val="4233253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F95A64-71D5-A6AF-734C-E56CA6F95BE9}"/>
              </a:ext>
            </a:extLst>
          </p:cNvPr>
          <p:cNvSpPr txBox="1"/>
          <p:nvPr/>
        </p:nvSpPr>
        <p:spPr>
          <a:xfrm>
            <a:off x="179512" y="971601"/>
            <a:ext cx="748883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effectLst/>
            </a:endParaRPr>
          </a:p>
          <a:p>
            <a:r>
              <a:rPr lang="ru-RU" sz="2000" b="1" dirty="0" smtClean="0">
                <a:effectLst/>
              </a:rPr>
              <a:t>Мультисенсорный </a:t>
            </a:r>
            <a:r>
              <a:rPr lang="ru-RU" sz="2000" b="1" dirty="0">
                <a:effectLst/>
              </a:rPr>
              <a:t>подход (</a:t>
            </a:r>
            <a:r>
              <a:rPr lang="en" sz="2000" b="1" dirty="0">
                <a:effectLst/>
              </a:rPr>
              <a:t>Orton-Gillingham </a:t>
            </a:r>
            <a:r>
              <a:rPr lang="ru-RU" sz="2000" b="1" dirty="0">
                <a:effectLst/>
              </a:rPr>
              <a:t>метод):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Одновременное использование зрения, слуха, осязания и движения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Написание букв в воздухе, на песке, рельефных поверхностях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Цветовое кодирование: гласные - красным, согласные - синим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Использование тактильных букв, магнитной азбуки</a:t>
            </a:r>
          </a:p>
          <a:p>
            <a:r>
              <a:rPr lang="ru-RU" sz="2000" b="1" dirty="0">
                <a:effectLst/>
              </a:rPr>
              <a:t>Структурированное обучение фонетике: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Систематическое изучение звуко-буквенных соответствий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Метод синтетической фонетики (</a:t>
            </a:r>
            <a:r>
              <a:rPr lang="en" sz="2000" dirty="0">
                <a:effectLst/>
              </a:rPr>
              <a:t>synthetic phonics)</a:t>
            </a:r>
            <a:br>
              <a:rPr lang="en" sz="2000" dirty="0">
                <a:effectLst/>
              </a:rPr>
            </a:br>
            <a:r>
              <a:rPr lang="en" sz="2000" dirty="0">
                <a:effectLst/>
              </a:rPr>
              <a:t>• </a:t>
            </a:r>
            <a:r>
              <a:rPr lang="ru-RU" sz="2000" dirty="0">
                <a:effectLst/>
              </a:rPr>
              <a:t>Деление слов на слоги, работа с морфемами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Использование фонетических карточек и звуковых схем</a:t>
            </a:r>
          </a:p>
          <a:p>
            <a:r>
              <a:rPr lang="ru-RU" sz="2000" b="1" dirty="0">
                <a:effectLst/>
              </a:rPr>
              <a:t>Визуальная поддержка: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Цветные накладки на текст для снижения визуального стресса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Увеличенный шрифт </a:t>
            </a:r>
            <a:r>
              <a:rPr lang="en" sz="2000" dirty="0">
                <a:effectLst/>
              </a:rPr>
              <a:t/>
            </a:r>
            <a:br>
              <a:rPr lang="en" sz="2000" dirty="0">
                <a:effectLst/>
              </a:rPr>
            </a:br>
            <a:r>
              <a:rPr lang="en" sz="2000" dirty="0">
                <a:effectLst/>
              </a:rPr>
              <a:t>• </a:t>
            </a:r>
            <a:r>
              <a:rPr lang="ru-RU" sz="2000" dirty="0">
                <a:effectLst/>
              </a:rPr>
              <a:t>Увеличенные межстрочные интервалы 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</a:t>
            </a:r>
            <a:r>
              <a:rPr lang="en" sz="2000" dirty="0">
                <a:effectLst/>
              </a:rPr>
              <a:t>Mind maps, </a:t>
            </a:r>
            <a:r>
              <a:rPr lang="ru-RU" sz="2000" dirty="0">
                <a:effectLst/>
              </a:rPr>
              <a:t>графические органайзеры для структурирования информации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E88A09-018B-403C-B2E8-632780DEA07C}"/>
              </a:ext>
            </a:extLst>
          </p:cNvPr>
          <p:cNvSpPr txBox="1"/>
          <p:nvPr/>
        </p:nvSpPr>
        <p:spPr>
          <a:xfrm>
            <a:off x="323528" y="53955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highlight>
                  <a:srgbClr val="1E86CA"/>
                </a:highlight>
              </a:rPr>
              <a:t>Методы и стратегии обучения </a:t>
            </a:r>
            <a:r>
              <a:rPr lang="ru-RU" sz="2800" b="1" dirty="0">
                <a:solidFill>
                  <a:schemeClr val="bg1"/>
                </a:solidFill>
                <a:highlight>
                  <a:srgbClr val="1E86CA"/>
                </a:highlight>
              </a:rPr>
              <a:t> при дислексии</a:t>
            </a:r>
            <a:endParaRPr lang="ru-RU" sz="2800" b="1" dirty="0">
              <a:solidFill>
                <a:schemeClr val="bg1"/>
              </a:solidFill>
              <a:effectLst/>
              <a:highlight>
                <a:srgbClr val="1E86CA"/>
              </a:highlight>
            </a:endParaRPr>
          </a:p>
          <a:p>
            <a:endParaRPr lang="x-non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9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B309E15-BEF5-C8DA-CA54-C9ABA22381E7}"/>
              </a:ext>
            </a:extLst>
          </p:cNvPr>
          <p:cNvSpPr txBox="1"/>
          <p:nvPr/>
        </p:nvSpPr>
        <p:spPr>
          <a:xfrm>
            <a:off x="539552" y="1907704"/>
            <a:ext cx="748883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</a:rPr>
              <a:t>Компенсаторные технологии: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Программы </a:t>
            </a:r>
            <a:r>
              <a:rPr lang="en" sz="2000" dirty="0">
                <a:effectLst/>
              </a:rPr>
              <a:t>text-to-speech </a:t>
            </a:r>
            <a:r>
              <a:rPr lang="ru-RU" sz="2000" dirty="0">
                <a:effectLst/>
              </a:rPr>
              <a:t>для чтения текстов вслух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</a:t>
            </a:r>
            <a:r>
              <a:rPr lang="en" sz="2000" dirty="0">
                <a:effectLst/>
              </a:rPr>
              <a:t>Speech-to-text </a:t>
            </a:r>
            <a:r>
              <a:rPr lang="ru-RU" sz="2000" dirty="0">
                <a:effectLst/>
              </a:rPr>
              <a:t>для диктовки текстов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</a:t>
            </a:r>
            <a:r>
              <a:rPr lang="en" sz="2000" dirty="0">
                <a:effectLst/>
              </a:rPr>
              <a:t>Spell-checkers </a:t>
            </a:r>
            <a:r>
              <a:rPr lang="ru-RU" sz="2000" dirty="0">
                <a:effectLst/>
              </a:rPr>
              <a:t>с фонетическим поиском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Аудиокниги, подкасты, видео с субтитрами</a:t>
            </a:r>
          </a:p>
          <a:p>
            <a:r>
              <a:rPr lang="ru-RU" sz="2000" b="1" dirty="0">
                <a:effectLst/>
              </a:rPr>
              <a:t>Адаптация заданий: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Сокращение объема письменных работ, акцент на устной речи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Больше времени на выполнение заданий и тестов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Возможность устных ответов вместо письменных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Оценивание содержания, а не орфографии на начальных этапах</a:t>
            </a:r>
          </a:p>
          <a:p>
            <a:r>
              <a:rPr lang="ru-RU" sz="2000" b="1" dirty="0">
                <a:effectLst/>
              </a:rPr>
              <a:t>Эмоциональная поддержка: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Создание безопасной среды, где ошибки - часть обучения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Акцент на сильных сторонах ребенка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Индивидуальный темп обучения без сравнения с другими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Регулярная положительная обратная связь и поощрение прогресса</a:t>
            </a:r>
          </a:p>
          <a:p>
            <a:r>
              <a:rPr lang="ru-RU" sz="2000" b="1" dirty="0">
                <a:effectLst/>
              </a:rPr>
              <a:t>Работа с памятью: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Частое повторение материала короткими сессиями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Использование мнемотехник и ассоциаций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Визуализация слов через картинки и истории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• Ритм, рифмы, песни для запоминания правил и слов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E82F82-3B03-DA3F-A2FB-7F856D1E71B6}"/>
              </a:ext>
            </a:extLst>
          </p:cNvPr>
          <p:cNvSpPr txBox="1"/>
          <p:nvPr/>
        </p:nvSpPr>
        <p:spPr>
          <a:xfrm>
            <a:off x="971600" y="755576"/>
            <a:ext cx="7488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highlight>
                  <a:srgbClr val="1E86CA"/>
                </a:highlight>
              </a:rPr>
              <a:t>Методы и стратегии обучения </a:t>
            </a:r>
            <a:r>
              <a:rPr lang="ru-RU" sz="2800" b="1" dirty="0">
                <a:solidFill>
                  <a:schemeClr val="bg1"/>
                </a:solidFill>
                <a:highlight>
                  <a:srgbClr val="1E86CA"/>
                </a:highlight>
              </a:rPr>
              <a:t> при дисграфии</a:t>
            </a:r>
            <a:endParaRPr lang="ru-RU" sz="2800" b="1" dirty="0">
              <a:solidFill>
                <a:schemeClr val="bg1"/>
              </a:solidFill>
              <a:effectLst/>
              <a:highlight>
                <a:srgbClr val="1E86C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0417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Z:\коллаж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7504"/>
            <a:ext cx="5864735" cy="387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="" xmlns:a16="http://schemas.microsoft.com/office/drawing/2014/main" id="{236D421C-B530-DE59-7E01-3A8573125D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831" y="4658087"/>
            <a:ext cx="8469336" cy="38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697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1E8BF3-C507-A303-94FC-1BC8C23A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238"/>
            <a:ext cx="9073608" cy="62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33CF5F5-12A3-E6A0-D2BC-07DE1403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238"/>
            <a:ext cx="9387674" cy="64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6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30DC16C-A870-F6CE-9EC9-57F9FD260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536"/>
            <a:ext cx="9272336" cy="63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85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683568"/>
            <a:ext cx="2324251" cy="438710"/>
          </a:xfrm>
          <a:prstGeom prst="rect">
            <a:avLst/>
          </a:prstGeom>
          <a:solidFill>
            <a:srgbClr val="1E86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51" b="1" dirty="0">
                <a:solidFill>
                  <a:schemeClr val="bg1"/>
                </a:solidFill>
              </a:rPr>
              <a:t>УЧЕБНИКИ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217317" y="1475656"/>
            <a:ext cx="2722835" cy="2304776"/>
            <a:chOff x="2915816" y="1835696"/>
            <a:chExt cx="2722835" cy="23047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979711"/>
              <a:ext cx="1570707" cy="216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835696"/>
              <a:ext cx="1570707" cy="215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6385" y="4280368"/>
            <a:ext cx="1409391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280368"/>
            <a:ext cx="1409392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0476" y="4280368"/>
            <a:ext cx="1409676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944" y="4280368"/>
            <a:ext cx="1409392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1979712" y="6400878"/>
            <a:ext cx="4752528" cy="1915538"/>
            <a:chOff x="5209932" y="5099090"/>
            <a:chExt cx="3873258" cy="1561142"/>
          </a:xfrm>
        </p:grpSpPr>
        <p:pic>
          <p:nvPicPr>
            <p:cNvPr id="4102" name="Picture 6" descr="V:\pubs_new\Oblogki wse\HappyEng.ru\9 class\RGB_JPEG\HEru9SB_coverFGO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09932" y="5106318"/>
              <a:ext cx="1148870" cy="1536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3" name="Picture 7" descr="V:\pubs_new\Oblogki wse\HappyEng.ru\10 class\Heru10_SB_FGO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51403" y="5106318"/>
              <a:ext cx="1174278" cy="15539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4" name="Picture 8" descr="V:\pubs_new\Oblogki wse\HappyEng.ru\11 class\HEru11SB_cover_FGO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935771" y="5099090"/>
              <a:ext cx="1147419" cy="1536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264989" y="1475656"/>
            <a:ext cx="2722835" cy="2307548"/>
            <a:chOff x="539552" y="1259632"/>
            <a:chExt cx="2722835" cy="2307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403648"/>
              <a:ext cx="1570707" cy="2163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59632"/>
              <a:ext cx="1569321" cy="215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6156176" y="1475656"/>
            <a:ext cx="2736304" cy="2303394"/>
            <a:chOff x="6228184" y="1331640"/>
            <a:chExt cx="2736304" cy="23033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935" y="1475656"/>
              <a:ext cx="1566553" cy="215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331640"/>
              <a:ext cx="1569324" cy="215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808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CDD0C5F-58EA-6696-F677-FDC065D1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3528"/>
            <a:ext cx="9377025" cy="64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3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064D2FE-AB78-A9A5-AE68-518EAD48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99592"/>
            <a:ext cx="9028663" cy="62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7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D1B76C-A4AD-D755-D800-7BCB5813E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595" y="755576"/>
            <a:ext cx="9736036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40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62B329F-1168-DB8E-0E60-BEAE2FFF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238"/>
            <a:ext cx="9387674" cy="64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9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1788ADA-0C23-5E07-40DF-24A67F78D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7238"/>
            <a:ext cx="9282985" cy="63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152CBE-98DE-5038-56C2-8672DDA1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7238"/>
            <a:ext cx="9282985" cy="63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29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7703"/>
            <a:ext cx="9109833" cy="66566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="" xmlns:a16="http://schemas.microsoft.com/office/drawing/2014/main" id="{821FE3FC-97AE-579E-BA34-619993F1E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945" y="579655"/>
            <a:ext cx="1880912" cy="12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3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" y="1487156"/>
            <a:ext cx="9144000" cy="656533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Maket-coversHe.ru2-4n.png">
            <a:extLst>
              <a:ext uri="{FF2B5EF4-FFF2-40B4-BE49-F238E27FC236}">
                <a16:creationId xmlns="" xmlns:a16="http://schemas.microsoft.com/office/drawing/2014/main" id="{1A90BF35-2244-96D0-7A5B-565E73FE5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903154"/>
            <a:ext cx="1806767" cy="11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42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95736"/>
            <a:ext cx="8867594" cy="60981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Maket-coversHe.ru2-4n.png">
            <a:extLst>
              <a:ext uri="{FF2B5EF4-FFF2-40B4-BE49-F238E27FC236}">
                <a16:creationId xmlns="" xmlns:a16="http://schemas.microsoft.com/office/drawing/2014/main" id="{9076FF1C-9456-0C4E-4D16-ABEECEAB7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683568"/>
            <a:ext cx="1880912" cy="12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9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67544"/>
            <a:ext cx="7344816" cy="1008112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ru-RU" sz="2800" b="1" dirty="0">
                <a:solidFill>
                  <a:schemeClr val="bg1"/>
                </a:solidFill>
                <a:highlight>
                  <a:srgbClr val="1E86CA"/>
                </a:highlight>
              </a:rPr>
              <a:t>Эмоциональные факторы</a:t>
            </a:r>
            <a:endParaRPr sz="2700" b="1" dirty="0">
              <a:solidFill>
                <a:schemeClr val="bg1"/>
              </a:solidFill>
              <a:highlight>
                <a:srgbClr val="1E86CA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257" y="1979712"/>
            <a:ext cx="5937755" cy="41359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sz="2800" dirty="0"/>
              <a:t>• </a:t>
            </a:r>
            <a:r>
              <a:rPr sz="2800" dirty="0" err="1"/>
              <a:t>Уровень</a:t>
            </a:r>
            <a:r>
              <a:rPr sz="2800" dirty="0"/>
              <a:t> </a:t>
            </a:r>
            <a:r>
              <a:rPr sz="2800" dirty="0" err="1"/>
              <a:t>тревожности</a:t>
            </a:r>
            <a:r>
              <a:rPr lang="ru-RU" sz="2800" dirty="0"/>
              <a:t>/</a:t>
            </a:r>
            <a:r>
              <a:rPr sz="2800" dirty="0" err="1"/>
              <a:t>Уверенность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себе</a:t>
            </a:r>
            <a:endParaRPr sz="2800" dirty="0"/>
          </a:p>
          <a:p>
            <a:pPr marL="0" indent="0">
              <a:buNone/>
            </a:pPr>
            <a:r>
              <a:rPr sz="2800" dirty="0"/>
              <a:t>• </a:t>
            </a:r>
            <a:r>
              <a:rPr sz="2800" dirty="0" err="1"/>
              <a:t>Эмоциональный</a:t>
            </a:r>
            <a:r>
              <a:rPr sz="2800" dirty="0"/>
              <a:t> </a:t>
            </a:r>
            <a:r>
              <a:rPr sz="2800" dirty="0" err="1"/>
              <a:t>комфорт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уроках</a:t>
            </a:r>
            <a:r>
              <a:rPr lang="ru-RU" sz="2800" dirty="0"/>
              <a:t>/ социальное давление/групповая динамика/атмосфера в классе</a:t>
            </a:r>
            <a:endParaRPr sz="2800" dirty="0"/>
          </a:p>
          <a:p>
            <a:pPr marL="0" indent="0">
              <a:buNone/>
            </a:pPr>
            <a:r>
              <a:rPr sz="2800" dirty="0"/>
              <a:t>• </a:t>
            </a:r>
            <a:r>
              <a:rPr sz="2800" dirty="0" err="1"/>
              <a:t>Отношение</a:t>
            </a:r>
            <a:r>
              <a:rPr sz="2800" dirty="0"/>
              <a:t> </a:t>
            </a:r>
            <a:r>
              <a:rPr sz="2800" dirty="0" err="1"/>
              <a:t>к</a:t>
            </a:r>
            <a:r>
              <a:rPr sz="2800" dirty="0"/>
              <a:t> </a:t>
            </a:r>
            <a:r>
              <a:rPr sz="2800" dirty="0" err="1"/>
              <a:t>изучаемому</a:t>
            </a:r>
            <a:r>
              <a:rPr sz="2800" dirty="0"/>
              <a:t> </a:t>
            </a:r>
            <a:r>
              <a:rPr sz="2800" dirty="0" err="1"/>
              <a:t>языку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• Страх ошибок </a:t>
            </a:r>
          </a:p>
          <a:p>
            <a:r>
              <a:rPr lang="ru-RU" sz="2800" dirty="0"/>
              <a:t>Страх теста/оценки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659041" y="5292080"/>
            <a:ext cx="5161431" cy="2223397"/>
            <a:chOff x="4930801" y="5203026"/>
            <a:chExt cx="3025575" cy="1303331"/>
          </a:xfrm>
        </p:grpSpPr>
        <p:pic>
          <p:nvPicPr>
            <p:cNvPr id="27652" name="Рисунок 15" descr="000000998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480" y="5211609"/>
              <a:ext cx="934776" cy="128616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Рисунок 22" descr="000000991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801" y="5203026"/>
              <a:ext cx="888789" cy="12987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Рисунок 24" descr="000010017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851" y="5213282"/>
              <a:ext cx="940525" cy="12930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7544" y="4795191"/>
            <a:ext cx="2736305" cy="3534400"/>
            <a:chOff x="323528" y="5206537"/>
            <a:chExt cx="2417844" cy="3123054"/>
          </a:xfrm>
        </p:grpSpPr>
        <p:pic>
          <p:nvPicPr>
            <p:cNvPr id="27655" name="Рисунок 18" descr="000000981_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565" y="6804248"/>
              <a:ext cx="1132806" cy="15087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Рисунок 25" descr="000000984_2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68" y="6800377"/>
              <a:ext cx="1148899" cy="15292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Рисунок 23" descr="000000983_2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81" y="5213094"/>
              <a:ext cx="1139991" cy="15087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Рисунок 21" descr="000000982_2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206537"/>
              <a:ext cx="1145015" cy="15091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5" y="2569473"/>
            <a:ext cx="1439629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9474"/>
            <a:ext cx="1439589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8815"/>
            <a:ext cx="1439871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49" y="2569473"/>
            <a:ext cx="1446858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632031" y="1907704"/>
            <a:ext cx="1948082" cy="2679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76CA1A-B734-D61F-9924-A98C0B358B69}"/>
              </a:ext>
            </a:extLst>
          </p:cNvPr>
          <p:cNvSpPr txBox="1"/>
          <p:nvPr/>
        </p:nvSpPr>
        <p:spPr>
          <a:xfrm>
            <a:off x="2832921" y="1058390"/>
            <a:ext cx="3387466" cy="584775"/>
          </a:xfrm>
          <a:prstGeom prst="rect">
            <a:avLst/>
          </a:prstGeom>
          <a:solidFill>
            <a:srgbClr val="1E86CA"/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У</a:t>
            </a:r>
            <a:r>
              <a:rPr lang="x-none" sz="3200" b="1" dirty="0">
                <a:solidFill>
                  <a:schemeClr val="bg1"/>
                </a:solidFill>
              </a:rPr>
              <a:t>чебные пособия</a:t>
            </a:r>
          </a:p>
        </p:txBody>
      </p:sp>
    </p:spTree>
    <p:extLst>
      <p:ext uri="{BB962C8B-B14F-4D97-AF65-F5344CB8AC3E}">
        <p14:creationId xmlns:p14="http://schemas.microsoft.com/office/powerpoint/2010/main" val="360815120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AF7B70-B6B6-3865-405D-539C41FD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28" y="971600"/>
            <a:ext cx="6903032" cy="720080"/>
          </a:xfrm>
        </p:spPr>
        <p:txBody>
          <a:bodyPr>
            <a:noAutofit/>
          </a:bodyPr>
          <a:lstStyle/>
          <a:p>
            <a:r>
              <a:rPr lang="x-none" sz="3200" dirty="0">
                <a:solidFill>
                  <a:schemeClr val="bg1"/>
                </a:solidFill>
                <a:highlight>
                  <a:srgbClr val="1E86CA"/>
                </a:highlight>
              </a:rPr>
              <a:t>Теория Эмоциоанльного Фильтра Стивена Крашена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5BA8F4-03B0-8DCF-D2C9-2AC760EF3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627784"/>
            <a:ext cx="6716217" cy="502558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</a:rPr>
              <a:t>Стивен Крашен, американский психолингвист, разработал 5 гипотез об усвоении языка.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</a:rPr>
              <a:t>Одна из ключевых гипотез — </a:t>
            </a:r>
            <a:r>
              <a:rPr lang="ru-RU" sz="2400" i="1" dirty="0">
                <a:effectLst/>
              </a:rPr>
              <a:t>гипотеза аффективного фильтра</a:t>
            </a:r>
            <a:r>
              <a:rPr lang="ru-RU" sz="2400" dirty="0">
                <a:effectLst/>
              </a:rPr>
              <a:t> (</a:t>
            </a:r>
            <a:r>
              <a:rPr lang="en" sz="2400" i="1" dirty="0">
                <a:effectLst/>
              </a:rPr>
              <a:t>affective filter hypothesis</a:t>
            </a:r>
            <a:r>
              <a:rPr lang="en" sz="2400" dirty="0">
                <a:effectLst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</a:rPr>
              <a:t>Основная идея: негативные эмоции, такие как тревожность, страх и неуверенность, блокируют процесс усвоения языка.</a:t>
            </a:r>
          </a:p>
          <a:p>
            <a:pPr marL="0" indent="0">
              <a:buNone/>
            </a:pP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i="1" dirty="0">
                <a:effectLst/>
              </a:rPr>
              <a:t>"Когда учащийся испытывает стресс, его способность воспринимать и усваивать язык значительно снижается."</a:t>
            </a:r>
            <a:r>
              <a:rPr lang="ru-RU" sz="2400" dirty="0">
                <a:effectLst/>
              </a:rPr>
              <a:t> — </a:t>
            </a:r>
            <a:r>
              <a:rPr lang="en" sz="2400" dirty="0">
                <a:effectLst/>
              </a:rPr>
              <a:t>S. Krashen, </a:t>
            </a:r>
            <a:r>
              <a:rPr lang="en" sz="2400" i="1" dirty="0">
                <a:effectLst/>
              </a:rPr>
              <a:t>Principles and Practice in Second Language Acquisition</a:t>
            </a:r>
            <a:r>
              <a:rPr lang="en" sz="2400" dirty="0">
                <a:effectLst/>
              </a:rPr>
              <a:t> (1982).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36170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AD5D9-3B06-5C3F-B1FA-E30BD3EB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DD1AC8D-89C5-2231-4028-85632F13A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50564"/>
            <a:ext cx="6264696" cy="8945717"/>
          </a:xfrm>
        </p:spPr>
      </p:pic>
    </p:spTree>
    <p:extLst>
      <p:ext uri="{BB962C8B-B14F-4D97-AF65-F5344CB8AC3E}">
        <p14:creationId xmlns:p14="http://schemas.microsoft.com/office/powerpoint/2010/main" val="2535492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" y="28666"/>
            <a:ext cx="9128856" cy="91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7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5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7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1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555776"/>
            <a:ext cx="8709990" cy="3984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2AC137-1BEB-7383-861F-3C3859F04897}"/>
              </a:ext>
            </a:extLst>
          </p:cNvPr>
          <p:cNvSpPr txBox="1"/>
          <p:nvPr/>
        </p:nvSpPr>
        <p:spPr>
          <a:xfrm>
            <a:off x="2339752" y="395536"/>
            <a:ext cx="3549793" cy="584775"/>
          </a:xfrm>
          <a:prstGeom prst="rect">
            <a:avLst/>
          </a:prstGeom>
          <a:solidFill>
            <a:srgbClr val="1E86CA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Новые издания</a:t>
            </a:r>
            <a:endParaRPr lang="x-non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7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1284"/>
            <a:ext cx="8558795" cy="609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4532B4-1E91-C6FC-1734-F50431606F80}"/>
              </a:ext>
            </a:extLst>
          </p:cNvPr>
          <p:cNvSpPr txBox="1"/>
          <p:nvPr/>
        </p:nvSpPr>
        <p:spPr>
          <a:xfrm>
            <a:off x="2627784" y="39553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highlight>
                  <a:srgbClr val="1E86CA"/>
                </a:highlight>
              </a:rPr>
              <a:t>Новые издания</a:t>
            </a:r>
            <a:endParaRPr lang="x-none" sz="3200" dirty="0">
              <a:solidFill>
                <a:schemeClr val="bg1"/>
              </a:solidFill>
              <a:highlight>
                <a:srgbClr val="1E86C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163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0" y="1547664"/>
            <a:ext cx="8739510" cy="622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387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EC74D8A-7AEF-7093-021D-95C62F7E0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3324A60-1311-1BB4-D003-E4B6F5A8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55576"/>
            <a:ext cx="6120680" cy="7920880"/>
          </a:xfrm>
        </p:spPr>
      </p:pic>
    </p:spTree>
    <p:extLst>
      <p:ext uri="{BB962C8B-B14F-4D97-AF65-F5344CB8AC3E}">
        <p14:creationId xmlns:p14="http://schemas.microsoft.com/office/powerpoint/2010/main" val="100769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99F3ADF-31E7-B64E-1309-BA5CC774E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366"/>
            <a:ext cx="9121154" cy="64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7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7" y="798708"/>
            <a:ext cx="4973725" cy="12530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/>
            </a:r>
            <a:b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</a:br>
            <a:r>
              <a:rPr dirty="0" err="1" smtClean="0">
                <a:solidFill>
                  <a:schemeClr val="bg1"/>
                </a:solidFill>
                <a:highlight>
                  <a:srgbClr val="1E86CA"/>
                </a:highlight>
              </a:rPr>
              <a:t>Когнитивные</a:t>
            </a:r>
            <a:r>
              <a:rPr dirty="0" smtClean="0">
                <a:solidFill>
                  <a:schemeClr val="bg1"/>
                </a:solidFill>
                <a:highlight>
                  <a:srgbClr val="1E86CA"/>
                </a:highlight>
              </a:rPr>
              <a:t> </a:t>
            </a:r>
            <a:r>
              <a:rPr lang="ru-RU" dirty="0" smtClean="0">
                <a:solidFill>
                  <a:schemeClr val="bg1"/>
                </a:solidFill>
                <a:highlight>
                  <a:srgbClr val="1E86CA"/>
                </a:highlight>
              </a:rPr>
              <a:t> </a:t>
            </a:r>
            <a:r>
              <a:rPr dirty="0" err="1" smtClean="0">
                <a:solidFill>
                  <a:schemeClr val="bg1"/>
                </a:solidFill>
                <a:highlight>
                  <a:srgbClr val="1E86CA"/>
                </a:highlight>
              </a:rPr>
              <a:t>особенности</a:t>
            </a:r>
            <a:r>
              <a:rPr lang="en-US" dirty="0">
                <a:solidFill>
                  <a:srgbClr val="00B0F0"/>
                </a:solidFill>
                <a:highlight>
                  <a:srgbClr val="800080"/>
                </a:highlight>
              </a:rPr>
              <a:t/>
            </a:r>
            <a:br>
              <a:rPr lang="en-US" dirty="0">
                <a:solidFill>
                  <a:srgbClr val="00B0F0"/>
                </a:solidFill>
                <a:highlight>
                  <a:srgbClr val="800080"/>
                </a:highlight>
              </a:rPr>
            </a:br>
            <a:endParaRPr dirty="0">
              <a:solidFill>
                <a:srgbClr val="00B0F0"/>
              </a:solidFill>
              <a:highlight>
                <a:srgbClr val="800080"/>
              </a:highligh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684" y="1977260"/>
            <a:ext cx="4040188" cy="853016"/>
          </a:xfrm>
        </p:spPr>
        <p:txBody>
          <a:bodyPr/>
          <a:lstStyle/>
          <a:p>
            <a:r>
              <a:rPr dirty="0" err="1"/>
              <a:t>Память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внимание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Кратковременная</a:t>
            </a:r>
            <a:r>
              <a:rPr dirty="0"/>
              <a:t> </a:t>
            </a:r>
            <a:r>
              <a:rPr dirty="0" err="1"/>
              <a:t>память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Долговременная</a:t>
            </a:r>
            <a:r>
              <a:rPr dirty="0"/>
              <a:t> </a:t>
            </a:r>
            <a:r>
              <a:rPr dirty="0" err="1"/>
              <a:t>память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Концентрация</a:t>
            </a:r>
            <a:r>
              <a:rPr dirty="0"/>
              <a:t> </a:t>
            </a:r>
            <a:r>
              <a:rPr dirty="0" err="1"/>
              <a:t>внимания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Стили</a:t>
            </a:r>
            <a:r>
              <a:rPr dirty="0"/>
              <a:t> </a:t>
            </a:r>
            <a:r>
              <a:rPr dirty="0" err="1"/>
              <a:t>обучения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8024" y="2899833"/>
            <a:ext cx="3898779" cy="13121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Визуальный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Аудиальный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Кинестетический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A75F52-37AE-F8B8-F15D-9C5B3BE5F9A3}"/>
              </a:ext>
            </a:extLst>
          </p:cNvPr>
          <p:cNvSpPr txBox="1"/>
          <p:nvPr/>
        </p:nvSpPr>
        <p:spPr>
          <a:xfrm>
            <a:off x="3059832" y="4932041"/>
            <a:ext cx="2582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ДИСЛЕКСИЯ</a:t>
            </a:r>
            <a:br>
              <a:rPr lang="ru-RU" dirty="0"/>
            </a:br>
            <a:r>
              <a:rPr lang="ru-RU" dirty="0"/>
              <a:t>ДИСГРАФИЯ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98393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8790</TotalTime>
  <Words>237</Words>
  <Application>Microsoft Office PowerPoint</Application>
  <PresentationFormat>Произвольный</PresentationFormat>
  <Paragraphs>70</Paragraphs>
  <Slides>35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Психологические аспекты преподавания английского языка. Методология и практические иллюстрации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Когнитивные  особенности </vt:lpstr>
      <vt:lpstr>Память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Эмоциональные факторы</vt:lpstr>
      <vt:lpstr>Теория Эмоциоанльного Фильтра Стивена Крашена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Надежда Пронская</cp:lastModifiedBy>
  <cp:revision>42</cp:revision>
  <dcterms:modified xsi:type="dcterms:W3CDTF">2026-04-14T10:08:23Z</dcterms:modified>
</cp:coreProperties>
</file>