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media/image17.JPG" ContentType="image/png"/>
  <Override PartName="/ppt/media/image2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80" r:id="rId3"/>
    <p:sldId id="281" r:id="rId4"/>
    <p:sldId id="412" r:id="rId5"/>
    <p:sldId id="406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1" r:id="rId15"/>
    <p:sldId id="422" r:id="rId16"/>
    <p:sldId id="423" r:id="rId17"/>
    <p:sldId id="425" r:id="rId18"/>
    <p:sldId id="427" r:id="rId19"/>
    <p:sldId id="429" r:id="rId20"/>
    <p:sldId id="293" r:id="rId21"/>
  </p:sldIdLst>
  <p:sldSz cx="9144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1E46E4B-B9EA-47A6-AAAF-55FABF6276E1}">
          <p14:sldIdLst>
            <p14:sldId id="256"/>
            <p14:sldId id="280"/>
            <p14:sldId id="281"/>
            <p14:sldId id="412"/>
            <p14:sldId id="406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5"/>
            <p14:sldId id="427"/>
            <p14:sldId id="429"/>
            <p14:sldId id="293"/>
          </p14:sldIdLst>
        </p14:section>
        <p14:section name="Раздел без заголовка" id="{9E89BF2F-14F1-4516-9451-59C5AFCF499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452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>
      <p:cViewPr varScale="1">
        <p:scale>
          <a:sx n="96" d="100"/>
          <a:sy n="96" d="100"/>
        </p:scale>
        <p:origin x="1956" y="78"/>
      </p:cViewPr>
      <p:guideLst>
        <p:guide orient="horz" pos="28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822617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25600" latinLnBrk="0">
      <a:defRPr sz="2000">
        <a:latin typeface="+mj-lt"/>
        <a:ea typeface="+mj-ea"/>
        <a:cs typeface="+mj-cs"/>
        <a:sym typeface="Calibri"/>
      </a:defRPr>
    </a:lvl1pPr>
    <a:lvl2pPr indent="228600" defTabSz="1625600" latinLnBrk="0">
      <a:defRPr sz="2000">
        <a:latin typeface="+mj-lt"/>
        <a:ea typeface="+mj-ea"/>
        <a:cs typeface="+mj-cs"/>
        <a:sym typeface="Calibri"/>
      </a:defRPr>
    </a:lvl2pPr>
    <a:lvl3pPr indent="457200" defTabSz="1625600" latinLnBrk="0">
      <a:defRPr sz="2000">
        <a:latin typeface="+mj-lt"/>
        <a:ea typeface="+mj-ea"/>
        <a:cs typeface="+mj-cs"/>
        <a:sym typeface="Calibri"/>
      </a:defRPr>
    </a:lvl3pPr>
    <a:lvl4pPr indent="685800" defTabSz="1625600" latinLnBrk="0">
      <a:defRPr sz="2000">
        <a:latin typeface="+mj-lt"/>
        <a:ea typeface="+mj-ea"/>
        <a:cs typeface="+mj-cs"/>
        <a:sym typeface="Calibri"/>
      </a:defRPr>
    </a:lvl4pPr>
    <a:lvl5pPr indent="914400" defTabSz="1625600" latinLnBrk="0">
      <a:defRPr sz="2000">
        <a:latin typeface="+mj-lt"/>
        <a:ea typeface="+mj-ea"/>
        <a:cs typeface="+mj-cs"/>
        <a:sym typeface="Calibri"/>
      </a:defRPr>
    </a:lvl5pPr>
    <a:lvl6pPr indent="1143000" defTabSz="1625600" latinLnBrk="0">
      <a:defRPr sz="2000">
        <a:latin typeface="+mj-lt"/>
        <a:ea typeface="+mj-ea"/>
        <a:cs typeface="+mj-cs"/>
        <a:sym typeface="Calibri"/>
      </a:defRPr>
    </a:lvl6pPr>
    <a:lvl7pPr indent="1371600" defTabSz="1625600" latinLnBrk="0">
      <a:defRPr sz="2000">
        <a:latin typeface="+mj-lt"/>
        <a:ea typeface="+mj-ea"/>
        <a:cs typeface="+mj-cs"/>
        <a:sym typeface="Calibri"/>
      </a:defRPr>
    </a:lvl7pPr>
    <a:lvl8pPr indent="1600200" defTabSz="1625600" latinLnBrk="0">
      <a:defRPr sz="2000">
        <a:latin typeface="+mj-lt"/>
        <a:ea typeface="+mj-ea"/>
        <a:cs typeface="+mj-cs"/>
        <a:sym typeface="Calibri"/>
      </a:defRPr>
    </a:lvl8pPr>
    <a:lvl9pPr indent="1828800" defTabSz="1625600" latinLnBrk="0">
      <a:defRPr sz="20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840569"/>
            <a:ext cx="7772400" cy="1960034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5181600"/>
            <a:ext cx="6400800" cy="2336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2" y="5875866"/>
            <a:ext cx="7772401" cy="181610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3875620"/>
            <a:ext cx="7772401" cy="200025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2133601"/>
            <a:ext cx="4038600" cy="603461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2046816"/>
            <a:ext cx="4040188" cy="85301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4645028" y="2046816"/>
            <a:ext cx="4041776" cy="853016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3" y="364066"/>
            <a:ext cx="3008314" cy="154940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364069"/>
            <a:ext cx="5111750" cy="7804151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half" idx="21"/>
          </p:nvPr>
        </p:nvSpPr>
        <p:spPr>
          <a:xfrm>
            <a:off x="457202" y="1913468"/>
            <a:ext cx="3008315" cy="625475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88" y="6400801"/>
            <a:ext cx="5486401" cy="75565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1792288" y="817032"/>
            <a:ext cx="5486401" cy="54864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7156452"/>
            <a:ext cx="5486401" cy="10731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87ABF-6794-46A4-BD8E-C88080D21A1D}" type="datetimeFigureOut">
              <a:rPr lang="ru-RU"/>
              <a:pPr>
                <a:defRPr/>
              </a:pPr>
              <a:t>26.02.2026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11726" y="8580054"/>
            <a:ext cx="27507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2A243-109B-4C4E-BC0C-9C96566A34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66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366183"/>
            <a:ext cx="8229600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2133601"/>
            <a:ext cx="8229600" cy="6034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8176" y="8594400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9" r:id="rId8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vk.ru/app5898182_-118001699#s=343351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AB16EBD-5393-B48C-C4EC-A7E1DFA23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СОЧИНЕНИЕ: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как научить не списывать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smtClean="0"/>
              <a:t>БЕЛЯЕВА ОКСАНА НИКОЛАЕВНА</a:t>
            </a: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47864" y="971600"/>
            <a:ext cx="768523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chemeClr val="accent5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ОРФОГРАММКА </a:t>
            </a:r>
          </a:p>
          <a:p>
            <a:endParaRPr lang="ru-RU" sz="2700" b="1">
              <a:solidFill>
                <a:schemeClr val="accent5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ru-RU" sz="2700" b="1">
              <a:solidFill>
                <a:schemeClr val="accent5">
                  <a:lumMod val="50000"/>
                </a:schemeClr>
              </a:solidFill>
              <a:latin typeface="Montserrat"/>
              <a:sym typeface="Montserrat"/>
            </a:endParaRPr>
          </a:p>
          <a:p>
            <a:endParaRPr lang="ru-RU" sz="27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3563888"/>
            <a:ext cx="55959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2000" b="1">
                <a:solidFill>
                  <a:schemeClr val="tx1"/>
                </a:solidFill>
                <a:latin typeface="Segoe Script" panose="030B0504020000000003" pitchFamily="66" charset="0"/>
                <a:sym typeface="Montserrat"/>
              </a:rPr>
              <a:t>Видит ошибки, предлагает вариант их исправления и даёт ссылку на правило.</a:t>
            </a:r>
          </a:p>
        </p:txBody>
      </p:sp>
      <p:pic>
        <p:nvPicPr>
          <p:cNvPr id="2050" name="Picture 2" descr="http://qrcoder.ru/code/?https%3A%2F%2Forfogrammka.ru%2F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042" y="5114157"/>
            <a:ext cx="9429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52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419872" y="1019537"/>
            <a:ext cx="768523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chemeClr val="accent5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ГЛАВРЕД </a:t>
            </a:r>
          </a:p>
          <a:p>
            <a:endParaRPr lang="ru-RU" sz="2700" b="1">
              <a:solidFill>
                <a:schemeClr val="accent5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ru-RU" sz="2700" b="1">
              <a:solidFill>
                <a:schemeClr val="accent5">
                  <a:lumMod val="50000"/>
                </a:schemeClr>
              </a:solidFill>
              <a:latin typeface="Montserrat"/>
              <a:sym typeface="Montserrat"/>
            </a:endParaRPr>
          </a:p>
          <a:p>
            <a:endParaRPr lang="ru-RU" sz="27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12230" y="4182792"/>
            <a:ext cx="559593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endParaRPr lang="ru-RU" sz="1500" b="1">
              <a:solidFill>
                <a:schemeClr val="accent5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84" t="21810" r="35282" b="21137"/>
          <a:stretch/>
        </p:blipFill>
        <p:spPr>
          <a:xfrm>
            <a:off x="683568" y="1835696"/>
            <a:ext cx="7676451" cy="391452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/>
          <a:srcRect l="65168" t="46836" r="3305" b="21137"/>
          <a:stretch/>
        </p:blipFill>
        <p:spPr>
          <a:xfrm>
            <a:off x="6012160" y="6023858"/>
            <a:ext cx="2741542" cy="156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9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33528" y="954361"/>
            <a:ext cx="768523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chemeClr val="accent5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ГЛАВРЕД </a:t>
            </a:r>
          </a:p>
          <a:p>
            <a:endParaRPr lang="ru-RU" sz="2700" b="1">
              <a:solidFill>
                <a:schemeClr val="accent5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ru-RU" sz="2700" b="1">
              <a:solidFill>
                <a:schemeClr val="accent5">
                  <a:lumMod val="50000"/>
                </a:schemeClr>
              </a:solidFill>
              <a:latin typeface="Montserrat"/>
              <a:sym typeface="Montserrat"/>
            </a:endParaRPr>
          </a:p>
          <a:p>
            <a:endParaRPr lang="ru-RU" sz="27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12230" y="4182792"/>
            <a:ext cx="559593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endParaRPr lang="ru-RU" sz="1500" b="1">
              <a:solidFill>
                <a:schemeClr val="accent5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438" t="17318" r="33957" b="22043"/>
          <a:stretch/>
        </p:blipFill>
        <p:spPr>
          <a:xfrm>
            <a:off x="395535" y="2054004"/>
            <a:ext cx="8042469" cy="424618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/>
          <a:srcRect l="65987" t="54456" r="3900" b="26402"/>
          <a:stretch/>
        </p:blipFill>
        <p:spPr>
          <a:xfrm>
            <a:off x="4716016" y="6515058"/>
            <a:ext cx="3942887" cy="140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0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43808" y="971600"/>
            <a:ext cx="768523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chemeClr val="accent5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ГЛАВРЕД  </a:t>
            </a:r>
          </a:p>
          <a:p>
            <a:endParaRPr lang="ru-RU" sz="2700" b="1">
              <a:solidFill>
                <a:schemeClr val="accent5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ru-RU" sz="2700" b="1">
              <a:solidFill>
                <a:schemeClr val="accent5">
                  <a:lumMod val="50000"/>
                </a:schemeClr>
              </a:solidFill>
              <a:latin typeface="Montserrat"/>
              <a:sym typeface="Montserrat"/>
            </a:endParaRPr>
          </a:p>
          <a:p>
            <a:endParaRPr lang="ru-RU" sz="27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2915816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2000" b="1">
                <a:solidFill>
                  <a:schemeClr val="tx1"/>
                </a:solidFill>
                <a:latin typeface="Segoe Script" panose="030B0504020000000003" pitchFamily="66" charset="0"/>
                <a:sym typeface="Montserrat"/>
              </a:rPr>
              <a:t>Предлагает вариант стилистической правки текста (выделяет повторы, «лишние» слова, «неточные оценки»).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4283968"/>
            <a:ext cx="1619945" cy="161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1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87824" y="899592"/>
            <a:ext cx="768523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chemeClr val="accent5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АФИНА </a:t>
            </a:r>
          </a:p>
          <a:p>
            <a:endParaRPr lang="ru-RU" sz="2700" b="1">
              <a:solidFill>
                <a:schemeClr val="accent5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ru-RU" sz="2700" b="1">
              <a:solidFill>
                <a:schemeClr val="accent5">
                  <a:lumMod val="50000"/>
                </a:schemeClr>
              </a:solidFill>
              <a:latin typeface="Montserrat"/>
              <a:sym typeface="Montserrat"/>
            </a:endParaRPr>
          </a:p>
          <a:p>
            <a:endParaRPr lang="ru-RU" sz="27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3125" t="31649" r="1825" b="48644"/>
          <a:stretch/>
        </p:blipFill>
        <p:spPr>
          <a:xfrm>
            <a:off x="251520" y="2607752"/>
            <a:ext cx="8786732" cy="114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5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15816" y="971600"/>
            <a:ext cx="768523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chemeClr val="accent5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АФИНА </a:t>
            </a:r>
          </a:p>
          <a:p>
            <a:endParaRPr lang="ru-RU" sz="2700" b="1">
              <a:solidFill>
                <a:schemeClr val="accent5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ru-RU" sz="2700" b="1">
              <a:solidFill>
                <a:schemeClr val="accent5">
                  <a:lumMod val="50000"/>
                </a:schemeClr>
              </a:solidFill>
              <a:latin typeface="Montserrat"/>
              <a:sym typeface="Montserrat"/>
            </a:endParaRPr>
          </a:p>
          <a:p>
            <a:endParaRPr lang="ru-RU" sz="27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948" t="24926" r="16135" b="19210"/>
          <a:stretch/>
        </p:blipFill>
        <p:spPr>
          <a:xfrm>
            <a:off x="323528" y="1825680"/>
            <a:ext cx="8626494" cy="476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1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15816" y="1043608"/>
            <a:ext cx="768523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chemeClr val="accent5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АФИНА </a:t>
            </a:r>
          </a:p>
          <a:p>
            <a:endParaRPr lang="ru-RU" sz="2700" b="1">
              <a:solidFill>
                <a:schemeClr val="accent5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ru-RU" sz="2700" b="1">
              <a:solidFill>
                <a:schemeClr val="accent5">
                  <a:lumMod val="50000"/>
                </a:schemeClr>
              </a:solidFill>
              <a:latin typeface="Montserrat"/>
              <a:sym typeface="Montserrat"/>
            </a:endParaRPr>
          </a:p>
          <a:p>
            <a:endParaRPr lang="ru-RU" sz="27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1247" t="24707" r="9531" b="37914"/>
          <a:stretch/>
        </p:blipFill>
        <p:spPr>
          <a:xfrm>
            <a:off x="395536" y="2123728"/>
            <a:ext cx="779091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87824" y="929458"/>
            <a:ext cx="768523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chemeClr val="accent5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АФИНА </a:t>
            </a:r>
          </a:p>
          <a:p>
            <a:endParaRPr lang="ru-RU" sz="2700" b="1">
              <a:solidFill>
                <a:schemeClr val="accent5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ru-RU" sz="2700" b="1">
              <a:solidFill>
                <a:schemeClr val="accent5">
                  <a:lumMod val="50000"/>
                </a:schemeClr>
              </a:solidFill>
              <a:latin typeface="Montserrat"/>
              <a:sym typeface="Montserrat"/>
            </a:endParaRPr>
          </a:p>
          <a:p>
            <a:endParaRPr lang="ru-RU" sz="27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1167" y="2637618"/>
            <a:ext cx="559593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2000" b="1">
                <a:solidFill>
                  <a:schemeClr val="tx1"/>
                </a:solidFill>
                <a:latin typeface="Segoe Script" panose="030B0504020000000003" pitchFamily="66" charset="0"/>
                <a:sym typeface="Montserrat"/>
              </a:rPr>
              <a:t>Видит существенную часть ошибок, в том числе </a:t>
            </a:r>
            <a:endParaRPr lang="ru-RU" sz="2000" b="1" smtClean="0">
              <a:solidFill>
                <a:schemeClr val="tx1"/>
              </a:solidFill>
              <a:latin typeface="Segoe Script" panose="030B0504020000000003" pitchFamily="66" charset="0"/>
              <a:sym typeface="Montserrat"/>
            </a:endParaRPr>
          </a:p>
          <a:p>
            <a:pPr marL="214313" indent="-214313" algn="just"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2000" b="1" smtClean="0">
                <a:solidFill>
                  <a:schemeClr val="tx1"/>
                </a:solidFill>
                <a:latin typeface="Segoe Script" panose="030B0504020000000003" pitchFamily="66" charset="0"/>
                <a:sym typeface="Montserrat"/>
              </a:rPr>
              <a:t>фактические</a:t>
            </a:r>
            <a:r>
              <a:rPr lang="ru-RU" sz="2000" b="1">
                <a:solidFill>
                  <a:schemeClr val="tx1"/>
                </a:solidFill>
                <a:latin typeface="Segoe Script" panose="030B0504020000000003" pitchFamily="66" charset="0"/>
                <a:sym typeface="Montserrat"/>
              </a:rPr>
              <a:t>, </a:t>
            </a:r>
            <a:endParaRPr lang="ru-RU" sz="2000" b="1" smtClean="0">
              <a:solidFill>
                <a:schemeClr val="tx1"/>
              </a:solidFill>
              <a:latin typeface="Segoe Script" panose="030B0504020000000003" pitchFamily="66" charset="0"/>
              <a:sym typeface="Montserrat"/>
            </a:endParaRPr>
          </a:p>
          <a:p>
            <a:pPr marL="214313" indent="-214313" algn="just"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2000" b="1" smtClean="0">
                <a:solidFill>
                  <a:schemeClr val="tx1"/>
                </a:solidFill>
                <a:latin typeface="Segoe Script" panose="030B0504020000000003" pitchFamily="66" charset="0"/>
                <a:sym typeface="Montserrat"/>
              </a:rPr>
              <a:t>орфографические</a:t>
            </a:r>
            <a:r>
              <a:rPr lang="ru-RU" sz="2000" b="1">
                <a:solidFill>
                  <a:schemeClr val="tx1"/>
                </a:solidFill>
                <a:latin typeface="Segoe Script" panose="030B0504020000000003" pitchFamily="66" charset="0"/>
                <a:sym typeface="Montserrat"/>
              </a:rPr>
              <a:t>, пунктуационные, грамматические, </a:t>
            </a:r>
            <a:endParaRPr lang="ru-RU" sz="2000" b="1" smtClean="0">
              <a:solidFill>
                <a:schemeClr val="tx1"/>
              </a:solidFill>
              <a:latin typeface="Segoe Script" panose="030B0504020000000003" pitchFamily="66" charset="0"/>
              <a:sym typeface="Montserrat"/>
            </a:endParaRPr>
          </a:p>
          <a:p>
            <a:pPr marL="214313" indent="-214313" algn="just"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2000" b="1" smtClean="0">
                <a:solidFill>
                  <a:schemeClr val="tx1"/>
                </a:solidFill>
                <a:latin typeface="Segoe Script" panose="030B0504020000000003" pitchFamily="66" charset="0"/>
                <a:sym typeface="Montserrat"/>
              </a:rPr>
              <a:t>даёт </a:t>
            </a:r>
            <a:r>
              <a:rPr lang="ru-RU" sz="2000" b="1">
                <a:solidFill>
                  <a:schemeClr val="tx1"/>
                </a:solidFill>
                <a:latin typeface="Segoe Script" panose="030B0504020000000003" pitchFamily="66" charset="0"/>
                <a:sym typeface="Montserrat"/>
              </a:rPr>
              <a:t>рекомендации по их исправлению. </a:t>
            </a:r>
            <a:endParaRPr lang="ru-RU" sz="2000" b="1" smtClean="0">
              <a:solidFill>
                <a:schemeClr val="tx1"/>
              </a:solidFill>
              <a:latin typeface="Segoe Script" panose="030B0504020000000003" pitchFamily="66" charset="0"/>
              <a:sym typeface="Montserrat"/>
            </a:endParaRPr>
          </a:p>
          <a:p>
            <a:pPr marL="214313" indent="-214313" algn="just"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endParaRPr lang="ru-RU" sz="2000" b="1">
              <a:solidFill>
                <a:schemeClr val="tx1"/>
              </a:solidFill>
              <a:latin typeface="Segoe Script" panose="030B0504020000000003" pitchFamily="66" charset="0"/>
              <a:sym typeface="Montserrat"/>
            </a:endParaRPr>
          </a:p>
          <a:p>
            <a:pPr marL="214313" indent="-214313" algn="just"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2000" b="1" smtClean="0">
                <a:solidFill>
                  <a:schemeClr val="tx1"/>
                </a:solidFill>
                <a:latin typeface="Segoe Script" panose="030B0504020000000003" pitchFamily="66" charset="0"/>
                <a:sym typeface="Montserrat"/>
              </a:rPr>
              <a:t>Сохраняет </a:t>
            </a:r>
            <a:r>
              <a:rPr lang="ru-RU" sz="2000" b="1">
                <a:solidFill>
                  <a:schemeClr val="tx1"/>
                </a:solidFill>
                <a:latin typeface="Segoe Script" panose="030B0504020000000003" pitchFamily="66" charset="0"/>
                <a:sym typeface="Montserrat"/>
              </a:rPr>
              <a:t>результаты в нескольких форматах (визуальное выделение, примечания, текстовый комментарий).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594" y="5564981"/>
            <a:ext cx="11715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3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4182666" y="2552238"/>
            <a:ext cx="4729162" cy="2143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115617" y="2970922"/>
            <a:ext cx="906279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chemeClr val="tx1"/>
                </a:solidFill>
                <a:latin typeface="Segoe Script" panose="030B0504020000000003" pitchFamily="66" charset="0"/>
                <a:sym typeface="Montserrat"/>
              </a:rPr>
              <a:t>Благодарю за внимание!</a:t>
            </a:r>
          </a:p>
          <a:p>
            <a:endParaRPr lang="ru-RU" sz="2000" b="1">
              <a:solidFill>
                <a:schemeClr val="tx1"/>
              </a:solidFill>
              <a:latin typeface="Segoe Script" panose="030B0504020000000003" pitchFamily="66" charset="0"/>
              <a:sym typeface="Montserrat"/>
            </a:endParaRPr>
          </a:p>
          <a:p>
            <a:r>
              <a:rPr lang="ru-RU" sz="2000" b="1">
                <a:solidFill>
                  <a:schemeClr val="tx1"/>
                </a:solidFill>
                <a:latin typeface="Segoe Script" panose="030B0504020000000003" pitchFamily="66" charset="0"/>
                <a:sym typeface="Montserrat"/>
              </a:rPr>
              <a:t>Успешной работы! </a:t>
            </a:r>
          </a:p>
          <a:p>
            <a:endParaRPr lang="ru-RU" sz="2700" b="1">
              <a:solidFill>
                <a:schemeClr val="accent5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ru-RU" sz="2700" b="1">
              <a:solidFill>
                <a:schemeClr val="accent5">
                  <a:lumMod val="50000"/>
                </a:schemeClr>
              </a:solidFill>
              <a:latin typeface="Montserrat"/>
              <a:sym typeface="Montserrat"/>
            </a:endParaRPr>
          </a:p>
          <a:p>
            <a:endParaRPr lang="ru-RU" sz="27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487" y="3104458"/>
            <a:ext cx="2561621" cy="327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83568" y="2051720"/>
            <a:ext cx="7560840" cy="4752528"/>
          </a:xfrm>
          <a:prstGeom prst="roundRect">
            <a:avLst>
              <a:gd name="adj" fmla="val 6660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  <a:effectLst>
            <a:outerShdw blurRad="736600" dist="38100" dir="2700000" sx="112000" sy="112000" algn="tl" rotWithShape="0">
              <a:schemeClr val="bg1">
                <a:alpha val="73000"/>
              </a:scheme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0" name="Shape 87"/>
          <p:cNvSpPr>
            <a:spLocks noChangeArrowheads="1"/>
          </p:cNvSpPr>
          <p:nvPr/>
        </p:nvSpPr>
        <p:spPr bwMode="auto">
          <a:xfrm>
            <a:off x="1461933" y="3066624"/>
            <a:ext cx="4594997" cy="8863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indent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ru-RU" altLang="ru-RU" sz="3600" b="1" dirty="0">
                <a:solidFill>
                  <a:srgbClr val="993300"/>
                </a:solidFill>
                <a:latin typeface="Garamond" panose="02020404030301010803" pitchFamily="18" charset="0"/>
                <a:ea typeface="Lucida Grande"/>
                <a:cs typeface="Lucida Grande"/>
                <a:sym typeface="Arial" panose="020B0604020202020204" pitchFamily="34" charset="0"/>
              </a:rPr>
              <a:t>Пособие и задачники от эксперта ЕГЭ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76342" y="3823261"/>
            <a:ext cx="2821124" cy="1962605"/>
          </a:xfrm>
          <a:prstGeom prst="roundRect">
            <a:avLst>
              <a:gd name="adj" fmla="val 6141"/>
            </a:avLst>
          </a:prstGeom>
          <a:solidFill>
            <a:srgbClr val="CE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1934" y="5989770"/>
            <a:ext cx="10486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Montserrat" pitchFamily="2" charset="-52"/>
              </a:rPr>
              <a:t>ok-ege.ru</a:t>
            </a:r>
            <a:endParaRPr lang="ru-RU" sz="1500" b="1" dirty="0">
              <a:solidFill>
                <a:srgbClr val="0070C0"/>
              </a:solidFill>
              <a:latin typeface="Montserrat" pitchFamily="2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5443" y="4051218"/>
            <a:ext cx="3420628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750"/>
              </a:spcAft>
            </a:pPr>
            <a:r>
              <a:rPr lang="ru-RU" sz="1125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-52"/>
              </a:rPr>
              <a:t>Сборники тестов реальной степени сложности</a:t>
            </a:r>
          </a:p>
          <a:p>
            <a:pPr algn="just">
              <a:spcAft>
                <a:spcPts val="750"/>
              </a:spcAft>
            </a:pPr>
            <a:r>
              <a:rPr lang="ru-RU" sz="1125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-52"/>
              </a:rPr>
              <a:t>Методические материалы по заданиям 1-26</a:t>
            </a:r>
          </a:p>
          <a:p>
            <a:pPr algn="just">
              <a:spcAft>
                <a:spcPts val="750"/>
              </a:spcAft>
            </a:pPr>
            <a:r>
              <a:rPr lang="ru-RU" sz="1125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-52"/>
              </a:rPr>
              <a:t>Разборы проверенных работ</a:t>
            </a:r>
          </a:p>
          <a:p>
            <a:pPr algn="just">
              <a:spcAft>
                <a:spcPts val="750"/>
              </a:spcAft>
            </a:pPr>
            <a:r>
              <a:rPr lang="ru-RU" sz="1125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-52"/>
              </a:rPr>
              <a:t>Пособия по сочинению ЕГЭ и ИС</a:t>
            </a:r>
            <a:endParaRPr lang="ru-RU" sz="1125" dirty="0">
              <a:latin typeface="Montserrat" pitchFamily="2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61933" y="5401147"/>
            <a:ext cx="3364137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25" b="1" dirty="0">
                <a:latin typeface="Montserrat" pitchFamily="2" charset="-52"/>
              </a:rPr>
              <a:t>В интернет-магазине </a:t>
            </a:r>
            <a:r>
              <a:rPr lang="en-US" sz="1125" b="1" dirty="0">
                <a:solidFill>
                  <a:srgbClr val="0070C0"/>
                </a:solidFill>
                <a:latin typeface="Montserrat" pitchFamily="2" charset="-52"/>
              </a:rPr>
              <a:t>ok-ege.ru</a:t>
            </a:r>
            <a:r>
              <a:rPr lang="ru-RU" sz="1125" b="1" dirty="0">
                <a:solidFill>
                  <a:srgbClr val="0070C0"/>
                </a:solidFill>
                <a:latin typeface="Montserrat" pitchFamily="2" charset="-52"/>
              </a:rPr>
              <a:t> </a:t>
            </a:r>
          </a:p>
          <a:p>
            <a:r>
              <a:rPr lang="ru-RU" sz="1125" b="1">
                <a:solidFill>
                  <a:srgbClr val="0070C0"/>
                </a:solidFill>
                <a:latin typeface="Montserrat" pitchFamily="2" charset="-52"/>
              </a:rPr>
              <a:t>кодовое слово ОК10</a:t>
            </a:r>
            <a:endParaRPr lang="ru-RU" sz="1125" b="1" dirty="0">
              <a:solidFill>
                <a:srgbClr val="0070C0"/>
              </a:solidFill>
              <a:latin typeface="Montserrat" pitchFamily="2" charset="-52"/>
            </a:endParaRPr>
          </a:p>
          <a:p>
            <a:r>
              <a:rPr lang="ru-RU" sz="1125" b="1" i="1" dirty="0">
                <a:latin typeface="Montserrat" pitchFamily="2" charset="-52"/>
              </a:rPr>
              <a:t>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13620" y="3971824"/>
            <a:ext cx="805877" cy="805877"/>
          </a:xfrm>
          <a:prstGeom prst="roundRect">
            <a:avLst>
              <a:gd name="adj" fmla="val 9334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082307" y="3971824"/>
            <a:ext cx="805877" cy="805877"/>
          </a:xfrm>
          <a:prstGeom prst="roundRect">
            <a:avLst>
              <a:gd name="adj" fmla="val 9334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948156" y="3971824"/>
            <a:ext cx="805877" cy="805877"/>
          </a:xfrm>
          <a:prstGeom prst="roundRect">
            <a:avLst>
              <a:gd name="adj" fmla="val 9334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210149" y="4834238"/>
            <a:ext cx="805877" cy="805877"/>
          </a:xfrm>
          <a:prstGeom prst="roundRect">
            <a:avLst>
              <a:gd name="adj" fmla="val 9334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082307" y="4834238"/>
            <a:ext cx="805877" cy="805877"/>
          </a:xfrm>
          <a:prstGeom prst="roundRect">
            <a:avLst>
              <a:gd name="adj" fmla="val 9334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948657" y="4834238"/>
            <a:ext cx="805877" cy="805877"/>
          </a:xfrm>
          <a:prstGeom prst="roundRect">
            <a:avLst>
              <a:gd name="adj" fmla="val 9334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42853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AB16EBD-5393-B48C-C4EC-A7E1DFA23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871" y="1043608"/>
            <a:ext cx="4968552" cy="732659"/>
          </a:xfrm>
        </p:spPr>
        <p:txBody>
          <a:bodyPr>
            <a:normAutofit fontScale="90000"/>
          </a:bodyPr>
          <a:lstStyle/>
          <a:p>
            <a:pPr algn="l">
              <a:buClr>
                <a:srgbClr val="B48B5D"/>
              </a:buClr>
              <a:buSzPts val="3700"/>
            </a:pPr>
            <a:r>
              <a:rPr lang="ru-RU" b="1">
                <a:solidFill>
                  <a:srgbClr val="993300"/>
                </a:solidFill>
                <a:latin typeface="Montserrat"/>
                <a:ea typeface="Montserrat"/>
                <a:cs typeface="Montserrat"/>
                <a:sym typeface="Montserrat"/>
              </a:rPr>
              <a:t>Беляева Оксана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"/>
          </p:nvPr>
        </p:nvSpPr>
        <p:spPr>
          <a:xfrm>
            <a:off x="3352264" y="3563888"/>
            <a:ext cx="5396200" cy="3090416"/>
          </a:xfrm>
        </p:spPr>
        <p:txBody>
          <a:bodyPr>
            <a:no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ru-RU" sz="2000" b="1">
                <a:solidFill>
                  <a:srgbClr val="993300"/>
                </a:solidFill>
                <a:ea typeface="Montserrat"/>
                <a:cs typeface="Montserrat"/>
                <a:sym typeface="Montserrat"/>
              </a:rPr>
              <a:t>26 лет работы </a:t>
            </a:r>
            <a:r>
              <a:rPr lang="ru-RU" sz="160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"/>
              </a:rPr>
              <a:t>в сфере образования. Кандидат наук, доцент, эксперт ЕГЭ</a:t>
            </a:r>
          </a:p>
          <a:p>
            <a:pPr lvl="0" algn="just">
              <a:buClr>
                <a:schemeClr val="dk1"/>
              </a:buClr>
              <a:buSzPts val="1100"/>
            </a:pPr>
            <a:r>
              <a:rPr lang="ru-RU" sz="2000" b="1">
                <a:solidFill>
                  <a:srgbClr val="993300"/>
                </a:solidFill>
                <a:ea typeface="Montserrat"/>
                <a:cs typeface="Montserrat"/>
                <a:sym typeface="Montserrat"/>
              </a:rPr>
              <a:t>Первое сентября, Могу писать, РБК, Коммерсант </a:t>
            </a:r>
            <a:r>
              <a:rPr lang="ru-RU" sz="160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"/>
              </a:rPr>
              <a:t>– эксперт-спикер и консультант</a:t>
            </a:r>
          </a:p>
          <a:p>
            <a:pPr lvl="0" algn="just">
              <a:buClr>
                <a:schemeClr val="dk1"/>
              </a:buClr>
              <a:buSzPts val="1100"/>
            </a:pPr>
            <a:r>
              <a:rPr lang="ru-RU" sz="2000" b="1">
                <a:solidFill>
                  <a:srgbClr val="993300"/>
                </a:solidFill>
                <a:ea typeface="Montserrat"/>
                <a:cs typeface="Montserrat"/>
                <a:sym typeface="Montserrat"/>
              </a:rPr>
              <a:t>более 100 пособий и 4 книги </a:t>
            </a:r>
            <a:r>
              <a:rPr lang="ru-RU" sz="160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"/>
              </a:rPr>
              <a:t>– объективная </a:t>
            </a:r>
            <a:r>
              <a:rPr lang="ru-RU" sz="160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"/>
              </a:rPr>
              <a:t>качественная информация и формат занятий </a:t>
            </a:r>
            <a:r>
              <a:rPr lang="ru-RU" sz="160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"/>
              </a:rPr>
              <a:t>«Запоминай </a:t>
            </a:r>
            <a:r>
              <a:rPr lang="ru-RU" sz="160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"/>
              </a:rPr>
              <a:t>без </a:t>
            </a:r>
            <a:r>
              <a:rPr lang="ru-RU" sz="160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"/>
              </a:rPr>
              <a:t>зубрежки» </a:t>
            </a:r>
            <a:endParaRPr lang="ru-RU" sz="1600">
              <a:solidFill>
                <a:schemeClr val="tx1"/>
              </a:solidFill>
              <a:latin typeface="Montserrat Medium"/>
              <a:ea typeface="Montserrat Medium"/>
              <a:cs typeface="Montserrat Medium"/>
              <a:sym typeface="Montserrat"/>
            </a:endParaRPr>
          </a:p>
          <a:p>
            <a:pPr lvl="0" algn="just">
              <a:buClr>
                <a:schemeClr val="dk1"/>
              </a:buClr>
              <a:buSzPts val="1100"/>
            </a:pPr>
            <a:r>
              <a:rPr lang="ru-RU" sz="2000" b="1">
                <a:solidFill>
                  <a:srgbClr val="993300"/>
                </a:solidFill>
                <a:ea typeface="Montserrat"/>
                <a:cs typeface="Montserrat"/>
                <a:sym typeface="Montserrat"/>
              </a:rPr>
              <a:t>90+ баллов </a:t>
            </a:r>
            <a:r>
              <a:rPr lang="ru-RU" sz="160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"/>
              </a:rPr>
              <a:t>на ЕГЭ получили 1000 выпускников, более 300 репетиторов (проект «ЕГЭ </a:t>
            </a:r>
            <a:r>
              <a:rPr lang="ru-RU" sz="160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"/>
              </a:rPr>
              <a:t>для взрослых») </a:t>
            </a:r>
            <a:endParaRPr lang="ru-RU" sz="1600">
              <a:solidFill>
                <a:schemeClr val="tx1"/>
              </a:solidFill>
              <a:latin typeface="Montserrat Medium"/>
              <a:ea typeface="Montserrat Medium"/>
              <a:cs typeface="Montserrat Medium"/>
              <a:sym typeface="Montserrat"/>
            </a:endParaRPr>
          </a:p>
          <a:p>
            <a:pPr lvl="0" algn="just">
              <a:buClr>
                <a:schemeClr val="dk1"/>
              </a:buClr>
              <a:buSzPts val="1100"/>
            </a:pPr>
            <a:r>
              <a:rPr lang="ru-RU" sz="160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"/>
              </a:rPr>
              <a:t>7 моих результатов 96</a:t>
            </a:r>
            <a:r>
              <a:rPr lang="ru-RU" sz="160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"/>
              </a:rPr>
              <a:t>+ и </a:t>
            </a:r>
            <a:r>
              <a:rPr lang="ru-RU" sz="2000" b="1">
                <a:solidFill>
                  <a:srgbClr val="993300"/>
                </a:solidFill>
                <a:ea typeface="Montserrat"/>
                <a:cs typeface="Montserrat"/>
                <a:sym typeface="Montserrat"/>
              </a:rPr>
              <a:t>4 личных 100 баллов</a:t>
            </a:r>
          </a:p>
        </p:txBody>
      </p:sp>
      <p:pic>
        <p:nvPicPr>
          <p:cNvPr id="5" name="Google Shape;57;p13"/>
          <p:cNvPicPr preferRelativeResize="0"/>
          <p:nvPr/>
        </p:nvPicPr>
        <p:blipFill rotWithShape="1">
          <a:blip r:embed="rId2">
            <a:alphaModFix/>
          </a:blip>
          <a:srcRect l="8881" t="2936" r="-12393"/>
          <a:stretch/>
        </p:blipFill>
        <p:spPr>
          <a:xfrm>
            <a:off x="278182" y="1267230"/>
            <a:ext cx="3285706" cy="43848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85514" y="1858449"/>
            <a:ext cx="56789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DFDFD"/>
              </a:buClr>
              <a:buSzPts val="1100"/>
            </a:pPr>
            <a:r>
              <a:rPr lang="ru-RU" sz="180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Создатель </a:t>
            </a:r>
            <a:r>
              <a:rPr lang="ru-RU" sz="1800" b="1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Академии для учителей и репетиторов</a:t>
            </a:r>
            <a:r>
              <a:rPr lang="ru-RU" sz="180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и онлайн-школы </a:t>
            </a:r>
            <a:r>
              <a:rPr lang="ru-RU" sz="1800" b="1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ОК </a:t>
            </a:r>
            <a:r>
              <a:rPr lang="ru-RU" sz="1800" b="1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ЕГЭ</a:t>
            </a:r>
          </a:p>
          <a:p>
            <a:pPr>
              <a:buClr>
                <a:srgbClr val="FDFDFD"/>
              </a:buClr>
              <a:buSzPts val="1100"/>
            </a:pPr>
            <a:endParaRPr lang="ru-RU" sz="1800">
              <a:solidFill>
                <a:schemeClr val="tx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>
              <a:buClr>
                <a:srgbClr val="FDFDFD"/>
              </a:buClr>
              <a:buSzPts val="1100"/>
            </a:pPr>
            <a:r>
              <a:rPr lang="ru-RU" sz="180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Помогаю </a:t>
            </a:r>
            <a:r>
              <a:rPr lang="ru-RU" sz="180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получать максимальные результаты по </a:t>
            </a:r>
            <a:r>
              <a:rPr lang="ru-RU" sz="180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авторской методике подготовки </a:t>
            </a:r>
            <a:r>
              <a:rPr lang="ru-RU" sz="180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 </a:t>
            </a:r>
            <a:r>
              <a:rPr lang="ru-RU" sz="180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ЕГЭ</a:t>
            </a:r>
            <a:endParaRPr lang="ru-RU" sz="1800" dirty="0">
              <a:solidFill>
                <a:schemeClr val="tx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5652120"/>
            <a:ext cx="1426588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7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56132" y="4572000"/>
            <a:ext cx="3920480" cy="1225302"/>
          </a:xfrm>
        </p:spPr>
        <p:txBody>
          <a:bodyPr>
            <a:normAutofit fontScale="47500" lnSpcReduction="20000"/>
          </a:bodyPr>
          <a:lstStyle/>
          <a:p>
            <a:endParaRPr lang="ru-RU"/>
          </a:p>
          <a:p>
            <a:r>
              <a:rPr lang="ru-RU" b="1" smtClean="0"/>
              <a:t>Экспресс-диагностика методической </a:t>
            </a:r>
            <a:r>
              <a:rPr lang="ru-RU" b="1"/>
              <a:t>базы преподавателя и подарок</a:t>
            </a:r>
            <a:endParaRPr lang="ru-RU"/>
          </a:p>
          <a:p>
            <a:r>
              <a:rPr lang="en-US">
                <a:hlinkClick r:id="rId2"/>
              </a:rPr>
              <a:t>https://vk.ru/app5898182_-</a:t>
            </a:r>
            <a:r>
              <a:rPr lang="en-US" smtClean="0">
                <a:hlinkClick r:id="rId2"/>
              </a:rPr>
              <a:t>118001699#s=3433510</a:t>
            </a:r>
            <a:endParaRPr lang="ru-RU" smtClean="0"/>
          </a:p>
          <a:p>
            <a:endParaRPr lang="ru-RU"/>
          </a:p>
          <a:p>
            <a:endParaRPr lang="ru-RU" smtClean="0"/>
          </a:p>
          <a:p>
            <a:endParaRPr lang="ru-RU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3681" y="2629516"/>
            <a:ext cx="295465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  <a:p>
            <a:r>
              <a:rPr lang="ru-RU" sz="1600"/>
              <a:t>Для приятных покупок:</a:t>
            </a:r>
          </a:p>
          <a:p>
            <a:r>
              <a:rPr lang="ru-RU" sz="1600" b="1" smtClean="0"/>
              <a:t>магазин </a:t>
            </a:r>
            <a:r>
              <a:rPr lang="en-US" sz="1600" smtClean="0"/>
              <a:t>https</a:t>
            </a:r>
            <a:r>
              <a:rPr lang="en-US" sz="1600"/>
              <a:t>://ok-ege.ru</a:t>
            </a:r>
          </a:p>
          <a:p>
            <a:r>
              <a:rPr lang="ru-RU" sz="1600"/>
              <a:t>Для связи:</a:t>
            </a:r>
          </a:p>
          <a:p>
            <a:r>
              <a:rPr lang="ru-RU" sz="1600" b="1"/>
              <a:t>группа </a:t>
            </a:r>
            <a:r>
              <a:rPr lang="en-US" sz="1600" b="1"/>
              <a:t>VKhttps://vk.com/okege</a:t>
            </a:r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21302" t="13172" r="19423" b="50605"/>
          <a:stretch/>
        </p:blipFill>
        <p:spPr>
          <a:xfrm>
            <a:off x="3738743" y="2555776"/>
            <a:ext cx="5360996" cy="18428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308" y="5797302"/>
            <a:ext cx="2074128" cy="206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157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860388" y="3993789"/>
            <a:ext cx="3920480" cy="122530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Сочинение и изложение в формате ОГЭ-2021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2916982"/>
            <a:ext cx="2382999" cy="33123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982" t="19689" r="44227" b="66249"/>
          <a:stretch/>
        </p:blipFill>
        <p:spPr>
          <a:xfrm>
            <a:off x="4214098" y="2556942"/>
            <a:ext cx="4896544" cy="720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3443" t="13079" r="60749" b="82619"/>
          <a:stretch/>
        </p:blipFill>
        <p:spPr>
          <a:xfrm>
            <a:off x="5956532" y="3293106"/>
            <a:ext cx="864096" cy="3600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r="25514" b="48340"/>
          <a:stretch/>
        </p:blipFill>
        <p:spPr>
          <a:xfrm>
            <a:off x="4795640" y="3273219"/>
            <a:ext cx="1008112" cy="3621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849" y="3264474"/>
            <a:ext cx="1070806" cy="4172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15744" t="25659" r="72228" b="64362"/>
          <a:stretch/>
        </p:blipFill>
        <p:spPr>
          <a:xfrm>
            <a:off x="7052283" y="3281044"/>
            <a:ext cx="823203" cy="3841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/>
          <a:srcRect l="4652" t="13025" r="1150" b="5105"/>
          <a:stretch/>
        </p:blipFill>
        <p:spPr>
          <a:xfrm>
            <a:off x="179513" y="2483768"/>
            <a:ext cx="8943135" cy="41032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3624" y="5239230"/>
            <a:ext cx="1776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ok-ege.ru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918" y="2629516"/>
            <a:ext cx="42899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Сборники тестов реальной степени сложности</a:t>
            </a:r>
          </a:p>
          <a:p>
            <a:pPr algn="just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Методические материалы по заданиям 1-26</a:t>
            </a:r>
          </a:p>
          <a:p>
            <a:pPr algn="just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Разборы проверенных работ</a:t>
            </a:r>
          </a:p>
          <a:p>
            <a:pPr algn="just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Пособия по сочинению ЕГЭ и ИС</a:t>
            </a:r>
          </a:p>
          <a:p>
            <a:endParaRPr lang="ru-RU" sz="1600" dirty="0"/>
          </a:p>
          <a:p>
            <a:r>
              <a:rPr lang="ru-RU" sz="1600" b="1" dirty="0">
                <a:solidFill>
                  <a:srgbClr val="FF0000"/>
                </a:solidFill>
              </a:rPr>
              <a:t>   </a:t>
            </a:r>
            <a:endParaRPr lang="ru-RU" dirty="0"/>
          </a:p>
          <a:p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61" y="2562803"/>
            <a:ext cx="1395183" cy="14309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44" y="2577830"/>
            <a:ext cx="1388368" cy="143055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421" y="4154212"/>
            <a:ext cx="1364022" cy="136736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394" y="4153022"/>
            <a:ext cx="1271271" cy="12712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470" y="4153022"/>
            <a:ext cx="1262349" cy="129556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38" y="2577829"/>
            <a:ext cx="1397783" cy="141596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980189" y="1565940"/>
            <a:ext cx="562846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/>
              <a:t>В интернет-магазине </a:t>
            </a:r>
            <a:r>
              <a:rPr lang="en-US">
                <a:solidFill>
                  <a:srgbClr val="0070C0"/>
                </a:solidFill>
              </a:rPr>
              <a:t>ok-ege.ru</a:t>
            </a:r>
            <a:endParaRPr lang="ru-RU">
              <a:solidFill>
                <a:srgbClr val="0070C0"/>
              </a:solidFill>
            </a:endParaRPr>
          </a:p>
          <a:p>
            <a:r>
              <a:rPr lang="ru-RU" b="1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517420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11760" y="1043608"/>
            <a:ext cx="768523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>
                <a:solidFill>
                  <a:schemeClr val="accent5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ВОПРОСЫ ДЛЯ ОБСУЖДЕНИЯ</a:t>
            </a:r>
            <a:endParaRPr lang="ru-RU" sz="27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2699792"/>
            <a:ext cx="69842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2400" b="1">
                <a:solidFill>
                  <a:schemeClr val="tx1"/>
                </a:solidFill>
                <a:latin typeface="Segoe Script" panose="030B0504020000000003" pitchFamily="66" charset="0"/>
                <a:sym typeface="Montserrat"/>
              </a:rPr>
              <a:t>Выполнение домашнего задания без прогулов, списывания и привлечения ИИ: </a:t>
            </a:r>
            <a:endParaRPr lang="ru-RU" sz="2400" b="1" smtClean="0">
              <a:solidFill>
                <a:schemeClr val="tx1"/>
              </a:solidFill>
              <a:latin typeface="Segoe Script" panose="030B0504020000000003" pitchFamily="66" charset="0"/>
              <a:sym typeface="Montserrat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ru-RU" sz="2400" b="1">
                <a:solidFill>
                  <a:schemeClr val="tx1"/>
                </a:solidFill>
                <a:latin typeface="Segoe Script" panose="030B0504020000000003" pitchFamily="66" charset="0"/>
                <a:sym typeface="Montserrat"/>
              </a:rPr>
              <a:t> </a:t>
            </a:r>
            <a:r>
              <a:rPr lang="ru-RU" sz="2400" b="1" smtClean="0">
                <a:solidFill>
                  <a:schemeClr val="tx1"/>
                </a:solidFill>
                <a:latin typeface="Segoe Script" panose="030B0504020000000003" pitchFamily="66" charset="0"/>
                <a:sym typeface="Montserrat"/>
              </a:rPr>
              <a:t> мечты </a:t>
            </a:r>
            <a:r>
              <a:rPr lang="ru-RU" sz="2400" b="1">
                <a:solidFill>
                  <a:schemeClr val="tx1"/>
                </a:solidFill>
                <a:latin typeface="Segoe Script" panose="030B0504020000000003" pitchFamily="66" charset="0"/>
                <a:sym typeface="Montserrat"/>
              </a:rPr>
              <a:t>или реальность?</a:t>
            </a:r>
          </a:p>
          <a:p>
            <a:pPr marL="214313" indent="-214313" algn="just"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endParaRPr lang="ru-RU" sz="2400" b="1">
              <a:solidFill>
                <a:schemeClr val="tx1"/>
              </a:solidFill>
              <a:latin typeface="Segoe Script" panose="030B0504020000000003" pitchFamily="66" charset="0"/>
              <a:sym typeface="Montserrat"/>
            </a:endParaRPr>
          </a:p>
          <a:p>
            <a:pPr marL="214313" indent="-214313" algn="just"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2400" b="1">
                <a:solidFill>
                  <a:schemeClr val="tx1"/>
                </a:solidFill>
                <a:latin typeface="Segoe Script" panose="030B0504020000000003" pitchFamily="66" charset="0"/>
                <a:sym typeface="Montserrat"/>
              </a:rPr>
              <a:t>Заставлять, контролировать или мотивировать?</a:t>
            </a:r>
          </a:p>
          <a:p>
            <a:pPr marL="214313" indent="-214313" algn="just"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endParaRPr lang="ru-RU" sz="2400" b="1">
              <a:solidFill>
                <a:schemeClr val="tx1"/>
              </a:solidFill>
              <a:latin typeface="Segoe Script" panose="030B0504020000000003" pitchFamily="66" charset="0"/>
              <a:sym typeface="Montserrat"/>
            </a:endParaRPr>
          </a:p>
          <a:p>
            <a:pPr marL="214313" indent="-214313" algn="just"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2400" b="1">
                <a:solidFill>
                  <a:schemeClr val="tx1"/>
                </a:solidFill>
                <a:latin typeface="Segoe Script" panose="030B0504020000000003" pitchFamily="66" charset="0"/>
                <a:sym typeface="Montserrat"/>
              </a:rPr>
              <a:t>Самоподготовка и самопроверка: что выпускник может и захочет </a:t>
            </a:r>
            <a:r>
              <a:rPr lang="ru-RU" sz="2400" b="1" smtClean="0">
                <a:solidFill>
                  <a:schemeClr val="tx1"/>
                </a:solidFill>
                <a:latin typeface="Segoe Script" panose="030B0504020000000003" pitchFamily="66" charset="0"/>
                <a:sym typeface="Montserrat"/>
              </a:rPr>
              <a:t>сделать </a:t>
            </a:r>
            <a:r>
              <a:rPr lang="ru-RU" sz="2400" b="1">
                <a:solidFill>
                  <a:schemeClr val="tx1"/>
                </a:solidFill>
                <a:latin typeface="Segoe Script" panose="030B0504020000000003" pitchFamily="66" charset="0"/>
                <a:sym typeface="Montserrat"/>
              </a:rPr>
              <a:t>до урока.</a:t>
            </a:r>
          </a:p>
          <a:p>
            <a:pPr marL="214313" indent="-214313" algn="just"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endParaRPr lang="ru-RU" sz="2400" b="1">
              <a:solidFill>
                <a:schemeClr val="tx1"/>
              </a:solidFill>
              <a:latin typeface="Segoe Script" panose="030B0504020000000003" pitchFamily="66" charset="0"/>
              <a:sym typeface="Montserrat"/>
            </a:endParaRPr>
          </a:p>
          <a:p>
            <a:pPr marL="214313" indent="-214313" algn="just"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2400" b="1">
                <a:solidFill>
                  <a:schemeClr val="tx1"/>
                </a:solidFill>
                <a:latin typeface="Segoe Script" panose="030B0504020000000003" pitchFamily="66" charset="0"/>
                <a:sym typeface="Montserrat"/>
              </a:rPr>
              <a:t>Проверяем сочинение.</a:t>
            </a:r>
          </a:p>
        </p:txBody>
      </p:sp>
    </p:spTree>
    <p:extLst>
      <p:ext uri="{BB962C8B-B14F-4D97-AF65-F5344CB8AC3E}">
        <p14:creationId xmlns:p14="http://schemas.microsoft.com/office/powerpoint/2010/main" val="33914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 bwMode="auto">
          <a:xfrm>
            <a:off x="868853" y="6712670"/>
            <a:ext cx="1866900" cy="323849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100" b="1">
                <a:latin typeface="PT Serif"/>
              </a:rPr>
              <a:t>ОК ЕГЭ</a:t>
            </a:r>
            <a:endParaRPr sz="2400"/>
          </a:p>
        </p:txBody>
      </p:sp>
      <p:sp>
        <p:nvSpPr>
          <p:cNvPr id="3" name="TextBox 2"/>
          <p:cNvSpPr txBox="1"/>
          <p:nvPr/>
        </p:nvSpPr>
        <p:spPr bwMode="auto">
          <a:xfrm>
            <a:off x="3429000" y="2929786"/>
            <a:ext cx="5162550" cy="376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800" b="1">
                <a:solidFill>
                  <a:schemeClr val="tx1"/>
                </a:solidFill>
                <a:latin typeface="Segoe Script" panose="030B0504020000000003" pitchFamily="66" charset="0"/>
              </a:rPr>
              <a:t>Хвалим за </a:t>
            </a:r>
            <a:r>
              <a:rPr lang="ru-RU" sz="1800" b="1" smtClean="0">
                <a:solidFill>
                  <a:schemeClr val="tx1"/>
                </a:solidFill>
                <a:latin typeface="Segoe Script" panose="030B0504020000000003" pitchFamily="66" charset="0"/>
              </a:rPr>
              <a:t>результаты</a:t>
            </a:r>
          </a:p>
          <a:p>
            <a:pPr algn="just">
              <a:defRPr/>
            </a:pPr>
            <a:endParaRPr lang="ru-RU" sz="1800" b="1">
              <a:solidFill>
                <a:schemeClr val="tx1"/>
              </a:solidFill>
              <a:latin typeface="Segoe Script" panose="030B0504020000000003" pitchFamily="66" charset="0"/>
            </a:endParaRPr>
          </a:p>
          <a:p>
            <a:pPr algn="just">
              <a:defRPr/>
            </a:pPr>
            <a:r>
              <a:rPr lang="ru-RU" sz="1800" b="1">
                <a:solidFill>
                  <a:schemeClr val="tx1"/>
                </a:solidFill>
                <a:latin typeface="Segoe Script" panose="030B0504020000000003" pitchFamily="66" charset="0"/>
              </a:rPr>
              <a:t>Прорабатываем </a:t>
            </a:r>
            <a:r>
              <a:rPr lang="ru-RU" sz="1800" b="1" smtClean="0">
                <a:solidFill>
                  <a:schemeClr val="tx1"/>
                </a:solidFill>
                <a:latin typeface="Segoe Script" panose="030B0504020000000003" pitchFamily="66" charset="0"/>
              </a:rPr>
              <a:t>ошибки</a:t>
            </a:r>
          </a:p>
          <a:p>
            <a:pPr algn="just">
              <a:defRPr/>
            </a:pPr>
            <a:endParaRPr lang="ru-RU" sz="1800" b="1">
              <a:solidFill>
                <a:schemeClr val="tx1"/>
              </a:solidFill>
              <a:latin typeface="Segoe Script" panose="030B0504020000000003" pitchFamily="66" charset="0"/>
            </a:endParaRPr>
          </a:p>
          <a:p>
            <a:pPr algn="just">
              <a:defRPr/>
            </a:pPr>
            <a:r>
              <a:rPr lang="ru-RU" sz="1800" b="1">
                <a:solidFill>
                  <a:schemeClr val="tx1"/>
                </a:solidFill>
                <a:latin typeface="Segoe Script" panose="030B0504020000000003" pitchFamily="66" charset="0"/>
              </a:rPr>
              <a:t>Не ставим </a:t>
            </a:r>
            <a:r>
              <a:rPr lang="ru-RU" sz="1800" b="1" smtClean="0">
                <a:solidFill>
                  <a:schemeClr val="tx1"/>
                </a:solidFill>
                <a:latin typeface="Segoe Script" panose="030B0504020000000003" pitchFamily="66" charset="0"/>
              </a:rPr>
              <a:t>оценки</a:t>
            </a:r>
          </a:p>
          <a:p>
            <a:pPr algn="just">
              <a:defRPr/>
            </a:pPr>
            <a:endParaRPr lang="ru-RU" sz="1800" b="1">
              <a:solidFill>
                <a:schemeClr val="tx1"/>
              </a:solidFill>
              <a:latin typeface="Segoe Script" panose="030B0504020000000003" pitchFamily="66" charset="0"/>
            </a:endParaRPr>
          </a:p>
          <a:p>
            <a:pPr algn="just">
              <a:defRPr/>
            </a:pPr>
            <a:r>
              <a:rPr lang="ru-RU" sz="1800" b="1" smtClean="0">
                <a:solidFill>
                  <a:schemeClr val="tx1"/>
                </a:solidFill>
                <a:latin typeface="Segoe Script" panose="030B0504020000000003" pitchFamily="66" charset="0"/>
              </a:rPr>
              <a:t>Учим ценить время занятия</a:t>
            </a:r>
          </a:p>
          <a:p>
            <a:pPr algn="just">
              <a:defRPr/>
            </a:pPr>
            <a:endParaRPr lang="ru-RU" sz="1800" b="1">
              <a:solidFill>
                <a:schemeClr val="tx1"/>
              </a:solidFill>
              <a:latin typeface="Segoe Script" panose="030B0504020000000003" pitchFamily="66" charset="0"/>
            </a:endParaRPr>
          </a:p>
          <a:p>
            <a:pPr algn="just">
              <a:defRPr/>
            </a:pPr>
            <a:r>
              <a:rPr lang="ru-RU" sz="1800" b="1" smtClean="0">
                <a:solidFill>
                  <a:schemeClr val="tx1"/>
                </a:solidFill>
                <a:latin typeface="Segoe Script" panose="030B0504020000000003" pitchFamily="66" charset="0"/>
              </a:rPr>
              <a:t>Поощряем самостоятельность</a:t>
            </a:r>
          </a:p>
          <a:p>
            <a:pPr algn="just">
              <a:defRPr/>
            </a:pPr>
            <a:endParaRPr lang="ru-RU" sz="1800" b="1">
              <a:solidFill>
                <a:schemeClr val="tx1"/>
              </a:solidFill>
              <a:latin typeface="Segoe Script" panose="030B0504020000000003" pitchFamily="66" charset="0"/>
            </a:endParaRPr>
          </a:p>
          <a:p>
            <a:pPr algn="just">
              <a:defRPr/>
            </a:pPr>
            <a:r>
              <a:rPr lang="ru-RU" sz="1800" b="1" smtClean="0">
                <a:solidFill>
                  <a:schemeClr val="tx1"/>
                </a:solidFill>
                <a:latin typeface="Segoe Script" panose="030B0504020000000003" pitchFamily="66" charset="0"/>
              </a:rPr>
              <a:t>Не проверяем списанные работы</a:t>
            </a:r>
            <a:endParaRPr lang="ru-RU" sz="1800" b="1">
              <a:solidFill>
                <a:schemeClr val="tx1"/>
              </a:solidFill>
              <a:latin typeface="Segoe Script" panose="030B0504020000000003" pitchFamily="66" charset="0"/>
            </a:endParaRPr>
          </a:p>
          <a:p>
            <a:pPr algn="just">
              <a:defRPr/>
            </a:pPr>
            <a:endParaRPr sz="2400"/>
          </a:p>
          <a:p>
            <a:pPr algn="just">
              <a:defRPr/>
            </a:pPr>
            <a:endParaRPr lang="ru-RU" sz="1650">
              <a:ea typeface="Times New Roman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657224" y="2324099"/>
            <a:ext cx="3810000" cy="371475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 smtClean="0">
                <a:latin typeface="PT Serif"/>
              </a:rPr>
              <a:t>ЧЕК-ЛИСТ ПРЕПОДАВАТЕЛЯ</a:t>
            </a:r>
            <a:endParaRPr sz="24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2987824"/>
            <a:ext cx="2290158" cy="343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8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15816" y="971600"/>
            <a:ext cx="583264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>
                <a:solidFill>
                  <a:schemeClr val="accent5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«Я НАПИСАЛ СОЧИНЕНИЕ. </a:t>
            </a:r>
          </a:p>
          <a:p>
            <a:r>
              <a:rPr lang="ru-RU" sz="2700" b="1">
                <a:solidFill>
                  <a:schemeClr val="accent5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А </a:t>
            </a:r>
            <a:r>
              <a:rPr lang="ru-RU" sz="2700" b="1" smtClean="0">
                <a:solidFill>
                  <a:schemeClr val="accent5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700" b="1">
                <a:solidFill>
                  <a:schemeClr val="accent5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дальше?»</a:t>
            </a:r>
          </a:p>
          <a:p>
            <a:endParaRPr lang="ru-RU" sz="2700" b="1">
              <a:solidFill>
                <a:schemeClr val="accent5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ru-RU" sz="2700" b="1">
              <a:solidFill>
                <a:schemeClr val="accent5">
                  <a:lumMod val="50000"/>
                </a:schemeClr>
              </a:solidFill>
              <a:latin typeface="Montserrat"/>
              <a:sym typeface="Montserrat"/>
            </a:endParaRPr>
          </a:p>
          <a:p>
            <a:endParaRPr lang="ru-RU" sz="27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3141425"/>
            <a:ext cx="716456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2000" b="1">
                <a:solidFill>
                  <a:schemeClr val="tx1"/>
                </a:solidFill>
                <a:latin typeface="Segoe Script" panose="030B0504020000000003" pitchFamily="66" charset="0"/>
                <a:sym typeface="Montserrat"/>
              </a:rPr>
              <a:t>Проверь содержание и логику (по чек-листам).</a:t>
            </a:r>
          </a:p>
          <a:p>
            <a:pPr marL="214313" indent="-214313" algn="just"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endParaRPr lang="ru-RU" sz="2000" b="1">
              <a:solidFill>
                <a:schemeClr val="tx1"/>
              </a:solidFill>
              <a:latin typeface="Segoe Script" panose="030B0504020000000003" pitchFamily="66" charset="0"/>
              <a:sym typeface="Montserrat"/>
            </a:endParaRPr>
          </a:p>
          <a:p>
            <a:pPr marL="214313" indent="-214313" algn="just"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2000" b="1">
                <a:solidFill>
                  <a:schemeClr val="tx1"/>
                </a:solidFill>
                <a:latin typeface="Segoe Script" panose="030B0504020000000003" pitchFamily="66" charset="0"/>
                <a:sym typeface="Montserrat"/>
              </a:rPr>
              <a:t>Проверь грамотность (с помощью сервисов проверки).</a:t>
            </a:r>
          </a:p>
          <a:p>
            <a:pPr marL="214313" indent="-214313" algn="just"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endParaRPr lang="ru-RU" sz="2000" b="1">
              <a:solidFill>
                <a:schemeClr val="tx1"/>
              </a:solidFill>
              <a:latin typeface="Segoe Script" panose="030B0504020000000003" pitchFamily="66" charset="0"/>
              <a:sym typeface="Montserrat"/>
            </a:endParaRPr>
          </a:p>
          <a:p>
            <a:pPr marL="214313" indent="-214313" algn="just"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2000" b="1">
                <a:solidFill>
                  <a:schemeClr val="tx1"/>
                </a:solidFill>
                <a:latin typeface="Segoe Script" panose="030B0504020000000003" pitchFamily="66" charset="0"/>
                <a:sym typeface="Montserrat"/>
              </a:rPr>
              <a:t>Задай вопрос преподавателю.</a:t>
            </a:r>
          </a:p>
          <a:p>
            <a:pPr marL="214313" indent="-214313" algn="just"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endParaRPr lang="ru-RU" sz="2000" b="1">
              <a:solidFill>
                <a:schemeClr val="tx1"/>
              </a:solidFill>
              <a:latin typeface="Segoe Script" panose="030B0504020000000003" pitchFamily="66" charset="0"/>
              <a:sym typeface="Montserrat"/>
            </a:endParaRPr>
          </a:p>
          <a:p>
            <a:pPr marL="214313" indent="-214313" algn="just"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2000" b="1">
                <a:solidFill>
                  <a:schemeClr val="tx1"/>
                </a:solidFill>
                <a:latin typeface="Segoe Script" panose="030B0504020000000003" pitchFamily="66" charset="0"/>
                <a:sym typeface="Montserrat"/>
              </a:rPr>
              <a:t>Запиши в «работе над ошибками» свои выводы.</a:t>
            </a:r>
          </a:p>
        </p:txBody>
      </p:sp>
    </p:spTree>
    <p:extLst>
      <p:ext uri="{BB962C8B-B14F-4D97-AF65-F5344CB8AC3E}">
        <p14:creationId xmlns:p14="http://schemas.microsoft.com/office/powerpoint/2010/main" val="84037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63888" y="899592"/>
            <a:ext cx="768523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chemeClr val="accent5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ВОРД </a:t>
            </a:r>
          </a:p>
          <a:p>
            <a:endParaRPr lang="ru-RU" sz="2700" b="1">
              <a:solidFill>
                <a:schemeClr val="accent5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ru-RU" sz="2700" b="1">
              <a:solidFill>
                <a:schemeClr val="accent5">
                  <a:lumMod val="50000"/>
                </a:schemeClr>
              </a:solidFill>
              <a:latin typeface="Montserrat"/>
              <a:sym typeface="Montserrat"/>
            </a:endParaRPr>
          </a:p>
          <a:p>
            <a:endParaRPr lang="ru-RU" sz="27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301" t="1" r="28562" b="19141"/>
          <a:stretch/>
        </p:blipFill>
        <p:spPr>
          <a:xfrm>
            <a:off x="286687" y="1411149"/>
            <a:ext cx="8029729" cy="719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5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491880" y="1043608"/>
            <a:ext cx="768523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chemeClr val="accent5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ВОРД </a:t>
            </a:r>
          </a:p>
          <a:p>
            <a:endParaRPr lang="ru-RU" sz="2700" b="1">
              <a:solidFill>
                <a:schemeClr val="accent5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ru-RU" sz="2700" b="1">
              <a:solidFill>
                <a:schemeClr val="accent5">
                  <a:lumMod val="50000"/>
                </a:schemeClr>
              </a:solidFill>
              <a:latin typeface="Montserrat"/>
              <a:sym typeface="Montserrat"/>
            </a:endParaRPr>
          </a:p>
          <a:p>
            <a:endParaRPr lang="ru-RU" sz="27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3059832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ru-RU" sz="2000" b="1">
                <a:solidFill>
                  <a:schemeClr val="tx1"/>
                </a:solidFill>
                <a:latin typeface="Segoe Script" panose="030B0504020000000003" pitchFamily="66" charset="0"/>
                <a:sym typeface="Montserrat"/>
              </a:rPr>
              <a:t>Не видит 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ru-RU" sz="2000" b="1">
                <a:solidFill>
                  <a:schemeClr val="tx1"/>
                </a:solidFill>
                <a:latin typeface="Segoe Script" panose="030B0504020000000003" pitchFamily="66" charset="0"/>
                <a:sym typeface="Montserrat"/>
              </a:rPr>
              <a:t>даже орфографические 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ru-RU" sz="2000" b="1">
                <a:solidFill>
                  <a:schemeClr val="tx1"/>
                </a:solidFill>
                <a:latin typeface="Segoe Script" panose="030B0504020000000003" pitchFamily="66" charset="0"/>
                <a:sym typeface="Montserrat"/>
              </a:rPr>
              <a:t>и пунктуационные ошибки!</a:t>
            </a:r>
          </a:p>
        </p:txBody>
      </p:sp>
    </p:spTree>
    <p:extLst>
      <p:ext uri="{BB962C8B-B14F-4D97-AF65-F5344CB8AC3E}">
        <p14:creationId xmlns:p14="http://schemas.microsoft.com/office/powerpoint/2010/main" val="72274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71800" y="971600"/>
            <a:ext cx="768523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chemeClr val="accent5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ОРФОГРАММКА </a:t>
            </a:r>
          </a:p>
          <a:p>
            <a:endParaRPr lang="ru-RU" sz="2700" b="1">
              <a:solidFill>
                <a:schemeClr val="accent5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ru-RU" sz="2700" b="1">
              <a:solidFill>
                <a:schemeClr val="accent5">
                  <a:lumMod val="50000"/>
                </a:schemeClr>
              </a:solidFill>
              <a:latin typeface="Montserrat"/>
              <a:sym typeface="Montserrat"/>
            </a:endParaRPr>
          </a:p>
          <a:p>
            <a:endParaRPr lang="ru-RU" sz="27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2575" t="16316" r="32998" b="3523"/>
          <a:stretch/>
        </p:blipFill>
        <p:spPr>
          <a:xfrm>
            <a:off x="683568" y="1825679"/>
            <a:ext cx="6336704" cy="52497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6227" t="16317" r="720" b="4172"/>
          <a:stretch/>
        </p:blipFill>
        <p:spPr>
          <a:xfrm>
            <a:off x="7092280" y="4932040"/>
            <a:ext cx="1799492" cy="349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4378</TotalTime>
  <Words>385</Words>
  <Application>Microsoft Office PowerPoint</Application>
  <PresentationFormat>Произвольный</PresentationFormat>
  <Paragraphs>113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Arial</vt:lpstr>
      <vt:lpstr>Calibri</vt:lpstr>
      <vt:lpstr>Garamond</vt:lpstr>
      <vt:lpstr>Helvetica</vt:lpstr>
      <vt:lpstr>Lucida Grande</vt:lpstr>
      <vt:lpstr>Montserrat</vt:lpstr>
      <vt:lpstr>Montserrat Medium</vt:lpstr>
      <vt:lpstr>PT Serif</vt:lpstr>
      <vt:lpstr>Segoe Script</vt:lpstr>
      <vt:lpstr>Times New Roman</vt:lpstr>
      <vt:lpstr>Trebuchet MS</vt:lpstr>
      <vt:lpstr>Wingdings</vt:lpstr>
      <vt:lpstr>Тема Office</vt:lpstr>
      <vt:lpstr>СОЧИНЕНИЕ:  как научить не списывать</vt:lpstr>
      <vt:lpstr>Беляева Оксана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Дмитрос Чернаков</dc:creator>
  <cp:lastModifiedBy>Оксана Беляева</cp:lastModifiedBy>
  <cp:revision>35</cp:revision>
  <dcterms:modified xsi:type="dcterms:W3CDTF">2026-02-26T09:24:26Z</dcterms:modified>
</cp:coreProperties>
</file>