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256" r:id="rId2"/>
    <p:sldId id="294" r:id="rId3"/>
    <p:sldId id="284" r:id="rId4"/>
    <p:sldId id="286" r:id="rId5"/>
    <p:sldId id="302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303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36" r:id="rId26"/>
    <p:sldId id="337" r:id="rId27"/>
    <p:sldId id="339" r:id="rId28"/>
    <p:sldId id="338" r:id="rId29"/>
    <p:sldId id="340" r:id="rId30"/>
    <p:sldId id="341" r:id="rId31"/>
    <p:sldId id="342" r:id="rId32"/>
    <p:sldId id="343" r:id="rId33"/>
    <p:sldId id="344" r:id="rId34"/>
    <p:sldId id="345" r:id="rId35"/>
    <p:sldId id="346" r:id="rId36"/>
    <p:sldId id="301" r:id="rId37"/>
    <p:sldId id="347" r:id="rId38"/>
    <p:sldId id="259" r:id="rId39"/>
  </p:sldIdLst>
  <p:sldSz cx="9144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8" d="100"/>
          <a:sy n="88" d="100"/>
        </p:scale>
        <p:origin x="-2304" y="-42"/>
      </p:cViewPr>
      <p:guideLst>
        <p:guide orient="horz" pos="288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822617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625600" latinLnBrk="0">
      <a:defRPr sz="2000">
        <a:latin typeface="+mj-lt"/>
        <a:ea typeface="+mj-ea"/>
        <a:cs typeface="+mj-cs"/>
        <a:sym typeface="Calibri"/>
      </a:defRPr>
    </a:lvl1pPr>
    <a:lvl2pPr indent="228600" defTabSz="1625600" latinLnBrk="0">
      <a:defRPr sz="2000">
        <a:latin typeface="+mj-lt"/>
        <a:ea typeface="+mj-ea"/>
        <a:cs typeface="+mj-cs"/>
        <a:sym typeface="Calibri"/>
      </a:defRPr>
    </a:lvl2pPr>
    <a:lvl3pPr indent="457200" defTabSz="1625600" latinLnBrk="0">
      <a:defRPr sz="2000">
        <a:latin typeface="+mj-lt"/>
        <a:ea typeface="+mj-ea"/>
        <a:cs typeface="+mj-cs"/>
        <a:sym typeface="Calibri"/>
      </a:defRPr>
    </a:lvl3pPr>
    <a:lvl4pPr indent="685800" defTabSz="1625600" latinLnBrk="0">
      <a:defRPr sz="2000">
        <a:latin typeface="+mj-lt"/>
        <a:ea typeface="+mj-ea"/>
        <a:cs typeface="+mj-cs"/>
        <a:sym typeface="Calibri"/>
      </a:defRPr>
    </a:lvl4pPr>
    <a:lvl5pPr indent="914400" defTabSz="1625600" latinLnBrk="0">
      <a:defRPr sz="2000">
        <a:latin typeface="+mj-lt"/>
        <a:ea typeface="+mj-ea"/>
        <a:cs typeface="+mj-cs"/>
        <a:sym typeface="Calibri"/>
      </a:defRPr>
    </a:lvl5pPr>
    <a:lvl6pPr indent="1143000" defTabSz="1625600" latinLnBrk="0">
      <a:defRPr sz="2000">
        <a:latin typeface="+mj-lt"/>
        <a:ea typeface="+mj-ea"/>
        <a:cs typeface="+mj-cs"/>
        <a:sym typeface="Calibri"/>
      </a:defRPr>
    </a:lvl6pPr>
    <a:lvl7pPr indent="1371600" defTabSz="1625600" latinLnBrk="0">
      <a:defRPr sz="2000">
        <a:latin typeface="+mj-lt"/>
        <a:ea typeface="+mj-ea"/>
        <a:cs typeface="+mj-cs"/>
        <a:sym typeface="Calibri"/>
      </a:defRPr>
    </a:lvl7pPr>
    <a:lvl8pPr indent="1600200" defTabSz="1625600" latinLnBrk="0">
      <a:defRPr sz="2000">
        <a:latin typeface="+mj-lt"/>
        <a:ea typeface="+mj-ea"/>
        <a:cs typeface="+mj-cs"/>
        <a:sym typeface="Calibri"/>
      </a:defRPr>
    </a:lvl8pPr>
    <a:lvl9pPr indent="1828800" defTabSz="1625600" latinLnBrk="0">
      <a:defRPr sz="20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714500" y="685800"/>
            <a:ext cx="3429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73743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A3B9579-2F02-2A5A-4C3C-C9A29A658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B8D52318-66CD-720C-290A-AB985C3AA5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714500" y="685800"/>
            <a:ext cx="3429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FD8F43FA-5C01-7101-6CFE-2B3CAE8F03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474810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5599149-4AEA-89D3-4F57-E8385784A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F8F8AE3C-9F20-5AEA-F129-4959CC7C35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714500" y="685800"/>
            <a:ext cx="3429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7C618CA7-D04F-C85D-9F07-B476522D00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18480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B9E58F2-1F15-2C23-9E9A-CF5F30B43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3AA4630A-0E07-91CE-9BCC-C570C95E88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714500" y="685800"/>
            <a:ext cx="3429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018D47EB-F984-3ED7-C987-E1ADB87C1B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65105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0BFAD34-AFCE-B70C-0A18-84AB09BA6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5659AB24-BE14-E59D-33BB-0936721BE5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714500" y="685800"/>
            <a:ext cx="3429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5440DDB5-F8D1-CF76-4D2D-3B0876E03B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3135377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20F5272-2DF0-73DC-1FDD-257105D5D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CC953BC8-D0B7-3636-AC16-EBAF6F1339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714500" y="685800"/>
            <a:ext cx="3429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94C088B9-216F-3B00-FEA8-B04AB16959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82514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B174E8A-96CA-DCD8-4F2A-F32BD653F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ED13079E-6946-1412-7C24-E6D40689CB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714500" y="685800"/>
            <a:ext cx="3429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158E2906-E1F5-A57A-45DF-9636D95410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546675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8350B78-1447-F721-B288-9F4C9B410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A0AA4C4F-D728-D9B8-6327-8B05C33AEC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714500" y="685800"/>
            <a:ext cx="3429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D7F57A37-2EE7-D863-4C8A-BB7697B45C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545045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E2FCFC-1626-A06D-E897-239FD1A46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E3E92C2B-3947-7150-20B9-742DC9F315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714500" y="685800"/>
            <a:ext cx="3429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06C2E61E-ADAC-BD99-D128-A5CD08AC07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680222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220CCB9-B3CF-BCB0-6846-51A6E5093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2E80E4ED-D1FC-1577-794F-C68056D23E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714500" y="685800"/>
            <a:ext cx="3429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F8685D1C-EDDF-5A0E-8955-8B34F54BB7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29500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8AA9DE-565F-CB2E-2082-80E28A301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C0183CAE-2EDB-F9AD-C848-3AB394BE5E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714500" y="685800"/>
            <a:ext cx="3429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E20350DD-F762-6223-CE47-A6D2E4C4EC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36585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737C496-11EB-758A-0BA7-071B54AA6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D85B3B81-0A78-3B2F-9633-0B1C6AB49F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714500" y="685800"/>
            <a:ext cx="3429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3360C64-023A-FDDB-CBCF-8E5286EEA9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671703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37550BA-645D-3892-9665-290C9CCE8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A8D5CCF7-8DB0-C69C-576E-F63E931A86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714500" y="685800"/>
            <a:ext cx="3429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C5B2A853-2CB8-318F-5770-1636EFCC43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48330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69ED3B-DB38-A0E9-2A4A-20385A4F6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D5C732AF-39E7-A040-4DFD-C77784E1EA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714500" y="685800"/>
            <a:ext cx="3429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832271EF-110D-B588-526B-04A81596DC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456915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C457072-9715-668D-67F2-5C499D000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AF5AEDDA-2A08-610C-8994-4CB6D96FA6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714500" y="685800"/>
            <a:ext cx="3429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9CEC8E0A-5686-104B-3BEC-E4481F8237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15903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5800" y="2840569"/>
            <a:ext cx="7772400" cy="1960034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5181600"/>
            <a:ext cx="6400800" cy="2336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22312" y="5875866"/>
            <a:ext cx="7772401" cy="1816101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22312" y="3875620"/>
            <a:ext cx="7772401" cy="200025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7200" y="2133601"/>
            <a:ext cx="4038600" cy="6034618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2046816"/>
            <a:ext cx="4040188" cy="853017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Текст 4"/>
          <p:cNvSpPr>
            <a:spLocks noGrp="1"/>
          </p:cNvSpPr>
          <p:nvPr>
            <p:ph type="body" sz="quarter" idx="21"/>
          </p:nvPr>
        </p:nvSpPr>
        <p:spPr>
          <a:xfrm>
            <a:off x="4645028" y="2046816"/>
            <a:ext cx="4041776" cy="853016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3" y="364066"/>
            <a:ext cx="3008314" cy="154940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3575050" y="364069"/>
            <a:ext cx="5111750" cy="7804151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Текст 3"/>
          <p:cNvSpPr>
            <a:spLocks noGrp="1"/>
          </p:cNvSpPr>
          <p:nvPr>
            <p:ph type="body" sz="half" idx="21"/>
          </p:nvPr>
        </p:nvSpPr>
        <p:spPr>
          <a:xfrm>
            <a:off x="457202" y="1913468"/>
            <a:ext cx="3008315" cy="625475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92288" y="6400801"/>
            <a:ext cx="5486401" cy="755652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83" name="Рисунок 2"/>
          <p:cNvSpPr>
            <a:spLocks noGrp="1"/>
          </p:cNvSpPr>
          <p:nvPr>
            <p:ph type="pic" sz="half" idx="21"/>
          </p:nvPr>
        </p:nvSpPr>
        <p:spPr>
          <a:xfrm>
            <a:off x="1792288" y="817032"/>
            <a:ext cx="5486401" cy="54864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792288" y="7156452"/>
            <a:ext cx="5486401" cy="10731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366183"/>
            <a:ext cx="8229600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2133601"/>
            <a:ext cx="8229600" cy="6034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28176" y="8594400"/>
            <a:ext cx="258624" cy="24830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kvantik.com/issue/pdf/2025-07_sample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44;g3073e73b339_0_669">
            <a:extLst>
              <a:ext uri="{FF2B5EF4-FFF2-40B4-BE49-F238E27FC236}">
                <a16:creationId xmlns:a16="http://schemas.microsoft.com/office/drawing/2014/main" xmlns="" id="{74E29BD2-1789-D3E7-C59C-A1443B86B29B}"/>
              </a:ext>
            </a:extLst>
          </p:cNvPr>
          <p:cNvSpPr/>
          <p:nvPr/>
        </p:nvSpPr>
        <p:spPr>
          <a:xfrm>
            <a:off x="3203848" y="4831488"/>
            <a:ext cx="5688632" cy="23328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306000" tIns="72000" rIns="91425" bIns="1188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ru-RU" sz="3200" b="0" i="0" u="none" strike="noStrike" cap="none" dirty="0">
                <a:solidFill>
                  <a:schemeClr val="dk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Гал</a:t>
            </a:r>
            <a:r>
              <a:rPr lang="ru-RU" sz="3200" dirty="0">
                <a:solidFill>
                  <a:schemeClr val="dk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кина Мария Алексеевна</a:t>
            </a:r>
            <a:endParaRPr sz="3200" b="0" i="0" u="none" strike="noStrike" cap="none" dirty="0">
              <a:solidFill>
                <a:schemeClr val="dk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Учитель математики ГБОУ “Школа №56 им. Академика В.А. Легасова” г. Москвы, координатор направления “Студенты” </a:t>
            </a:r>
            <a:br>
              <a:rPr lang="ru-RU" sz="18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ru-RU" sz="18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во Всероссийском сообществе наставников-просветителей г. Москвы</a:t>
            </a:r>
            <a:endParaRPr sz="18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" name="Google Shape;146;g3073e73b339_0_669">
            <a:extLst>
              <a:ext uri="{FF2B5EF4-FFF2-40B4-BE49-F238E27FC236}">
                <a16:creationId xmlns:a16="http://schemas.microsoft.com/office/drawing/2014/main" xmlns="" id="{5068192B-F0E8-163F-6E69-90CCC3FEF694}"/>
              </a:ext>
            </a:extLst>
          </p:cNvPr>
          <p:cNvSpPr txBox="1"/>
          <p:nvPr/>
        </p:nvSpPr>
        <p:spPr>
          <a:xfrm>
            <a:off x="426733" y="2048905"/>
            <a:ext cx="8331978" cy="1828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ru-RU" sz="4400" b="1" dirty="0">
                <a:solidFill>
                  <a:srgbClr val="002060"/>
                </a:solidFill>
                <a:latin typeface="Noto Sans"/>
                <a:ea typeface="Noto Sans"/>
                <a:cs typeface="Noto Sans"/>
                <a:sym typeface="Noto Sans"/>
              </a:rPr>
              <a:t>Искусственный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ru-RU" sz="4400" b="1" dirty="0">
                <a:solidFill>
                  <a:srgbClr val="002060"/>
                </a:solidFill>
                <a:latin typeface="Noto Sans"/>
                <a:ea typeface="Noto Sans"/>
                <a:cs typeface="Noto Sans"/>
                <a:sym typeface="Noto Sans"/>
              </a:rPr>
              <a:t>интеллект и учитель.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ru-RU" sz="4400" b="1" dirty="0">
                <a:solidFill>
                  <a:srgbClr val="002060"/>
                </a:solidFill>
                <a:latin typeface="Noto Sans"/>
                <a:ea typeface="Noto Sans"/>
                <a:cs typeface="Noto Sans"/>
                <a:sym typeface="Noto Sans"/>
              </a:rPr>
              <a:t>За и против</a:t>
            </a:r>
            <a:endParaRPr sz="4400" b="1" dirty="0">
              <a:solidFill>
                <a:srgbClr val="00206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10" name="Google Shape;147;g3073e73b339_0_669">
            <a:extLst>
              <a:ext uri="{FF2B5EF4-FFF2-40B4-BE49-F238E27FC236}">
                <a16:creationId xmlns:a16="http://schemas.microsoft.com/office/drawing/2014/main" xmlns="" id="{BB1F5F55-FFD0-404C-816B-E9FA7F125F7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11948"/>
          <a:stretch/>
        </p:blipFill>
        <p:spPr>
          <a:xfrm>
            <a:off x="442270" y="4411336"/>
            <a:ext cx="2771800" cy="3283944"/>
          </a:xfrm>
          <a:prstGeom prst="rect">
            <a:avLst/>
          </a:prstGeom>
          <a:solidFill>
            <a:srgbClr val="EEEEEE"/>
          </a:solidFill>
          <a:ln>
            <a:noFill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1A92F6F-6278-E509-69E9-BD8C62EC2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2;p18">
            <a:extLst>
              <a:ext uri="{FF2B5EF4-FFF2-40B4-BE49-F238E27FC236}">
                <a16:creationId xmlns:a16="http://schemas.microsoft.com/office/drawing/2014/main" xmlns="" id="{A4CF0CC1-06F8-5EF6-60F6-B0505E0D3B6E}"/>
              </a:ext>
            </a:extLst>
          </p:cNvPr>
          <p:cNvSpPr txBox="1">
            <a:spLocks noGrp="1"/>
          </p:cNvSpPr>
          <p:nvPr/>
        </p:nvSpPr>
        <p:spPr>
          <a:xfrm>
            <a:off x="251520" y="1259543"/>
            <a:ext cx="8782098" cy="466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33"/>
              <a:buFont typeface="Wix Madefor Display"/>
              <a:buNone/>
              <a:defRPr sz="30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rgbClr val="002060"/>
                </a:solidFill>
              </a:rPr>
              <a:t>Gigachat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6" name="Google Shape;169;g3073e73b339_0_687">
            <a:extLst>
              <a:ext uri="{FF2B5EF4-FFF2-40B4-BE49-F238E27FC236}">
                <a16:creationId xmlns:a16="http://schemas.microsoft.com/office/drawing/2014/main" xmlns="" id="{43F6B329-5A6A-2BA4-A2C1-2F711F488095}"/>
              </a:ext>
            </a:extLst>
          </p:cNvPr>
          <p:cNvSpPr txBox="1">
            <a:spLocks/>
          </p:cNvSpPr>
          <p:nvPr/>
        </p:nvSpPr>
        <p:spPr>
          <a:xfrm>
            <a:off x="251520" y="2072269"/>
            <a:ext cx="4115184" cy="4401205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 spcFirstLastPara="1" wrap="square" lIns="0" tIns="0" rIns="0" bIns="0" anchor="t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>
              <a:lnSpc>
                <a:spcPct val="110000"/>
              </a:lnSpc>
              <a:buSzPts val="1400"/>
            </a:pPr>
            <a:r>
              <a:rPr lang="ru-RU" sz="2000" b="1" i="1" dirty="0" err="1">
                <a:solidFill>
                  <a:srgbClr val="002060"/>
                </a:solidFill>
              </a:rPr>
              <a:t>Промт</a:t>
            </a:r>
            <a:r>
              <a:rPr lang="ru-RU" sz="2000" b="1" i="1" dirty="0">
                <a:solidFill>
                  <a:srgbClr val="002060"/>
                </a:solidFill>
              </a:rPr>
              <a:t>:</a:t>
            </a:r>
          </a:p>
          <a:p>
            <a:pPr algn="l">
              <a:lnSpc>
                <a:spcPct val="110000"/>
              </a:lnSpc>
              <a:buSzPts val="1400"/>
            </a:pPr>
            <a:r>
              <a:rPr lang="ru-RU" sz="2000" b="1" i="1" dirty="0">
                <a:solidFill>
                  <a:srgbClr val="002060"/>
                </a:solidFill>
              </a:rPr>
              <a:t>Я хочу составить тест по русскому языку для учеников 7 класса по теме "Деепричастие".</a:t>
            </a:r>
            <a:endParaRPr lang="en-US" sz="2000" b="1" i="1" dirty="0">
              <a:solidFill>
                <a:srgbClr val="002060"/>
              </a:solidFill>
            </a:endParaRPr>
          </a:p>
          <a:p>
            <a:pPr algn="l">
              <a:lnSpc>
                <a:spcPct val="110000"/>
              </a:lnSpc>
              <a:buSzPts val="1400"/>
            </a:pPr>
            <a:r>
              <a:rPr lang="ru-RU" sz="2000" b="1" i="1" dirty="0">
                <a:solidFill>
                  <a:srgbClr val="002060"/>
                </a:solidFill>
              </a:rPr>
              <a:t>Разработай аналогичных 2 варианта в формате </a:t>
            </a:r>
            <a:br>
              <a:rPr lang="ru-RU" sz="2000" b="1" i="1" dirty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с выбором правильного варианта ответа. </a:t>
            </a:r>
            <a:endParaRPr lang="en-US" sz="2000" b="1" i="1" dirty="0">
              <a:solidFill>
                <a:srgbClr val="002060"/>
              </a:solidFill>
            </a:endParaRPr>
          </a:p>
          <a:p>
            <a:pPr algn="l">
              <a:lnSpc>
                <a:spcPct val="110000"/>
              </a:lnSpc>
              <a:buSzPts val="1400"/>
            </a:pPr>
            <a:r>
              <a:rPr lang="ru-RU" sz="2000" b="1" i="1" dirty="0">
                <a:solidFill>
                  <a:srgbClr val="002060"/>
                </a:solidFill>
              </a:rPr>
              <a:t>Задания должны быть в каждом варианте разноуровневые. </a:t>
            </a:r>
            <a:endParaRPr lang="en-US" sz="2000" b="1" i="1" dirty="0">
              <a:solidFill>
                <a:srgbClr val="002060"/>
              </a:solidFill>
            </a:endParaRPr>
          </a:p>
          <a:p>
            <a:pPr algn="l">
              <a:lnSpc>
                <a:spcPct val="110000"/>
              </a:lnSpc>
              <a:buSzPts val="1400"/>
            </a:pPr>
            <a:r>
              <a:rPr lang="ru-RU" sz="2000" b="1" i="1" dirty="0">
                <a:solidFill>
                  <a:srgbClr val="002060"/>
                </a:solidFill>
              </a:rPr>
              <a:t>Уложись в 5 заданий в каждом варианте и отметь для учителя верные ответы.</a:t>
            </a:r>
          </a:p>
        </p:txBody>
      </p:sp>
      <p:pic>
        <p:nvPicPr>
          <p:cNvPr id="5" name="Google Shape;194;g3073e73b339_0_724">
            <a:extLst>
              <a:ext uri="{FF2B5EF4-FFF2-40B4-BE49-F238E27FC236}">
                <a16:creationId xmlns:a16="http://schemas.microsoft.com/office/drawing/2014/main" xmlns="" id="{95ECEE01-8715-EB15-774F-A917ADF000F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7328" r="7659"/>
          <a:stretch/>
        </p:blipFill>
        <p:spPr>
          <a:xfrm>
            <a:off x="4572000" y="1699377"/>
            <a:ext cx="4349524" cy="27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95;g3073e73b339_0_724" title="qr-code (21).png">
            <a:extLst>
              <a:ext uri="{FF2B5EF4-FFF2-40B4-BE49-F238E27FC236}">
                <a16:creationId xmlns:a16="http://schemas.microsoft.com/office/drawing/2014/main" xmlns="" id="{8363F95F-5368-D500-0919-2FFE64696DE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8878" y="3638340"/>
            <a:ext cx="1837350" cy="18373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96;g3073e73b339_0_724">
            <a:extLst>
              <a:ext uri="{FF2B5EF4-FFF2-40B4-BE49-F238E27FC236}">
                <a16:creationId xmlns:a16="http://schemas.microsoft.com/office/drawing/2014/main" xmlns="" id="{2FAE0E2D-B981-AEF4-104C-F223A18B5901}"/>
              </a:ext>
            </a:extLst>
          </p:cNvPr>
          <p:cNvSpPr txBox="1"/>
          <p:nvPr/>
        </p:nvSpPr>
        <p:spPr>
          <a:xfrm>
            <a:off x="4537388" y="494998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00B050"/>
                </a:solidFill>
              </a:rPr>
              <a:t>@gigachat_bot</a:t>
            </a:r>
            <a:endParaRPr sz="2400" dirty="0">
              <a:solidFill>
                <a:srgbClr val="00B050"/>
              </a:solidFill>
            </a:endParaRPr>
          </a:p>
        </p:txBody>
      </p:sp>
      <p:pic>
        <p:nvPicPr>
          <p:cNvPr id="9" name="Google Shape;198;g3073e73b339_0_724">
            <a:extLst>
              <a:ext uri="{FF2B5EF4-FFF2-40B4-BE49-F238E27FC236}">
                <a16:creationId xmlns:a16="http://schemas.microsoft.com/office/drawing/2014/main" xmlns="" id="{629F24AE-9E4E-55E7-C4A6-4B842C1F630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7753" y="5748654"/>
            <a:ext cx="3038475" cy="22764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33;g377c41d2247_0_217">
            <a:extLst>
              <a:ext uri="{FF2B5EF4-FFF2-40B4-BE49-F238E27FC236}">
                <a16:creationId xmlns:a16="http://schemas.microsoft.com/office/drawing/2014/main" xmlns="" id="{EE96075B-2B30-761F-6AFD-FE1558C7EF88}"/>
              </a:ext>
            </a:extLst>
          </p:cNvPr>
          <p:cNvSpPr txBox="1"/>
          <p:nvPr/>
        </p:nvSpPr>
        <p:spPr>
          <a:xfrm>
            <a:off x="-684584" y="6401275"/>
            <a:ext cx="6122700" cy="2086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b="1" i="1" dirty="0">
                <a:solidFill>
                  <a:srgbClr val="00B050"/>
                </a:solidFill>
                <a:latin typeface="Noto Sans"/>
                <a:ea typeface="Noto Sans"/>
                <a:cs typeface="Noto Sans"/>
                <a:sym typeface="Noto Sans"/>
              </a:rPr>
              <a:t>Как можно еще?</a:t>
            </a:r>
            <a:endParaRPr sz="1900" b="1" i="1" dirty="0">
              <a:solidFill>
                <a:srgbClr val="00B05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r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900" dirty="0">
                <a:solidFill>
                  <a:srgbClr val="002060"/>
                </a:solidFill>
                <a:latin typeface="Noto Sans"/>
                <a:ea typeface="Noto Sans"/>
                <a:cs typeface="Noto Sans"/>
                <a:sym typeface="Noto Sans"/>
              </a:rPr>
              <a:t>Добавьте уточнение.  </a:t>
            </a:r>
            <a:endParaRPr sz="1900" dirty="0">
              <a:solidFill>
                <a:srgbClr val="00206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r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900" dirty="0">
                <a:solidFill>
                  <a:srgbClr val="002060"/>
                </a:solidFill>
                <a:latin typeface="Noto Sans"/>
                <a:ea typeface="Noto Sans"/>
                <a:cs typeface="Noto Sans"/>
                <a:sym typeface="Noto Sans"/>
              </a:rPr>
              <a:t>Например:</a:t>
            </a:r>
            <a:endParaRPr sz="1900" dirty="0">
              <a:solidFill>
                <a:srgbClr val="00206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r" rtl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900" dirty="0">
                <a:solidFill>
                  <a:srgbClr val="002060"/>
                </a:solidFill>
                <a:latin typeface="Noto Sans"/>
                <a:ea typeface="Noto Sans"/>
                <a:cs typeface="Noto Sans"/>
                <a:sym typeface="Noto Sans"/>
              </a:rPr>
              <a:t>Выведи ответы отдельно в конце теста.</a:t>
            </a:r>
            <a:endParaRPr sz="1900" dirty="0">
              <a:solidFill>
                <a:srgbClr val="00206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112681621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DD44DE1-DE04-903C-04D2-61E16A3A8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2;p18">
            <a:extLst>
              <a:ext uri="{FF2B5EF4-FFF2-40B4-BE49-F238E27FC236}">
                <a16:creationId xmlns:a16="http://schemas.microsoft.com/office/drawing/2014/main" xmlns="" id="{31344771-D106-32EC-961B-10C11C21CAED}"/>
              </a:ext>
            </a:extLst>
          </p:cNvPr>
          <p:cNvSpPr txBox="1">
            <a:spLocks noGrp="1"/>
          </p:cNvSpPr>
          <p:nvPr/>
        </p:nvSpPr>
        <p:spPr>
          <a:xfrm>
            <a:off x="251520" y="1331640"/>
            <a:ext cx="8782098" cy="466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33"/>
              <a:buFont typeface="Wix Madefor Display"/>
              <a:buNone/>
              <a:defRPr sz="30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02060"/>
                </a:solidFill>
              </a:rPr>
              <a:t>При составлении </a:t>
            </a:r>
            <a:r>
              <a:rPr lang="ru-RU" dirty="0" err="1">
                <a:solidFill>
                  <a:srgbClr val="002060"/>
                </a:solidFill>
              </a:rPr>
              <a:t>промта</a:t>
            </a:r>
            <a:r>
              <a:rPr lang="ru-RU" dirty="0">
                <a:solidFill>
                  <a:srgbClr val="002060"/>
                </a:solidFill>
              </a:rPr>
              <a:t> еще очень важно!</a:t>
            </a:r>
          </a:p>
        </p:txBody>
      </p:sp>
      <p:pic>
        <p:nvPicPr>
          <p:cNvPr id="4" name="Google Shape;186;g377c41d2247_0_4" title="8_ElUu4y6mD7AXVeuXiZO.jpg">
            <a:extLst>
              <a:ext uri="{FF2B5EF4-FFF2-40B4-BE49-F238E27FC236}">
                <a16:creationId xmlns:a16="http://schemas.microsoft.com/office/drawing/2014/main" xmlns="" id="{92166A5E-5A8E-0C8F-73F2-801F4F69E75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1520" y="2351854"/>
            <a:ext cx="4320480" cy="44402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40;g3073e73b339_0_693">
            <a:extLst>
              <a:ext uri="{FF2B5EF4-FFF2-40B4-BE49-F238E27FC236}">
                <a16:creationId xmlns:a16="http://schemas.microsoft.com/office/drawing/2014/main" xmlns="" id="{ACD75C46-08ED-E9D5-B464-F7BE7920468E}"/>
              </a:ext>
            </a:extLst>
          </p:cNvPr>
          <p:cNvSpPr txBox="1">
            <a:spLocks/>
          </p:cNvSpPr>
          <p:nvPr/>
        </p:nvSpPr>
        <p:spPr>
          <a:xfrm>
            <a:off x="4741833" y="2555776"/>
            <a:ext cx="3776400" cy="2273443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 spcFirstLastPara="1" wrap="square" lIns="0" tIns="0" rIns="0" bIns="0" anchor="t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360000" indent="-260350" algn="l">
              <a:lnSpc>
                <a:spcPct val="110000"/>
              </a:lnSpc>
              <a:buClr>
                <a:srgbClr val="6576FB"/>
              </a:buClr>
              <a:buSzPts val="2600"/>
              <a:buFontTx/>
              <a:buChar char="✅"/>
            </a:pPr>
            <a:r>
              <a:rPr lang="ru-RU" sz="2600" dirty="0">
                <a:solidFill>
                  <a:srgbClr val="002060"/>
                </a:solidFill>
              </a:rPr>
              <a:t>Ясно</a:t>
            </a:r>
          </a:p>
          <a:p>
            <a:pPr marL="360000" indent="-260350" algn="l">
              <a:lnSpc>
                <a:spcPct val="110000"/>
              </a:lnSpc>
              <a:spcBef>
                <a:spcPts val="1000"/>
              </a:spcBef>
              <a:buClr>
                <a:srgbClr val="6576FB"/>
              </a:buClr>
              <a:buSzPts val="2600"/>
              <a:buFontTx/>
              <a:buChar char="✅"/>
            </a:pPr>
            <a:r>
              <a:rPr lang="ru-RU" sz="2600" dirty="0">
                <a:solidFill>
                  <a:srgbClr val="002060"/>
                </a:solidFill>
              </a:rPr>
              <a:t>Емко</a:t>
            </a:r>
          </a:p>
          <a:p>
            <a:pPr marL="360000" indent="-260350" algn="l">
              <a:lnSpc>
                <a:spcPct val="110000"/>
              </a:lnSpc>
              <a:spcBef>
                <a:spcPts val="1000"/>
              </a:spcBef>
              <a:buClr>
                <a:srgbClr val="6576FB"/>
              </a:buClr>
              <a:buSzPts val="2600"/>
              <a:buFontTx/>
              <a:buChar char="✅"/>
            </a:pPr>
            <a:r>
              <a:rPr lang="ru-RU" sz="2600" dirty="0">
                <a:solidFill>
                  <a:srgbClr val="002060"/>
                </a:solidFill>
              </a:rPr>
              <a:t>Логично</a:t>
            </a:r>
          </a:p>
          <a:p>
            <a:pPr marL="360000" indent="-260350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2600"/>
              <a:buFontTx/>
              <a:buChar char="✅"/>
            </a:pPr>
            <a:r>
              <a:rPr lang="ru-RU" sz="2600" dirty="0">
                <a:solidFill>
                  <a:srgbClr val="002060"/>
                </a:solidFill>
              </a:rPr>
              <a:t>Наглядно</a:t>
            </a:r>
          </a:p>
        </p:txBody>
      </p:sp>
      <p:sp>
        <p:nvSpPr>
          <p:cNvPr id="5" name="Google Shape;242;g3073e73b339_0_693">
            <a:extLst>
              <a:ext uri="{FF2B5EF4-FFF2-40B4-BE49-F238E27FC236}">
                <a16:creationId xmlns:a16="http://schemas.microsoft.com/office/drawing/2014/main" xmlns="" id="{45F1ED9F-8025-E29D-2FEF-AD3CD1D06B5B}"/>
              </a:ext>
            </a:extLst>
          </p:cNvPr>
          <p:cNvSpPr txBox="1">
            <a:spLocks/>
          </p:cNvSpPr>
          <p:nvPr/>
        </p:nvSpPr>
        <p:spPr>
          <a:xfrm>
            <a:off x="558447" y="7108577"/>
            <a:ext cx="3706625" cy="1407565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 spcFirstLastPara="1" wrap="square" lIns="0" tIns="0" rIns="0" bIns="0" anchor="t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457200" indent="-393700" algn="l">
              <a:lnSpc>
                <a:spcPct val="110000"/>
              </a:lnSpc>
              <a:buClr>
                <a:srgbClr val="FF0000"/>
              </a:buClr>
              <a:buSzPts val="2600"/>
              <a:buFontTx/>
              <a:buChar char="➔"/>
            </a:pPr>
            <a:r>
              <a:rPr lang="ru-RU" sz="2600" dirty="0">
                <a:solidFill>
                  <a:srgbClr val="002060"/>
                </a:solidFill>
              </a:rPr>
              <a:t>Плохо</a:t>
            </a:r>
          </a:p>
          <a:p>
            <a:pPr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</a:pPr>
            <a:r>
              <a:rPr lang="ru-RU" sz="2100" i="1" dirty="0">
                <a:solidFill>
                  <a:srgbClr val="002060"/>
                </a:solidFill>
              </a:rPr>
              <a:t>Составь тест по Древнему Египту. </a:t>
            </a:r>
          </a:p>
        </p:txBody>
      </p:sp>
      <p:sp>
        <p:nvSpPr>
          <p:cNvPr id="7" name="Google Shape;243;g3073e73b339_0_693">
            <a:extLst>
              <a:ext uri="{FF2B5EF4-FFF2-40B4-BE49-F238E27FC236}">
                <a16:creationId xmlns:a16="http://schemas.microsoft.com/office/drawing/2014/main" xmlns="" id="{9E31078C-EF26-2EA6-58BB-D22143BC5BE0}"/>
              </a:ext>
            </a:extLst>
          </p:cNvPr>
          <p:cNvSpPr txBox="1">
            <a:spLocks/>
          </p:cNvSpPr>
          <p:nvPr/>
        </p:nvSpPr>
        <p:spPr>
          <a:xfrm>
            <a:off x="4755747" y="5291979"/>
            <a:ext cx="4259535" cy="3184974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 spcFirstLastPara="1" wrap="square" lIns="0" tIns="0" rIns="0" bIns="0" anchor="t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360000" indent="-260350" algn="l">
              <a:lnSpc>
                <a:spcPct val="110000"/>
              </a:lnSpc>
              <a:buClr>
                <a:srgbClr val="6576FB"/>
              </a:buClr>
              <a:buSzPts val="2600"/>
              <a:buFontTx/>
              <a:buChar char="✅"/>
            </a:pPr>
            <a:r>
              <a:rPr lang="ru-RU" sz="2600" dirty="0">
                <a:solidFill>
                  <a:srgbClr val="002060"/>
                </a:solidFill>
              </a:rPr>
              <a:t>Хорошо</a:t>
            </a:r>
            <a:endParaRPr lang="ru-RU" sz="2100" i="1" dirty="0">
              <a:solidFill>
                <a:srgbClr val="002060"/>
              </a:solidFill>
            </a:endParaRPr>
          </a:p>
          <a:p>
            <a:pPr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</a:pPr>
            <a:r>
              <a:rPr lang="ru-RU" sz="2100" i="1" dirty="0">
                <a:solidFill>
                  <a:srgbClr val="002060"/>
                </a:solidFill>
              </a:rPr>
              <a:t>Составь тест из 5 вопросов по Древнему Египту, который проверяет, что ученики знают слова «папирус», «фараон» </a:t>
            </a:r>
            <a:br>
              <a:rPr lang="ru-RU" sz="2100" i="1" dirty="0">
                <a:solidFill>
                  <a:srgbClr val="002060"/>
                </a:solidFill>
              </a:rPr>
            </a:br>
            <a:r>
              <a:rPr lang="ru-RU" sz="2100" i="1" dirty="0">
                <a:solidFill>
                  <a:srgbClr val="002060"/>
                </a:solidFill>
              </a:rPr>
              <a:t>и «пирамида», могут перечислить основные занятия египтян и назвать основных богов.</a:t>
            </a:r>
          </a:p>
        </p:txBody>
      </p:sp>
    </p:spTree>
    <p:extLst>
      <p:ext uri="{BB962C8B-B14F-4D97-AF65-F5344CB8AC3E}">
        <p14:creationId xmlns:p14="http://schemas.microsoft.com/office/powerpoint/2010/main" val="376139286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5A27212-1C79-89C6-66F7-E854EC3FD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2;p18">
            <a:extLst>
              <a:ext uri="{FF2B5EF4-FFF2-40B4-BE49-F238E27FC236}">
                <a16:creationId xmlns:a16="http://schemas.microsoft.com/office/drawing/2014/main" xmlns="" id="{58DE4164-269F-1E90-F37B-A83C49D96964}"/>
              </a:ext>
            </a:extLst>
          </p:cNvPr>
          <p:cNvSpPr txBox="1">
            <a:spLocks noGrp="1"/>
          </p:cNvSpPr>
          <p:nvPr/>
        </p:nvSpPr>
        <p:spPr>
          <a:xfrm>
            <a:off x="611560" y="1715204"/>
            <a:ext cx="8782098" cy="466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33"/>
              <a:buFont typeface="Wix Madefor Display"/>
              <a:buNone/>
              <a:defRPr sz="30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02060"/>
                </a:solidFill>
              </a:rPr>
              <a:t>Нейросети и рутинные задачи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4" name="Google Shape;124;p18">
            <a:extLst>
              <a:ext uri="{FF2B5EF4-FFF2-40B4-BE49-F238E27FC236}">
                <a16:creationId xmlns:a16="http://schemas.microsoft.com/office/drawing/2014/main" xmlns="" id="{78F726C0-8A5D-3B1F-F308-F257825CD9B1}"/>
              </a:ext>
            </a:extLst>
          </p:cNvPr>
          <p:cNvSpPr txBox="1"/>
          <p:nvPr/>
        </p:nvSpPr>
        <p:spPr>
          <a:xfrm>
            <a:off x="5508104" y="2688837"/>
            <a:ext cx="3395372" cy="4681859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39999" lvl="0" indent="-20002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Создание тестовых заданий, задач, вопросов для интеллектуальных игр и викторин</a:t>
            </a:r>
          </a:p>
          <a:p>
            <a:pPr marL="239999" lvl="0" indent="-200025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Вопросы по тексту или диктанты</a:t>
            </a:r>
          </a:p>
          <a:p>
            <a:pPr marL="239999" lvl="0" indent="-200025" algn="l" rtl="0">
              <a:lnSpc>
                <a:spcPct val="110000"/>
              </a:lnSpc>
              <a:spcBef>
                <a:spcPts val="700"/>
              </a:spcBef>
              <a:spcAft>
                <a:spcPts val="70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Иллюстративный материал</a:t>
            </a:r>
          </a:p>
          <a:p>
            <a:pPr marL="239999" lvl="0" indent="-200025" algn="l" rtl="0">
              <a:lnSpc>
                <a:spcPct val="110000"/>
              </a:lnSpc>
              <a:spcBef>
                <a:spcPts val="700"/>
              </a:spcBef>
              <a:spcAft>
                <a:spcPts val="70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Активный мозговой штурм</a:t>
            </a:r>
            <a:endParaRPr sz="20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pic>
        <p:nvPicPr>
          <p:cNvPr id="2050" name="Picture 2" descr="Intro">
            <a:extLst>
              <a:ext uri="{FF2B5EF4-FFF2-40B4-BE49-F238E27FC236}">
                <a16:creationId xmlns:a16="http://schemas.microsoft.com/office/drawing/2014/main" xmlns="" id="{B1319AAC-E9B5-D92E-3C4A-94F80E068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87" y="2465513"/>
            <a:ext cx="4489698" cy="505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83167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D63BDC6-827E-71C1-E8FD-6D9E2EC61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15;p17">
            <a:extLst>
              <a:ext uri="{FF2B5EF4-FFF2-40B4-BE49-F238E27FC236}">
                <a16:creationId xmlns:a16="http://schemas.microsoft.com/office/drawing/2014/main" xmlns="" id="{CED812BF-BF3C-6DA9-DC85-3AD7917F4760}"/>
              </a:ext>
            </a:extLst>
          </p:cNvPr>
          <p:cNvSpPr txBox="1"/>
          <p:nvPr/>
        </p:nvSpPr>
        <p:spPr>
          <a:xfrm>
            <a:off x="4114800" y="2267744"/>
            <a:ext cx="4572000" cy="597708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Темы проектных и исследовательских работ: </a:t>
            </a:r>
            <a:endParaRPr sz="15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018"/>
              <a:buNone/>
            </a:pPr>
            <a:r>
              <a:rPr lang="ru" sz="15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«Сказочные герои в современном искусстве»</a:t>
            </a:r>
            <a:endParaRPr sz="15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018"/>
              <a:buNone/>
            </a:pPr>
            <a:r>
              <a:rPr lang="ru" sz="1500" b="1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Цель работы:</a:t>
            </a:r>
            <a:endParaRPr sz="1500" b="1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018"/>
              <a:buNone/>
            </a:pPr>
            <a:r>
              <a:rPr lang="ru" sz="15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Исследование трансформации образов русских сказочных героев в современной культуре и искусстве.</a:t>
            </a:r>
            <a:endParaRPr sz="15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018"/>
              <a:buNone/>
            </a:pPr>
            <a:r>
              <a:rPr lang="ru" sz="1500" b="1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Результат:</a:t>
            </a:r>
            <a:endParaRPr sz="1500" b="1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Wix Madefor Display"/>
              <a:buChar char="●"/>
            </a:pPr>
            <a:r>
              <a:rPr lang="ru" sz="15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Презентация проектов, раскрывающих эволюцию образа сказочного персонажа.</a:t>
            </a:r>
            <a:endParaRPr sz="15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Wix Madefor Display"/>
              <a:buChar char="●"/>
            </a:pPr>
            <a:r>
              <a:rPr lang="ru" sz="15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Комикс или анимационное видео с современным переосмыслением сюжета известной сказки.</a:t>
            </a:r>
            <a:endParaRPr sz="15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Wix Madefor Display"/>
              <a:buChar char="●"/>
            </a:pPr>
            <a:r>
              <a:rPr lang="ru" sz="15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Подбор произведений современного искусства, использующих образы сказочных героев.</a:t>
            </a:r>
            <a:endParaRPr sz="15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pic>
        <p:nvPicPr>
          <p:cNvPr id="19" name="Google Shape;116;p17">
            <a:extLst>
              <a:ext uri="{FF2B5EF4-FFF2-40B4-BE49-F238E27FC236}">
                <a16:creationId xmlns:a16="http://schemas.microsoft.com/office/drawing/2014/main" xmlns="" id="{665CDF5A-2D9A-62F2-5AC2-6CF1E385A4A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7328" r="7659"/>
          <a:stretch/>
        </p:blipFill>
        <p:spPr>
          <a:xfrm>
            <a:off x="254493" y="2627784"/>
            <a:ext cx="3772192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17;p17">
            <a:extLst>
              <a:ext uri="{FF2B5EF4-FFF2-40B4-BE49-F238E27FC236}">
                <a16:creationId xmlns:a16="http://schemas.microsoft.com/office/drawing/2014/main" xmlns="" id="{66FCB377-380D-C9F9-391F-B9C68E8EDE3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520" y="5571061"/>
            <a:ext cx="3775165" cy="231330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22;p18">
            <a:extLst>
              <a:ext uri="{FF2B5EF4-FFF2-40B4-BE49-F238E27FC236}">
                <a16:creationId xmlns:a16="http://schemas.microsoft.com/office/drawing/2014/main" xmlns="" id="{87E636E3-E8D4-60D9-5A58-C1F9B275DD23}"/>
              </a:ext>
            </a:extLst>
          </p:cNvPr>
          <p:cNvSpPr txBox="1">
            <a:spLocks noGrp="1"/>
          </p:cNvSpPr>
          <p:nvPr/>
        </p:nvSpPr>
        <p:spPr>
          <a:xfrm>
            <a:off x="251520" y="1331640"/>
            <a:ext cx="8782098" cy="466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33"/>
              <a:buFont typeface="Wix Madefor Display"/>
              <a:buNone/>
              <a:defRPr sz="30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02060"/>
                </a:solidFill>
              </a:rPr>
              <a:t>Инструменты нейросетей</a:t>
            </a:r>
          </a:p>
        </p:txBody>
      </p:sp>
    </p:spTree>
    <p:extLst>
      <p:ext uri="{BB962C8B-B14F-4D97-AF65-F5344CB8AC3E}">
        <p14:creationId xmlns:p14="http://schemas.microsoft.com/office/powerpoint/2010/main" val="314160022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901A6A5-20B2-A729-526F-AC7BEC62B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22;p18">
            <a:extLst>
              <a:ext uri="{FF2B5EF4-FFF2-40B4-BE49-F238E27FC236}">
                <a16:creationId xmlns:a16="http://schemas.microsoft.com/office/drawing/2014/main" xmlns="" id="{3D3AAAAD-57A3-73E4-B709-F26D1DBB99B2}"/>
              </a:ext>
            </a:extLst>
          </p:cNvPr>
          <p:cNvSpPr txBox="1">
            <a:spLocks noGrp="1"/>
          </p:cNvSpPr>
          <p:nvPr/>
        </p:nvSpPr>
        <p:spPr>
          <a:xfrm>
            <a:off x="251520" y="1331640"/>
            <a:ext cx="8782098" cy="466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33"/>
              <a:buFont typeface="Wix Madefor Display"/>
              <a:buNone/>
              <a:defRPr sz="30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02060"/>
                </a:solidFill>
              </a:rPr>
              <a:t>Нейросети и герои своего времени</a:t>
            </a:r>
          </a:p>
        </p:txBody>
      </p:sp>
      <p:sp>
        <p:nvSpPr>
          <p:cNvPr id="3" name="Google Shape;123;p18">
            <a:extLst>
              <a:ext uri="{FF2B5EF4-FFF2-40B4-BE49-F238E27FC236}">
                <a16:creationId xmlns:a16="http://schemas.microsoft.com/office/drawing/2014/main" xmlns="" id="{9DF3FAC5-A4E5-952C-495A-D3B0AAD426CB}"/>
              </a:ext>
            </a:extLst>
          </p:cNvPr>
          <p:cNvSpPr txBox="1"/>
          <p:nvPr/>
        </p:nvSpPr>
        <p:spPr>
          <a:xfrm>
            <a:off x="4716016" y="2051799"/>
            <a:ext cx="4139952" cy="1673343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  <a:buNone/>
            </a:pPr>
            <a:r>
              <a:rPr lang="ru" sz="150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Использование нейросетей для создания полного “погружения” в эпоху, конкретный период или для знакомства с исторической личностью.</a:t>
            </a:r>
            <a:endParaRPr sz="150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sp>
        <p:nvSpPr>
          <p:cNvPr id="4" name="Google Shape;124;p18">
            <a:extLst>
              <a:ext uri="{FF2B5EF4-FFF2-40B4-BE49-F238E27FC236}">
                <a16:creationId xmlns:a16="http://schemas.microsoft.com/office/drawing/2014/main" xmlns="" id="{38D459E9-DC22-A56A-6C51-028F51BB8196}"/>
              </a:ext>
            </a:extLst>
          </p:cNvPr>
          <p:cNvSpPr txBox="1"/>
          <p:nvPr/>
        </p:nvSpPr>
        <p:spPr>
          <a:xfrm>
            <a:off x="4724805" y="3881760"/>
            <a:ext cx="4139953" cy="1539973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/>
          <a:p>
            <a:pPr marL="239999" lvl="0" indent="-20002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" sz="150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“Ожившие” герои</a:t>
            </a:r>
            <a:endParaRPr sz="150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239999" lvl="0" indent="-200025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" sz="150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“Виртуальное путешествие”</a:t>
            </a:r>
            <a:endParaRPr sz="150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239999" lvl="0" indent="-200025" algn="l" rtl="0">
              <a:lnSpc>
                <a:spcPct val="110000"/>
              </a:lnSpc>
              <a:spcBef>
                <a:spcPts val="700"/>
              </a:spcBef>
              <a:spcAft>
                <a:spcPts val="70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" sz="150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“Живой” разговор</a:t>
            </a:r>
            <a:endParaRPr sz="150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pic>
        <p:nvPicPr>
          <p:cNvPr id="5" name="Google Shape;125;p18">
            <a:extLst>
              <a:ext uri="{FF2B5EF4-FFF2-40B4-BE49-F238E27FC236}">
                <a16:creationId xmlns:a16="http://schemas.microsoft.com/office/drawing/2014/main" xmlns="" id="{3125DC97-995F-4F85-3BDF-9FE2FE370EB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54163" y="5808531"/>
            <a:ext cx="4139953" cy="2291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6;p18">
            <a:extLst>
              <a:ext uri="{FF2B5EF4-FFF2-40B4-BE49-F238E27FC236}">
                <a16:creationId xmlns:a16="http://schemas.microsoft.com/office/drawing/2014/main" xmlns="" id="{4013FCF6-1AF2-EA33-14FD-A872171269F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24" y="2050501"/>
            <a:ext cx="2087925" cy="278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7;p18">
            <a:extLst>
              <a:ext uri="{FF2B5EF4-FFF2-40B4-BE49-F238E27FC236}">
                <a16:creationId xmlns:a16="http://schemas.microsoft.com/office/drawing/2014/main" xmlns="" id="{DD5D5449-26FA-EB31-C8EE-7FBBE4A6714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724" y="5088881"/>
            <a:ext cx="1922901" cy="283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8;p18">
            <a:extLst>
              <a:ext uri="{FF2B5EF4-FFF2-40B4-BE49-F238E27FC236}">
                <a16:creationId xmlns:a16="http://schemas.microsoft.com/office/drawing/2014/main" xmlns="" id="{A0DBD7C2-7AFC-C2B1-1E5A-C29708BD8A2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337" t="2827" r="14869"/>
          <a:stretch/>
        </p:blipFill>
        <p:spPr>
          <a:xfrm>
            <a:off x="1736227" y="5088881"/>
            <a:ext cx="2835773" cy="28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9;p18">
            <a:extLst>
              <a:ext uri="{FF2B5EF4-FFF2-40B4-BE49-F238E27FC236}">
                <a16:creationId xmlns:a16="http://schemas.microsoft.com/office/drawing/2014/main" xmlns="" id="{737255E5-E7CF-F28D-69CB-DE8D2956AE9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86499" y="2049251"/>
            <a:ext cx="2685501" cy="2788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461726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8837EB4-2A4F-49F6-C3E8-634E1D085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22;p18">
            <a:extLst>
              <a:ext uri="{FF2B5EF4-FFF2-40B4-BE49-F238E27FC236}">
                <a16:creationId xmlns:a16="http://schemas.microsoft.com/office/drawing/2014/main" xmlns="" id="{DE1D74C0-54F2-4BB4-32FE-163143A9AC9D}"/>
              </a:ext>
            </a:extLst>
          </p:cNvPr>
          <p:cNvSpPr txBox="1">
            <a:spLocks noGrp="1"/>
          </p:cNvSpPr>
          <p:nvPr/>
        </p:nvSpPr>
        <p:spPr>
          <a:xfrm>
            <a:off x="251520" y="1475656"/>
            <a:ext cx="8782098" cy="1055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33"/>
              <a:buFont typeface="Wix Madefor Display"/>
              <a:buNone/>
              <a:defRPr sz="30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pPr lvl="0">
              <a:lnSpc>
                <a:spcPct val="110000"/>
              </a:lnSpc>
              <a:buSzPts val="3000"/>
            </a:pPr>
            <a:r>
              <a:rPr lang="ru-RU" dirty="0">
                <a:solidFill>
                  <a:srgbClr val="002060"/>
                </a:solidFill>
              </a:rPr>
              <a:t>Нейросеть “Алиса”</a:t>
            </a:r>
          </a:p>
          <a:p>
            <a:pPr lvl="0">
              <a:lnSpc>
                <a:spcPct val="110000"/>
              </a:lnSpc>
              <a:buSzPts val="3000"/>
            </a:pPr>
            <a:r>
              <a:rPr lang="ru-RU" sz="3200" b="0" dirty="0">
                <a:solidFill>
                  <a:srgbClr val="002060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Создание “типовых” заданий</a:t>
            </a:r>
          </a:p>
        </p:txBody>
      </p:sp>
      <p:sp>
        <p:nvSpPr>
          <p:cNvPr id="2" name="Google Shape;255;g3073e73b339_0_745">
            <a:extLst>
              <a:ext uri="{FF2B5EF4-FFF2-40B4-BE49-F238E27FC236}">
                <a16:creationId xmlns:a16="http://schemas.microsoft.com/office/drawing/2014/main" xmlns="" id="{384075E7-AE4F-BD5D-38F2-C1061DD3201C}"/>
              </a:ext>
            </a:extLst>
          </p:cNvPr>
          <p:cNvSpPr txBox="1">
            <a:spLocks/>
          </p:cNvSpPr>
          <p:nvPr/>
        </p:nvSpPr>
        <p:spPr>
          <a:xfrm>
            <a:off x="251520" y="2705846"/>
            <a:ext cx="11842500" cy="2766911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 spcFirstLastPara="1" wrap="square" lIns="0" tIns="0" rIns="0" bIns="0" anchor="t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>
              <a:lnSpc>
                <a:spcPct val="110000"/>
              </a:lnSpc>
              <a:buSzPts val="1400"/>
            </a:pPr>
            <a:r>
              <a:rPr lang="ru-RU" sz="2800" b="1" dirty="0" err="1">
                <a:solidFill>
                  <a:srgbClr val="002060"/>
                </a:solidFill>
              </a:rPr>
              <a:t>Промт</a:t>
            </a:r>
            <a:r>
              <a:rPr lang="ru-RU" sz="2800" b="1" dirty="0">
                <a:solidFill>
                  <a:srgbClr val="002060"/>
                </a:solidFill>
              </a:rPr>
              <a:t>:</a:t>
            </a:r>
          </a:p>
          <a:p>
            <a:pPr algn="l">
              <a:lnSpc>
                <a:spcPct val="110000"/>
              </a:lnSpc>
              <a:spcBef>
                <a:spcPts val="1200"/>
              </a:spcBef>
              <a:buSzPts val="1400"/>
            </a:pPr>
            <a:r>
              <a:rPr lang="ru-RU" sz="1800" dirty="0">
                <a:solidFill>
                  <a:srgbClr val="002060"/>
                </a:solidFill>
              </a:rPr>
              <a:t>Возьми задачу «Высота треугольника равна 6, а основание 12. </a:t>
            </a:r>
          </a:p>
          <a:p>
            <a:pPr algn="l">
              <a:lnSpc>
                <a:spcPct val="110000"/>
              </a:lnSpc>
              <a:spcBef>
                <a:spcPts val="1200"/>
              </a:spcBef>
              <a:buSzPts val="1400"/>
            </a:pPr>
            <a:r>
              <a:rPr lang="ru-RU" sz="1800" dirty="0">
                <a:solidFill>
                  <a:srgbClr val="002060"/>
                </a:solidFill>
              </a:rPr>
              <a:t>Найдите площадь треугольника». </a:t>
            </a:r>
          </a:p>
          <a:p>
            <a:pPr algn="l">
              <a:lnSpc>
                <a:spcPct val="110000"/>
              </a:lnSpc>
              <a:spcBef>
                <a:spcPts val="1200"/>
              </a:spcBef>
              <a:buSzPts val="1400"/>
            </a:pPr>
            <a:r>
              <a:rPr lang="ru-RU" sz="1800" dirty="0">
                <a:solidFill>
                  <a:srgbClr val="002060"/>
                </a:solidFill>
              </a:rPr>
              <a:t>Составь пять аналогичных задач с другими числами.</a:t>
            </a:r>
          </a:p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SzPts val="1400"/>
            </a:pPr>
            <a:r>
              <a:rPr lang="ru-RU" sz="1800" dirty="0">
                <a:solidFill>
                  <a:srgbClr val="002060"/>
                </a:solidFill>
              </a:rPr>
              <a:t>Составь 8 простых предложения для разбора по образцу «Кот ест сметану» </a:t>
            </a:r>
            <a:br>
              <a:rPr lang="ru-RU" sz="1800" dirty="0">
                <a:solidFill>
                  <a:srgbClr val="002060"/>
                </a:solidFill>
              </a:rPr>
            </a:br>
            <a:r>
              <a:rPr lang="ru-RU" sz="1800" dirty="0">
                <a:solidFill>
                  <a:srgbClr val="002060"/>
                </a:solidFill>
              </a:rPr>
              <a:t>(подлежащее — сказуемое — дополнение), но с другими словами.</a:t>
            </a:r>
          </a:p>
        </p:txBody>
      </p:sp>
      <p:pic>
        <p:nvPicPr>
          <p:cNvPr id="10" name="Google Shape;256;g3073e73b339_0_745">
            <a:extLst>
              <a:ext uri="{FF2B5EF4-FFF2-40B4-BE49-F238E27FC236}">
                <a16:creationId xmlns:a16="http://schemas.microsoft.com/office/drawing/2014/main" xmlns="" id="{62FA7EDC-519E-BB33-B764-2B84EE9A5B8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5536" y="5535400"/>
            <a:ext cx="7186475" cy="263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57;g3073e73b339_0_745" title="qr-code (22).png">
            <a:extLst>
              <a:ext uri="{FF2B5EF4-FFF2-40B4-BE49-F238E27FC236}">
                <a16:creationId xmlns:a16="http://schemas.microsoft.com/office/drawing/2014/main" xmlns="" id="{3E9057BE-AB56-DAC4-91A2-7437C28D05F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0105" y="5734148"/>
            <a:ext cx="1933513" cy="1936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56819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E0E6A10-8DA5-1C93-268E-CDC4CCE18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22;p18">
            <a:extLst>
              <a:ext uri="{FF2B5EF4-FFF2-40B4-BE49-F238E27FC236}">
                <a16:creationId xmlns:a16="http://schemas.microsoft.com/office/drawing/2014/main" xmlns="" id="{521EB42C-D93A-C22C-2D9E-B4A13303CBFE}"/>
              </a:ext>
            </a:extLst>
          </p:cNvPr>
          <p:cNvSpPr txBox="1">
            <a:spLocks noGrp="1"/>
          </p:cNvSpPr>
          <p:nvPr/>
        </p:nvSpPr>
        <p:spPr>
          <a:xfrm>
            <a:off x="251520" y="1475656"/>
            <a:ext cx="8782098" cy="801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33"/>
              <a:buFont typeface="Wix Madefor Display"/>
              <a:buNone/>
              <a:defRPr sz="30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pPr lvl="0">
              <a:lnSpc>
                <a:spcPct val="110000"/>
              </a:lnSpc>
              <a:buSzPts val="3000"/>
            </a:pPr>
            <a:r>
              <a:rPr lang="ru-RU" dirty="0">
                <a:solidFill>
                  <a:srgbClr val="002060"/>
                </a:solidFill>
              </a:rPr>
              <a:t>Нейросеть “Алиса” или </a:t>
            </a:r>
            <a:r>
              <a:rPr lang="ru-RU" dirty="0" err="1">
                <a:solidFill>
                  <a:srgbClr val="002060"/>
                </a:solidFill>
              </a:rPr>
              <a:t>GigaChat</a:t>
            </a:r>
            <a:endParaRPr lang="ru-RU" dirty="0">
              <a:solidFill>
                <a:srgbClr val="002060"/>
              </a:solidFill>
            </a:endParaRPr>
          </a:p>
          <a:p>
            <a:pPr lvl="0">
              <a:lnSpc>
                <a:spcPct val="110000"/>
              </a:lnSpc>
              <a:buSzPts val="3000"/>
            </a:pPr>
            <a:r>
              <a:rPr lang="ru-RU" sz="1600" b="0" dirty="0">
                <a:solidFill>
                  <a:srgbClr val="002060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Вопросы по тексту</a:t>
            </a:r>
          </a:p>
        </p:txBody>
      </p:sp>
      <p:sp>
        <p:nvSpPr>
          <p:cNvPr id="3" name="Google Shape;264;g377c41d2247_0_206">
            <a:extLst>
              <a:ext uri="{FF2B5EF4-FFF2-40B4-BE49-F238E27FC236}">
                <a16:creationId xmlns:a16="http://schemas.microsoft.com/office/drawing/2014/main" xmlns="" id="{4CAE8841-0C35-8E3E-CCD3-32FC7F6A09DA}"/>
              </a:ext>
            </a:extLst>
          </p:cNvPr>
          <p:cNvSpPr txBox="1">
            <a:spLocks/>
          </p:cNvSpPr>
          <p:nvPr/>
        </p:nvSpPr>
        <p:spPr>
          <a:xfrm>
            <a:off x="255617" y="2335104"/>
            <a:ext cx="5005675" cy="6241709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 spcFirstLastPara="1" wrap="square" lIns="0" tIns="0" rIns="0" bIns="0" anchor="t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>
              <a:lnSpc>
                <a:spcPct val="110000"/>
              </a:lnSpc>
              <a:buSzPts val="1400"/>
            </a:pPr>
            <a:r>
              <a:rPr lang="ru-RU" sz="2400" b="1" i="1" dirty="0" err="1">
                <a:solidFill>
                  <a:srgbClr val="002060"/>
                </a:solidFill>
              </a:rPr>
              <a:t>Промт</a:t>
            </a:r>
            <a:r>
              <a:rPr lang="ru-RU" sz="2400" b="1" i="1" dirty="0">
                <a:solidFill>
                  <a:srgbClr val="002060"/>
                </a:solidFill>
              </a:rPr>
              <a:t>:</a:t>
            </a:r>
          </a:p>
          <a:p>
            <a:pPr algn="l">
              <a:lnSpc>
                <a:spcPct val="110000"/>
              </a:lnSpc>
              <a:spcBef>
                <a:spcPts val="1200"/>
              </a:spcBef>
              <a:buSzPts val="1400"/>
            </a:pPr>
            <a:r>
              <a:rPr lang="ru-RU" sz="2400" b="1" i="1" dirty="0">
                <a:solidFill>
                  <a:srgbClr val="002060"/>
                </a:solidFill>
              </a:rPr>
              <a:t>Составь тест из 10 вопросов по тексту.</a:t>
            </a:r>
          </a:p>
          <a:p>
            <a:pPr algn="l">
              <a:lnSpc>
                <a:spcPct val="110000"/>
              </a:lnSpc>
              <a:spcBef>
                <a:spcPts val="1200"/>
              </a:spcBef>
              <a:buSzPts val="1400"/>
            </a:pPr>
            <a:r>
              <a:rPr lang="ru-RU" sz="1600" dirty="0">
                <a:solidFill>
                  <a:srgbClr val="002060"/>
                </a:solidFill>
              </a:rPr>
              <a:t>– Молоко? – задумался Миша.</a:t>
            </a:r>
          </a:p>
          <a:p>
            <a:pPr algn="l">
              <a:lnSpc>
                <a:spcPct val="110000"/>
              </a:lnSpc>
              <a:spcBef>
                <a:spcPts val="1200"/>
              </a:spcBef>
              <a:buSzPts val="1400"/>
            </a:pPr>
            <a:r>
              <a:rPr lang="ru-RU" sz="1600" dirty="0">
                <a:solidFill>
                  <a:srgbClr val="002060"/>
                </a:solidFill>
              </a:rPr>
              <a:t>– Это, конечно, зависит от того, сколько будет молока </a:t>
            </a:r>
            <a:br>
              <a:rPr lang="ru-RU" sz="1600" dirty="0">
                <a:solidFill>
                  <a:srgbClr val="002060"/>
                </a:solidFill>
              </a:rPr>
            </a:br>
            <a:r>
              <a:rPr lang="ru-RU" sz="1600" dirty="0">
                <a:solidFill>
                  <a:srgbClr val="002060"/>
                </a:solidFill>
              </a:rPr>
              <a:t>и сколько воды. Давай предположим, что у нас есть литр кипятка и литр молока, который мы хотим нагреть.</a:t>
            </a:r>
          </a:p>
          <a:p>
            <a:pPr algn="l">
              <a:lnSpc>
                <a:spcPct val="110000"/>
              </a:lnSpc>
              <a:spcBef>
                <a:spcPts val="1200"/>
              </a:spcBef>
              <a:buSzPts val="1400"/>
            </a:pPr>
            <a:r>
              <a:rPr lang="ru-RU" sz="1600" dirty="0">
                <a:solidFill>
                  <a:srgbClr val="002060"/>
                </a:solidFill>
              </a:rPr>
              <a:t>– Наверное, надо ещё знать, какие температуры вначале были у жидкостей?</a:t>
            </a:r>
          </a:p>
          <a:p>
            <a:pPr algn="l">
              <a:lnSpc>
                <a:spcPct val="110000"/>
              </a:lnSpc>
              <a:spcBef>
                <a:spcPts val="1200"/>
              </a:spcBef>
              <a:buSzPts val="1400"/>
            </a:pPr>
            <a:r>
              <a:rPr lang="ru-RU" sz="1600" dirty="0">
                <a:solidFill>
                  <a:srgbClr val="002060"/>
                </a:solidFill>
              </a:rPr>
              <a:t>– Давай считать, что вначале у молока температура </a:t>
            </a:r>
            <a:br>
              <a:rPr lang="ru-RU" sz="1600" dirty="0">
                <a:solidFill>
                  <a:srgbClr val="002060"/>
                </a:solidFill>
              </a:rPr>
            </a:br>
            <a:r>
              <a:rPr lang="ru-RU" sz="1600" dirty="0">
                <a:solidFill>
                  <a:srgbClr val="002060"/>
                </a:solidFill>
              </a:rPr>
              <a:t>0 градусов Цельсия, а у кипятка 100 градусов Цельсия. </a:t>
            </a:r>
            <a:br>
              <a:rPr lang="ru-RU" sz="1600" dirty="0">
                <a:solidFill>
                  <a:srgbClr val="002060"/>
                </a:solidFill>
              </a:rPr>
            </a:br>
            <a:r>
              <a:rPr lang="ru-RU" sz="1600" dirty="0">
                <a:solidFill>
                  <a:srgbClr val="002060"/>
                </a:solidFill>
              </a:rPr>
              <a:t>И предположим для простоты, что у молока и воды одинаковые теплоёмкости – чтобы нагреть их на 1 градус Цельсия, надо затратить одинаковое количество энергии.</a:t>
            </a:r>
          </a:p>
          <a:p>
            <a:pPr algn="l">
              <a:lnSpc>
                <a:spcPct val="110000"/>
              </a:lnSpc>
              <a:spcBef>
                <a:spcPts val="1200"/>
              </a:spcBef>
              <a:buSzPts val="1400"/>
            </a:pPr>
            <a:r>
              <a:rPr lang="ru-RU" sz="1600" dirty="0">
                <a:solidFill>
                  <a:srgbClr val="002060"/>
                </a:solidFill>
              </a:rPr>
              <a:t>– Ну тогда это просто!</a:t>
            </a:r>
          </a:p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SzPts val="1400"/>
            </a:pPr>
            <a:r>
              <a:rPr lang="ru-RU" sz="1600" u="sng" dirty="0" err="1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Квантик</a:t>
            </a:r>
            <a:r>
              <a:rPr lang="ru-RU" sz="1600" u="sng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 7 выпуск 2025 год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4" name="Google Shape;265;g377c41d2247_0_206">
            <a:extLst>
              <a:ext uri="{FF2B5EF4-FFF2-40B4-BE49-F238E27FC236}">
                <a16:creationId xmlns:a16="http://schemas.microsoft.com/office/drawing/2014/main" xmlns="" id="{BD9D4766-1CB3-F427-5A7F-40CE81C79C5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328" r="7659"/>
          <a:stretch/>
        </p:blipFill>
        <p:spPr>
          <a:xfrm>
            <a:off x="5555040" y="2274240"/>
            <a:ext cx="3260542" cy="1969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66;g377c41d2247_0_206" title="qr-code (21).png">
            <a:extLst>
              <a:ext uri="{FF2B5EF4-FFF2-40B4-BE49-F238E27FC236}">
                <a16:creationId xmlns:a16="http://schemas.microsoft.com/office/drawing/2014/main" xmlns="" id="{6B3C2499-22D4-8D18-C928-A24B23A5F5E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19684" y="3806002"/>
            <a:ext cx="1553425" cy="1628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68;g377c41d2247_0_206">
            <a:extLst>
              <a:ext uri="{FF2B5EF4-FFF2-40B4-BE49-F238E27FC236}">
                <a16:creationId xmlns:a16="http://schemas.microsoft.com/office/drawing/2014/main" xmlns="" id="{0FB70056-E086-F67C-22B9-D57B98A92B4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55040" y="5497978"/>
            <a:ext cx="3478578" cy="1739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69;g377c41d2247_0_206" title="qr-code (22).png">
            <a:extLst>
              <a:ext uri="{FF2B5EF4-FFF2-40B4-BE49-F238E27FC236}">
                <a16:creationId xmlns:a16="http://schemas.microsoft.com/office/drawing/2014/main" xmlns="" id="{E508495A-62C0-398B-68F6-A253E1FD600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19685" y="6688462"/>
            <a:ext cx="1553425" cy="1553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853911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ACAAAD-4A21-DCEA-FA32-E5196C6E2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22;p18">
            <a:extLst>
              <a:ext uri="{FF2B5EF4-FFF2-40B4-BE49-F238E27FC236}">
                <a16:creationId xmlns:a16="http://schemas.microsoft.com/office/drawing/2014/main" xmlns="" id="{AE94E267-A3AC-CE64-F0C8-99A6091F4AFA}"/>
              </a:ext>
            </a:extLst>
          </p:cNvPr>
          <p:cNvSpPr txBox="1">
            <a:spLocks noGrp="1"/>
          </p:cNvSpPr>
          <p:nvPr/>
        </p:nvSpPr>
        <p:spPr>
          <a:xfrm>
            <a:off x="251520" y="1475656"/>
            <a:ext cx="8782098" cy="1026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33"/>
              <a:buFont typeface="Wix Madefor Display"/>
              <a:buNone/>
              <a:defRPr sz="30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pPr lvl="0">
              <a:lnSpc>
                <a:spcPct val="110000"/>
              </a:lnSpc>
              <a:buSzPts val="3000"/>
            </a:pPr>
            <a:r>
              <a:rPr lang="ru-RU" dirty="0">
                <a:solidFill>
                  <a:srgbClr val="002060"/>
                </a:solidFill>
              </a:rPr>
              <a:t>Использование нейросетей </a:t>
            </a:r>
          </a:p>
          <a:p>
            <a:pPr lvl="0">
              <a:lnSpc>
                <a:spcPct val="110000"/>
              </a:lnSpc>
              <a:buSzPts val="3000"/>
            </a:pPr>
            <a:r>
              <a:rPr lang="ru-RU" dirty="0">
                <a:solidFill>
                  <a:srgbClr val="002060"/>
                </a:solidFill>
              </a:rPr>
              <a:t>для создания учебных материалов</a:t>
            </a:r>
          </a:p>
        </p:txBody>
      </p:sp>
      <p:sp>
        <p:nvSpPr>
          <p:cNvPr id="6" name="Google Shape;276;g3073e73b339_0_704">
            <a:extLst>
              <a:ext uri="{FF2B5EF4-FFF2-40B4-BE49-F238E27FC236}">
                <a16:creationId xmlns:a16="http://schemas.microsoft.com/office/drawing/2014/main" xmlns="" id="{324CF910-26CC-1343-11AF-C81B14752272}"/>
              </a:ext>
            </a:extLst>
          </p:cNvPr>
          <p:cNvSpPr txBox="1">
            <a:spLocks/>
          </p:cNvSpPr>
          <p:nvPr/>
        </p:nvSpPr>
        <p:spPr>
          <a:xfrm>
            <a:off x="293077" y="2913708"/>
            <a:ext cx="4905000" cy="4430957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 spcFirstLastPara="1" wrap="square" lIns="0" tIns="0" rIns="0" bIns="0" anchor="t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>
              <a:lnSpc>
                <a:spcPct val="110000"/>
              </a:lnSpc>
              <a:buSzPts val="1400"/>
            </a:pPr>
            <a:r>
              <a:rPr lang="ru-RU" sz="2400" dirty="0">
                <a:solidFill>
                  <a:srgbClr val="002060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Учебный материал</a:t>
            </a:r>
            <a:endParaRPr lang="ru-RU" sz="2000" dirty="0">
              <a:solidFill>
                <a:srgbClr val="002060"/>
              </a:solidFill>
            </a:endParaRPr>
          </a:p>
          <a:p>
            <a:pPr marL="269999" indent="-203200" algn="l">
              <a:lnSpc>
                <a:spcPct val="110000"/>
              </a:lnSpc>
              <a:spcBef>
                <a:spcPts val="1000"/>
              </a:spcBef>
              <a:buClr>
                <a:srgbClr val="6576FB"/>
              </a:buClr>
              <a:buSzPts val="1700"/>
              <a:buFontTx/>
              <a:buChar char="●"/>
            </a:pPr>
            <a:r>
              <a:rPr lang="ru-RU" sz="1800" dirty="0">
                <a:solidFill>
                  <a:srgbClr val="002060"/>
                </a:solidFill>
              </a:rPr>
              <a:t>Диктанты</a:t>
            </a:r>
          </a:p>
          <a:p>
            <a:pPr marL="457200" algn="l">
              <a:lnSpc>
                <a:spcPct val="110000"/>
              </a:lnSpc>
              <a:spcBef>
                <a:spcPts val="1000"/>
              </a:spcBef>
            </a:pPr>
            <a:endParaRPr lang="ru-RU" sz="1800" dirty="0">
              <a:solidFill>
                <a:srgbClr val="002060"/>
              </a:solidFill>
            </a:endParaRPr>
          </a:p>
          <a:p>
            <a:pPr marL="457200" algn="l">
              <a:lnSpc>
                <a:spcPct val="110000"/>
              </a:lnSpc>
              <a:spcBef>
                <a:spcPts val="1000"/>
              </a:spcBef>
            </a:pPr>
            <a:endParaRPr lang="ru-RU" sz="1800" dirty="0">
              <a:solidFill>
                <a:srgbClr val="002060"/>
              </a:solidFill>
            </a:endParaRPr>
          </a:p>
          <a:p>
            <a:pPr marL="269999" indent="-203200" algn="l">
              <a:lnSpc>
                <a:spcPct val="110000"/>
              </a:lnSpc>
              <a:spcBef>
                <a:spcPts val="1000"/>
              </a:spcBef>
              <a:buClr>
                <a:srgbClr val="6576FB"/>
              </a:buClr>
              <a:buSzPts val="1700"/>
              <a:buFontTx/>
              <a:buChar char="●"/>
            </a:pPr>
            <a:r>
              <a:rPr lang="ru-RU" sz="1800" dirty="0">
                <a:solidFill>
                  <a:srgbClr val="002060"/>
                </a:solidFill>
              </a:rPr>
              <a:t>Задача “наоборот”</a:t>
            </a:r>
          </a:p>
          <a:p>
            <a:pPr algn="l">
              <a:lnSpc>
                <a:spcPct val="110000"/>
              </a:lnSpc>
              <a:spcBef>
                <a:spcPts val="1000"/>
              </a:spcBef>
            </a:pPr>
            <a:endParaRPr lang="ru-RU" sz="1800" dirty="0">
              <a:solidFill>
                <a:srgbClr val="002060"/>
              </a:solidFill>
            </a:endParaRPr>
          </a:p>
          <a:p>
            <a:pPr algn="l">
              <a:lnSpc>
                <a:spcPct val="110000"/>
              </a:lnSpc>
              <a:spcBef>
                <a:spcPts val="1000"/>
              </a:spcBef>
            </a:pPr>
            <a:endParaRPr lang="ru-RU" sz="1800" dirty="0">
              <a:solidFill>
                <a:srgbClr val="002060"/>
              </a:solidFill>
            </a:endParaRPr>
          </a:p>
          <a:p>
            <a:pPr algn="l">
              <a:lnSpc>
                <a:spcPct val="110000"/>
              </a:lnSpc>
              <a:spcBef>
                <a:spcPts val="1000"/>
              </a:spcBef>
            </a:pPr>
            <a:endParaRPr lang="ru-RU" sz="1800" dirty="0">
              <a:solidFill>
                <a:srgbClr val="002060"/>
              </a:solidFill>
            </a:endParaRPr>
          </a:p>
          <a:p>
            <a:pPr algn="l">
              <a:lnSpc>
                <a:spcPct val="110000"/>
              </a:lnSpc>
              <a:spcBef>
                <a:spcPts val="1000"/>
              </a:spcBef>
            </a:pPr>
            <a:endParaRPr lang="ru-RU" sz="1800" dirty="0">
              <a:solidFill>
                <a:srgbClr val="002060"/>
              </a:solidFill>
            </a:endParaRPr>
          </a:p>
          <a:p>
            <a:pPr marL="269999" indent="-203200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Clr>
                <a:srgbClr val="6576FB"/>
              </a:buClr>
              <a:buSzPts val="1700"/>
              <a:buFontTx/>
              <a:buChar char="●"/>
            </a:pPr>
            <a:r>
              <a:rPr lang="ru-RU" sz="1800" dirty="0">
                <a:solidFill>
                  <a:srgbClr val="002060"/>
                </a:solidFill>
              </a:rPr>
              <a:t>Письмо от персонажа</a:t>
            </a:r>
          </a:p>
        </p:txBody>
      </p:sp>
      <p:sp>
        <p:nvSpPr>
          <p:cNvPr id="9" name="Google Shape;277;g3073e73b339_0_704">
            <a:extLst>
              <a:ext uri="{FF2B5EF4-FFF2-40B4-BE49-F238E27FC236}">
                <a16:creationId xmlns:a16="http://schemas.microsoft.com/office/drawing/2014/main" xmlns="" id="{32F4C7CA-399A-71AA-D92F-8E57727ED8E2}"/>
              </a:ext>
            </a:extLst>
          </p:cNvPr>
          <p:cNvSpPr txBox="1">
            <a:spLocks/>
          </p:cNvSpPr>
          <p:nvPr/>
        </p:nvSpPr>
        <p:spPr>
          <a:xfrm>
            <a:off x="4009901" y="2913709"/>
            <a:ext cx="4522539" cy="5008551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 spcFirstLastPara="1" wrap="square" lIns="0" tIns="0" rIns="0" bIns="0" anchor="t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>
              <a:lnSpc>
                <a:spcPct val="110000"/>
              </a:lnSpc>
              <a:buSzPts val="1400"/>
            </a:pPr>
            <a:r>
              <a:rPr lang="ru-RU" sz="2400" dirty="0">
                <a:solidFill>
                  <a:srgbClr val="002060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Пример </a:t>
            </a:r>
            <a:r>
              <a:rPr lang="ru-RU" sz="2400" dirty="0" err="1">
                <a:solidFill>
                  <a:srgbClr val="002060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промта</a:t>
            </a:r>
            <a:endParaRPr lang="ru-RU" sz="2400" dirty="0">
              <a:solidFill>
                <a:srgbClr val="002060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269999" indent="-203200" algn="l">
              <a:lnSpc>
                <a:spcPct val="110000"/>
              </a:lnSpc>
              <a:spcBef>
                <a:spcPts val="1000"/>
              </a:spcBef>
              <a:buClr>
                <a:srgbClr val="6576FB"/>
              </a:buClr>
              <a:buSzPts val="1700"/>
              <a:buFontTx/>
              <a:buChar char="●"/>
            </a:pPr>
            <a:r>
              <a:rPr lang="ru-RU" sz="1800" dirty="0">
                <a:solidFill>
                  <a:srgbClr val="002060"/>
                </a:solidFill>
              </a:rPr>
              <a:t>Напиши смешную сказку для 3 класса со словарными словами: кабан, кабинет, календарь, каллиграфия, канава. Объём текста - 90 слов.</a:t>
            </a:r>
          </a:p>
          <a:p>
            <a:pPr marL="269999" indent="-203200" algn="l">
              <a:lnSpc>
                <a:spcPct val="110000"/>
              </a:lnSpc>
              <a:spcBef>
                <a:spcPts val="1000"/>
              </a:spcBef>
              <a:buClr>
                <a:srgbClr val="6576FB"/>
              </a:buClr>
              <a:buSzPts val="1700"/>
              <a:buFontTx/>
              <a:buChar char="●"/>
            </a:pPr>
            <a:r>
              <a:rPr lang="ru-RU" sz="1800" dirty="0">
                <a:solidFill>
                  <a:srgbClr val="002060"/>
                </a:solidFill>
              </a:rPr>
              <a:t>Замени в задаче мастеров на роботов, а детали на космолеты. Не меняй числа.</a:t>
            </a:r>
          </a:p>
          <a:p>
            <a:pPr marL="457200" algn="l">
              <a:lnSpc>
                <a:spcPct val="110000"/>
              </a:lnSpc>
              <a:spcBef>
                <a:spcPts val="1000"/>
              </a:spcBef>
            </a:pPr>
            <a:r>
              <a:rPr lang="ru-RU" sz="1800" dirty="0">
                <a:solidFill>
                  <a:srgbClr val="002060"/>
                </a:solidFill>
              </a:rPr>
              <a:t>За день один мастер изготавливает 3 детали, а второй — 8. Сколько они изготовят вместе  за неделю?</a:t>
            </a:r>
          </a:p>
          <a:p>
            <a:pPr marL="269999" indent="-203200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Clr>
                <a:srgbClr val="6576FB"/>
              </a:buClr>
              <a:buSzPts val="1700"/>
              <a:buFontTx/>
              <a:buChar char="●"/>
            </a:pPr>
            <a:r>
              <a:rPr lang="ru-RU" sz="1800" dirty="0">
                <a:solidFill>
                  <a:srgbClr val="002060"/>
                </a:solidFill>
              </a:rPr>
              <a:t>Напиши пять вопросов на знание стран Африки от имени кенгуру. Сначала пусть представится </a:t>
            </a:r>
            <a:br>
              <a:rPr lang="ru-RU" sz="1800" dirty="0">
                <a:solidFill>
                  <a:srgbClr val="002060"/>
                </a:solidFill>
              </a:rPr>
            </a:br>
            <a:r>
              <a:rPr lang="ru-RU" sz="1800" dirty="0">
                <a:solidFill>
                  <a:srgbClr val="002060"/>
                </a:solidFill>
              </a:rPr>
              <a:t>и расскажет о себе.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84135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EA6B6CD-4154-092B-9CB0-C7BBE6D3C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22;p18">
            <a:extLst>
              <a:ext uri="{FF2B5EF4-FFF2-40B4-BE49-F238E27FC236}">
                <a16:creationId xmlns:a16="http://schemas.microsoft.com/office/drawing/2014/main" xmlns="" id="{CF0D0AB1-FB5F-2B58-CA49-7BE9C2589D1F}"/>
              </a:ext>
            </a:extLst>
          </p:cNvPr>
          <p:cNvSpPr txBox="1">
            <a:spLocks noGrp="1"/>
          </p:cNvSpPr>
          <p:nvPr/>
        </p:nvSpPr>
        <p:spPr>
          <a:xfrm>
            <a:off x="251520" y="1475656"/>
            <a:ext cx="8782098" cy="513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33"/>
              <a:buFont typeface="Wix Madefor Display"/>
              <a:buNone/>
              <a:defRPr sz="30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pPr lvl="0">
              <a:lnSpc>
                <a:spcPct val="110000"/>
              </a:lnSpc>
              <a:buSzPts val="3000"/>
            </a:pPr>
            <a:r>
              <a:rPr lang="ru-RU" dirty="0">
                <a:solidFill>
                  <a:srgbClr val="002060"/>
                </a:solidFill>
              </a:rPr>
              <a:t>Квиз–викторины</a:t>
            </a:r>
          </a:p>
        </p:txBody>
      </p:sp>
      <p:sp>
        <p:nvSpPr>
          <p:cNvPr id="4" name="Google Shape;303;g3073e73b339_0_731">
            <a:extLst>
              <a:ext uri="{FF2B5EF4-FFF2-40B4-BE49-F238E27FC236}">
                <a16:creationId xmlns:a16="http://schemas.microsoft.com/office/drawing/2014/main" xmlns="" id="{8B60193E-8166-583F-4A76-F205EED574CE}"/>
              </a:ext>
            </a:extLst>
          </p:cNvPr>
          <p:cNvSpPr txBox="1">
            <a:spLocks/>
          </p:cNvSpPr>
          <p:nvPr/>
        </p:nvSpPr>
        <p:spPr>
          <a:xfrm>
            <a:off x="-180528" y="1989066"/>
            <a:ext cx="4680520" cy="3712298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 spcFirstLastPara="1" wrap="square" lIns="0" tIns="0" rIns="0" bIns="0" anchor="t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457200" algn="l">
              <a:lnSpc>
                <a:spcPct val="110000"/>
              </a:lnSpc>
              <a:spcBef>
                <a:spcPts val="1000"/>
              </a:spcBef>
            </a:pPr>
            <a:r>
              <a:rPr lang="ru-RU" sz="2100" dirty="0">
                <a:solidFill>
                  <a:srgbClr val="002060"/>
                </a:solidFill>
              </a:rPr>
              <a:t>Один исследователь пишет, что </a:t>
            </a:r>
            <a:br>
              <a:rPr lang="ru-RU" sz="2100" dirty="0">
                <a:solidFill>
                  <a:srgbClr val="002060"/>
                </a:solidFill>
              </a:rPr>
            </a:br>
            <a:r>
              <a:rPr lang="ru-RU" sz="2100" dirty="0">
                <a:solidFill>
                  <a:srgbClr val="002060"/>
                </a:solidFill>
              </a:rPr>
              <a:t>у русских школьников с арифметикой возникает меньше проблем, чем </a:t>
            </a:r>
            <a:br>
              <a:rPr lang="ru-RU" sz="2100" dirty="0">
                <a:solidFill>
                  <a:srgbClr val="002060"/>
                </a:solidFill>
              </a:rPr>
            </a:br>
            <a:r>
              <a:rPr lang="ru-RU" sz="2100" dirty="0">
                <a:solidFill>
                  <a:srgbClr val="002060"/>
                </a:solidFill>
              </a:rPr>
              <a:t>у их зарубежных ровесников. </a:t>
            </a:r>
          </a:p>
          <a:p>
            <a:pPr marL="457200" algn="l">
              <a:lnSpc>
                <a:spcPct val="110000"/>
              </a:lnSpc>
              <a:spcBef>
                <a:spcPts val="1000"/>
              </a:spcBef>
            </a:pPr>
            <a:r>
              <a:rPr lang="ru-RU" sz="2100" dirty="0">
                <a:solidFill>
                  <a:srgbClr val="002060"/>
                </a:solidFill>
              </a:rPr>
              <a:t>Рассуждая о причинах этого, исследователь называет фамилии двух ученых. </a:t>
            </a:r>
          </a:p>
          <a:p>
            <a:pPr marL="457200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</a:pPr>
            <a:r>
              <a:rPr lang="ru-RU" sz="2100" dirty="0">
                <a:solidFill>
                  <a:srgbClr val="002060"/>
                </a:solidFill>
              </a:rPr>
              <a:t>Напишите эти фамилии.</a:t>
            </a:r>
          </a:p>
        </p:txBody>
      </p:sp>
      <p:pic>
        <p:nvPicPr>
          <p:cNvPr id="5" name="Google Shape;305;g3073e73b339_0_731">
            <a:extLst>
              <a:ext uri="{FF2B5EF4-FFF2-40B4-BE49-F238E27FC236}">
                <a16:creationId xmlns:a16="http://schemas.microsoft.com/office/drawing/2014/main" xmlns="" id="{2770E361-2C79-E46B-E18A-ABD012BFFBE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93096" y="1989066"/>
            <a:ext cx="4255368" cy="37122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06;g3073e73b339_0_731">
            <a:extLst>
              <a:ext uri="{FF2B5EF4-FFF2-40B4-BE49-F238E27FC236}">
                <a16:creationId xmlns:a16="http://schemas.microsoft.com/office/drawing/2014/main" xmlns="" id="{E15D5F74-686A-7555-EBD6-5DE167FB3D61}"/>
              </a:ext>
            </a:extLst>
          </p:cNvPr>
          <p:cNvSpPr txBox="1"/>
          <p:nvPr/>
        </p:nvSpPr>
        <p:spPr>
          <a:xfrm>
            <a:off x="4355976" y="5940152"/>
            <a:ext cx="50454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002060"/>
                </a:solidFill>
                <a:latin typeface="Noto Sans"/>
                <a:ea typeface="Noto Sans"/>
                <a:cs typeface="Noto Sans"/>
                <a:sym typeface="Noto Sans"/>
              </a:rPr>
              <a:t>Создай картинку - подсказку </a:t>
            </a:r>
            <a:br>
              <a:rPr lang="ru-RU" sz="2400" dirty="0">
                <a:solidFill>
                  <a:srgbClr val="002060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ru-RU" sz="2400" dirty="0">
                <a:solidFill>
                  <a:srgbClr val="002060"/>
                </a:solidFill>
                <a:latin typeface="Noto Sans"/>
                <a:ea typeface="Noto Sans"/>
                <a:cs typeface="Noto Sans"/>
                <a:sym typeface="Noto Sans"/>
              </a:rPr>
              <a:t>на вопрос к квиз - викторине, ответом к которой является…</a:t>
            </a:r>
            <a:endParaRPr sz="2400" dirty="0">
              <a:solidFill>
                <a:srgbClr val="00206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1026" name="Picture 2" descr="Цифровой машук">
            <a:extLst>
              <a:ext uri="{FF2B5EF4-FFF2-40B4-BE49-F238E27FC236}">
                <a16:creationId xmlns:a16="http://schemas.microsoft.com/office/drawing/2014/main" xmlns="" id="{F535F7B3-33BB-1F82-6EE9-DDC334935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40152"/>
            <a:ext cx="3895633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98862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6F8F8F4-5DE9-352B-7860-B22A0E568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5;p19">
            <a:extLst>
              <a:ext uri="{FF2B5EF4-FFF2-40B4-BE49-F238E27FC236}">
                <a16:creationId xmlns:a16="http://schemas.microsoft.com/office/drawing/2014/main" xmlns="" id="{4FD82C40-ECC3-2042-74BF-677AAE5CBA7A}"/>
              </a:ext>
            </a:extLst>
          </p:cNvPr>
          <p:cNvSpPr txBox="1"/>
          <p:nvPr/>
        </p:nvSpPr>
        <p:spPr>
          <a:xfrm>
            <a:off x="439837" y="2261308"/>
            <a:ext cx="8418445" cy="3329181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endParaRPr sz="16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239999" lvl="0" indent="-200025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" sz="16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Вычисления и математические расчеты</a:t>
            </a:r>
            <a:endParaRPr sz="16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239999" lvl="0" indent="-200025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" sz="16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Общие заблуждения</a:t>
            </a:r>
            <a:endParaRPr sz="16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457200" lvl="0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(берет тексты  из открытых источников, часто  не очень хорошего качества)</a:t>
            </a:r>
            <a:endParaRPr sz="16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239999" lvl="0" indent="-200025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" sz="16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Всегда “всё” знает</a:t>
            </a:r>
            <a:endParaRPr sz="16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457200" lvl="0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(не умеет оценивать, сможет ли он ответить на вопрос, а сразу отвечает на него)</a:t>
            </a:r>
            <a:endParaRPr sz="16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239999" lvl="0" indent="-200025" algn="l" rtl="0">
              <a:lnSpc>
                <a:spcPct val="110000"/>
              </a:lnSpc>
              <a:spcBef>
                <a:spcPts val="700"/>
              </a:spcBef>
              <a:spcAft>
                <a:spcPts val="70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" sz="16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Ошибки в генерации изображений</a:t>
            </a:r>
            <a:endParaRPr sz="16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pic>
        <p:nvPicPr>
          <p:cNvPr id="6" name="Google Shape;137;p19">
            <a:extLst>
              <a:ext uri="{FF2B5EF4-FFF2-40B4-BE49-F238E27FC236}">
                <a16:creationId xmlns:a16="http://schemas.microsoft.com/office/drawing/2014/main" xmlns="" id="{C7A72483-253B-8667-54F5-3AF08EEAD26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23728" y="5436096"/>
            <a:ext cx="5522664" cy="31064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22;p18">
            <a:extLst>
              <a:ext uri="{FF2B5EF4-FFF2-40B4-BE49-F238E27FC236}">
                <a16:creationId xmlns:a16="http://schemas.microsoft.com/office/drawing/2014/main" xmlns="" id="{70BC68B9-FBFE-C2A2-650A-80B83F483E10}"/>
              </a:ext>
            </a:extLst>
          </p:cNvPr>
          <p:cNvSpPr txBox="1">
            <a:spLocks noGrp="1"/>
          </p:cNvSpPr>
          <p:nvPr/>
        </p:nvSpPr>
        <p:spPr>
          <a:xfrm>
            <a:off x="258011" y="1192219"/>
            <a:ext cx="8782098" cy="1026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33"/>
              <a:buFont typeface="Wix Madefor Display"/>
              <a:buNone/>
              <a:defRPr sz="30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pPr lvl="0">
              <a:lnSpc>
                <a:spcPct val="110000"/>
              </a:lnSpc>
              <a:buSzPts val="3000"/>
            </a:pPr>
            <a:r>
              <a:rPr lang="ru" dirty="0">
                <a:solidFill>
                  <a:srgbClr val="002060"/>
                </a:solidFill>
              </a:rPr>
              <a:t>Частые ошибки, которые допускает искусственный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42838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DB46214-54EA-05F0-A59C-B912BAA0B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1;p61">
            <a:extLst>
              <a:ext uri="{FF2B5EF4-FFF2-40B4-BE49-F238E27FC236}">
                <a16:creationId xmlns:a16="http://schemas.microsoft.com/office/drawing/2014/main" xmlns="" id="{A52F516C-1FE4-2EE3-12B2-E274825B394B}"/>
              </a:ext>
            </a:extLst>
          </p:cNvPr>
          <p:cNvSpPr txBox="1">
            <a:spLocks noGrp="1"/>
          </p:cNvSpPr>
          <p:nvPr/>
        </p:nvSpPr>
        <p:spPr>
          <a:xfrm>
            <a:off x="539552" y="1420888"/>
            <a:ext cx="846094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"/>
              <a:buNone/>
              <a:defRPr sz="26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>
                <a:solidFill>
                  <a:srgbClr val="002060"/>
                </a:solidFill>
              </a:rPr>
              <a:t>План вебинара</a:t>
            </a:r>
            <a:endParaRPr sz="4000" dirty="0">
              <a:solidFill>
                <a:srgbClr val="002060"/>
              </a:solidFill>
            </a:endParaRPr>
          </a:p>
        </p:txBody>
      </p:sp>
      <p:sp>
        <p:nvSpPr>
          <p:cNvPr id="3" name="Google Shape;423;p61">
            <a:extLst>
              <a:ext uri="{FF2B5EF4-FFF2-40B4-BE49-F238E27FC236}">
                <a16:creationId xmlns:a16="http://schemas.microsoft.com/office/drawing/2014/main" xmlns="" id="{99785BC8-AD26-8DF5-61A7-863F5B82D39B}"/>
              </a:ext>
            </a:extLst>
          </p:cNvPr>
          <p:cNvSpPr txBox="1"/>
          <p:nvPr/>
        </p:nvSpPr>
        <p:spPr>
          <a:xfrm>
            <a:off x="395536" y="1907704"/>
            <a:ext cx="8136904" cy="2537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900" b="1" i="0" u="none" strike="noStrike" cap="none" dirty="0">
              <a:solidFill>
                <a:srgbClr val="151515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4450">
              <a:lnSpc>
                <a:spcPct val="110000"/>
              </a:lnSpc>
              <a:spcBef>
                <a:spcPts val="1100"/>
              </a:spcBef>
              <a:buClr>
                <a:srgbClr val="6576FB"/>
              </a:buClr>
              <a:buSzPts val="1900"/>
            </a:pPr>
            <a:r>
              <a:rPr lang="ru-RU" sz="1900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✅Искусственный интеллект </a:t>
            </a:r>
            <a:br>
              <a:rPr lang="ru-RU" sz="1900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ru-RU" sz="1900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и время учителя</a:t>
            </a:r>
          </a:p>
          <a:p>
            <a:pPr marL="44450">
              <a:lnSpc>
                <a:spcPct val="110000"/>
              </a:lnSpc>
              <a:spcBef>
                <a:spcPts val="1100"/>
              </a:spcBef>
              <a:buClr>
                <a:srgbClr val="6576FB"/>
              </a:buClr>
              <a:buSzPts val="1900"/>
            </a:pPr>
            <a:r>
              <a:rPr lang="ru-RU" sz="1900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✅ Роль учителя в эпоху искусственного интеллекта</a:t>
            </a:r>
          </a:p>
          <a:p>
            <a:pPr marL="44450">
              <a:lnSpc>
                <a:spcPct val="110000"/>
              </a:lnSpc>
              <a:spcBef>
                <a:spcPts val="1100"/>
              </a:spcBef>
              <a:buClr>
                <a:srgbClr val="6576FB"/>
              </a:buClr>
              <a:buSzPts val="1900"/>
            </a:pPr>
            <a:r>
              <a:rPr lang="ru-RU" sz="1900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✅ Искусственный интеллект </a:t>
            </a:r>
            <a:br>
              <a:rPr lang="ru-RU" sz="1900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ru-RU" sz="1900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и домашние задания школьников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AD6560F-FAFA-FBBB-5AC9-394B1CE43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4566605"/>
            <a:ext cx="4788024" cy="399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0176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C544DC8-8407-0B86-7418-DABC58DBB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22;p18">
            <a:extLst>
              <a:ext uri="{FF2B5EF4-FFF2-40B4-BE49-F238E27FC236}">
                <a16:creationId xmlns:a16="http://schemas.microsoft.com/office/drawing/2014/main" xmlns="" id="{0CD5596D-7415-BD53-426A-1AA7B698C947}"/>
              </a:ext>
            </a:extLst>
          </p:cNvPr>
          <p:cNvSpPr txBox="1">
            <a:spLocks noGrp="1"/>
          </p:cNvSpPr>
          <p:nvPr/>
        </p:nvSpPr>
        <p:spPr>
          <a:xfrm>
            <a:off x="258011" y="1192219"/>
            <a:ext cx="8782098" cy="513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33"/>
              <a:buFont typeface="Wix Madefor Display"/>
              <a:buNone/>
              <a:defRPr sz="30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pPr lvl="0">
              <a:lnSpc>
                <a:spcPct val="110000"/>
              </a:lnSpc>
              <a:buSzPts val="3000"/>
            </a:pPr>
            <a:r>
              <a:rPr lang="ru" dirty="0">
                <a:solidFill>
                  <a:srgbClr val="002060"/>
                </a:solidFill>
              </a:rPr>
              <a:t>Как избежать ошибок?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" name="Google Shape;144;p20">
            <a:extLst>
              <a:ext uri="{FF2B5EF4-FFF2-40B4-BE49-F238E27FC236}">
                <a16:creationId xmlns:a16="http://schemas.microsoft.com/office/drawing/2014/main" xmlns="" id="{B3BE2D44-A07A-19D0-A449-08D872B46E78}"/>
              </a:ext>
            </a:extLst>
          </p:cNvPr>
          <p:cNvSpPr txBox="1"/>
          <p:nvPr/>
        </p:nvSpPr>
        <p:spPr>
          <a:xfrm>
            <a:off x="165310" y="6771762"/>
            <a:ext cx="5366400" cy="13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4000" tIns="162000" rIns="270000" bIns="234000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ru" sz="2000" b="1" i="1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Создание “типовых” заданий или заданий “наоборот”</a:t>
            </a:r>
            <a:endParaRPr sz="20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sp>
        <p:nvSpPr>
          <p:cNvPr id="4" name="Google Shape;146;p20">
            <a:extLst>
              <a:ext uri="{FF2B5EF4-FFF2-40B4-BE49-F238E27FC236}">
                <a16:creationId xmlns:a16="http://schemas.microsoft.com/office/drawing/2014/main" xmlns="" id="{3D1B3DD1-83C8-8C3F-20DD-AE59C33D7972}"/>
              </a:ext>
            </a:extLst>
          </p:cNvPr>
          <p:cNvSpPr txBox="1"/>
          <p:nvPr/>
        </p:nvSpPr>
        <p:spPr>
          <a:xfrm>
            <a:off x="6012160" y="7259531"/>
            <a:ext cx="5366400" cy="13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4000" tIns="162000" rIns="270000" bIns="234000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2000" b="1" i="1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Самопроверка и </a:t>
            </a: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2000" b="1" i="1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проверка</a:t>
            </a:r>
            <a:endParaRPr sz="2000" b="1" i="1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endParaRPr sz="20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pic>
        <p:nvPicPr>
          <p:cNvPr id="7" name="Google Shape;149;p20" title="a1dadf2b3ee11f09a3dc2886241042b_1 (1)-Photoroom.png">
            <a:extLst>
              <a:ext uri="{FF2B5EF4-FFF2-40B4-BE49-F238E27FC236}">
                <a16:creationId xmlns:a16="http://schemas.microsoft.com/office/drawing/2014/main" xmlns="" id="{C15E949C-69C0-9D62-5055-7F2AC53999C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93766" y="2290230"/>
            <a:ext cx="3929951" cy="3929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7C3AF5A-1EF7-45AC-7654-1B2B1826739B}"/>
              </a:ext>
            </a:extLst>
          </p:cNvPr>
          <p:cNvSpPr txBox="1"/>
          <p:nvPr/>
        </p:nvSpPr>
        <p:spPr>
          <a:xfrm>
            <a:off x="280830" y="1860192"/>
            <a:ext cx="5278323" cy="47900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1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Грамотный </a:t>
            </a:r>
            <a:r>
              <a:rPr lang="ru-RU" sz="1800" b="1" i="1" dirty="0" err="1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промт</a:t>
            </a:r>
            <a:endParaRPr lang="ru-RU" sz="1800" b="1" i="1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lang="ru-RU" sz="1800" b="1" i="1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Формула хорошего задания:</a:t>
            </a: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Предмет + тема + класс + формат + количество вопросов</a:t>
            </a: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lang="ru-RU" sz="18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-RU" sz="1800" b="1" dirty="0" err="1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Промт</a:t>
            </a:r>
            <a:r>
              <a:rPr lang="ru-RU" sz="1800" b="1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 в общем виде:</a:t>
            </a: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Я __________ (желание и конечная цель)</a:t>
            </a: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Объясни/помоги/составь мне ___________ (задача)</a:t>
            </a: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Расскажи мне так, будто ты/представь, что ты ____________ (роль)</a:t>
            </a: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ru-RU" sz="18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Уложись в ____________ (лимит)</a:t>
            </a:r>
            <a:endParaRPr lang="x-none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95991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E9BBC5D-FDA9-D361-C252-ADE028642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22;p18">
            <a:extLst>
              <a:ext uri="{FF2B5EF4-FFF2-40B4-BE49-F238E27FC236}">
                <a16:creationId xmlns:a16="http://schemas.microsoft.com/office/drawing/2014/main" xmlns="" id="{F136D4D2-8160-0452-57EB-54CCD3F7371C}"/>
              </a:ext>
            </a:extLst>
          </p:cNvPr>
          <p:cNvSpPr txBox="1">
            <a:spLocks noGrp="1"/>
          </p:cNvSpPr>
          <p:nvPr/>
        </p:nvSpPr>
        <p:spPr>
          <a:xfrm>
            <a:off x="258011" y="1192219"/>
            <a:ext cx="8782098" cy="513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33"/>
              <a:buFont typeface="Wix Madefor Display"/>
              <a:buNone/>
              <a:defRPr sz="30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pPr lvl="0">
              <a:lnSpc>
                <a:spcPct val="110000"/>
              </a:lnSpc>
              <a:buSzPts val="3000"/>
            </a:pPr>
            <a:r>
              <a:rPr lang="ru" dirty="0">
                <a:solidFill>
                  <a:srgbClr val="002060"/>
                </a:solidFill>
              </a:rPr>
              <a:t>Что важно?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" name="Google Shape;165;p22">
            <a:extLst>
              <a:ext uri="{FF2B5EF4-FFF2-40B4-BE49-F238E27FC236}">
                <a16:creationId xmlns:a16="http://schemas.microsoft.com/office/drawing/2014/main" xmlns="" id="{4D017173-9C01-B518-4D50-E9374BCCF036}"/>
              </a:ext>
            </a:extLst>
          </p:cNvPr>
          <p:cNvSpPr txBox="1"/>
          <p:nvPr/>
        </p:nvSpPr>
        <p:spPr>
          <a:xfrm>
            <a:off x="3567780" y="2057106"/>
            <a:ext cx="5324700" cy="10761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0" tIns="234000" rIns="270000" bIns="27000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27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Плюсы искусственного интеллекта</a:t>
            </a:r>
            <a:endParaRPr sz="987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sp>
        <p:nvSpPr>
          <p:cNvPr id="11" name="Google Shape;166;p22">
            <a:extLst>
              <a:ext uri="{FF2B5EF4-FFF2-40B4-BE49-F238E27FC236}">
                <a16:creationId xmlns:a16="http://schemas.microsoft.com/office/drawing/2014/main" xmlns="" id="{391CCB9E-07F5-E8AE-5AA2-1323658CA1E8}"/>
              </a:ext>
            </a:extLst>
          </p:cNvPr>
          <p:cNvSpPr txBox="1"/>
          <p:nvPr/>
        </p:nvSpPr>
        <p:spPr>
          <a:xfrm>
            <a:off x="3560084" y="5440106"/>
            <a:ext cx="5324700" cy="10761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0" tIns="234000" rIns="270000" bIns="27000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27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Минусы искусственного интеллекта</a:t>
            </a:r>
            <a:endParaRPr sz="1727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grpSp>
        <p:nvGrpSpPr>
          <p:cNvPr id="12" name="Google Shape;167;p22">
            <a:extLst>
              <a:ext uri="{FF2B5EF4-FFF2-40B4-BE49-F238E27FC236}">
                <a16:creationId xmlns:a16="http://schemas.microsoft.com/office/drawing/2014/main" xmlns="" id="{D8C7F9CA-07FE-7793-1059-CBC5E78EBE3A}"/>
              </a:ext>
            </a:extLst>
          </p:cNvPr>
          <p:cNvGrpSpPr/>
          <p:nvPr/>
        </p:nvGrpSpPr>
        <p:grpSpPr>
          <a:xfrm>
            <a:off x="3558137" y="3133216"/>
            <a:ext cx="5324700" cy="1914600"/>
            <a:chOff x="628425" y="3234047"/>
            <a:chExt cx="5324700" cy="1914600"/>
          </a:xfrm>
          <a:solidFill>
            <a:schemeClr val="bg1"/>
          </a:solidFill>
        </p:grpSpPr>
        <p:sp>
          <p:nvSpPr>
            <p:cNvPr id="13" name="Google Shape;168;p22">
              <a:extLst>
                <a:ext uri="{FF2B5EF4-FFF2-40B4-BE49-F238E27FC236}">
                  <a16:creationId xmlns:a16="http://schemas.microsoft.com/office/drawing/2014/main" xmlns="" id="{F8B93B9D-05D5-1023-152D-553949F02264}"/>
                </a:ext>
              </a:extLst>
            </p:cNvPr>
            <p:cNvSpPr txBox="1"/>
            <p:nvPr/>
          </p:nvSpPr>
          <p:spPr>
            <a:xfrm>
              <a:off x="628425" y="3234047"/>
              <a:ext cx="5324700" cy="1914600"/>
            </a:xfrm>
            <a:prstGeom prst="rect">
              <a:avLst/>
            </a:prstGeom>
            <a:grp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34000" tIns="198000" rIns="234000" bIns="234000" anchor="t" anchorCtr="0">
              <a:normAutofit/>
            </a:bodyPr>
            <a:lstStyle/>
            <a:p>
              <a:pPr marL="550000" lvl="0" indent="-40525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Wix Madefor Display"/>
                <a:buChar char="■"/>
              </a:pPr>
              <a:r>
                <a:rPr lang="ru" sz="1500">
                  <a:solidFill>
                    <a:srgbClr val="002060"/>
                  </a:solidFill>
                  <a:latin typeface="Wix Madefor Display"/>
                  <a:ea typeface="Wix Madefor Display"/>
                  <a:cs typeface="Wix Madefor Display"/>
                  <a:sym typeface="Wix Madefor Display"/>
                </a:rPr>
                <a:t>Освобождает время от рутинных задач.</a:t>
              </a:r>
              <a:endParaRPr sz="150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endParaRPr>
            </a:p>
            <a:p>
              <a:pPr marL="550000" lvl="0" indent="-405250" algn="l" rtl="0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dk1"/>
                </a:buClr>
                <a:buSzPts val="1500"/>
                <a:buFont typeface="Wix Madefor Display"/>
                <a:buChar char="■"/>
              </a:pPr>
              <a:r>
                <a:rPr lang="ru" sz="1500">
                  <a:solidFill>
                    <a:srgbClr val="002060"/>
                  </a:solidFill>
                  <a:latin typeface="Wix Madefor Display"/>
                  <a:ea typeface="Wix Madefor Display"/>
                  <a:cs typeface="Wix Madefor Display"/>
                  <a:sym typeface="Wix Madefor Display"/>
                </a:rPr>
                <a:t>Учитель может сосредоточиться на общении и мотивации учеников.</a:t>
              </a:r>
              <a:endParaRPr sz="150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endParaRPr>
            </a:p>
          </p:txBody>
        </p:sp>
        <p:sp>
          <p:nvSpPr>
            <p:cNvPr id="14" name="Google Shape;169;p22">
              <a:extLst>
                <a:ext uri="{FF2B5EF4-FFF2-40B4-BE49-F238E27FC236}">
                  <a16:creationId xmlns:a16="http://schemas.microsoft.com/office/drawing/2014/main" xmlns="" id="{50AEC417-50A9-8039-AAB7-45EEC3656ECE}"/>
                </a:ext>
              </a:extLst>
            </p:cNvPr>
            <p:cNvSpPr/>
            <p:nvPr/>
          </p:nvSpPr>
          <p:spPr>
            <a:xfrm>
              <a:off x="628425" y="3234047"/>
              <a:ext cx="627300" cy="1914600"/>
            </a:xfrm>
            <a:prstGeom prst="rect">
              <a:avLst/>
            </a:prstGeom>
            <a:grp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2060"/>
                </a:solidFill>
              </a:endParaRPr>
            </a:p>
          </p:txBody>
        </p:sp>
      </p:grpSp>
      <p:grpSp>
        <p:nvGrpSpPr>
          <p:cNvPr id="15" name="Google Shape;170;p22">
            <a:extLst>
              <a:ext uri="{FF2B5EF4-FFF2-40B4-BE49-F238E27FC236}">
                <a16:creationId xmlns:a16="http://schemas.microsoft.com/office/drawing/2014/main" xmlns="" id="{803D9F41-AD17-08A3-E996-DE1CF196D77B}"/>
              </a:ext>
            </a:extLst>
          </p:cNvPr>
          <p:cNvGrpSpPr/>
          <p:nvPr/>
        </p:nvGrpSpPr>
        <p:grpSpPr>
          <a:xfrm>
            <a:off x="3560084" y="6516216"/>
            <a:ext cx="5324700" cy="1914600"/>
            <a:chOff x="628425" y="3234047"/>
            <a:chExt cx="5324700" cy="1914600"/>
          </a:xfrm>
          <a:solidFill>
            <a:schemeClr val="bg1"/>
          </a:solidFill>
        </p:grpSpPr>
        <p:sp>
          <p:nvSpPr>
            <p:cNvPr id="16" name="Google Shape;171;p22">
              <a:extLst>
                <a:ext uri="{FF2B5EF4-FFF2-40B4-BE49-F238E27FC236}">
                  <a16:creationId xmlns:a16="http://schemas.microsoft.com/office/drawing/2014/main" xmlns="" id="{EF202D44-D5C4-4D6A-B04B-5DEC0788473E}"/>
                </a:ext>
              </a:extLst>
            </p:cNvPr>
            <p:cNvSpPr txBox="1"/>
            <p:nvPr/>
          </p:nvSpPr>
          <p:spPr>
            <a:xfrm>
              <a:off x="628425" y="3234047"/>
              <a:ext cx="5324700" cy="1914600"/>
            </a:xfrm>
            <a:prstGeom prst="rect">
              <a:avLst/>
            </a:prstGeom>
            <a:grp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34000" tIns="198000" rIns="234000" bIns="234000" anchor="t" anchorCtr="0">
              <a:normAutofit/>
            </a:bodyPr>
            <a:lstStyle/>
            <a:p>
              <a:pPr marL="550000" lvl="0" indent="-40525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Wix Madefor Display"/>
                <a:buChar char="■"/>
              </a:pPr>
              <a:r>
                <a:rPr lang="ru" sz="1500">
                  <a:solidFill>
                    <a:srgbClr val="002060"/>
                  </a:solidFill>
                  <a:latin typeface="Wix Madefor Display"/>
                  <a:ea typeface="Wix Madefor Display"/>
                  <a:cs typeface="Wix Madefor Display"/>
                  <a:sym typeface="Wix Madefor Display"/>
                </a:rPr>
                <a:t>Проверка требует не только скорости, </a:t>
              </a:r>
              <a:br>
                <a:rPr lang="ru" sz="1500">
                  <a:solidFill>
                    <a:srgbClr val="002060"/>
                  </a:solidFill>
                  <a:latin typeface="Wix Madefor Display"/>
                  <a:ea typeface="Wix Madefor Display"/>
                  <a:cs typeface="Wix Madefor Display"/>
                  <a:sym typeface="Wix Madefor Display"/>
                </a:rPr>
              </a:br>
              <a:r>
                <a:rPr lang="ru" sz="1500">
                  <a:solidFill>
                    <a:srgbClr val="002060"/>
                  </a:solidFill>
                  <a:latin typeface="Wix Madefor Display"/>
                  <a:ea typeface="Wix Madefor Display"/>
                  <a:cs typeface="Wix Madefor Display"/>
                  <a:sym typeface="Wix Madefor Display"/>
                </a:rPr>
                <a:t>но и педагогического взгляда.</a:t>
              </a:r>
              <a:endParaRPr sz="150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endParaRPr>
            </a:p>
            <a:p>
              <a:pPr marL="550000" lvl="0" indent="-405250" algn="l" rtl="0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dk1"/>
                </a:buClr>
                <a:buSzPts val="1500"/>
                <a:buFont typeface="Wix Madefor Display"/>
                <a:buChar char="■"/>
              </a:pPr>
              <a:r>
                <a:rPr lang="ru" sz="1500">
                  <a:solidFill>
                    <a:srgbClr val="002060"/>
                  </a:solidFill>
                  <a:latin typeface="Wix Madefor Display"/>
                  <a:ea typeface="Wix Madefor Display"/>
                  <a:cs typeface="Wix Madefor Display"/>
                  <a:sym typeface="Wix Madefor Display"/>
                </a:rPr>
                <a:t>Часто создает иллюзию экономии: нужно время на проверку его ошибок.</a:t>
              </a:r>
              <a:endParaRPr sz="150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endParaRPr>
            </a:p>
          </p:txBody>
        </p:sp>
        <p:sp>
          <p:nvSpPr>
            <p:cNvPr id="17" name="Google Shape;172;p22">
              <a:extLst>
                <a:ext uri="{FF2B5EF4-FFF2-40B4-BE49-F238E27FC236}">
                  <a16:creationId xmlns:a16="http://schemas.microsoft.com/office/drawing/2014/main" xmlns="" id="{E556D59B-D821-CC21-EC38-A0F69972997F}"/>
                </a:ext>
              </a:extLst>
            </p:cNvPr>
            <p:cNvSpPr/>
            <p:nvPr/>
          </p:nvSpPr>
          <p:spPr>
            <a:xfrm>
              <a:off x="628425" y="3234047"/>
              <a:ext cx="627300" cy="1914600"/>
            </a:xfrm>
            <a:prstGeom prst="rect">
              <a:avLst/>
            </a:prstGeom>
            <a:grp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2060"/>
                </a:solidFill>
              </a:endParaRPr>
            </a:p>
          </p:txBody>
        </p:sp>
      </p:grpSp>
      <p:pic>
        <p:nvPicPr>
          <p:cNvPr id="20" name="Google Shape;149;p20" title="a1dadf2b3ee11f09a3dc2886241042b_1 (1)-Photoroom.png">
            <a:extLst>
              <a:ext uri="{FF2B5EF4-FFF2-40B4-BE49-F238E27FC236}">
                <a16:creationId xmlns:a16="http://schemas.microsoft.com/office/drawing/2014/main" xmlns="" id="{CD9F933C-5CF4-145C-5DE8-BBF175ADA94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55680" y="1314010"/>
            <a:ext cx="3929951" cy="3929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49;p20" title="a1dadf2b3ee11f09a3dc2886241042b_1 (1)-Photoroom.png">
            <a:extLst>
              <a:ext uri="{FF2B5EF4-FFF2-40B4-BE49-F238E27FC236}">
                <a16:creationId xmlns:a16="http://schemas.microsoft.com/office/drawing/2014/main" xmlns="" id="{B8F26A7B-66BE-2C12-A7EE-00C02137F33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2536" y="4622372"/>
            <a:ext cx="3929951" cy="39299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892615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29C8AB-9ECA-CC6C-F4F7-5AB70347F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21;p61">
            <a:extLst>
              <a:ext uri="{FF2B5EF4-FFF2-40B4-BE49-F238E27FC236}">
                <a16:creationId xmlns:a16="http://schemas.microsoft.com/office/drawing/2014/main" xmlns="" id="{37615E6E-C7FD-C76E-E064-004666F348C4}"/>
              </a:ext>
            </a:extLst>
          </p:cNvPr>
          <p:cNvSpPr txBox="1">
            <a:spLocks noGrp="1"/>
          </p:cNvSpPr>
          <p:nvPr/>
        </p:nvSpPr>
        <p:spPr>
          <a:xfrm>
            <a:off x="539552" y="1420888"/>
            <a:ext cx="8460940" cy="3385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"/>
              <a:buNone/>
              <a:defRPr sz="26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>
                <a:solidFill>
                  <a:srgbClr val="002060"/>
                </a:solidFill>
              </a:rPr>
              <a:t>Кем становится педагог, когда рядом нейросети —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>
                <a:solidFill>
                  <a:srgbClr val="002060"/>
                </a:solidFill>
              </a:rPr>
              <a:t>наставником, модератором или разработчиком материалов?</a:t>
            </a:r>
            <a:endParaRPr sz="4000" dirty="0">
              <a:solidFill>
                <a:srgbClr val="00206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88821BF-09A0-24DE-2681-BB774E724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3491880"/>
            <a:ext cx="5186008" cy="518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8152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680D6FC-02F9-4CB8-E32D-36325165E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21;p61">
            <a:extLst>
              <a:ext uri="{FF2B5EF4-FFF2-40B4-BE49-F238E27FC236}">
                <a16:creationId xmlns:a16="http://schemas.microsoft.com/office/drawing/2014/main" xmlns="" id="{134873AA-C1CB-F07A-9B2F-9D67CEB93798}"/>
              </a:ext>
            </a:extLst>
          </p:cNvPr>
          <p:cNvSpPr txBox="1">
            <a:spLocks noGrp="1"/>
          </p:cNvSpPr>
          <p:nvPr/>
        </p:nvSpPr>
        <p:spPr>
          <a:xfrm>
            <a:off x="532331" y="1259632"/>
            <a:ext cx="8460940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"/>
              <a:buNone/>
              <a:defRPr sz="26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/>
            <a:r>
              <a:rPr lang="ru" sz="4000" dirty="0">
                <a:solidFill>
                  <a:srgbClr val="002060"/>
                </a:solidFill>
              </a:rPr>
              <a:t>Три уровня применения нейросетей в образовании</a:t>
            </a:r>
            <a:endParaRPr sz="4000" dirty="0">
              <a:solidFill>
                <a:srgbClr val="002060"/>
              </a:solidFill>
            </a:endParaRPr>
          </a:p>
        </p:txBody>
      </p:sp>
      <p:sp>
        <p:nvSpPr>
          <p:cNvPr id="5" name="Google Shape;183;p24">
            <a:extLst>
              <a:ext uri="{FF2B5EF4-FFF2-40B4-BE49-F238E27FC236}">
                <a16:creationId xmlns:a16="http://schemas.microsoft.com/office/drawing/2014/main" xmlns="" id="{D735FD75-2AC5-FB20-8774-5400AE3FFEA7}"/>
              </a:ext>
            </a:extLst>
          </p:cNvPr>
          <p:cNvSpPr txBox="1"/>
          <p:nvPr/>
        </p:nvSpPr>
        <p:spPr>
          <a:xfrm>
            <a:off x="309048" y="2775105"/>
            <a:ext cx="4487100" cy="567546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ru" sz="16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1 уровень “Сотворчество”</a:t>
            </a:r>
            <a:endParaRPr sz="16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239999" lvl="0" indent="-187325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Wix Madefor Display"/>
              <a:buChar char="■"/>
            </a:pPr>
            <a:r>
              <a:rPr lang="ru" sz="16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ИИ разрабатывает сценарий учителя, а учитель дорабатывает его под себя</a:t>
            </a:r>
            <a:endParaRPr sz="16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239999" lvl="0" indent="-187325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Wix Madefor Display"/>
              <a:buChar char="■"/>
            </a:pPr>
            <a:r>
              <a:rPr lang="ru" sz="16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Мозговой штурм с помощью ИИ и сужение фокуса с помощью учителя</a:t>
            </a:r>
            <a:endParaRPr sz="16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239999" lvl="0" indent="-187325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Wix Madefor Display"/>
              <a:buChar char="■"/>
            </a:pPr>
            <a:r>
              <a:rPr lang="ru" sz="16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Совместное создание профильных материалов.</a:t>
            </a:r>
            <a:endParaRPr sz="16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0" lvl="0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2 уровень “Автоматизация” </a:t>
            </a:r>
            <a:endParaRPr sz="16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239999" lvl="0" indent="-187325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Wix Madefor Display"/>
              <a:buChar char="■"/>
            </a:pPr>
            <a:r>
              <a:rPr lang="ru" sz="16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Типовые задания, проверка грамотности и стиля, создание шаблонов</a:t>
            </a:r>
            <a:endParaRPr sz="16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0" lvl="0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3 уровень “Агентность” </a:t>
            </a:r>
            <a:endParaRPr sz="16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457200" lvl="0" indent="-31115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Wix Madefor Display"/>
              <a:buChar char="■"/>
            </a:pPr>
            <a:r>
              <a:rPr lang="ru" sz="16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Учебный ассистент ученика</a:t>
            </a:r>
            <a:endParaRPr sz="16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457200" lvl="0" indent="-311150" algn="l" rtl="0">
              <a:lnSpc>
                <a:spcPct val="110000"/>
              </a:lnSpc>
              <a:spcBef>
                <a:spcPts val="700"/>
              </a:spcBef>
              <a:spcAft>
                <a:spcPts val="700"/>
              </a:spcAft>
              <a:buClr>
                <a:schemeClr val="dk1"/>
              </a:buClr>
              <a:buSzPts val="1300"/>
              <a:buFont typeface="Wix Madefor Display"/>
              <a:buChar char="■"/>
            </a:pPr>
            <a:r>
              <a:rPr lang="ru" sz="16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Бот, отвечающий на “типовые” вопросы</a:t>
            </a:r>
            <a:endParaRPr sz="16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pic>
        <p:nvPicPr>
          <p:cNvPr id="6" name="Google Shape;185;p24" title="9951eb081bd11f0b7bea66b791c3f35_1.jpeg">
            <a:extLst>
              <a:ext uri="{FF2B5EF4-FFF2-40B4-BE49-F238E27FC236}">
                <a16:creationId xmlns:a16="http://schemas.microsoft.com/office/drawing/2014/main" xmlns="" id="{6E194F60-8ACD-E8B8-C4B9-4E0D4C68659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9777" y="3203848"/>
            <a:ext cx="4013494" cy="4200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563516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B385804-42C3-C069-3555-DAC642071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21;p61">
            <a:extLst>
              <a:ext uri="{FF2B5EF4-FFF2-40B4-BE49-F238E27FC236}">
                <a16:creationId xmlns:a16="http://schemas.microsoft.com/office/drawing/2014/main" xmlns="" id="{8BCA97FD-7D84-A16C-597A-F16E21D17510}"/>
              </a:ext>
            </a:extLst>
          </p:cNvPr>
          <p:cNvSpPr txBox="1">
            <a:spLocks noGrp="1"/>
          </p:cNvSpPr>
          <p:nvPr/>
        </p:nvSpPr>
        <p:spPr>
          <a:xfrm>
            <a:off x="388772" y="1497890"/>
            <a:ext cx="8611669" cy="1625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"/>
              <a:buNone/>
              <a:defRPr sz="26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/>
            <a:r>
              <a:rPr lang="ru-RU" sz="3200" dirty="0">
                <a:solidFill>
                  <a:srgbClr val="002060"/>
                </a:solidFill>
              </a:rPr>
              <a:t>Что важно знать при генерации изображения с помощью искусственного интеллекта?</a:t>
            </a:r>
          </a:p>
        </p:txBody>
      </p:sp>
      <p:sp>
        <p:nvSpPr>
          <p:cNvPr id="3" name="Google Shape;313;g377c41d2247_0_381">
            <a:extLst>
              <a:ext uri="{FF2B5EF4-FFF2-40B4-BE49-F238E27FC236}">
                <a16:creationId xmlns:a16="http://schemas.microsoft.com/office/drawing/2014/main" xmlns="" id="{6270B3D7-8D8B-D056-C158-BF5D16DF91E1}"/>
              </a:ext>
            </a:extLst>
          </p:cNvPr>
          <p:cNvSpPr/>
          <p:nvPr/>
        </p:nvSpPr>
        <p:spPr>
          <a:xfrm>
            <a:off x="292200" y="3657600"/>
            <a:ext cx="5757900" cy="856500"/>
          </a:xfrm>
          <a:prstGeom prst="roundRect">
            <a:avLst>
              <a:gd name="adj" fmla="val 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216000" tIns="144000" rIns="162000" bIns="14400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>
                <a:solidFill>
                  <a:srgbClr val="002060"/>
                </a:solidFill>
                <a:latin typeface="Noto Sans"/>
                <a:ea typeface="Noto Sans"/>
                <a:cs typeface="Noto Sans"/>
                <a:sym typeface="Noto Sans"/>
              </a:rPr>
              <a:t>Универсальный промт</a:t>
            </a:r>
            <a:endParaRPr sz="1600" b="0" i="0" u="none" strike="noStrike" cap="none">
              <a:solidFill>
                <a:srgbClr val="00206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" name="Google Shape;314;g377c41d2247_0_381">
            <a:extLst>
              <a:ext uri="{FF2B5EF4-FFF2-40B4-BE49-F238E27FC236}">
                <a16:creationId xmlns:a16="http://schemas.microsoft.com/office/drawing/2014/main" xmlns="" id="{A1860C96-31C8-3F13-D2B2-A94DC2771664}"/>
              </a:ext>
            </a:extLst>
          </p:cNvPr>
          <p:cNvSpPr/>
          <p:nvPr/>
        </p:nvSpPr>
        <p:spPr>
          <a:xfrm>
            <a:off x="292200" y="5077675"/>
            <a:ext cx="2524500" cy="19131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9050" cap="flat" cmpd="sng">
            <a:solidFill>
              <a:srgbClr val="6576F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144000" rIns="162000" bIns="144000" anchor="ctr" anchorCtr="0">
            <a:noAutofit/>
          </a:bodyPr>
          <a:lstStyle/>
          <a:p>
            <a:pPr marL="457200" marR="0" lvl="0" indent="-33020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51515"/>
              </a:buClr>
              <a:buSzPts val="1600"/>
              <a:buFont typeface="Noto Sans"/>
              <a:buChar char="●"/>
            </a:pPr>
            <a:r>
              <a:rPr lang="ru-RU" sz="1600">
                <a:solidFill>
                  <a:srgbClr val="002060"/>
                </a:solidFill>
                <a:latin typeface="Noto Sans"/>
                <a:ea typeface="Noto Sans"/>
                <a:cs typeface="Noto Sans"/>
                <a:sym typeface="Noto Sans"/>
              </a:rPr>
              <a:t>Объект</a:t>
            </a:r>
            <a:endParaRPr sz="1600">
              <a:solidFill>
                <a:srgbClr val="00206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marR="0" lvl="0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002060"/>
                </a:solidFill>
                <a:latin typeface="Noto Sans"/>
                <a:ea typeface="Noto Sans"/>
                <a:cs typeface="Noto Sans"/>
                <a:sym typeface="Noto Sans"/>
              </a:rPr>
              <a:t>(Кто или что изображено)</a:t>
            </a:r>
            <a:endParaRPr sz="1600">
              <a:solidFill>
                <a:srgbClr val="00206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marR="0" lvl="0" indent="-330200" algn="ctr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51515"/>
              </a:buClr>
              <a:buSzPts val="1600"/>
              <a:buFont typeface="Noto Sans"/>
              <a:buChar char="●"/>
            </a:pPr>
            <a:r>
              <a:rPr lang="ru-RU" sz="1600">
                <a:solidFill>
                  <a:srgbClr val="002060"/>
                </a:solidFill>
                <a:latin typeface="Noto Sans"/>
                <a:ea typeface="Noto Sans"/>
                <a:cs typeface="Noto Sans"/>
                <a:sym typeface="Noto Sans"/>
              </a:rPr>
              <a:t>Действие</a:t>
            </a:r>
            <a:endParaRPr sz="1600">
              <a:solidFill>
                <a:srgbClr val="00206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marR="0" lvl="0" indent="0" algn="l" rtl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600">
                <a:solidFill>
                  <a:srgbClr val="002060"/>
                </a:solidFill>
                <a:latin typeface="Noto Sans"/>
                <a:ea typeface="Noto Sans"/>
                <a:cs typeface="Noto Sans"/>
                <a:sym typeface="Noto Sans"/>
              </a:rPr>
              <a:t>(Что делает)</a:t>
            </a:r>
            <a:endParaRPr sz="1600" b="0" i="0" u="none" strike="noStrike" cap="none">
              <a:solidFill>
                <a:srgbClr val="00206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cxnSp>
        <p:nvCxnSpPr>
          <p:cNvPr id="8" name="Google Shape;315;g377c41d2247_0_381">
            <a:extLst>
              <a:ext uri="{FF2B5EF4-FFF2-40B4-BE49-F238E27FC236}">
                <a16:creationId xmlns:a16="http://schemas.microsoft.com/office/drawing/2014/main" xmlns="" id="{80725D81-FCED-7FE1-F644-3C8768C356FD}"/>
              </a:ext>
            </a:extLst>
          </p:cNvPr>
          <p:cNvCxnSpPr>
            <a:endCxn id="7" idx="0"/>
          </p:cNvCxnSpPr>
          <p:nvPr/>
        </p:nvCxnSpPr>
        <p:spPr>
          <a:xfrm>
            <a:off x="1554450" y="4515175"/>
            <a:ext cx="0" cy="562500"/>
          </a:xfrm>
          <a:prstGeom prst="straightConnector1">
            <a:avLst/>
          </a:prstGeom>
          <a:noFill/>
          <a:ln w="19050" cap="flat" cmpd="sng">
            <a:solidFill>
              <a:srgbClr val="6576FB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9" name="Google Shape;316;g377c41d2247_0_381">
            <a:extLst>
              <a:ext uri="{FF2B5EF4-FFF2-40B4-BE49-F238E27FC236}">
                <a16:creationId xmlns:a16="http://schemas.microsoft.com/office/drawing/2014/main" xmlns="" id="{C5B9CD86-FBD2-0D46-D76D-C2405A47E25C}"/>
              </a:ext>
            </a:extLst>
          </p:cNvPr>
          <p:cNvSpPr/>
          <p:nvPr/>
        </p:nvSpPr>
        <p:spPr>
          <a:xfrm>
            <a:off x="3093900" y="5077675"/>
            <a:ext cx="2956200" cy="19131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9050" cap="flat" cmpd="sng">
            <a:solidFill>
              <a:srgbClr val="6576F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144000" rIns="162000" bIns="144000" anchor="ctr" anchorCtr="0">
            <a:noAutofit/>
          </a:bodyPr>
          <a:lstStyle/>
          <a:p>
            <a:pPr marL="457200" lvl="0" indent="-33020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51515"/>
              </a:buClr>
              <a:buSzPts val="1600"/>
              <a:buFont typeface="Noto Sans"/>
              <a:buChar char="●"/>
            </a:pPr>
            <a:r>
              <a:rPr lang="ru-RU" sz="1600" dirty="0">
                <a:solidFill>
                  <a:srgbClr val="002060"/>
                </a:solidFill>
                <a:latin typeface="Noto Sans"/>
                <a:ea typeface="Noto Sans"/>
                <a:cs typeface="Noto Sans"/>
                <a:sym typeface="Noto Sans"/>
              </a:rPr>
              <a:t>Контекст </a:t>
            </a:r>
            <a:br>
              <a:rPr lang="ru-RU" sz="1600" dirty="0">
                <a:solidFill>
                  <a:srgbClr val="002060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ru-RU" sz="1600" dirty="0">
                <a:solidFill>
                  <a:srgbClr val="002060"/>
                </a:solidFill>
                <a:latin typeface="Noto Sans"/>
                <a:ea typeface="Noto Sans"/>
                <a:cs typeface="Noto Sans"/>
                <a:sym typeface="Noto Sans"/>
              </a:rPr>
              <a:t>и окружение</a:t>
            </a:r>
            <a:endParaRPr sz="1600" dirty="0">
              <a:solidFill>
                <a:srgbClr val="00206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600" dirty="0">
                <a:solidFill>
                  <a:srgbClr val="002060"/>
                </a:solidFill>
                <a:latin typeface="Noto Sans"/>
                <a:ea typeface="Noto Sans"/>
                <a:cs typeface="Noto Sans"/>
                <a:sym typeface="Noto Sans"/>
              </a:rPr>
              <a:t>(Где находится)</a:t>
            </a:r>
            <a:endParaRPr sz="1600" dirty="0">
              <a:solidFill>
                <a:srgbClr val="00206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-330200" algn="ctr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51515"/>
              </a:buClr>
              <a:buSzPts val="1600"/>
              <a:buFont typeface="Noto Sans"/>
              <a:buChar char="●"/>
            </a:pPr>
            <a:r>
              <a:rPr lang="ru-RU" sz="1600" dirty="0">
                <a:solidFill>
                  <a:srgbClr val="002060"/>
                </a:solidFill>
                <a:latin typeface="Noto Sans"/>
                <a:ea typeface="Noto Sans"/>
                <a:cs typeface="Noto Sans"/>
                <a:sym typeface="Noto Sans"/>
              </a:rPr>
              <a:t>Детали и описание</a:t>
            </a:r>
            <a:endParaRPr sz="1600" dirty="0">
              <a:solidFill>
                <a:srgbClr val="00206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0" algn="l" rtl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600" dirty="0">
                <a:solidFill>
                  <a:srgbClr val="002060"/>
                </a:solidFill>
                <a:latin typeface="Noto Sans"/>
                <a:ea typeface="Noto Sans"/>
                <a:cs typeface="Noto Sans"/>
                <a:sym typeface="Noto Sans"/>
              </a:rPr>
              <a:t>(Как выглядит)</a:t>
            </a:r>
            <a:endParaRPr sz="1600" dirty="0">
              <a:solidFill>
                <a:srgbClr val="00206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cxnSp>
        <p:nvCxnSpPr>
          <p:cNvPr id="10" name="Google Shape;317;g377c41d2247_0_381">
            <a:extLst>
              <a:ext uri="{FF2B5EF4-FFF2-40B4-BE49-F238E27FC236}">
                <a16:creationId xmlns:a16="http://schemas.microsoft.com/office/drawing/2014/main" xmlns="" id="{F4063F6B-DDE2-41DB-DC52-985CA3F22076}"/>
              </a:ext>
            </a:extLst>
          </p:cNvPr>
          <p:cNvCxnSpPr>
            <a:endCxn id="9" idx="0"/>
          </p:cNvCxnSpPr>
          <p:nvPr/>
        </p:nvCxnSpPr>
        <p:spPr>
          <a:xfrm>
            <a:off x="4572000" y="4515175"/>
            <a:ext cx="0" cy="562500"/>
          </a:xfrm>
          <a:prstGeom prst="straightConnector1">
            <a:avLst/>
          </a:prstGeom>
          <a:noFill/>
          <a:ln w="19050" cap="flat" cmpd="sng">
            <a:solidFill>
              <a:srgbClr val="6576FB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1" name="Google Shape;318;g377c41d2247_0_381">
            <a:extLst>
              <a:ext uri="{FF2B5EF4-FFF2-40B4-BE49-F238E27FC236}">
                <a16:creationId xmlns:a16="http://schemas.microsoft.com/office/drawing/2014/main" xmlns="" id="{99760394-3D61-62D8-8800-0679A721590C}"/>
              </a:ext>
            </a:extLst>
          </p:cNvPr>
          <p:cNvSpPr/>
          <p:nvPr/>
        </p:nvSpPr>
        <p:spPr>
          <a:xfrm>
            <a:off x="292250" y="6863600"/>
            <a:ext cx="5757900" cy="856500"/>
          </a:xfrm>
          <a:prstGeom prst="roundRect">
            <a:avLst>
              <a:gd name="adj" fmla="val 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216000" tIns="144000" rIns="162000" bIns="14400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>
                <a:solidFill>
                  <a:srgbClr val="002060"/>
                </a:solidFill>
                <a:latin typeface="Noto Sans"/>
                <a:ea typeface="Noto Sans"/>
                <a:cs typeface="Noto Sans"/>
                <a:sym typeface="Noto Sans"/>
              </a:rPr>
              <a:t>Стиль изображения</a:t>
            </a:r>
            <a:endParaRPr sz="1600" b="0" i="0" u="none" strike="noStrike" cap="none">
              <a:solidFill>
                <a:srgbClr val="00206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12" name="Google Shape;319;g377c41d2247_0_381">
            <a:extLst>
              <a:ext uri="{FF2B5EF4-FFF2-40B4-BE49-F238E27FC236}">
                <a16:creationId xmlns:a16="http://schemas.microsoft.com/office/drawing/2014/main" xmlns="" id="{C41A7B76-579E-6483-DC18-67B076C9A30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7308" y="3635896"/>
            <a:ext cx="2883133" cy="1625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20;g377c41d2247_0_381">
            <a:extLst>
              <a:ext uri="{FF2B5EF4-FFF2-40B4-BE49-F238E27FC236}">
                <a16:creationId xmlns:a16="http://schemas.microsoft.com/office/drawing/2014/main" xmlns="" id="{7BF0E807-AE22-C320-C9D8-18B3F261474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7308" y="5449780"/>
            <a:ext cx="2883133" cy="22703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314629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3640656-CF02-1B1A-D173-47F427E44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21;p61">
            <a:extLst>
              <a:ext uri="{FF2B5EF4-FFF2-40B4-BE49-F238E27FC236}">
                <a16:creationId xmlns:a16="http://schemas.microsoft.com/office/drawing/2014/main" xmlns="" id="{8E32F5D8-7717-0179-42BF-5980E8E0A20D}"/>
              </a:ext>
            </a:extLst>
          </p:cNvPr>
          <p:cNvSpPr txBox="1">
            <a:spLocks noGrp="1"/>
          </p:cNvSpPr>
          <p:nvPr/>
        </p:nvSpPr>
        <p:spPr>
          <a:xfrm>
            <a:off x="470567" y="1547664"/>
            <a:ext cx="846094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"/>
              <a:buNone/>
              <a:defRPr sz="26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/>
            <a:r>
              <a:rPr lang="ru" sz="4000" dirty="0">
                <a:solidFill>
                  <a:srgbClr val="002060"/>
                </a:solidFill>
              </a:rPr>
              <a:t>Кто в классе главный?</a:t>
            </a:r>
            <a:endParaRPr sz="4000" dirty="0">
              <a:solidFill>
                <a:srgbClr val="002060"/>
              </a:solidFill>
            </a:endParaRPr>
          </a:p>
        </p:txBody>
      </p:sp>
      <p:sp>
        <p:nvSpPr>
          <p:cNvPr id="3" name="Google Shape;191;p25">
            <a:extLst>
              <a:ext uri="{FF2B5EF4-FFF2-40B4-BE49-F238E27FC236}">
                <a16:creationId xmlns:a16="http://schemas.microsoft.com/office/drawing/2014/main" xmlns="" id="{0CF3E317-FA6C-9950-F4E6-BC8ECB05A847}"/>
              </a:ext>
            </a:extLst>
          </p:cNvPr>
          <p:cNvSpPr txBox="1"/>
          <p:nvPr/>
        </p:nvSpPr>
        <p:spPr>
          <a:xfrm>
            <a:off x="4860032" y="2454383"/>
            <a:ext cx="3826768" cy="5818068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/>
          <a:p>
            <a:pPr marL="13335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</a:pPr>
            <a:r>
              <a:rPr lang="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Сохраняется ли роль учителя при сотворчестве </a:t>
            </a:r>
            <a:br>
              <a:rPr lang="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</a:br>
            <a:r>
              <a:rPr lang="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с искусственным интеллектом?</a:t>
            </a:r>
          </a:p>
          <a:p>
            <a:pPr marL="13335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</a:pPr>
            <a:endParaRPr sz="20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13335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</a:pPr>
            <a:r>
              <a:rPr lang="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Помощь, совет, объяснения: учитель VS искусственный интеллект?</a:t>
            </a:r>
          </a:p>
          <a:p>
            <a:pPr marL="13335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</a:pPr>
            <a:endParaRPr sz="20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13335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</a:pPr>
            <a:r>
              <a:rPr lang="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Автоматизация с помощью ИИ: вред учебному процессу или экономия времени.</a:t>
            </a:r>
            <a:endParaRPr sz="20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pic>
        <p:nvPicPr>
          <p:cNvPr id="7" name="Google Shape;192;p25">
            <a:extLst>
              <a:ext uri="{FF2B5EF4-FFF2-40B4-BE49-F238E27FC236}">
                <a16:creationId xmlns:a16="http://schemas.microsoft.com/office/drawing/2014/main" xmlns="" id="{F0663FE6-8F43-26F2-0A10-E4550B53744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944" y="2639375"/>
            <a:ext cx="4139799" cy="258852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8" name="Google Shape;193;p25">
            <a:extLst>
              <a:ext uri="{FF2B5EF4-FFF2-40B4-BE49-F238E27FC236}">
                <a16:creationId xmlns:a16="http://schemas.microsoft.com/office/drawing/2014/main" xmlns="" id="{AF58EF4A-7DE3-DB8D-FCE1-708D5222F89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944" y="5412533"/>
            <a:ext cx="4139800" cy="275986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55906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1A8BFA1-2E47-62F9-7E6A-DD72CBE73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21;p61">
            <a:extLst>
              <a:ext uri="{FF2B5EF4-FFF2-40B4-BE49-F238E27FC236}">
                <a16:creationId xmlns:a16="http://schemas.microsoft.com/office/drawing/2014/main" xmlns="" id="{76957431-AEC9-06C5-E6AF-BB39032575FE}"/>
              </a:ext>
            </a:extLst>
          </p:cNvPr>
          <p:cNvSpPr txBox="1">
            <a:spLocks noGrp="1"/>
          </p:cNvSpPr>
          <p:nvPr/>
        </p:nvSpPr>
        <p:spPr>
          <a:xfrm>
            <a:off x="470567" y="1547664"/>
            <a:ext cx="846094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"/>
              <a:buNone/>
              <a:defRPr sz="26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/>
            <a:r>
              <a:rPr lang="ru" sz="4000" dirty="0">
                <a:solidFill>
                  <a:srgbClr val="002060"/>
                </a:solidFill>
              </a:rPr>
              <a:t>Что важно?</a:t>
            </a:r>
            <a:endParaRPr sz="4000" dirty="0">
              <a:solidFill>
                <a:srgbClr val="002060"/>
              </a:solidFill>
            </a:endParaRPr>
          </a:p>
        </p:txBody>
      </p:sp>
      <p:sp>
        <p:nvSpPr>
          <p:cNvPr id="2" name="Google Shape;201;p26">
            <a:extLst>
              <a:ext uri="{FF2B5EF4-FFF2-40B4-BE49-F238E27FC236}">
                <a16:creationId xmlns:a16="http://schemas.microsoft.com/office/drawing/2014/main" xmlns="" id="{E78919AE-52CF-7855-F81B-B50C8A80E785}"/>
              </a:ext>
            </a:extLst>
          </p:cNvPr>
          <p:cNvSpPr txBox="1"/>
          <p:nvPr/>
        </p:nvSpPr>
        <p:spPr>
          <a:xfrm>
            <a:off x="348435" y="2344525"/>
            <a:ext cx="5324700" cy="10761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0" tIns="234000" rIns="270000" bIns="270000" anchor="t" anchorCtr="0">
            <a:normAutofit/>
          </a:bodyPr>
          <a:lstStyle/>
          <a:p>
            <a:pPr marL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27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Плюсы искусственного интеллекта</a:t>
            </a:r>
            <a:endParaRPr sz="987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sp>
        <p:nvSpPr>
          <p:cNvPr id="5" name="Google Shape;202;p26">
            <a:extLst>
              <a:ext uri="{FF2B5EF4-FFF2-40B4-BE49-F238E27FC236}">
                <a16:creationId xmlns:a16="http://schemas.microsoft.com/office/drawing/2014/main" xmlns="" id="{5294DF0A-0B8E-8E92-A7FA-7AA3F8A078B3}"/>
              </a:ext>
            </a:extLst>
          </p:cNvPr>
          <p:cNvSpPr txBox="1"/>
          <p:nvPr/>
        </p:nvSpPr>
        <p:spPr>
          <a:xfrm>
            <a:off x="323528" y="5508104"/>
            <a:ext cx="5324700" cy="10761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0" tIns="234000" rIns="270000" bIns="27000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27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Минусы искусственного интеллекта</a:t>
            </a:r>
            <a:endParaRPr sz="1727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grpSp>
        <p:nvGrpSpPr>
          <p:cNvPr id="6" name="Google Shape;203;p26">
            <a:extLst>
              <a:ext uri="{FF2B5EF4-FFF2-40B4-BE49-F238E27FC236}">
                <a16:creationId xmlns:a16="http://schemas.microsoft.com/office/drawing/2014/main" xmlns="" id="{82F79B64-5538-7CF0-30C3-9E2A8D1D3149}"/>
              </a:ext>
            </a:extLst>
          </p:cNvPr>
          <p:cNvGrpSpPr/>
          <p:nvPr/>
        </p:nvGrpSpPr>
        <p:grpSpPr>
          <a:xfrm>
            <a:off x="348435" y="3420635"/>
            <a:ext cx="5324700" cy="1914600"/>
            <a:chOff x="628425" y="3234047"/>
            <a:chExt cx="5324700" cy="1914600"/>
          </a:xfrm>
          <a:solidFill>
            <a:schemeClr val="bg1"/>
          </a:solidFill>
        </p:grpSpPr>
        <p:sp>
          <p:nvSpPr>
            <p:cNvPr id="9" name="Google Shape;204;p26">
              <a:extLst>
                <a:ext uri="{FF2B5EF4-FFF2-40B4-BE49-F238E27FC236}">
                  <a16:creationId xmlns:a16="http://schemas.microsoft.com/office/drawing/2014/main" xmlns="" id="{18E8C6F9-3C42-3DDF-A78B-C01203E1636D}"/>
                </a:ext>
              </a:extLst>
            </p:cNvPr>
            <p:cNvSpPr txBox="1"/>
            <p:nvPr/>
          </p:nvSpPr>
          <p:spPr>
            <a:xfrm>
              <a:off x="628425" y="3234047"/>
              <a:ext cx="5324700" cy="1914600"/>
            </a:xfrm>
            <a:prstGeom prst="rect">
              <a:avLst/>
            </a:prstGeom>
            <a:grp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34000" tIns="198000" rIns="234000" bIns="234000" anchor="t" anchorCtr="0">
              <a:normAutofit fontScale="92500"/>
            </a:bodyPr>
            <a:lstStyle/>
            <a:p>
              <a:pPr marL="550000" lvl="0" indent="-40525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Wix Madefor Display"/>
                <a:buChar char="■"/>
              </a:pPr>
              <a:r>
                <a:rPr lang="ru" sz="1500">
                  <a:solidFill>
                    <a:srgbClr val="002060"/>
                  </a:solidFill>
                  <a:latin typeface="Wix Madefor Display"/>
                  <a:ea typeface="Wix Madefor Display"/>
                  <a:cs typeface="Wix Madefor Display"/>
                  <a:sym typeface="Wix Madefor Display"/>
                </a:rPr>
                <a:t>Учитель получает новые роли. Он не просто передает знания, а управляет процессом обучения, вдохновляет и направляет.</a:t>
              </a:r>
              <a:endParaRPr sz="150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endParaRPr>
            </a:p>
            <a:p>
              <a:pPr marL="550000" lvl="0" indent="-405250" algn="l" rtl="0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dk1"/>
                </a:buClr>
                <a:buSzPts val="1500"/>
                <a:buFont typeface="Wix Madefor Display"/>
                <a:buChar char="■"/>
              </a:pPr>
              <a:r>
                <a:rPr lang="ru" sz="1500">
                  <a:solidFill>
                    <a:srgbClr val="002060"/>
                  </a:solidFill>
                  <a:latin typeface="Wix Madefor Display"/>
                  <a:ea typeface="Wix Madefor Display"/>
                  <a:cs typeface="Wix Madefor Display"/>
                  <a:sym typeface="Wix Madefor Display"/>
                </a:rPr>
                <a:t>Нейросети освобождают время для творческого подхода и индивидуальной поддержки учеников.</a:t>
              </a:r>
              <a:endParaRPr sz="150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endParaRPr>
            </a:p>
          </p:txBody>
        </p:sp>
        <p:sp>
          <p:nvSpPr>
            <p:cNvPr id="10" name="Google Shape;205;p26">
              <a:extLst>
                <a:ext uri="{FF2B5EF4-FFF2-40B4-BE49-F238E27FC236}">
                  <a16:creationId xmlns:a16="http://schemas.microsoft.com/office/drawing/2014/main" xmlns="" id="{E03B899A-F539-544B-C00A-6DDBA1A9FB4D}"/>
                </a:ext>
              </a:extLst>
            </p:cNvPr>
            <p:cNvSpPr/>
            <p:nvPr/>
          </p:nvSpPr>
          <p:spPr>
            <a:xfrm>
              <a:off x="628425" y="3234047"/>
              <a:ext cx="627300" cy="1914600"/>
            </a:xfrm>
            <a:prstGeom prst="rect">
              <a:avLst/>
            </a:prstGeom>
            <a:grp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2060"/>
                </a:solidFill>
              </a:endParaRPr>
            </a:p>
          </p:txBody>
        </p:sp>
      </p:grpSp>
      <p:grpSp>
        <p:nvGrpSpPr>
          <p:cNvPr id="11" name="Google Shape;206;p26">
            <a:extLst>
              <a:ext uri="{FF2B5EF4-FFF2-40B4-BE49-F238E27FC236}">
                <a16:creationId xmlns:a16="http://schemas.microsoft.com/office/drawing/2014/main" xmlns="" id="{1020CCD0-9E14-F179-9432-ACC0A442911E}"/>
              </a:ext>
            </a:extLst>
          </p:cNvPr>
          <p:cNvGrpSpPr/>
          <p:nvPr/>
        </p:nvGrpSpPr>
        <p:grpSpPr>
          <a:xfrm>
            <a:off x="323528" y="6584214"/>
            <a:ext cx="5324700" cy="1914600"/>
            <a:chOff x="628425" y="3234047"/>
            <a:chExt cx="5324700" cy="1914600"/>
          </a:xfrm>
          <a:solidFill>
            <a:schemeClr val="bg1"/>
          </a:solidFill>
        </p:grpSpPr>
        <p:sp>
          <p:nvSpPr>
            <p:cNvPr id="12" name="Google Shape;207;p26">
              <a:extLst>
                <a:ext uri="{FF2B5EF4-FFF2-40B4-BE49-F238E27FC236}">
                  <a16:creationId xmlns:a16="http://schemas.microsoft.com/office/drawing/2014/main" xmlns="" id="{8FD54CE9-348F-37DE-009F-A2D257DE5932}"/>
                </a:ext>
              </a:extLst>
            </p:cNvPr>
            <p:cNvSpPr txBox="1"/>
            <p:nvPr/>
          </p:nvSpPr>
          <p:spPr>
            <a:xfrm>
              <a:off x="628425" y="3234047"/>
              <a:ext cx="5324700" cy="1914600"/>
            </a:xfrm>
            <a:prstGeom prst="rect">
              <a:avLst/>
            </a:prstGeom>
            <a:grp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34000" tIns="198000" rIns="234000" bIns="234000" anchor="t" anchorCtr="0">
              <a:normAutofit/>
            </a:bodyPr>
            <a:lstStyle/>
            <a:p>
              <a:pPr marL="45720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endParaRPr>
            </a:p>
            <a:p>
              <a:pPr marL="550000" lvl="0" indent="-405250" algn="l" rtl="0">
                <a:lnSpc>
                  <a:spcPct val="11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Wix Madefor Display"/>
                <a:buChar char="■"/>
              </a:pPr>
              <a:r>
                <a:rPr lang="ru" sz="1500">
                  <a:solidFill>
                    <a:srgbClr val="002060"/>
                  </a:solidFill>
                  <a:latin typeface="Wix Madefor Display"/>
                  <a:ea typeface="Wix Madefor Display"/>
                  <a:cs typeface="Wix Madefor Display"/>
                  <a:sym typeface="Wix Madefor Display"/>
                </a:rPr>
                <a:t>Важно оставаться главным автором </a:t>
              </a:r>
              <a:br>
                <a:rPr lang="ru" sz="1500">
                  <a:solidFill>
                    <a:srgbClr val="002060"/>
                  </a:solidFill>
                  <a:latin typeface="Wix Madefor Display"/>
                  <a:ea typeface="Wix Madefor Display"/>
                  <a:cs typeface="Wix Madefor Display"/>
                  <a:sym typeface="Wix Madefor Display"/>
                </a:rPr>
              </a:br>
              <a:r>
                <a:rPr lang="ru" sz="1500">
                  <a:solidFill>
                    <a:srgbClr val="002060"/>
                  </a:solidFill>
                  <a:latin typeface="Wix Madefor Display"/>
                  <a:ea typeface="Wix Madefor Display"/>
                  <a:cs typeface="Wix Madefor Display"/>
                  <a:sym typeface="Wix Madefor Display"/>
                </a:rPr>
                <a:t>и хранителем профессионального опыта, </a:t>
              </a:r>
              <a:br>
                <a:rPr lang="ru" sz="1500">
                  <a:solidFill>
                    <a:srgbClr val="002060"/>
                  </a:solidFill>
                  <a:latin typeface="Wix Madefor Display"/>
                  <a:ea typeface="Wix Madefor Display"/>
                  <a:cs typeface="Wix Madefor Display"/>
                  <a:sym typeface="Wix Madefor Display"/>
                </a:rPr>
              </a:br>
              <a:r>
                <a:rPr lang="ru" sz="1500">
                  <a:solidFill>
                    <a:srgbClr val="002060"/>
                  </a:solidFill>
                  <a:latin typeface="Wix Madefor Display"/>
                  <a:ea typeface="Wix Madefor Display"/>
                  <a:cs typeface="Wix Madefor Display"/>
                  <a:sym typeface="Wix Madefor Display"/>
                </a:rPr>
                <a:t>а не просто “проверяющим машинный текст”.</a:t>
              </a:r>
              <a:endParaRPr sz="150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endParaRPr>
            </a:p>
            <a:p>
              <a:pPr marL="0" lvl="0" indent="0" algn="l" rtl="0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endParaRPr sz="150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endParaRPr>
            </a:p>
          </p:txBody>
        </p:sp>
        <p:sp>
          <p:nvSpPr>
            <p:cNvPr id="13" name="Google Shape;208;p26">
              <a:extLst>
                <a:ext uri="{FF2B5EF4-FFF2-40B4-BE49-F238E27FC236}">
                  <a16:creationId xmlns:a16="http://schemas.microsoft.com/office/drawing/2014/main" xmlns="" id="{62919A16-A63A-1395-5738-C315F5E2E40A}"/>
                </a:ext>
              </a:extLst>
            </p:cNvPr>
            <p:cNvSpPr/>
            <p:nvPr/>
          </p:nvSpPr>
          <p:spPr>
            <a:xfrm>
              <a:off x="628425" y="3234047"/>
              <a:ext cx="627300" cy="1914600"/>
            </a:xfrm>
            <a:prstGeom prst="rect">
              <a:avLst/>
            </a:prstGeom>
            <a:grp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2060"/>
                </a:solidFill>
              </a:endParaRPr>
            </a:p>
          </p:txBody>
        </p:sp>
      </p:grpSp>
      <p:pic>
        <p:nvPicPr>
          <p:cNvPr id="14" name="Google Shape;149;p20" title="a1dadf2b3ee11f09a3dc2886241042b_1 (1)-Photoroom.png">
            <a:extLst>
              <a:ext uri="{FF2B5EF4-FFF2-40B4-BE49-F238E27FC236}">
                <a16:creationId xmlns:a16="http://schemas.microsoft.com/office/drawing/2014/main" xmlns="" id="{6ADF82F9-DF21-B711-118C-2560E50E121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6096" y="1583282"/>
            <a:ext cx="3929951" cy="3929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49;p20" title="a1dadf2b3ee11f09a3dc2886241042b_1 (1)-Photoroom.png">
            <a:extLst>
              <a:ext uri="{FF2B5EF4-FFF2-40B4-BE49-F238E27FC236}">
                <a16:creationId xmlns:a16="http://schemas.microsoft.com/office/drawing/2014/main" xmlns="" id="{D650F28F-4106-B941-242A-B6A1FED2F0A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9240" y="4891644"/>
            <a:ext cx="3929951" cy="39299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208993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B45121B-92AE-9ACF-4B70-62D39E50D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21;p61">
            <a:extLst>
              <a:ext uri="{FF2B5EF4-FFF2-40B4-BE49-F238E27FC236}">
                <a16:creationId xmlns:a16="http://schemas.microsoft.com/office/drawing/2014/main" xmlns="" id="{1FACB9B5-17CC-6823-ED42-F4290747BA14}"/>
              </a:ext>
            </a:extLst>
          </p:cNvPr>
          <p:cNvSpPr txBox="1">
            <a:spLocks noGrp="1"/>
          </p:cNvSpPr>
          <p:nvPr/>
        </p:nvSpPr>
        <p:spPr>
          <a:xfrm>
            <a:off x="539552" y="1420888"/>
            <a:ext cx="8460940" cy="270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"/>
              <a:buNone/>
              <a:defRPr sz="26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>
                <a:solidFill>
                  <a:srgbClr val="002060"/>
                </a:solidFill>
              </a:rPr>
              <a:t>Можно ли понять, что работу написал не ученик, </a:t>
            </a:r>
            <a:br>
              <a:rPr lang="ru-RU" sz="4000" dirty="0">
                <a:solidFill>
                  <a:srgbClr val="002060"/>
                </a:solidFill>
              </a:rPr>
            </a:br>
            <a:r>
              <a:rPr lang="ru-RU" sz="4000" dirty="0">
                <a:solidFill>
                  <a:srgbClr val="002060"/>
                </a:solidFill>
              </a:rPr>
              <a:t>а нейросеть —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>
                <a:solidFill>
                  <a:srgbClr val="002060"/>
                </a:solidFill>
              </a:rPr>
              <a:t>и как на это реагировать?</a:t>
            </a:r>
            <a:endParaRPr sz="4000" dirty="0">
              <a:solidFill>
                <a:srgbClr val="00206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C0CE44B-6A8C-9CCF-BDF3-6FF526B22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3491880"/>
            <a:ext cx="5186008" cy="518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2723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FF393DB-46C5-6320-A1E6-AD76FADB1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21;p61">
            <a:extLst>
              <a:ext uri="{FF2B5EF4-FFF2-40B4-BE49-F238E27FC236}">
                <a16:creationId xmlns:a16="http://schemas.microsoft.com/office/drawing/2014/main" xmlns="" id="{C5B55C05-70B2-0980-6160-584A7CB3B6DB}"/>
              </a:ext>
            </a:extLst>
          </p:cNvPr>
          <p:cNvSpPr txBox="1">
            <a:spLocks noGrp="1"/>
          </p:cNvSpPr>
          <p:nvPr/>
        </p:nvSpPr>
        <p:spPr>
          <a:xfrm>
            <a:off x="470567" y="1547664"/>
            <a:ext cx="846094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"/>
              <a:buNone/>
              <a:defRPr sz="26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/>
            <a:r>
              <a:rPr lang="ru" sz="4000" dirty="0">
                <a:solidFill>
                  <a:srgbClr val="002060"/>
                </a:solidFill>
              </a:rPr>
              <a:t>Кто творец?</a:t>
            </a:r>
            <a:endParaRPr sz="4000" dirty="0">
              <a:solidFill>
                <a:srgbClr val="002060"/>
              </a:solidFill>
            </a:endParaRPr>
          </a:p>
        </p:txBody>
      </p:sp>
      <p:sp>
        <p:nvSpPr>
          <p:cNvPr id="21" name="Google Shape;219;p28">
            <a:extLst>
              <a:ext uri="{FF2B5EF4-FFF2-40B4-BE49-F238E27FC236}">
                <a16:creationId xmlns:a16="http://schemas.microsoft.com/office/drawing/2014/main" xmlns="" id="{24525513-210D-2EA5-9BA8-E338A187F128}"/>
              </a:ext>
            </a:extLst>
          </p:cNvPr>
          <p:cNvSpPr txBox="1"/>
          <p:nvPr/>
        </p:nvSpPr>
        <p:spPr>
          <a:xfrm>
            <a:off x="419067" y="2583538"/>
            <a:ext cx="7960800" cy="935568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70000" rIns="342000" bIns="3060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Какая картинка создана с помощью ИИ?</a:t>
            </a:r>
            <a:endParaRPr sz="120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pic>
        <p:nvPicPr>
          <p:cNvPr id="22" name="Google Shape;220;p28">
            <a:extLst>
              <a:ext uri="{FF2B5EF4-FFF2-40B4-BE49-F238E27FC236}">
                <a16:creationId xmlns:a16="http://schemas.microsoft.com/office/drawing/2014/main" xmlns="" id="{0C3F376D-3F79-1C5A-7689-2515DF42FF0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567" y="3563888"/>
            <a:ext cx="7909301" cy="413385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88945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C3B3B84-CFDC-9993-C17E-DC4608B89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21;p61">
            <a:extLst>
              <a:ext uri="{FF2B5EF4-FFF2-40B4-BE49-F238E27FC236}">
                <a16:creationId xmlns:a16="http://schemas.microsoft.com/office/drawing/2014/main" xmlns="" id="{ED9D0EF0-2F23-51D1-F3A4-EC92AE4DBA14}"/>
              </a:ext>
            </a:extLst>
          </p:cNvPr>
          <p:cNvSpPr txBox="1">
            <a:spLocks noGrp="1"/>
          </p:cNvSpPr>
          <p:nvPr/>
        </p:nvSpPr>
        <p:spPr>
          <a:xfrm>
            <a:off x="470567" y="1547664"/>
            <a:ext cx="846094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"/>
              <a:buNone/>
              <a:defRPr sz="26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/>
            <a:r>
              <a:rPr lang="ru" sz="4000" dirty="0">
                <a:solidFill>
                  <a:srgbClr val="002060"/>
                </a:solidFill>
              </a:rPr>
              <a:t>Кто творец?</a:t>
            </a:r>
            <a:endParaRPr sz="4000" dirty="0">
              <a:solidFill>
                <a:srgbClr val="002060"/>
              </a:solidFill>
            </a:endParaRPr>
          </a:p>
        </p:txBody>
      </p:sp>
      <p:sp>
        <p:nvSpPr>
          <p:cNvPr id="2" name="Google Shape;226;p29">
            <a:extLst>
              <a:ext uri="{FF2B5EF4-FFF2-40B4-BE49-F238E27FC236}">
                <a16:creationId xmlns:a16="http://schemas.microsoft.com/office/drawing/2014/main" xmlns="" id="{521BC658-7D13-E2EF-3A51-18959A0FBAB1}"/>
              </a:ext>
            </a:extLst>
          </p:cNvPr>
          <p:cNvSpPr txBox="1"/>
          <p:nvPr/>
        </p:nvSpPr>
        <p:spPr>
          <a:xfrm>
            <a:off x="489797" y="2570046"/>
            <a:ext cx="7960800" cy="935568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70000" rIns="342000" bIns="3060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Какой ответ написала нейросеть?</a:t>
            </a:r>
            <a:endParaRPr sz="120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pic>
        <p:nvPicPr>
          <p:cNvPr id="3" name="Google Shape;227;p29">
            <a:extLst>
              <a:ext uri="{FF2B5EF4-FFF2-40B4-BE49-F238E27FC236}">
                <a16:creationId xmlns:a16="http://schemas.microsoft.com/office/drawing/2014/main" xmlns="" id="{FDC4574C-9565-6B0C-CA23-7137AB43BD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797" y="3635896"/>
            <a:ext cx="7960801" cy="341947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993155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1FE6378-F76F-0150-3893-AF52B3B9E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21;p61">
            <a:extLst>
              <a:ext uri="{FF2B5EF4-FFF2-40B4-BE49-F238E27FC236}">
                <a16:creationId xmlns:a16="http://schemas.microsoft.com/office/drawing/2014/main" xmlns="" id="{61CE520C-0D46-1C2A-44D2-B4E1108560B6}"/>
              </a:ext>
            </a:extLst>
          </p:cNvPr>
          <p:cNvSpPr txBox="1">
            <a:spLocks noGrp="1"/>
          </p:cNvSpPr>
          <p:nvPr/>
        </p:nvSpPr>
        <p:spPr>
          <a:xfrm>
            <a:off x="539552" y="1420888"/>
            <a:ext cx="846094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"/>
              <a:buNone/>
              <a:defRPr sz="26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>
                <a:solidFill>
                  <a:srgbClr val="002060"/>
                </a:solidFill>
              </a:rPr>
              <a:t>Искусственный интеллект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>
                <a:solidFill>
                  <a:srgbClr val="002060"/>
                </a:solidFill>
              </a:rPr>
              <a:t>экономия времени </a:t>
            </a:r>
            <a:br>
              <a:rPr lang="ru-RU" sz="4000" dirty="0">
                <a:solidFill>
                  <a:srgbClr val="002060"/>
                </a:solidFill>
              </a:rPr>
            </a:br>
            <a:r>
              <a:rPr lang="ru-RU" sz="4000" dirty="0">
                <a:solidFill>
                  <a:srgbClr val="002060"/>
                </a:solidFill>
              </a:rPr>
              <a:t>или его трата?</a:t>
            </a:r>
            <a:endParaRPr sz="4000" dirty="0">
              <a:solidFill>
                <a:srgbClr val="00206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CF6E691-198D-2271-CB3F-B800BE1B6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893" y="2627784"/>
            <a:ext cx="5834080" cy="583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614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E94859B-F0E6-28A0-526D-6936E504E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21;p61">
            <a:extLst>
              <a:ext uri="{FF2B5EF4-FFF2-40B4-BE49-F238E27FC236}">
                <a16:creationId xmlns:a16="http://schemas.microsoft.com/office/drawing/2014/main" xmlns="" id="{DEC73B91-75AC-75E4-338D-D9D13917432F}"/>
              </a:ext>
            </a:extLst>
          </p:cNvPr>
          <p:cNvSpPr txBox="1">
            <a:spLocks noGrp="1"/>
          </p:cNvSpPr>
          <p:nvPr/>
        </p:nvSpPr>
        <p:spPr>
          <a:xfrm>
            <a:off x="470567" y="1547664"/>
            <a:ext cx="846094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"/>
              <a:buNone/>
              <a:defRPr sz="26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/>
            <a:r>
              <a:rPr lang="ru" sz="4000" dirty="0">
                <a:solidFill>
                  <a:srgbClr val="002060"/>
                </a:solidFill>
              </a:rPr>
              <a:t>Кто творец?</a:t>
            </a:r>
            <a:endParaRPr sz="4000" dirty="0">
              <a:solidFill>
                <a:srgbClr val="002060"/>
              </a:solidFill>
            </a:endParaRPr>
          </a:p>
        </p:txBody>
      </p:sp>
      <p:sp>
        <p:nvSpPr>
          <p:cNvPr id="5" name="Google Shape;233;p30">
            <a:extLst>
              <a:ext uri="{FF2B5EF4-FFF2-40B4-BE49-F238E27FC236}">
                <a16:creationId xmlns:a16="http://schemas.microsoft.com/office/drawing/2014/main" xmlns="" id="{145E6AEF-12B3-52C3-5E08-3669BBB296EF}"/>
              </a:ext>
            </a:extLst>
          </p:cNvPr>
          <p:cNvSpPr txBox="1"/>
          <p:nvPr/>
        </p:nvSpPr>
        <p:spPr>
          <a:xfrm>
            <a:off x="212493" y="2492999"/>
            <a:ext cx="7077217" cy="935568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70000" rIns="342000" bIns="3060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Какой текст написала нейросеть?</a:t>
            </a:r>
            <a:endParaRPr sz="120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pic>
        <p:nvPicPr>
          <p:cNvPr id="6" name="Google Shape;234;p30">
            <a:extLst>
              <a:ext uri="{FF2B5EF4-FFF2-40B4-BE49-F238E27FC236}">
                <a16:creationId xmlns:a16="http://schemas.microsoft.com/office/drawing/2014/main" xmlns="" id="{8FE5CB7A-0ED8-A3EB-A964-72779B472E9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494" y="3584662"/>
            <a:ext cx="8719014" cy="197467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7" name="Google Shape;235;p30">
            <a:extLst>
              <a:ext uri="{FF2B5EF4-FFF2-40B4-BE49-F238E27FC236}">
                <a16:creationId xmlns:a16="http://schemas.microsoft.com/office/drawing/2014/main" xmlns="" id="{529DC32D-2EBB-1784-478F-4D1CD236E42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2493" y="5761498"/>
            <a:ext cx="8776134" cy="168805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782795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F5DAF05-E50B-360E-F38A-F83D31D27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21;p61">
            <a:extLst>
              <a:ext uri="{FF2B5EF4-FFF2-40B4-BE49-F238E27FC236}">
                <a16:creationId xmlns:a16="http://schemas.microsoft.com/office/drawing/2014/main" xmlns="" id="{9FCF950D-D363-0300-5732-E6FD426C5E3D}"/>
              </a:ext>
            </a:extLst>
          </p:cNvPr>
          <p:cNvSpPr txBox="1">
            <a:spLocks noGrp="1"/>
          </p:cNvSpPr>
          <p:nvPr/>
        </p:nvSpPr>
        <p:spPr>
          <a:xfrm>
            <a:off x="470567" y="1547664"/>
            <a:ext cx="846094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"/>
              <a:buNone/>
              <a:defRPr sz="26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/>
            <a:r>
              <a:rPr lang="ru" sz="4000" dirty="0">
                <a:solidFill>
                  <a:srgbClr val="002060"/>
                </a:solidFill>
              </a:rPr>
              <a:t>Что важно знать?</a:t>
            </a:r>
            <a:endParaRPr sz="4000" dirty="0">
              <a:solidFill>
                <a:srgbClr val="002060"/>
              </a:solidFill>
            </a:endParaRPr>
          </a:p>
        </p:txBody>
      </p:sp>
      <p:sp>
        <p:nvSpPr>
          <p:cNvPr id="3" name="Google Shape;242;p31">
            <a:extLst>
              <a:ext uri="{FF2B5EF4-FFF2-40B4-BE49-F238E27FC236}">
                <a16:creationId xmlns:a16="http://schemas.microsoft.com/office/drawing/2014/main" xmlns="" id="{1CCDFFCE-A295-6FD5-773E-E1FAE76D253F}"/>
              </a:ext>
            </a:extLst>
          </p:cNvPr>
          <p:cNvSpPr txBox="1"/>
          <p:nvPr/>
        </p:nvSpPr>
        <p:spPr>
          <a:xfrm>
            <a:off x="269911" y="2422200"/>
            <a:ext cx="4198439" cy="3013896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34000" tIns="234000" rIns="234000" bIns="270000" anchor="t" anchorCtr="0">
            <a:normAutofit/>
          </a:bodyPr>
          <a:lstStyle/>
          <a:p>
            <a:pPr marL="550000" lvl="0" indent="-4202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" sz="150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Надписи превращаются в непонятные значки</a:t>
            </a:r>
            <a:endParaRPr sz="150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550000" lvl="0" indent="-42025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" sz="150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Надписи хорошо читаются</a:t>
            </a:r>
            <a:endParaRPr sz="150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550000" lvl="0" indent="-42025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" sz="150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Ошибки в анатомии или в логике</a:t>
            </a:r>
            <a:endParaRPr sz="150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550000" lvl="0" indent="-42025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" sz="150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Узнаваемый стиль и заезженные образы</a:t>
            </a:r>
            <a:endParaRPr sz="150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0" lvl="0" indent="457200" algn="l" rtl="0">
              <a:lnSpc>
                <a:spcPct val="11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ru" sz="1500" b="1" i="1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Сгенерированные образы</a:t>
            </a:r>
            <a:endParaRPr sz="1500" b="1" i="1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sp>
        <p:nvSpPr>
          <p:cNvPr id="9" name="Google Shape;244;p31">
            <a:extLst>
              <a:ext uri="{FF2B5EF4-FFF2-40B4-BE49-F238E27FC236}">
                <a16:creationId xmlns:a16="http://schemas.microsoft.com/office/drawing/2014/main" xmlns="" id="{2F91CE06-4EF3-3BEB-4913-7AAA4B3C1B3E}"/>
              </a:ext>
            </a:extLst>
          </p:cNvPr>
          <p:cNvSpPr txBox="1"/>
          <p:nvPr/>
        </p:nvSpPr>
        <p:spPr>
          <a:xfrm>
            <a:off x="4695903" y="2449299"/>
            <a:ext cx="4283968" cy="3013896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34000" tIns="234000" rIns="234000" bIns="270000" anchor="t" anchorCtr="0">
            <a:normAutofit/>
          </a:bodyPr>
          <a:lstStyle/>
          <a:p>
            <a:pPr marL="550000" lvl="0" indent="-4202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" sz="150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Нелепые фактические и лингвистические ошибки</a:t>
            </a:r>
            <a:endParaRPr sz="150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550000" lvl="0" indent="-42025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" sz="150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Не понимает шутки и не считывает намёки</a:t>
            </a:r>
            <a:endParaRPr sz="150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550000" lvl="0" indent="-42025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" sz="150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Узнаваемый стиль и много штампов</a:t>
            </a:r>
            <a:endParaRPr sz="150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550000" lvl="0" indent="-42025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" sz="150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Не умеет писать стихотворения</a:t>
            </a:r>
            <a:endParaRPr sz="1500" b="1" i="1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0" lvl="0" indent="457200" algn="l" rtl="0">
              <a:lnSpc>
                <a:spcPct val="11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ru" sz="1500" b="1" i="1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Сгенерированный текст</a:t>
            </a:r>
            <a:endParaRPr sz="1500" b="1" i="1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pic>
        <p:nvPicPr>
          <p:cNvPr id="10" name="Google Shape;245;p31" title="2wK99_3OPb3ct7VAdlk9-.png">
            <a:extLst>
              <a:ext uri="{FF2B5EF4-FFF2-40B4-BE49-F238E27FC236}">
                <a16:creationId xmlns:a16="http://schemas.microsoft.com/office/drawing/2014/main" xmlns="" id="{FC1E43F6-FD05-35B0-BBE9-08655E212A0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t="22267" b="22272"/>
          <a:stretch/>
        </p:blipFill>
        <p:spPr>
          <a:xfrm>
            <a:off x="144032" y="5633524"/>
            <a:ext cx="4450199" cy="2468101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rgbClr val="DBD2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Google Shape;246;p31" title="KfvHm627Fg5SfHsEhqycY.png">
            <a:extLst>
              <a:ext uri="{FF2B5EF4-FFF2-40B4-BE49-F238E27FC236}">
                <a16:creationId xmlns:a16="http://schemas.microsoft.com/office/drawing/2014/main" xmlns="" id="{DF6B1C22-49D4-29A3-E3CA-AA4CA6FBB39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 t="22267" b="22272"/>
          <a:stretch/>
        </p:blipFill>
        <p:spPr>
          <a:xfrm>
            <a:off x="4669006" y="5633524"/>
            <a:ext cx="4450199" cy="2468101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rgbClr val="DBD2FF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553792432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44F66B6-CD51-3258-F1D0-F711A07F5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21;p61">
            <a:extLst>
              <a:ext uri="{FF2B5EF4-FFF2-40B4-BE49-F238E27FC236}">
                <a16:creationId xmlns:a16="http://schemas.microsoft.com/office/drawing/2014/main" xmlns="" id="{5B408810-3243-904C-5337-393803A77C10}"/>
              </a:ext>
            </a:extLst>
          </p:cNvPr>
          <p:cNvSpPr txBox="1">
            <a:spLocks noGrp="1"/>
          </p:cNvSpPr>
          <p:nvPr/>
        </p:nvSpPr>
        <p:spPr>
          <a:xfrm>
            <a:off x="470567" y="1547664"/>
            <a:ext cx="8460940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"/>
              <a:buNone/>
              <a:defRPr sz="26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/>
            <a:r>
              <a:rPr lang="ru" sz="4000" dirty="0">
                <a:solidFill>
                  <a:srgbClr val="002060"/>
                </a:solidFill>
              </a:rPr>
              <a:t>Как правильно задавать домашнее задание?</a:t>
            </a:r>
            <a:endParaRPr sz="4000" dirty="0">
              <a:solidFill>
                <a:srgbClr val="002060"/>
              </a:solidFill>
            </a:endParaRPr>
          </a:p>
        </p:txBody>
      </p:sp>
      <p:sp>
        <p:nvSpPr>
          <p:cNvPr id="5" name="Google Shape;252;p32">
            <a:extLst>
              <a:ext uri="{FF2B5EF4-FFF2-40B4-BE49-F238E27FC236}">
                <a16:creationId xmlns:a16="http://schemas.microsoft.com/office/drawing/2014/main" xmlns="" id="{23AEC475-0C39-4677-DA97-209DD2C068CE}"/>
              </a:ext>
            </a:extLst>
          </p:cNvPr>
          <p:cNvSpPr txBox="1"/>
          <p:nvPr/>
        </p:nvSpPr>
        <p:spPr>
          <a:xfrm>
            <a:off x="4462705" y="3131840"/>
            <a:ext cx="4468802" cy="519995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/>
          <a:p>
            <a:pPr marL="239999" lvl="0" indent="-20002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" sz="15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Идея 1. Поймай нейросеть на ошибках</a:t>
            </a:r>
            <a:endParaRPr sz="15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0" lvl="0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Попросите учеников дать задание нейросети, а потом проверить решение с красной ручкой и выписать все ошибки. Пусть попробуют себя в роли учителя.</a:t>
            </a:r>
            <a:endParaRPr sz="15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239999" lvl="0" indent="-200025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" sz="15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Идея 2. Создание образовательных материалов</a:t>
            </a:r>
            <a:endParaRPr sz="15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0" lvl="0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Ещё один способ почувствовать себя в роли эксперта — подготовить игру для других учеников. </a:t>
            </a:r>
            <a:endParaRPr sz="15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239999" lvl="0" indent="-200025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" sz="15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Идея 3. Сдать экзамен нейросети</a:t>
            </a:r>
            <a:endParaRPr sz="15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0" lvl="0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Если ученик написал доклад, но у вас есть большие сомнения в его авторстве — задайте ему вопросы по его тексту.</a:t>
            </a:r>
            <a:endParaRPr sz="15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239999" lvl="0" indent="-200025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" sz="15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Идея 4. Графические задания.</a:t>
            </a:r>
            <a:endParaRPr sz="15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0" lvl="0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Создание таблиц, схем, интеллект-карт.</a:t>
            </a:r>
            <a:endParaRPr sz="15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0779FF3-D166-1698-12B7-7810BC4CA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544" y="2878352"/>
            <a:ext cx="5186008" cy="518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55199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63AA641-47DD-744E-A87D-F9420A52F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21;p61">
            <a:extLst>
              <a:ext uri="{FF2B5EF4-FFF2-40B4-BE49-F238E27FC236}">
                <a16:creationId xmlns:a16="http://schemas.microsoft.com/office/drawing/2014/main" xmlns="" id="{8EC7A656-5830-DFC4-9EB8-80931135820B}"/>
              </a:ext>
            </a:extLst>
          </p:cNvPr>
          <p:cNvSpPr txBox="1">
            <a:spLocks noGrp="1"/>
          </p:cNvSpPr>
          <p:nvPr/>
        </p:nvSpPr>
        <p:spPr>
          <a:xfrm>
            <a:off x="470567" y="1547664"/>
            <a:ext cx="846094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"/>
              <a:buNone/>
              <a:defRPr sz="26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/>
            <a:r>
              <a:rPr lang="ru" sz="4000" dirty="0">
                <a:solidFill>
                  <a:srgbClr val="002060"/>
                </a:solidFill>
              </a:rPr>
              <a:t>А как можно еще?</a:t>
            </a:r>
            <a:endParaRPr sz="4000" dirty="0">
              <a:solidFill>
                <a:srgbClr val="002060"/>
              </a:solidFill>
            </a:endParaRPr>
          </a:p>
        </p:txBody>
      </p:sp>
      <p:pic>
        <p:nvPicPr>
          <p:cNvPr id="2" name="Google Shape;259;p33">
            <a:extLst>
              <a:ext uri="{FF2B5EF4-FFF2-40B4-BE49-F238E27FC236}">
                <a16:creationId xmlns:a16="http://schemas.microsoft.com/office/drawing/2014/main" xmlns="" id="{4F5CEB35-F4E0-BA4F-D26F-5897A289180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205" y="2555776"/>
            <a:ext cx="6304066" cy="537955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" name="Google Shape;260;p33">
            <a:extLst>
              <a:ext uri="{FF2B5EF4-FFF2-40B4-BE49-F238E27FC236}">
                <a16:creationId xmlns:a16="http://schemas.microsoft.com/office/drawing/2014/main" xmlns="" id="{88E860DC-72FF-AC84-3456-0EDFB3268FFB}"/>
              </a:ext>
            </a:extLst>
          </p:cNvPr>
          <p:cNvSpPr txBox="1"/>
          <p:nvPr/>
        </p:nvSpPr>
        <p:spPr>
          <a:xfrm>
            <a:off x="6481771" y="2555776"/>
            <a:ext cx="2485274" cy="3767112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70000" rIns="342000" bIns="3060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Распознавание почерка </a:t>
            </a:r>
            <a:endParaRPr sz="200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Wix Madefor Display"/>
              <a:buChar char="+"/>
            </a:pPr>
            <a:endParaRPr sz="200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Можно дать задание для ИИ: </a:t>
            </a:r>
            <a:endParaRPr sz="200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Перечисли все ошибки в тексте:</a:t>
            </a:r>
            <a:endParaRPr sz="200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pic>
        <p:nvPicPr>
          <p:cNvPr id="6" name="Google Shape;261;p33">
            <a:extLst>
              <a:ext uri="{FF2B5EF4-FFF2-40B4-BE49-F238E27FC236}">
                <a16:creationId xmlns:a16="http://schemas.microsoft.com/office/drawing/2014/main" xmlns="" id="{75706649-7465-B133-9051-28BCF322F7A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0270" y="5987271"/>
            <a:ext cx="2636226" cy="254516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941579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6CA570C-70D9-247D-6330-97EFA1066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21;p61">
            <a:extLst>
              <a:ext uri="{FF2B5EF4-FFF2-40B4-BE49-F238E27FC236}">
                <a16:creationId xmlns:a16="http://schemas.microsoft.com/office/drawing/2014/main" xmlns="" id="{28F2376D-FD40-9E18-6AFC-7387B6105543}"/>
              </a:ext>
            </a:extLst>
          </p:cNvPr>
          <p:cNvSpPr txBox="1">
            <a:spLocks noGrp="1"/>
          </p:cNvSpPr>
          <p:nvPr/>
        </p:nvSpPr>
        <p:spPr>
          <a:xfrm>
            <a:off x="470567" y="1547664"/>
            <a:ext cx="846094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"/>
              <a:buNone/>
              <a:defRPr sz="26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/>
            <a:r>
              <a:rPr lang="ru" sz="4000" dirty="0">
                <a:solidFill>
                  <a:srgbClr val="002060"/>
                </a:solidFill>
              </a:rPr>
              <a:t>А как можно еще?</a:t>
            </a:r>
            <a:endParaRPr sz="4000" dirty="0">
              <a:solidFill>
                <a:srgbClr val="002060"/>
              </a:solidFill>
            </a:endParaRPr>
          </a:p>
        </p:txBody>
      </p:sp>
      <p:pic>
        <p:nvPicPr>
          <p:cNvPr id="5" name="Google Shape;267;p34">
            <a:extLst>
              <a:ext uri="{FF2B5EF4-FFF2-40B4-BE49-F238E27FC236}">
                <a16:creationId xmlns:a16="http://schemas.microsoft.com/office/drawing/2014/main" xmlns="" id="{6A84463E-A8DC-F4FF-F94A-EC07D8194CF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540" y="2339752"/>
            <a:ext cx="5641387" cy="537955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7" name="Google Shape;268;p34">
            <a:extLst>
              <a:ext uri="{FF2B5EF4-FFF2-40B4-BE49-F238E27FC236}">
                <a16:creationId xmlns:a16="http://schemas.microsoft.com/office/drawing/2014/main" xmlns="" id="{8017634E-2583-F2C2-5DCF-23C1D04A1DE8}"/>
              </a:ext>
            </a:extLst>
          </p:cNvPr>
          <p:cNvSpPr txBox="1"/>
          <p:nvPr/>
        </p:nvSpPr>
        <p:spPr>
          <a:xfrm>
            <a:off x="445033" y="7553690"/>
            <a:ext cx="5234400" cy="935568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70000" rIns="342000" bIns="3060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Работа с историческими источниками</a:t>
            </a:r>
            <a:endParaRPr sz="120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pic>
        <p:nvPicPr>
          <p:cNvPr id="8" name="Google Shape;149;p20" title="a1dadf2b3ee11f09a3dc2886241042b_1 (1)-Photoroom.png">
            <a:extLst>
              <a:ext uri="{FF2B5EF4-FFF2-40B4-BE49-F238E27FC236}">
                <a16:creationId xmlns:a16="http://schemas.microsoft.com/office/drawing/2014/main" xmlns="" id="{DF966CB3-5D84-0A61-6683-C139924915F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6096" y="2852160"/>
            <a:ext cx="3929951" cy="39299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344960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1A31A55-20BF-B7B7-DC5B-B6292EAB0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22;p18">
            <a:extLst>
              <a:ext uri="{FF2B5EF4-FFF2-40B4-BE49-F238E27FC236}">
                <a16:creationId xmlns:a16="http://schemas.microsoft.com/office/drawing/2014/main" xmlns="" id="{374F095E-D737-3BAB-49E5-6FA3D77A3BA3}"/>
              </a:ext>
            </a:extLst>
          </p:cNvPr>
          <p:cNvSpPr txBox="1">
            <a:spLocks noGrp="1"/>
          </p:cNvSpPr>
          <p:nvPr/>
        </p:nvSpPr>
        <p:spPr>
          <a:xfrm>
            <a:off x="258011" y="1192219"/>
            <a:ext cx="8782098" cy="513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33"/>
              <a:buFont typeface="Wix Madefor Display"/>
              <a:buNone/>
              <a:defRPr sz="30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pPr lvl="0">
              <a:lnSpc>
                <a:spcPct val="110000"/>
              </a:lnSpc>
              <a:buSzPts val="3000"/>
            </a:pPr>
            <a:r>
              <a:rPr lang="ru" dirty="0">
                <a:solidFill>
                  <a:srgbClr val="002060"/>
                </a:solidFill>
              </a:rPr>
              <a:t>Что важно?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" name="Google Shape;149;p20" title="a1dadf2b3ee11f09a3dc2886241042b_1 (1)-Photoroom.png">
            <a:extLst>
              <a:ext uri="{FF2B5EF4-FFF2-40B4-BE49-F238E27FC236}">
                <a16:creationId xmlns:a16="http://schemas.microsoft.com/office/drawing/2014/main" xmlns="" id="{7D1D23C4-A72C-05C3-7C11-6917B337DAB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0039" y="1314010"/>
            <a:ext cx="3929951" cy="3929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49;p20" title="a1dadf2b3ee11f09a3dc2886241042b_1 (1)-Photoroom.png">
            <a:extLst>
              <a:ext uri="{FF2B5EF4-FFF2-40B4-BE49-F238E27FC236}">
                <a16:creationId xmlns:a16="http://schemas.microsoft.com/office/drawing/2014/main" xmlns="" id="{266D9C3A-84E2-2C9E-865B-278D47AADB9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0039" y="4622372"/>
            <a:ext cx="3929951" cy="39299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75;p35">
            <a:extLst>
              <a:ext uri="{FF2B5EF4-FFF2-40B4-BE49-F238E27FC236}">
                <a16:creationId xmlns:a16="http://schemas.microsoft.com/office/drawing/2014/main" xmlns="" id="{6A09DE66-D26D-ED91-9C9B-E977E5EF1F42}"/>
              </a:ext>
            </a:extLst>
          </p:cNvPr>
          <p:cNvSpPr txBox="1"/>
          <p:nvPr/>
        </p:nvSpPr>
        <p:spPr>
          <a:xfrm>
            <a:off x="3506890" y="2034346"/>
            <a:ext cx="5324700" cy="10761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0" tIns="234000" rIns="270000" bIns="27000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27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Плюсы искусственного интеллекта</a:t>
            </a:r>
            <a:endParaRPr sz="987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sp>
        <p:nvSpPr>
          <p:cNvPr id="3" name="Google Shape;276;p35">
            <a:extLst>
              <a:ext uri="{FF2B5EF4-FFF2-40B4-BE49-F238E27FC236}">
                <a16:creationId xmlns:a16="http://schemas.microsoft.com/office/drawing/2014/main" xmlns="" id="{21DFC358-BAE8-B2C9-2413-F4499036EA06}"/>
              </a:ext>
            </a:extLst>
          </p:cNvPr>
          <p:cNvSpPr txBox="1"/>
          <p:nvPr/>
        </p:nvSpPr>
        <p:spPr>
          <a:xfrm>
            <a:off x="3491880" y="5373012"/>
            <a:ext cx="5324700" cy="10761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0" tIns="234000" rIns="270000" bIns="27000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27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Минусы искусственного интеллекта</a:t>
            </a:r>
            <a:endParaRPr sz="1727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grpSp>
        <p:nvGrpSpPr>
          <p:cNvPr id="4" name="Google Shape;277;p35">
            <a:extLst>
              <a:ext uri="{FF2B5EF4-FFF2-40B4-BE49-F238E27FC236}">
                <a16:creationId xmlns:a16="http://schemas.microsoft.com/office/drawing/2014/main" xmlns="" id="{60239126-79D0-E384-B13D-689B103FF329}"/>
              </a:ext>
            </a:extLst>
          </p:cNvPr>
          <p:cNvGrpSpPr/>
          <p:nvPr/>
        </p:nvGrpSpPr>
        <p:grpSpPr>
          <a:xfrm>
            <a:off x="3506890" y="3110456"/>
            <a:ext cx="5324700" cy="1914600"/>
            <a:chOff x="628425" y="3234047"/>
            <a:chExt cx="5324700" cy="1914600"/>
          </a:xfrm>
          <a:solidFill>
            <a:schemeClr val="bg1"/>
          </a:solidFill>
        </p:grpSpPr>
        <p:sp>
          <p:nvSpPr>
            <p:cNvPr id="5" name="Google Shape;278;p35">
              <a:extLst>
                <a:ext uri="{FF2B5EF4-FFF2-40B4-BE49-F238E27FC236}">
                  <a16:creationId xmlns:a16="http://schemas.microsoft.com/office/drawing/2014/main" xmlns="" id="{1B582FB0-5F43-1F89-69A9-7909AA82333D}"/>
                </a:ext>
              </a:extLst>
            </p:cNvPr>
            <p:cNvSpPr txBox="1"/>
            <p:nvPr/>
          </p:nvSpPr>
          <p:spPr>
            <a:xfrm>
              <a:off x="628425" y="3234047"/>
              <a:ext cx="5324700" cy="1914600"/>
            </a:xfrm>
            <a:prstGeom prst="rect">
              <a:avLst/>
            </a:prstGeom>
            <a:grp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34000" tIns="198000" rIns="234000" bIns="234000" anchor="t" anchorCtr="0">
              <a:normAutofit fontScale="70000" lnSpcReduction="20000"/>
            </a:bodyPr>
            <a:lstStyle/>
            <a:p>
              <a:pPr marL="550000" lvl="0" indent="-376675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Wix Madefor Display"/>
                <a:buChar char="■"/>
              </a:pPr>
              <a:r>
                <a:rPr lang="ru" sz="1500">
                  <a:solidFill>
                    <a:srgbClr val="002060"/>
                  </a:solidFill>
                  <a:latin typeface="Wix Madefor Display"/>
                  <a:ea typeface="Wix Madefor Display"/>
                  <a:cs typeface="Wix Madefor Display"/>
                  <a:sym typeface="Wix Madefor Display"/>
                </a:rPr>
                <a:t>Если ребёнок пользуется ИИ, чтобы разобраться в теме, а не просто скопировать ответ — это уже осознанное обучение.</a:t>
              </a:r>
              <a:endParaRPr sz="150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endParaRPr>
            </a:p>
            <a:p>
              <a:pPr marL="550000" lvl="0" indent="-376675" algn="l" rtl="0">
                <a:lnSpc>
                  <a:spcPct val="11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Wix Madefor Display"/>
                <a:buChar char="■"/>
              </a:pPr>
              <a:r>
                <a:rPr lang="ru" sz="1500">
                  <a:solidFill>
                    <a:srgbClr val="002060"/>
                  </a:solidFill>
                  <a:latin typeface="Wix Madefor Display"/>
                  <a:ea typeface="Wix Madefor Display"/>
                  <a:cs typeface="Wix Madefor Display"/>
                  <a:sym typeface="Wix Madefor Display"/>
                </a:rPr>
                <a:t>Нейросеть может стать партнёром в обучении: она помогает сформулировать мысль, проверить текст, найти примеры.</a:t>
              </a:r>
              <a:endParaRPr sz="150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endParaRPr>
            </a:p>
            <a:p>
              <a:pPr marL="550000" lvl="0" indent="-376675" algn="l" rtl="0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dk1"/>
                </a:buClr>
                <a:buSzPct val="100000"/>
                <a:buFont typeface="Wix Madefor Display"/>
                <a:buChar char="■"/>
              </a:pPr>
              <a:r>
                <a:rPr lang="ru" sz="1500">
                  <a:solidFill>
                    <a:srgbClr val="002060"/>
                  </a:solidFill>
                  <a:latin typeface="Wix Madefor Display"/>
                  <a:ea typeface="Wix Madefor Display"/>
                  <a:cs typeface="Wix Madefor Display"/>
                  <a:sym typeface="Wix Madefor Display"/>
                </a:rPr>
                <a:t>Важно не запрещать, а учить пользоваться инструментом грамотно — ставить задачи, где ИИ помогает думать, а не заменяет мышление.</a:t>
              </a:r>
              <a:endParaRPr sz="150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endParaRPr>
            </a:p>
          </p:txBody>
        </p:sp>
        <p:sp>
          <p:nvSpPr>
            <p:cNvPr id="6" name="Google Shape;279;p35">
              <a:extLst>
                <a:ext uri="{FF2B5EF4-FFF2-40B4-BE49-F238E27FC236}">
                  <a16:creationId xmlns:a16="http://schemas.microsoft.com/office/drawing/2014/main" xmlns="" id="{85C0FD89-81CA-445B-BEDF-86831193BE6B}"/>
                </a:ext>
              </a:extLst>
            </p:cNvPr>
            <p:cNvSpPr/>
            <p:nvPr/>
          </p:nvSpPr>
          <p:spPr>
            <a:xfrm>
              <a:off x="628425" y="3234047"/>
              <a:ext cx="627300" cy="1914600"/>
            </a:xfrm>
            <a:prstGeom prst="rect">
              <a:avLst/>
            </a:prstGeom>
            <a:grp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2060"/>
                </a:solidFill>
              </a:endParaRPr>
            </a:p>
          </p:txBody>
        </p:sp>
      </p:grpSp>
      <p:grpSp>
        <p:nvGrpSpPr>
          <p:cNvPr id="7" name="Google Shape;280;p35">
            <a:extLst>
              <a:ext uri="{FF2B5EF4-FFF2-40B4-BE49-F238E27FC236}">
                <a16:creationId xmlns:a16="http://schemas.microsoft.com/office/drawing/2014/main" xmlns="" id="{91DE54B6-7A77-FC74-E0C7-B20B5E9B6444}"/>
              </a:ext>
            </a:extLst>
          </p:cNvPr>
          <p:cNvGrpSpPr/>
          <p:nvPr/>
        </p:nvGrpSpPr>
        <p:grpSpPr>
          <a:xfrm>
            <a:off x="3483088" y="6449122"/>
            <a:ext cx="5333492" cy="1914600"/>
            <a:chOff x="619633" y="3234047"/>
            <a:chExt cx="5333492" cy="1914600"/>
          </a:xfrm>
          <a:solidFill>
            <a:schemeClr val="bg1"/>
          </a:solidFill>
        </p:grpSpPr>
        <p:sp>
          <p:nvSpPr>
            <p:cNvPr id="10" name="Google Shape;281;p35">
              <a:extLst>
                <a:ext uri="{FF2B5EF4-FFF2-40B4-BE49-F238E27FC236}">
                  <a16:creationId xmlns:a16="http://schemas.microsoft.com/office/drawing/2014/main" xmlns="" id="{F5BA841E-AEED-54A1-89D6-879405BFB7AC}"/>
                </a:ext>
              </a:extLst>
            </p:cNvPr>
            <p:cNvSpPr txBox="1"/>
            <p:nvPr/>
          </p:nvSpPr>
          <p:spPr>
            <a:xfrm>
              <a:off x="628425" y="3234047"/>
              <a:ext cx="5324700" cy="1914600"/>
            </a:xfrm>
            <a:prstGeom prst="rect">
              <a:avLst/>
            </a:prstGeom>
            <a:grp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34000" tIns="198000" rIns="234000" bIns="234000" anchor="t" anchorCtr="0">
              <a:normAutofit fontScale="85000" lnSpcReduction="20000"/>
            </a:bodyPr>
            <a:lstStyle/>
            <a:p>
              <a:pPr marL="550000" lvl="0" indent="-390963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Wix Madefor Display"/>
                <a:buChar char="■"/>
              </a:pPr>
              <a:r>
                <a:rPr lang="ru" sz="1500">
                  <a:solidFill>
                    <a:srgbClr val="002060"/>
                  </a:solidFill>
                  <a:latin typeface="Wix Madefor Display"/>
                  <a:ea typeface="Wix Madefor Display"/>
                  <a:cs typeface="Wix Madefor Display"/>
                  <a:sym typeface="Wix Madefor Display"/>
                </a:rPr>
                <a:t>Домашнее задание должно развивать самостоятельность, а не умение копировать чужой ответ.</a:t>
              </a:r>
              <a:endParaRPr sz="150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endParaRPr>
            </a:p>
            <a:p>
              <a:pPr marL="550000" lvl="0" indent="-390963" algn="l" rtl="0">
                <a:lnSpc>
                  <a:spcPct val="11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Wix Madefor Display"/>
                <a:buChar char="■"/>
              </a:pPr>
              <a:r>
                <a:rPr lang="ru" sz="1500">
                  <a:solidFill>
                    <a:srgbClr val="002060"/>
                  </a:solidFill>
                  <a:latin typeface="Wix Madefor Display"/>
                  <a:ea typeface="Wix Madefor Display"/>
                  <a:cs typeface="Wix Madefor Display"/>
                  <a:sym typeface="Wix Madefor Display"/>
                </a:rPr>
                <a:t>Когда ученик сдаёт текст, написанный ИИ, он теряет шанс научиться выражать свои мысли.</a:t>
              </a:r>
              <a:endParaRPr sz="150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endParaRPr>
            </a:p>
            <a:p>
              <a:pPr marL="550000" lvl="0" indent="-390963" algn="l" rtl="0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dk1"/>
                </a:buClr>
                <a:buSzPct val="100000"/>
                <a:buFont typeface="Wix Madefor Display"/>
                <a:buChar char="■"/>
              </a:pPr>
              <a:r>
                <a:rPr lang="ru" sz="1500">
                  <a:solidFill>
                    <a:srgbClr val="002060"/>
                  </a:solidFill>
                  <a:latin typeface="Wix Madefor Display"/>
                  <a:ea typeface="Wix Madefor Display"/>
                  <a:cs typeface="Wix Madefor Display"/>
                  <a:sym typeface="Wix Madefor Display"/>
                </a:rPr>
                <a:t>Учителю важно уметь распознавать такие работы — смотреть на стиль, ошибки, логику изложения. </a:t>
              </a:r>
              <a:endParaRPr sz="150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endParaRPr>
            </a:p>
          </p:txBody>
        </p:sp>
        <p:sp>
          <p:nvSpPr>
            <p:cNvPr id="18" name="Google Shape;282;p35">
              <a:extLst>
                <a:ext uri="{FF2B5EF4-FFF2-40B4-BE49-F238E27FC236}">
                  <a16:creationId xmlns:a16="http://schemas.microsoft.com/office/drawing/2014/main" xmlns="" id="{3CB68486-DFEF-919A-54EE-07F08222CC8F}"/>
                </a:ext>
              </a:extLst>
            </p:cNvPr>
            <p:cNvSpPr/>
            <p:nvPr/>
          </p:nvSpPr>
          <p:spPr>
            <a:xfrm>
              <a:off x="619633" y="3234047"/>
              <a:ext cx="627300" cy="1914600"/>
            </a:xfrm>
            <a:prstGeom prst="rect">
              <a:avLst/>
            </a:prstGeom>
            <a:grp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0428312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B8F4FF6-F2A3-6875-219D-C23B577E2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1;p61">
            <a:extLst>
              <a:ext uri="{FF2B5EF4-FFF2-40B4-BE49-F238E27FC236}">
                <a16:creationId xmlns:a16="http://schemas.microsoft.com/office/drawing/2014/main" xmlns="" id="{9D8E61E3-64A1-7730-652C-7699F8312968}"/>
              </a:ext>
            </a:extLst>
          </p:cNvPr>
          <p:cNvSpPr txBox="1">
            <a:spLocks noGrp="1"/>
          </p:cNvSpPr>
          <p:nvPr/>
        </p:nvSpPr>
        <p:spPr>
          <a:xfrm>
            <a:off x="539552" y="1420888"/>
            <a:ext cx="846094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"/>
              <a:buNone/>
              <a:defRPr sz="26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>
                <a:solidFill>
                  <a:srgbClr val="002060"/>
                </a:solidFill>
              </a:rPr>
              <a:t>Итоги вебинара</a:t>
            </a:r>
            <a:endParaRPr sz="4000" dirty="0">
              <a:solidFill>
                <a:srgbClr val="002060"/>
              </a:solidFill>
            </a:endParaRPr>
          </a:p>
        </p:txBody>
      </p:sp>
      <p:sp>
        <p:nvSpPr>
          <p:cNvPr id="3" name="Google Shape;423;p61">
            <a:extLst>
              <a:ext uri="{FF2B5EF4-FFF2-40B4-BE49-F238E27FC236}">
                <a16:creationId xmlns:a16="http://schemas.microsoft.com/office/drawing/2014/main" xmlns="" id="{644E725D-D85F-A99D-2B63-4CFDC367828B}"/>
              </a:ext>
            </a:extLst>
          </p:cNvPr>
          <p:cNvSpPr txBox="1"/>
          <p:nvPr/>
        </p:nvSpPr>
        <p:spPr>
          <a:xfrm>
            <a:off x="395536" y="1907704"/>
            <a:ext cx="8136904" cy="350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900" b="1" i="0" u="none" strike="noStrike" cap="none" dirty="0">
              <a:solidFill>
                <a:srgbClr val="151515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4450">
              <a:lnSpc>
                <a:spcPct val="110000"/>
              </a:lnSpc>
              <a:spcBef>
                <a:spcPts val="1100"/>
              </a:spcBef>
              <a:buClr>
                <a:srgbClr val="6576FB"/>
              </a:buClr>
              <a:buSzPts val="1900"/>
            </a:pPr>
            <a:r>
              <a:rPr lang="ru-RU" sz="1900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✅Изучили как нейросети помогают экономить время, не создавая новые сложности.</a:t>
            </a:r>
          </a:p>
          <a:p>
            <a:pPr marL="44450" lvl="0">
              <a:lnSpc>
                <a:spcPct val="110000"/>
              </a:lnSpc>
              <a:spcBef>
                <a:spcPts val="1100"/>
              </a:spcBef>
              <a:buClr>
                <a:srgbClr val="6576FB"/>
              </a:buClr>
              <a:buSzPts val="1900"/>
            </a:pPr>
            <a:r>
              <a:rPr lang="ru-RU" sz="1900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✅ Разобрали какую роль играет педагог в эпоху нейросетей (наставник, модератор </a:t>
            </a:r>
            <a:br>
              <a:rPr lang="ru-RU" sz="1900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ru-RU" sz="1900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или разработчик материалов).</a:t>
            </a:r>
          </a:p>
          <a:p>
            <a:pPr marL="44450" lvl="0">
              <a:lnSpc>
                <a:spcPct val="110000"/>
              </a:lnSpc>
              <a:spcBef>
                <a:spcPts val="1100"/>
              </a:spcBef>
              <a:buClr>
                <a:srgbClr val="6576FB"/>
              </a:buClr>
              <a:buSzPts val="1900"/>
            </a:pPr>
            <a:r>
              <a:rPr lang="ru-RU" sz="1900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✅Теперь знаем, как распознавать домашние задания, выполненные </a:t>
            </a:r>
            <a:br>
              <a:rPr lang="ru-RU" sz="1900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ru-RU" sz="1900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с помощью искусственного интеллекта.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446E3E2-6F49-1E6E-9DDC-06DCFFEDA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5133230"/>
            <a:ext cx="4248472" cy="354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4526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BCE8A63-67BF-016F-B572-A45A9050F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21;p61">
            <a:extLst>
              <a:ext uri="{FF2B5EF4-FFF2-40B4-BE49-F238E27FC236}">
                <a16:creationId xmlns:a16="http://schemas.microsoft.com/office/drawing/2014/main" xmlns="" id="{E8158B42-118F-4A79-9C4B-D29A604AD9AB}"/>
              </a:ext>
            </a:extLst>
          </p:cNvPr>
          <p:cNvSpPr txBox="1">
            <a:spLocks noGrp="1"/>
          </p:cNvSpPr>
          <p:nvPr/>
        </p:nvSpPr>
        <p:spPr>
          <a:xfrm>
            <a:off x="539552" y="1420888"/>
            <a:ext cx="846094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"/>
              <a:buNone/>
              <a:defRPr sz="26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>
                <a:solidFill>
                  <a:srgbClr val="002060"/>
                </a:solidFill>
              </a:rPr>
              <a:t>Поиграем?</a:t>
            </a:r>
            <a:endParaRPr sz="4000" dirty="0">
              <a:solidFill>
                <a:srgbClr val="002060"/>
              </a:solidFill>
            </a:endParaRPr>
          </a:p>
        </p:txBody>
      </p:sp>
      <p:sp>
        <p:nvSpPr>
          <p:cNvPr id="3" name="Google Shape;360;g3073e73b339_0_784">
            <a:extLst>
              <a:ext uri="{FF2B5EF4-FFF2-40B4-BE49-F238E27FC236}">
                <a16:creationId xmlns:a16="http://schemas.microsoft.com/office/drawing/2014/main" xmlns="" id="{B9A3947C-0DA9-E94D-D815-B1AC5170ED94}"/>
              </a:ext>
            </a:extLst>
          </p:cNvPr>
          <p:cNvSpPr/>
          <p:nvPr/>
        </p:nvSpPr>
        <p:spPr>
          <a:xfrm>
            <a:off x="179512" y="2359837"/>
            <a:ext cx="5326200" cy="856500"/>
          </a:xfrm>
          <a:prstGeom prst="roundRect">
            <a:avLst>
              <a:gd name="adj" fmla="val 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216000" tIns="144000" rIns="162000" bIns="14400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sz="16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Оригинальное авторское название состояния, описанное в 2 словах, когда ты...</a:t>
            </a:r>
            <a:endParaRPr sz="1600" b="0" i="0" u="none" strike="noStrike" cap="non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5" name="Google Shape;361;g3073e73b339_0_784">
            <a:extLst>
              <a:ext uri="{FF2B5EF4-FFF2-40B4-BE49-F238E27FC236}">
                <a16:creationId xmlns:a16="http://schemas.microsoft.com/office/drawing/2014/main" xmlns="" id="{6ACC20BB-0B97-27A6-D9AD-DDA56E886052}"/>
              </a:ext>
            </a:extLst>
          </p:cNvPr>
          <p:cNvSpPr/>
          <p:nvPr/>
        </p:nvSpPr>
        <p:spPr>
          <a:xfrm>
            <a:off x="179512" y="3779912"/>
            <a:ext cx="5326200" cy="19131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19050" cap="flat" cmpd="sng">
            <a:solidFill>
              <a:srgbClr val="6576F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144000" rIns="162000" bIns="14400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sz="160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Коллаборативный подъем</a:t>
            </a:r>
            <a:endParaRPr sz="1600" b="0" i="0" u="none" strike="noStrike" cap="none">
              <a:solidFill>
                <a:srgbClr val="151515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cxnSp>
        <p:nvCxnSpPr>
          <p:cNvPr id="6" name="Google Shape;362;g3073e73b339_0_784">
            <a:extLst>
              <a:ext uri="{FF2B5EF4-FFF2-40B4-BE49-F238E27FC236}">
                <a16:creationId xmlns:a16="http://schemas.microsoft.com/office/drawing/2014/main" xmlns="" id="{F79A454A-2C56-3D54-980F-B9CCC7FF72D9}"/>
              </a:ext>
            </a:extLst>
          </p:cNvPr>
          <p:cNvCxnSpPr>
            <a:stCxn id="3" idx="2"/>
            <a:endCxn id="5" idx="0"/>
          </p:cNvCxnSpPr>
          <p:nvPr/>
        </p:nvCxnSpPr>
        <p:spPr>
          <a:xfrm>
            <a:off x="2842612" y="3216337"/>
            <a:ext cx="0" cy="563700"/>
          </a:xfrm>
          <a:prstGeom prst="straightConnector1">
            <a:avLst/>
          </a:prstGeom>
          <a:noFill/>
          <a:ln w="19050" cap="flat" cmpd="sng">
            <a:solidFill>
              <a:srgbClr val="6576FB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925279C-F6C5-2397-BCEC-D4E823B61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3635896"/>
            <a:ext cx="5186008" cy="518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97511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Нажмите дважды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4" name="Нажмите дважды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5" name="СТР_2.jpg" descr="СТР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765F3AD-53BF-C8F1-3E80-AFD05B09C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2;p18">
            <a:extLst>
              <a:ext uri="{FF2B5EF4-FFF2-40B4-BE49-F238E27FC236}">
                <a16:creationId xmlns:a16="http://schemas.microsoft.com/office/drawing/2014/main" xmlns="" id="{DD301DFE-7F81-0E92-9627-98E172C700A4}"/>
              </a:ext>
            </a:extLst>
          </p:cNvPr>
          <p:cNvSpPr txBox="1">
            <a:spLocks noGrp="1"/>
          </p:cNvSpPr>
          <p:nvPr/>
        </p:nvSpPr>
        <p:spPr>
          <a:xfrm>
            <a:off x="611560" y="1715204"/>
            <a:ext cx="8782098" cy="466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33"/>
              <a:buFont typeface="Wix Madefor Display"/>
              <a:buNone/>
              <a:defRPr sz="30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02060"/>
                </a:solidFill>
              </a:rPr>
              <a:t>Нейросети и рутинные задачи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4" name="Google Shape;124;p18">
            <a:extLst>
              <a:ext uri="{FF2B5EF4-FFF2-40B4-BE49-F238E27FC236}">
                <a16:creationId xmlns:a16="http://schemas.microsoft.com/office/drawing/2014/main" xmlns="" id="{96B08808-0528-F2AC-F11F-FE154F273B7C}"/>
              </a:ext>
            </a:extLst>
          </p:cNvPr>
          <p:cNvSpPr txBox="1"/>
          <p:nvPr/>
        </p:nvSpPr>
        <p:spPr>
          <a:xfrm>
            <a:off x="5508104" y="2688837"/>
            <a:ext cx="3395372" cy="4681859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39999" lvl="0" indent="-20002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Создание тестовых заданий, задач, вопросов для интеллектуальных игр и викторин</a:t>
            </a:r>
          </a:p>
          <a:p>
            <a:pPr marL="239999" lvl="0" indent="-200025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Вопросы по тексту или диктанты</a:t>
            </a:r>
          </a:p>
          <a:p>
            <a:pPr marL="239999" lvl="0" indent="-200025" algn="l" rtl="0">
              <a:lnSpc>
                <a:spcPct val="110000"/>
              </a:lnSpc>
              <a:spcBef>
                <a:spcPts val="700"/>
              </a:spcBef>
              <a:spcAft>
                <a:spcPts val="70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Иллюстративный материал</a:t>
            </a:r>
          </a:p>
          <a:p>
            <a:pPr marL="239999" lvl="0" indent="-200025" algn="l" rtl="0">
              <a:lnSpc>
                <a:spcPct val="110000"/>
              </a:lnSpc>
              <a:spcBef>
                <a:spcPts val="700"/>
              </a:spcBef>
              <a:spcAft>
                <a:spcPts val="70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Активный мозговой штурм</a:t>
            </a:r>
            <a:endParaRPr sz="20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pic>
        <p:nvPicPr>
          <p:cNvPr id="2050" name="Picture 2" descr="Intro">
            <a:extLst>
              <a:ext uri="{FF2B5EF4-FFF2-40B4-BE49-F238E27FC236}">
                <a16:creationId xmlns:a16="http://schemas.microsoft.com/office/drawing/2014/main" xmlns="" id="{C2DAF38C-9B57-52C3-3D86-EF395396A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87" y="2465513"/>
            <a:ext cx="4489698" cy="505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62147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FB5D2BB-17D2-8598-05F2-DEE0DE0C8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2;p18">
            <a:extLst>
              <a:ext uri="{FF2B5EF4-FFF2-40B4-BE49-F238E27FC236}">
                <a16:creationId xmlns:a16="http://schemas.microsoft.com/office/drawing/2014/main" xmlns="" id="{34F5371E-8BA4-36FB-C189-8A26DFB25A68}"/>
              </a:ext>
            </a:extLst>
          </p:cNvPr>
          <p:cNvSpPr txBox="1">
            <a:spLocks noGrp="1"/>
          </p:cNvSpPr>
          <p:nvPr/>
        </p:nvSpPr>
        <p:spPr>
          <a:xfrm>
            <a:off x="611560" y="1292283"/>
            <a:ext cx="8782098" cy="466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33"/>
              <a:buFont typeface="Wix Madefor Display"/>
              <a:buNone/>
              <a:defRPr sz="30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rgbClr val="002060"/>
                </a:solidFill>
              </a:rPr>
              <a:t>В начале был промт...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6" name="Google Shape;169;g3073e73b339_0_687">
            <a:extLst>
              <a:ext uri="{FF2B5EF4-FFF2-40B4-BE49-F238E27FC236}">
                <a16:creationId xmlns:a16="http://schemas.microsoft.com/office/drawing/2014/main" xmlns="" id="{65F707FB-5A25-DEF1-93F8-992F226EAD7A}"/>
              </a:ext>
            </a:extLst>
          </p:cNvPr>
          <p:cNvSpPr txBox="1">
            <a:spLocks/>
          </p:cNvSpPr>
          <p:nvPr/>
        </p:nvSpPr>
        <p:spPr>
          <a:xfrm>
            <a:off x="251520" y="2051720"/>
            <a:ext cx="4968552" cy="5435334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 spcFirstLastPara="1" wrap="square" lIns="0" tIns="0" rIns="0" bIns="0" anchor="t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>
              <a:lnSpc>
                <a:spcPct val="110000"/>
              </a:lnSpc>
              <a:buSzPts val="1400"/>
            </a:pPr>
            <a:r>
              <a:rPr lang="ru-RU" sz="2400" b="1" i="1" dirty="0">
                <a:solidFill>
                  <a:srgbClr val="002060"/>
                </a:solidFill>
              </a:rPr>
              <a:t>Пример: </a:t>
            </a:r>
          </a:p>
          <a:p>
            <a:pPr marL="457200" indent="-349250" algn="l">
              <a:lnSpc>
                <a:spcPct val="110000"/>
              </a:lnSpc>
              <a:spcBef>
                <a:spcPts val="1200"/>
              </a:spcBef>
              <a:buSzPts val="1900"/>
              <a:buFontTx/>
              <a:buAutoNum type="arabicParenR"/>
            </a:pPr>
            <a:r>
              <a:rPr lang="ru-RU" sz="2400" dirty="0">
                <a:solidFill>
                  <a:srgbClr val="002060"/>
                </a:solidFill>
              </a:rPr>
              <a:t>“Создай вопросы к тесту по истории России </a:t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за 8 класс”</a:t>
            </a:r>
          </a:p>
          <a:p>
            <a:pPr marL="457200" indent="-349250" algn="l">
              <a:lnSpc>
                <a:spcPct val="110000"/>
              </a:lnSpc>
              <a:buSzPts val="1900"/>
              <a:buFontTx/>
              <a:buAutoNum type="arabicParenR"/>
            </a:pPr>
            <a:r>
              <a:rPr lang="ru-RU" sz="2400" dirty="0">
                <a:solidFill>
                  <a:srgbClr val="002060"/>
                </a:solidFill>
              </a:rPr>
              <a:t>“Создай контрольную работу по математике </a:t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на тему “Обыкновенные дроби””</a:t>
            </a:r>
          </a:p>
          <a:p>
            <a:pPr marL="457200" indent="-349250" algn="l">
              <a:lnSpc>
                <a:spcPct val="110000"/>
              </a:lnSpc>
              <a:buSzPts val="1900"/>
              <a:buFontTx/>
              <a:buAutoNum type="arabicParenR"/>
            </a:pPr>
            <a:r>
              <a:rPr lang="ru-RU" sz="2400" dirty="0">
                <a:solidFill>
                  <a:srgbClr val="002060"/>
                </a:solidFill>
              </a:rPr>
              <a:t>“Создай 5 вопросов по теме “Деепричастие””</a:t>
            </a:r>
          </a:p>
          <a:p>
            <a:pPr marL="457200" indent="-349250" algn="l">
              <a:lnSpc>
                <a:spcPct val="110000"/>
              </a:lnSpc>
              <a:buSzPts val="1900"/>
              <a:buFontTx/>
              <a:buAutoNum type="arabicParenR"/>
            </a:pPr>
            <a:r>
              <a:rPr lang="ru-RU" sz="2400" dirty="0">
                <a:solidFill>
                  <a:srgbClr val="002060"/>
                </a:solidFill>
              </a:rPr>
              <a:t>“Создай контрольную работу в формате теста </a:t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с выбором одного правильного ответа”</a:t>
            </a:r>
          </a:p>
        </p:txBody>
      </p:sp>
      <p:pic>
        <p:nvPicPr>
          <p:cNvPr id="11" name="Google Shape;170;g3073e73b339_0_687" title="LGJ1TCrhAbVGhrPAlt6gk.jpg">
            <a:extLst>
              <a:ext uri="{FF2B5EF4-FFF2-40B4-BE49-F238E27FC236}">
                <a16:creationId xmlns:a16="http://schemas.microsoft.com/office/drawing/2014/main" xmlns="" id="{DF828228-5DF4-AC2D-9C96-3462A6B8C10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20072" y="2719067"/>
            <a:ext cx="3765685" cy="37058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507794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E0CEFB8-5518-815D-8E17-01D5DA5DB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2;p18">
            <a:extLst>
              <a:ext uri="{FF2B5EF4-FFF2-40B4-BE49-F238E27FC236}">
                <a16:creationId xmlns:a16="http://schemas.microsoft.com/office/drawing/2014/main" xmlns="" id="{EA97B0F1-C4C7-51B9-5518-399B803EF5D8}"/>
              </a:ext>
            </a:extLst>
          </p:cNvPr>
          <p:cNvSpPr txBox="1">
            <a:spLocks noGrp="1"/>
          </p:cNvSpPr>
          <p:nvPr/>
        </p:nvSpPr>
        <p:spPr>
          <a:xfrm>
            <a:off x="611560" y="1292283"/>
            <a:ext cx="8782098" cy="466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33"/>
              <a:buFont typeface="Wix Madefor Display"/>
              <a:buNone/>
              <a:defRPr sz="30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rgbClr val="002060"/>
                </a:solidFill>
              </a:rPr>
              <a:t>В начале был промт...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6" name="Google Shape;169;g3073e73b339_0_687">
            <a:extLst>
              <a:ext uri="{FF2B5EF4-FFF2-40B4-BE49-F238E27FC236}">
                <a16:creationId xmlns:a16="http://schemas.microsoft.com/office/drawing/2014/main" xmlns="" id="{0547ECED-04EF-15E2-FA4B-849FD8B30CC4}"/>
              </a:ext>
            </a:extLst>
          </p:cNvPr>
          <p:cNvSpPr txBox="1">
            <a:spLocks/>
          </p:cNvSpPr>
          <p:nvPr/>
        </p:nvSpPr>
        <p:spPr>
          <a:xfrm>
            <a:off x="251520" y="2051720"/>
            <a:ext cx="4968552" cy="6500241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 spcFirstLastPara="1" wrap="square" lIns="0" tIns="0" rIns="0" bIns="0" anchor="t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>
              <a:lnSpc>
                <a:spcPct val="110000"/>
              </a:lnSpc>
              <a:buSzPts val="1400"/>
            </a:pPr>
            <a:r>
              <a:rPr lang="ru-RU" sz="2400" b="1" i="1" dirty="0">
                <a:solidFill>
                  <a:srgbClr val="002060"/>
                </a:solidFill>
              </a:rPr>
              <a:t>Пример: </a:t>
            </a:r>
          </a:p>
          <a:p>
            <a:pPr algn="l">
              <a:lnSpc>
                <a:spcPct val="110000"/>
              </a:lnSpc>
              <a:buSzPts val="1400"/>
            </a:pPr>
            <a:r>
              <a:rPr lang="ru-RU" sz="2400" b="1" i="1" dirty="0">
                <a:solidFill>
                  <a:srgbClr val="002060"/>
                </a:solidFill>
              </a:rPr>
              <a:t>“Создай вопросы к тесту по истории России за 8 класс”</a:t>
            </a:r>
          </a:p>
          <a:p>
            <a:pPr algn="l">
              <a:lnSpc>
                <a:spcPct val="110000"/>
              </a:lnSpc>
              <a:buSzPts val="1400"/>
            </a:pPr>
            <a:r>
              <a:rPr lang="ru-RU" sz="2400" b="1" i="1" dirty="0">
                <a:solidFill>
                  <a:srgbClr val="00B050"/>
                </a:solidFill>
              </a:rPr>
              <a:t>+ указание класса и предмета</a:t>
            </a:r>
          </a:p>
          <a:p>
            <a:pPr algn="l">
              <a:lnSpc>
                <a:spcPct val="110000"/>
              </a:lnSpc>
              <a:buSzPts val="1400"/>
            </a:pPr>
            <a:r>
              <a:rPr lang="ru-RU" sz="2400" b="1" i="1" dirty="0">
                <a:solidFill>
                  <a:srgbClr val="002060"/>
                </a:solidFill>
              </a:rPr>
              <a:t>“Создай контрольную работу по математике на тему “Обыкновенные дроби””</a:t>
            </a:r>
          </a:p>
          <a:p>
            <a:pPr algn="l">
              <a:lnSpc>
                <a:spcPct val="110000"/>
              </a:lnSpc>
              <a:buSzPts val="1400"/>
            </a:pPr>
            <a:r>
              <a:rPr lang="ru-RU" sz="2400" b="1" i="1" dirty="0">
                <a:solidFill>
                  <a:srgbClr val="00B050"/>
                </a:solidFill>
              </a:rPr>
              <a:t>+ указание темы и предмета</a:t>
            </a:r>
          </a:p>
          <a:p>
            <a:pPr algn="l">
              <a:lnSpc>
                <a:spcPct val="110000"/>
              </a:lnSpc>
              <a:buSzPts val="1400"/>
            </a:pPr>
            <a:r>
              <a:rPr lang="ru-RU" sz="2400" b="1" i="1" dirty="0">
                <a:solidFill>
                  <a:srgbClr val="002060"/>
                </a:solidFill>
              </a:rPr>
              <a:t>“Создай 5 вопросов по теме “Деепричастие””</a:t>
            </a:r>
          </a:p>
          <a:p>
            <a:pPr algn="l">
              <a:lnSpc>
                <a:spcPct val="110000"/>
              </a:lnSpc>
              <a:buSzPts val="1400"/>
            </a:pPr>
            <a:r>
              <a:rPr lang="ru-RU" sz="2400" b="1" i="1" dirty="0">
                <a:solidFill>
                  <a:srgbClr val="00B050"/>
                </a:solidFill>
              </a:rPr>
              <a:t>+ указание темы и количества вопросов</a:t>
            </a:r>
          </a:p>
          <a:p>
            <a:pPr algn="l">
              <a:lnSpc>
                <a:spcPct val="110000"/>
              </a:lnSpc>
              <a:buSzPts val="1400"/>
            </a:pPr>
            <a:r>
              <a:rPr lang="ru-RU" sz="2400" b="1" i="1" dirty="0">
                <a:solidFill>
                  <a:srgbClr val="002060"/>
                </a:solidFill>
              </a:rPr>
              <a:t>“Создай контрольную работу в формате теста с выбором одного правильного ответа”</a:t>
            </a:r>
          </a:p>
          <a:p>
            <a:pPr algn="l">
              <a:lnSpc>
                <a:spcPct val="110000"/>
              </a:lnSpc>
              <a:buSzPts val="1400"/>
            </a:pPr>
            <a:r>
              <a:rPr lang="ru-RU" sz="2400" b="1" i="1" dirty="0">
                <a:solidFill>
                  <a:srgbClr val="00B050"/>
                </a:solidFill>
              </a:rPr>
              <a:t>+ указание формата работы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68C8835-F0AE-88FD-CC1A-8018006B5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2000152"/>
            <a:ext cx="5834080" cy="583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5013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9642229-DA9E-E216-0656-B4964E7F0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2;p18">
            <a:extLst>
              <a:ext uri="{FF2B5EF4-FFF2-40B4-BE49-F238E27FC236}">
                <a16:creationId xmlns:a16="http://schemas.microsoft.com/office/drawing/2014/main" xmlns="" id="{216C555A-0CD8-213F-C840-9863C0CEDA83}"/>
              </a:ext>
            </a:extLst>
          </p:cNvPr>
          <p:cNvSpPr txBox="1">
            <a:spLocks noGrp="1"/>
          </p:cNvSpPr>
          <p:nvPr/>
        </p:nvSpPr>
        <p:spPr>
          <a:xfrm>
            <a:off x="611560" y="1292283"/>
            <a:ext cx="8782098" cy="466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33"/>
              <a:buFont typeface="Wix Madefor Display"/>
              <a:buNone/>
              <a:defRPr sz="30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rgbClr val="002060"/>
                </a:solidFill>
              </a:rPr>
              <a:t>Промт – всему голова...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6" name="Google Shape;169;g3073e73b339_0_687">
            <a:extLst>
              <a:ext uri="{FF2B5EF4-FFF2-40B4-BE49-F238E27FC236}">
                <a16:creationId xmlns:a16="http://schemas.microsoft.com/office/drawing/2014/main" xmlns="" id="{0258E7E1-A138-CD28-2821-20DD85BC4BE0}"/>
              </a:ext>
            </a:extLst>
          </p:cNvPr>
          <p:cNvSpPr txBox="1">
            <a:spLocks/>
          </p:cNvSpPr>
          <p:nvPr/>
        </p:nvSpPr>
        <p:spPr>
          <a:xfrm>
            <a:off x="4823520" y="1907704"/>
            <a:ext cx="4320480" cy="6500241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 spcFirstLastPara="1" wrap="square" lIns="0" tIns="0" rIns="0" bIns="0" anchor="t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>
              <a:lnSpc>
                <a:spcPct val="110000"/>
              </a:lnSpc>
              <a:buSzPts val="1400"/>
            </a:pPr>
            <a:r>
              <a:rPr lang="ru-RU" sz="2400" b="1" i="1" dirty="0">
                <a:solidFill>
                  <a:srgbClr val="002060"/>
                </a:solidFill>
              </a:rPr>
              <a:t>Формула хорошего задания:</a:t>
            </a:r>
          </a:p>
          <a:p>
            <a:pPr algn="l">
              <a:lnSpc>
                <a:spcPct val="110000"/>
              </a:lnSpc>
              <a:buSzPts val="1400"/>
            </a:pPr>
            <a:r>
              <a:rPr lang="ru-RU" sz="2400" b="1" i="1" dirty="0">
                <a:solidFill>
                  <a:srgbClr val="00B050"/>
                </a:solidFill>
              </a:rPr>
              <a:t>Предмет + тема + класс + формат + количество вопросов</a:t>
            </a:r>
          </a:p>
          <a:p>
            <a:pPr algn="l">
              <a:lnSpc>
                <a:spcPct val="110000"/>
              </a:lnSpc>
              <a:buSzPts val="1400"/>
            </a:pPr>
            <a:endParaRPr lang="ru-RU" sz="2400" b="1" i="1" dirty="0">
              <a:solidFill>
                <a:srgbClr val="002060"/>
              </a:solidFill>
            </a:endParaRPr>
          </a:p>
          <a:p>
            <a:pPr algn="l">
              <a:lnSpc>
                <a:spcPct val="110000"/>
              </a:lnSpc>
              <a:buSzPts val="1400"/>
            </a:pPr>
            <a:endParaRPr lang="ru-RU" sz="2400" b="1" i="1" dirty="0">
              <a:solidFill>
                <a:srgbClr val="002060"/>
              </a:solidFill>
            </a:endParaRPr>
          </a:p>
          <a:p>
            <a:pPr algn="l">
              <a:lnSpc>
                <a:spcPct val="110000"/>
              </a:lnSpc>
              <a:buSzPts val="1400"/>
            </a:pPr>
            <a:r>
              <a:rPr lang="ru-RU" sz="2400" b="1" i="1" dirty="0" err="1">
                <a:solidFill>
                  <a:srgbClr val="002060"/>
                </a:solidFill>
              </a:rPr>
              <a:t>Промт</a:t>
            </a:r>
            <a:r>
              <a:rPr lang="ru-RU" sz="2400" b="1" i="1" dirty="0">
                <a:solidFill>
                  <a:srgbClr val="002060"/>
                </a:solidFill>
              </a:rPr>
              <a:t> в общем виде:</a:t>
            </a:r>
          </a:p>
          <a:p>
            <a:pPr algn="l">
              <a:lnSpc>
                <a:spcPct val="110000"/>
              </a:lnSpc>
              <a:buSzPts val="1400"/>
            </a:pPr>
            <a:r>
              <a:rPr lang="ru-RU" sz="2400" b="1" i="1" dirty="0">
                <a:solidFill>
                  <a:srgbClr val="002060"/>
                </a:solidFill>
              </a:rPr>
              <a:t>Я __________ </a:t>
            </a:r>
            <a:r>
              <a:rPr lang="ru-RU" sz="2400" b="1" i="1" dirty="0">
                <a:solidFill>
                  <a:srgbClr val="00B050"/>
                </a:solidFill>
              </a:rPr>
              <a:t>(желание и конечная цель)</a:t>
            </a:r>
          </a:p>
          <a:p>
            <a:pPr algn="l">
              <a:lnSpc>
                <a:spcPct val="110000"/>
              </a:lnSpc>
              <a:buSzPts val="1400"/>
            </a:pPr>
            <a:r>
              <a:rPr lang="ru-RU" sz="2400" b="1" i="1" dirty="0">
                <a:solidFill>
                  <a:srgbClr val="002060"/>
                </a:solidFill>
              </a:rPr>
              <a:t>Объясни/помоги/составь мне ___________ </a:t>
            </a:r>
            <a:r>
              <a:rPr lang="ru-RU" sz="2400" b="1" i="1" dirty="0">
                <a:solidFill>
                  <a:srgbClr val="00B050"/>
                </a:solidFill>
              </a:rPr>
              <a:t>(задача)</a:t>
            </a:r>
          </a:p>
          <a:p>
            <a:pPr algn="l">
              <a:lnSpc>
                <a:spcPct val="110000"/>
              </a:lnSpc>
              <a:buSzPts val="1400"/>
            </a:pPr>
            <a:r>
              <a:rPr lang="ru-RU" sz="2400" b="1" i="1" dirty="0">
                <a:solidFill>
                  <a:srgbClr val="002060"/>
                </a:solidFill>
              </a:rPr>
              <a:t>Расскажи мне так, будто ты/представь, что ты ____________ </a:t>
            </a:r>
            <a:r>
              <a:rPr lang="ru-RU" sz="2400" b="1" i="1" dirty="0">
                <a:solidFill>
                  <a:srgbClr val="00B050"/>
                </a:solidFill>
              </a:rPr>
              <a:t>(роль)</a:t>
            </a:r>
          </a:p>
          <a:p>
            <a:pPr algn="l">
              <a:lnSpc>
                <a:spcPct val="110000"/>
              </a:lnSpc>
              <a:buSzPts val="1400"/>
            </a:pPr>
            <a:r>
              <a:rPr lang="ru-RU" sz="2400" b="1" i="1" dirty="0">
                <a:solidFill>
                  <a:srgbClr val="002060"/>
                </a:solidFill>
              </a:rPr>
              <a:t>Уложись в ____________ </a:t>
            </a:r>
            <a:r>
              <a:rPr lang="ru-RU" sz="2400" b="1" i="1" dirty="0">
                <a:solidFill>
                  <a:srgbClr val="00B050"/>
                </a:solidFill>
              </a:rPr>
              <a:t>(лимит)</a:t>
            </a:r>
          </a:p>
        </p:txBody>
      </p:sp>
      <p:pic>
        <p:nvPicPr>
          <p:cNvPr id="4" name="Google Shape;186;g377c41d2247_0_4" title="8_ElUu4y6mD7AXVeuXiZO.jpg">
            <a:extLst>
              <a:ext uri="{FF2B5EF4-FFF2-40B4-BE49-F238E27FC236}">
                <a16:creationId xmlns:a16="http://schemas.microsoft.com/office/drawing/2014/main" xmlns="" id="{3CF714FA-C950-701F-FFBA-FCFD0F84D25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1520" y="2351854"/>
            <a:ext cx="4320480" cy="44402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298617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50D00F6-700E-6FC0-25F1-34A5DF3E5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2;p18">
            <a:extLst>
              <a:ext uri="{FF2B5EF4-FFF2-40B4-BE49-F238E27FC236}">
                <a16:creationId xmlns:a16="http://schemas.microsoft.com/office/drawing/2014/main" xmlns="" id="{1FE2AB8E-70B6-500E-D985-37A76FF38A88}"/>
              </a:ext>
            </a:extLst>
          </p:cNvPr>
          <p:cNvSpPr txBox="1">
            <a:spLocks noGrp="1"/>
          </p:cNvSpPr>
          <p:nvPr/>
        </p:nvSpPr>
        <p:spPr>
          <a:xfrm>
            <a:off x="251520" y="1259543"/>
            <a:ext cx="8782098" cy="466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33"/>
              <a:buFont typeface="Wix Madefor Display"/>
              <a:buNone/>
              <a:defRPr sz="30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rgbClr val="002060"/>
                </a:solidFill>
              </a:rPr>
              <a:t>Gigachat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6" name="Google Shape;169;g3073e73b339_0_687">
            <a:extLst>
              <a:ext uri="{FF2B5EF4-FFF2-40B4-BE49-F238E27FC236}">
                <a16:creationId xmlns:a16="http://schemas.microsoft.com/office/drawing/2014/main" xmlns="" id="{258E1277-7BFE-7F51-D720-B11A6F6150E7}"/>
              </a:ext>
            </a:extLst>
          </p:cNvPr>
          <p:cNvSpPr txBox="1">
            <a:spLocks/>
          </p:cNvSpPr>
          <p:nvPr/>
        </p:nvSpPr>
        <p:spPr>
          <a:xfrm>
            <a:off x="251520" y="2072269"/>
            <a:ext cx="4115184" cy="5416868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 spcFirstLastPara="1" wrap="square" lIns="0" tIns="0" rIns="0" bIns="0" anchor="t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>
              <a:lnSpc>
                <a:spcPct val="110000"/>
              </a:lnSpc>
              <a:buSzPts val="1400"/>
            </a:pPr>
            <a:r>
              <a:rPr lang="ru-RU" sz="2000" b="1" i="1" dirty="0" err="1">
                <a:solidFill>
                  <a:srgbClr val="002060"/>
                </a:solidFill>
              </a:rPr>
              <a:t>Промт</a:t>
            </a:r>
            <a:r>
              <a:rPr lang="ru-RU" sz="2000" b="1" i="1" dirty="0">
                <a:solidFill>
                  <a:srgbClr val="002060"/>
                </a:solidFill>
              </a:rPr>
              <a:t>:</a:t>
            </a:r>
          </a:p>
          <a:p>
            <a:pPr algn="l">
              <a:lnSpc>
                <a:spcPct val="110000"/>
              </a:lnSpc>
              <a:buSzPts val="1400"/>
            </a:pPr>
            <a:r>
              <a:rPr lang="ru-RU" sz="2000" b="1" i="1" dirty="0">
                <a:solidFill>
                  <a:srgbClr val="002060"/>
                </a:solidFill>
              </a:rPr>
              <a:t>Я хочу составить тест по русскому языку для учеников 7 класса по теме "Деепричастие".</a:t>
            </a:r>
            <a:endParaRPr lang="en-US" sz="2000" b="1" i="1" dirty="0">
              <a:solidFill>
                <a:srgbClr val="002060"/>
              </a:solidFill>
            </a:endParaRPr>
          </a:p>
          <a:p>
            <a:pPr algn="l">
              <a:lnSpc>
                <a:spcPct val="110000"/>
              </a:lnSpc>
              <a:buSzPts val="1400"/>
            </a:pPr>
            <a:endParaRPr lang="ru-RU" sz="2000" b="1" i="1" dirty="0">
              <a:solidFill>
                <a:srgbClr val="002060"/>
              </a:solidFill>
            </a:endParaRPr>
          </a:p>
          <a:p>
            <a:pPr algn="l">
              <a:lnSpc>
                <a:spcPct val="110000"/>
              </a:lnSpc>
              <a:buSzPts val="1400"/>
            </a:pPr>
            <a:r>
              <a:rPr lang="ru-RU" sz="2000" b="1" i="1" dirty="0">
                <a:solidFill>
                  <a:srgbClr val="002060"/>
                </a:solidFill>
              </a:rPr>
              <a:t>Разработай аналогичных 2 варианта в формате </a:t>
            </a:r>
            <a:br>
              <a:rPr lang="ru-RU" sz="2000" b="1" i="1" dirty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с выбором правильного варианта ответа. </a:t>
            </a:r>
            <a:endParaRPr lang="en-US" sz="2000" b="1" i="1" dirty="0">
              <a:solidFill>
                <a:srgbClr val="002060"/>
              </a:solidFill>
            </a:endParaRPr>
          </a:p>
          <a:p>
            <a:pPr algn="l">
              <a:lnSpc>
                <a:spcPct val="110000"/>
              </a:lnSpc>
              <a:buSzPts val="1400"/>
            </a:pPr>
            <a:endParaRPr lang="ru-RU" sz="2000" b="1" i="1" dirty="0">
              <a:solidFill>
                <a:srgbClr val="002060"/>
              </a:solidFill>
            </a:endParaRPr>
          </a:p>
          <a:p>
            <a:pPr algn="l">
              <a:lnSpc>
                <a:spcPct val="110000"/>
              </a:lnSpc>
              <a:buSzPts val="1400"/>
            </a:pPr>
            <a:r>
              <a:rPr lang="ru-RU" sz="2000" b="1" i="1" dirty="0">
                <a:solidFill>
                  <a:srgbClr val="002060"/>
                </a:solidFill>
              </a:rPr>
              <a:t>Задания должны быть в каждом варианте разноуровневые. </a:t>
            </a:r>
            <a:endParaRPr lang="en-US" sz="2000" b="1" i="1" dirty="0">
              <a:solidFill>
                <a:srgbClr val="002060"/>
              </a:solidFill>
            </a:endParaRPr>
          </a:p>
          <a:p>
            <a:pPr algn="l">
              <a:lnSpc>
                <a:spcPct val="110000"/>
              </a:lnSpc>
              <a:buSzPts val="1400"/>
            </a:pPr>
            <a:endParaRPr lang="ru-RU" sz="2000" b="1" i="1" dirty="0">
              <a:solidFill>
                <a:srgbClr val="002060"/>
              </a:solidFill>
            </a:endParaRPr>
          </a:p>
          <a:p>
            <a:pPr algn="l">
              <a:lnSpc>
                <a:spcPct val="110000"/>
              </a:lnSpc>
              <a:buSzPts val="1400"/>
            </a:pPr>
            <a:r>
              <a:rPr lang="ru-RU" sz="2000" b="1" i="1" dirty="0">
                <a:solidFill>
                  <a:srgbClr val="002060"/>
                </a:solidFill>
              </a:rPr>
              <a:t>Уложись в 5 заданий в каждом варианте и отметь для учителя верные ответы.</a:t>
            </a:r>
          </a:p>
        </p:txBody>
      </p:sp>
      <p:pic>
        <p:nvPicPr>
          <p:cNvPr id="5" name="Google Shape;194;g3073e73b339_0_724">
            <a:extLst>
              <a:ext uri="{FF2B5EF4-FFF2-40B4-BE49-F238E27FC236}">
                <a16:creationId xmlns:a16="http://schemas.microsoft.com/office/drawing/2014/main" xmlns="" id="{E977A0C6-CAD1-7E80-CA36-21A636FB93F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7328" r="7659"/>
          <a:stretch/>
        </p:blipFill>
        <p:spPr>
          <a:xfrm>
            <a:off x="4572000" y="1699377"/>
            <a:ext cx="4349524" cy="27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95;g3073e73b339_0_724" title="qr-code (21).png">
            <a:extLst>
              <a:ext uri="{FF2B5EF4-FFF2-40B4-BE49-F238E27FC236}">
                <a16:creationId xmlns:a16="http://schemas.microsoft.com/office/drawing/2014/main" xmlns="" id="{2E883FBF-3FD0-F4A5-4F04-3F0A124633D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8878" y="3638340"/>
            <a:ext cx="1837350" cy="18373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96;g3073e73b339_0_724">
            <a:extLst>
              <a:ext uri="{FF2B5EF4-FFF2-40B4-BE49-F238E27FC236}">
                <a16:creationId xmlns:a16="http://schemas.microsoft.com/office/drawing/2014/main" xmlns="" id="{E461D9EB-9C9F-5B40-5F7C-396F71EB2A3F}"/>
              </a:ext>
            </a:extLst>
          </p:cNvPr>
          <p:cNvSpPr txBox="1"/>
          <p:nvPr/>
        </p:nvSpPr>
        <p:spPr>
          <a:xfrm>
            <a:off x="4537388" y="494998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00B050"/>
                </a:solidFill>
              </a:rPr>
              <a:t>@gigachat_bot</a:t>
            </a:r>
            <a:endParaRPr sz="2400" dirty="0">
              <a:solidFill>
                <a:srgbClr val="00B050"/>
              </a:solidFill>
            </a:endParaRPr>
          </a:p>
        </p:txBody>
      </p:sp>
      <p:pic>
        <p:nvPicPr>
          <p:cNvPr id="9" name="Google Shape;198;g3073e73b339_0_724">
            <a:extLst>
              <a:ext uri="{FF2B5EF4-FFF2-40B4-BE49-F238E27FC236}">
                <a16:creationId xmlns:a16="http://schemas.microsoft.com/office/drawing/2014/main" xmlns="" id="{EC569A71-601B-7A0D-82C6-873CC9A478B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7753" y="5748654"/>
            <a:ext cx="3038475" cy="2276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079806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4500CE5-82DE-146D-E07B-30358CCBE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2;p18">
            <a:extLst>
              <a:ext uri="{FF2B5EF4-FFF2-40B4-BE49-F238E27FC236}">
                <a16:creationId xmlns:a16="http://schemas.microsoft.com/office/drawing/2014/main" xmlns="" id="{321A7559-9FEF-F1E5-C5C8-2B7A7E56AFEA}"/>
              </a:ext>
            </a:extLst>
          </p:cNvPr>
          <p:cNvSpPr txBox="1">
            <a:spLocks noGrp="1"/>
          </p:cNvSpPr>
          <p:nvPr/>
        </p:nvSpPr>
        <p:spPr>
          <a:xfrm>
            <a:off x="251520" y="1259543"/>
            <a:ext cx="8782098" cy="466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33"/>
              <a:buFont typeface="Wix Madefor Display"/>
              <a:buNone/>
              <a:defRPr sz="30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rgbClr val="002060"/>
                </a:solidFill>
              </a:rPr>
              <a:t>Gigachat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6" name="Google Shape;169;g3073e73b339_0_687">
            <a:extLst>
              <a:ext uri="{FF2B5EF4-FFF2-40B4-BE49-F238E27FC236}">
                <a16:creationId xmlns:a16="http://schemas.microsoft.com/office/drawing/2014/main" xmlns="" id="{0C66C784-1F62-2016-E474-5BAEAA265873}"/>
              </a:ext>
            </a:extLst>
          </p:cNvPr>
          <p:cNvSpPr txBox="1">
            <a:spLocks/>
          </p:cNvSpPr>
          <p:nvPr/>
        </p:nvSpPr>
        <p:spPr>
          <a:xfrm>
            <a:off x="251520" y="2072269"/>
            <a:ext cx="4115184" cy="5755422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 spcFirstLastPara="1" wrap="square" lIns="0" tIns="0" rIns="0" bIns="0" anchor="t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>
              <a:lnSpc>
                <a:spcPct val="110000"/>
              </a:lnSpc>
              <a:buSzPts val="1400"/>
            </a:pPr>
            <a:r>
              <a:rPr lang="ru-RU" sz="2000" b="1" i="1" dirty="0">
                <a:solidFill>
                  <a:srgbClr val="002060"/>
                </a:solidFill>
              </a:rPr>
              <a:t>Результат:</a:t>
            </a:r>
          </a:p>
          <a:p>
            <a:pPr algn="l">
              <a:lnSpc>
                <a:spcPct val="110000"/>
              </a:lnSpc>
              <a:buSzPts val="1400"/>
            </a:pPr>
            <a:r>
              <a:rPr lang="ru-RU" sz="2000" b="1" i="1" dirty="0">
                <a:solidFill>
                  <a:srgbClr val="002060"/>
                </a:solidFill>
              </a:rPr>
              <a:t>Вариант №1 (Разноуровневый). </a:t>
            </a:r>
            <a:r>
              <a:rPr lang="ru-RU" sz="2000" b="1" i="1" dirty="0">
                <a:solidFill>
                  <a:srgbClr val="00B050"/>
                </a:solidFill>
              </a:rPr>
              <a:t>Базовые задания:</a:t>
            </a:r>
          </a:p>
          <a:p>
            <a:pPr algn="l">
              <a:lnSpc>
                <a:spcPct val="110000"/>
              </a:lnSpc>
              <a:buSzPts val="1400"/>
            </a:pPr>
            <a:r>
              <a:rPr lang="ru-RU" sz="2000" b="1" i="1" dirty="0">
                <a:solidFill>
                  <a:srgbClr val="002060"/>
                </a:solidFill>
              </a:rPr>
              <a:t>Что обозначает деепричастие?</a:t>
            </a:r>
          </a:p>
          <a:p>
            <a:pPr algn="l">
              <a:lnSpc>
                <a:spcPct val="110000"/>
              </a:lnSpc>
              <a:buSzPts val="1400"/>
            </a:pPr>
            <a:r>
              <a:rPr lang="ru-RU" sz="2000" b="1" i="1" dirty="0">
                <a:solidFill>
                  <a:srgbClr val="002060"/>
                </a:solidFill>
              </a:rPr>
              <a:t>А) Основная форма глагола</a:t>
            </a:r>
          </a:p>
          <a:p>
            <a:pPr algn="l">
              <a:lnSpc>
                <a:spcPct val="110000"/>
              </a:lnSpc>
              <a:buSzPts val="1400"/>
            </a:pPr>
            <a:r>
              <a:rPr lang="ru-RU" sz="2000" b="1" i="1" dirty="0">
                <a:solidFill>
                  <a:srgbClr val="FFC000"/>
                </a:solidFill>
              </a:rPr>
              <a:t>Б) Дополнительное действие, зависящее от главного действия</a:t>
            </a:r>
          </a:p>
          <a:p>
            <a:pPr algn="l">
              <a:lnSpc>
                <a:spcPct val="110000"/>
              </a:lnSpc>
              <a:buSzPts val="1400"/>
            </a:pPr>
            <a:r>
              <a:rPr lang="ru-RU" sz="2000" b="1" i="1" dirty="0">
                <a:solidFill>
                  <a:srgbClr val="002060"/>
                </a:solidFill>
              </a:rPr>
              <a:t>В) Самостоятельное действие</a:t>
            </a:r>
          </a:p>
          <a:p>
            <a:pPr algn="l">
              <a:lnSpc>
                <a:spcPct val="110000"/>
              </a:lnSpc>
              <a:buSzPts val="1400"/>
            </a:pPr>
            <a:r>
              <a:rPr lang="ru-RU" sz="2000" b="1" i="1" dirty="0">
                <a:solidFill>
                  <a:srgbClr val="00B050"/>
                </a:solidFill>
              </a:rPr>
              <a:t>Повышенные задания: </a:t>
            </a:r>
          </a:p>
          <a:p>
            <a:pPr algn="l">
              <a:lnSpc>
                <a:spcPct val="110000"/>
              </a:lnSpc>
              <a:buSzPts val="1400"/>
            </a:pPr>
            <a:r>
              <a:rPr lang="ru-RU" sz="2000" b="1" i="1" dirty="0">
                <a:solidFill>
                  <a:srgbClr val="002060"/>
                </a:solidFill>
              </a:rPr>
              <a:t>В каких предложениях нарушена норма употребления деепричастного оборота?</a:t>
            </a:r>
          </a:p>
          <a:p>
            <a:pPr algn="l">
              <a:lnSpc>
                <a:spcPct val="110000"/>
              </a:lnSpc>
              <a:buSzPts val="1400"/>
            </a:pPr>
            <a:r>
              <a:rPr lang="ru-RU" sz="2000" b="1" i="1" dirty="0">
                <a:solidFill>
                  <a:srgbClr val="002060"/>
                </a:solidFill>
              </a:rPr>
              <a:t>А) Посмотрев фильм, зрители остались довольны.</a:t>
            </a:r>
          </a:p>
          <a:p>
            <a:pPr algn="l">
              <a:lnSpc>
                <a:spcPct val="110000"/>
              </a:lnSpc>
              <a:buSzPts val="1400"/>
            </a:pPr>
            <a:r>
              <a:rPr lang="ru-RU" sz="2000" b="1" i="1" dirty="0">
                <a:solidFill>
                  <a:srgbClr val="FF0000"/>
                </a:solidFill>
              </a:rPr>
              <a:t>Б) Поливая цветы, вода пролилась на пол.</a:t>
            </a:r>
          </a:p>
          <a:p>
            <a:pPr algn="l">
              <a:lnSpc>
                <a:spcPct val="110000"/>
              </a:lnSpc>
              <a:buSzPts val="1400"/>
            </a:pPr>
            <a:r>
              <a:rPr lang="ru-RU" sz="2000" b="1" i="1" dirty="0">
                <a:solidFill>
                  <a:srgbClr val="FF0000"/>
                </a:solidFill>
              </a:rPr>
              <a:t>В) Закрыв окно, стало прохладнее.</a:t>
            </a:r>
          </a:p>
        </p:txBody>
      </p:sp>
      <p:pic>
        <p:nvPicPr>
          <p:cNvPr id="5" name="Google Shape;194;g3073e73b339_0_724">
            <a:extLst>
              <a:ext uri="{FF2B5EF4-FFF2-40B4-BE49-F238E27FC236}">
                <a16:creationId xmlns:a16="http://schemas.microsoft.com/office/drawing/2014/main" xmlns="" id="{5B19E881-3A8E-C323-5500-F380134F805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7328" r="7659"/>
          <a:stretch/>
        </p:blipFill>
        <p:spPr>
          <a:xfrm>
            <a:off x="4572000" y="1699377"/>
            <a:ext cx="4349524" cy="27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95;g3073e73b339_0_724" title="qr-code (21).png">
            <a:extLst>
              <a:ext uri="{FF2B5EF4-FFF2-40B4-BE49-F238E27FC236}">
                <a16:creationId xmlns:a16="http://schemas.microsoft.com/office/drawing/2014/main" xmlns="" id="{32080E95-9A04-7798-63FA-11114567A0E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8878" y="3638340"/>
            <a:ext cx="1837350" cy="18373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96;g3073e73b339_0_724">
            <a:extLst>
              <a:ext uri="{FF2B5EF4-FFF2-40B4-BE49-F238E27FC236}">
                <a16:creationId xmlns:a16="http://schemas.microsoft.com/office/drawing/2014/main" xmlns="" id="{AA71C4FF-A7A6-CC6D-E809-E25E76368C90}"/>
              </a:ext>
            </a:extLst>
          </p:cNvPr>
          <p:cNvSpPr txBox="1"/>
          <p:nvPr/>
        </p:nvSpPr>
        <p:spPr>
          <a:xfrm>
            <a:off x="4537388" y="494998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00B050"/>
                </a:solidFill>
              </a:rPr>
              <a:t>@gigachat_bot</a:t>
            </a:r>
            <a:endParaRPr sz="2400" dirty="0">
              <a:solidFill>
                <a:srgbClr val="00B050"/>
              </a:solidFill>
            </a:endParaRPr>
          </a:p>
        </p:txBody>
      </p:sp>
      <p:pic>
        <p:nvPicPr>
          <p:cNvPr id="9" name="Google Shape;198;g3073e73b339_0_724">
            <a:extLst>
              <a:ext uri="{FF2B5EF4-FFF2-40B4-BE49-F238E27FC236}">
                <a16:creationId xmlns:a16="http://schemas.microsoft.com/office/drawing/2014/main" xmlns="" id="{2A1DDDD5-34AC-00D3-788C-7605ABBB80D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7753" y="5748654"/>
            <a:ext cx="3038475" cy="2276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66363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1944</TotalTime>
  <Words>1408</Words>
  <Application>Microsoft Office PowerPoint</Application>
  <PresentationFormat>Произвольный</PresentationFormat>
  <Paragraphs>261</Paragraphs>
  <Slides>38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Дмитрос Чернаков</dc:creator>
  <cp:lastModifiedBy>Елена Нестерова</cp:lastModifiedBy>
  <cp:revision>42</cp:revision>
  <dcterms:modified xsi:type="dcterms:W3CDTF">2026-02-26T08:13:30Z</dcterms:modified>
</cp:coreProperties>
</file>