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94" r:id="rId3"/>
    <p:sldId id="284" r:id="rId4"/>
    <p:sldId id="286" r:id="rId5"/>
    <p:sldId id="302" r:id="rId6"/>
    <p:sldId id="303" r:id="rId7"/>
    <p:sldId id="304" r:id="rId8"/>
    <p:sldId id="299" r:id="rId9"/>
    <p:sldId id="298" r:id="rId10"/>
    <p:sldId id="295" r:id="rId11"/>
    <p:sldId id="305" r:id="rId12"/>
    <p:sldId id="280" r:id="rId13"/>
    <p:sldId id="300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3" r:id="rId23"/>
    <p:sldId id="315" r:id="rId24"/>
    <p:sldId id="316" r:id="rId25"/>
    <p:sldId id="317" r:id="rId26"/>
    <p:sldId id="301" r:id="rId27"/>
    <p:sldId id="259" r:id="rId28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424" y="-7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C5EB7-7863-4054-BBDC-A52E7D478874}" type="doc">
      <dgm:prSet loTypeId="urn:microsoft.com/office/officeart/2005/8/layout/matrix1" loCatId="matrix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2D05C9B-9164-4767-9DE3-05E156BD0659}">
      <dgm:prSet phldrT="[Текст]"/>
      <dgm:spPr/>
      <dgm:t>
        <a:bodyPr/>
        <a:lstStyle/>
        <a:p>
          <a:r>
            <a:rPr lang="ru-RU" dirty="0"/>
            <a:t>Ключевой вопрос</a:t>
          </a:r>
        </a:p>
      </dgm:t>
    </dgm:pt>
    <dgm:pt modelId="{71718909-DD27-41FF-826D-F11E5F3E1807}" type="parTrans" cxnId="{64565D22-CB63-48D8-82CC-C7E9A54C4054}">
      <dgm:prSet/>
      <dgm:spPr/>
      <dgm:t>
        <a:bodyPr/>
        <a:lstStyle/>
        <a:p>
          <a:endParaRPr lang="ru-RU"/>
        </a:p>
      </dgm:t>
    </dgm:pt>
    <dgm:pt modelId="{6E32D453-8624-4EBD-AFE0-6B828022FF14}" type="sibTrans" cxnId="{64565D22-CB63-48D8-82CC-C7E9A54C4054}">
      <dgm:prSet/>
      <dgm:spPr/>
      <dgm:t>
        <a:bodyPr/>
        <a:lstStyle/>
        <a:p>
          <a:endParaRPr lang="ru-RU"/>
        </a:p>
      </dgm:t>
    </dgm:pt>
    <dgm:pt modelId="{26C489E6-3720-43C7-AFD8-C225474CE705}">
      <dgm:prSet phldrT="[Текст]"/>
      <dgm:spPr/>
      <dgm:t>
        <a:bodyPr/>
        <a:lstStyle/>
        <a:p>
          <a:r>
            <a:rPr lang="ru-RU" dirty="0"/>
            <a:t>Чего не будет, если я этого не сделаю?</a:t>
          </a:r>
        </a:p>
      </dgm:t>
    </dgm:pt>
    <dgm:pt modelId="{D646165C-9B92-4E4B-AFE2-420823F7CA19}" type="parTrans" cxnId="{7D226497-F7E8-4D6A-A769-59B35CB3960D}">
      <dgm:prSet/>
      <dgm:spPr/>
      <dgm:t>
        <a:bodyPr/>
        <a:lstStyle/>
        <a:p>
          <a:endParaRPr lang="ru-RU"/>
        </a:p>
      </dgm:t>
    </dgm:pt>
    <dgm:pt modelId="{895AD591-E875-4B1C-AC5C-4802A9D2A8E5}" type="sibTrans" cxnId="{7D226497-F7E8-4D6A-A769-59B35CB3960D}">
      <dgm:prSet/>
      <dgm:spPr/>
      <dgm:t>
        <a:bodyPr/>
        <a:lstStyle/>
        <a:p>
          <a:endParaRPr lang="ru-RU"/>
        </a:p>
      </dgm:t>
    </dgm:pt>
    <dgm:pt modelId="{431AD636-E225-4EFE-9BCF-EEDB1B5FC6F6}">
      <dgm:prSet phldrT="[Текст]"/>
      <dgm:spPr/>
      <dgm:t>
        <a:bodyPr/>
        <a:lstStyle/>
        <a:p>
          <a:r>
            <a:rPr lang="ru-RU" dirty="0"/>
            <a:t>Что будет, если я это сделаю?</a:t>
          </a:r>
        </a:p>
      </dgm:t>
    </dgm:pt>
    <dgm:pt modelId="{3E35189F-10DD-49AE-AB56-DF7F369AC4D6}" type="parTrans" cxnId="{F20AF5CF-B755-43A7-B6D7-5A2CFA2A10BD}">
      <dgm:prSet/>
      <dgm:spPr/>
      <dgm:t>
        <a:bodyPr/>
        <a:lstStyle/>
        <a:p>
          <a:endParaRPr lang="ru-RU"/>
        </a:p>
      </dgm:t>
    </dgm:pt>
    <dgm:pt modelId="{CA2E9C40-FC05-494E-BB21-E77865AED611}" type="sibTrans" cxnId="{F20AF5CF-B755-43A7-B6D7-5A2CFA2A10BD}">
      <dgm:prSet/>
      <dgm:spPr/>
      <dgm:t>
        <a:bodyPr/>
        <a:lstStyle/>
        <a:p>
          <a:endParaRPr lang="ru-RU"/>
        </a:p>
      </dgm:t>
    </dgm:pt>
    <dgm:pt modelId="{7E916844-34EF-4358-94E9-8A2C3094CAE1}">
      <dgm:prSet phldrT="[Текст]"/>
      <dgm:spPr/>
      <dgm:t>
        <a:bodyPr/>
        <a:lstStyle/>
        <a:p>
          <a:r>
            <a:rPr lang="ru-RU" dirty="0"/>
            <a:t>Чего не будет, если я это сделаю?</a:t>
          </a:r>
        </a:p>
      </dgm:t>
    </dgm:pt>
    <dgm:pt modelId="{3580540C-820E-4C62-8E6B-8FF733225DD1}" type="parTrans" cxnId="{B4CCE512-1700-4F71-8A62-18096D988C7B}">
      <dgm:prSet/>
      <dgm:spPr/>
      <dgm:t>
        <a:bodyPr/>
        <a:lstStyle/>
        <a:p>
          <a:endParaRPr lang="ru-RU"/>
        </a:p>
      </dgm:t>
    </dgm:pt>
    <dgm:pt modelId="{5611C98D-8EAC-4808-A62D-98C774107E00}" type="sibTrans" cxnId="{B4CCE512-1700-4F71-8A62-18096D988C7B}">
      <dgm:prSet/>
      <dgm:spPr/>
      <dgm:t>
        <a:bodyPr/>
        <a:lstStyle/>
        <a:p>
          <a:endParaRPr lang="ru-RU"/>
        </a:p>
      </dgm:t>
    </dgm:pt>
    <dgm:pt modelId="{F358DFCB-AC55-498B-BA24-B49CAFFAEB56}">
      <dgm:prSet phldrT="[Текст]"/>
      <dgm:spPr/>
      <dgm:t>
        <a:bodyPr/>
        <a:lstStyle/>
        <a:p>
          <a:r>
            <a:rPr lang="ru-RU" dirty="0"/>
            <a:t>Что будет, если я этого не сделаю?</a:t>
          </a:r>
        </a:p>
      </dgm:t>
    </dgm:pt>
    <dgm:pt modelId="{7BEC5FF8-1EEC-475C-9EA8-6EC8249CD810}" type="parTrans" cxnId="{D2E258D5-6FBA-4558-8BD2-13260D5479E9}">
      <dgm:prSet/>
      <dgm:spPr/>
      <dgm:t>
        <a:bodyPr/>
        <a:lstStyle/>
        <a:p>
          <a:endParaRPr lang="ru-RU"/>
        </a:p>
      </dgm:t>
    </dgm:pt>
    <dgm:pt modelId="{5A930B67-319F-4A67-A235-B3A6692C4171}" type="sibTrans" cxnId="{D2E258D5-6FBA-4558-8BD2-13260D5479E9}">
      <dgm:prSet/>
      <dgm:spPr/>
      <dgm:t>
        <a:bodyPr/>
        <a:lstStyle/>
        <a:p>
          <a:endParaRPr lang="ru-RU"/>
        </a:p>
      </dgm:t>
    </dgm:pt>
    <dgm:pt modelId="{4BF23AFB-89EA-4ED7-8E18-A178B57A89AD}">
      <dgm:prSet/>
      <dgm:spPr/>
      <dgm:t>
        <a:bodyPr/>
        <a:lstStyle/>
        <a:p>
          <a:endParaRPr lang="x-none"/>
        </a:p>
      </dgm:t>
    </dgm:pt>
    <dgm:pt modelId="{4A34CB0E-A709-4ABF-BAF6-1F74BAF0B90C}" type="parTrans" cxnId="{19C448FC-1FE4-43C5-8B17-A42E96B8350D}">
      <dgm:prSet/>
      <dgm:spPr/>
      <dgm:t>
        <a:bodyPr/>
        <a:lstStyle/>
        <a:p>
          <a:endParaRPr lang="ru-RU"/>
        </a:p>
      </dgm:t>
    </dgm:pt>
    <dgm:pt modelId="{0FF371F5-CB8E-40E3-9D3D-D41216D4A769}" type="sibTrans" cxnId="{19C448FC-1FE4-43C5-8B17-A42E96B8350D}">
      <dgm:prSet/>
      <dgm:spPr/>
      <dgm:t>
        <a:bodyPr/>
        <a:lstStyle/>
        <a:p>
          <a:endParaRPr lang="ru-RU"/>
        </a:p>
      </dgm:t>
    </dgm:pt>
    <dgm:pt modelId="{167279C2-C7A0-4B69-AC71-0C82772256DF}" type="pres">
      <dgm:prSet presAssocID="{068C5EB7-7863-4054-BBDC-A52E7D4788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4FC67-6660-4602-BC20-C50F300107BD}" type="pres">
      <dgm:prSet presAssocID="{068C5EB7-7863-4054-BBDC-A52E7D478874}" presName="matrix" presStyleCnt="0"/>
      <dgm:spPr/>
    </dgm:pt>
    <dgm:pt modelId="{A92F6D1C-35BF-4F63-A8F0-F85AC180D305}" type="pres">
      <dgm:prSet presAssocID="{068C5EB7-7863-4054-BBDC-A52E7D478874}" presName="tile1" presStyleLbl="node1" presStyleIdx="0" presStyleCnt="4"/>
      <dgm:spPr/>
      <dgm:t>
        <a:bodyPr/>
        <a:lstStyle/>
        <a:p>
          <a:endParaRPr lang="ru-RU"/>
        </a:p>
      </dgm:t>
    </dgm:pt>
    <dgm:pt modelId="{7E9D9BE5-6DD4-4978-8810-89B54F793659}" type="pres">
      <dgm:prSet presAssocID="{068C5EB7-7863-4054-BBDC-A52E7D4788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55385-7631-440B-A3A7-165307BCFF04}" type="pres">
      <dgm:prSet presAssocID="{068C5EB7-7863-4054-BBDC-A52E7D478874}" presName="tile2" presStyleLbl="node1" presStyleIdx="1" presStyleCnt="4" custLinFactNeighborX="0" custLinFactNeighborY="-4388"/>
      <dgm:spPr/>
      <dgm:t>
        <a:bodyPr/>
        <a:lstStyle/>
        <a:p>
          <a:endParaRPr lang="ru-RU"/>
        </a:p>
      </dgm:t>
    </dgm:pt>
    <dgm:pt modelId="{44D09B03-2A93-493B-875A-2111847A2A0D}" type="pres">
      <dgm:prSet presAssocID="{068C5EB7-7863-4054-BBDC-A52E7D4788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77973-2120-451F-9D80-602BA2DF8C11}" type="pres">
      <dgm:prSet presAssocID="{068C5EB7-7863-4054-BBDC-A52E7D478874}" presName="tile3" presStyleLbl="node1" presStyleIdx="2" presStyleCnt="4"/>
      <dgm:spPr/>
      <dgm:t>
        <a:bodyPr/>
        <a:lstStyle/>
        <a:p>
          <a:endParaRPr lang="ru-RU"/>
        </a:p>
      </dgm:t>
    </dgm:pt>
    <dgm:pt modelId="{19F69C40-52F2-4AC0-909E-CE1C80EF5691}" type="pres">
      <dgm:prSet presAssocID="{068C5EB7-7863-4054-BBDC-A52E7D4788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43E2B-C629-4C71-97BB-9830D5AFA23F}" type="pres">
      <dgm:prSet presAssocID="{068C5EB7-7863-4054-BBDC-A52E7D478874}" presName="tile4" presStyleLbl="node1" presStyleIdx="3" presStyleCnt="4" custLinFactNeighborX="0" custLinFactNeighborY="0"/>
      <dgm:spPr/>
      <dgm:t>
        <a:bodyPr/>
        <a:lstStyle/>
        <a:p>
          <a:endParaRPr lang="ru-RU"/>
        </a:p>
      </dgm:t>
    </dgm:pt>
    <dgm:pt modelId="{F766266E-6607-4E35-94C8-5B68C39612B3}" type="pres">
      <dgm:prSet presAssocID="{068C5EB7-7863-4054-BBDC-A52E7D4788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E49CC-4425-4725-93EC-B50006BC3F52}" type="pres">
      <dgm:prSet presAssocID="{068C5EB7-7863-4054-BBDC-A52E7D47887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9ED77-AB30-4E67-9455-6EF9AA37083E}" type="presOf" srcId="{7E916844-34EF-4358-94E9-8A2C3094CAE1}" destId="{71D77973-2120-451F-9D80-602BA2DF8C11}" srcOrd="0" destOrd="0" presId="urn:microsoft.com/office/officeart/2005/8/layout/matrix1"/>
    <dgm:cxn modelId="{19C448FC-1FE4-43C5-8B17-A42E96B8350D}" srcId="{02D05C9B-9164-4767-9DE3-05E156BD0659}" destId="{4BF23AFB-89EA-4ED7-8E18-A178B57A89AD}" srcOrd="4" destOrd="0" parTransId="{4A34CB0E-A709-4ABF-BAF6-1F74BAF0B90C}" sibTransId="{0FF371F5-CB8E-40E3-9D3D-D41216D4A769}"/>
    <dgm:cxn modelId="{90AD8AE3-8984-450B-B95E-5FF0C3605C44}" type="presOf" srcId="{431AD636-E225-4EFE-9BCF-EEDB1B5FC6F6}" destId="{83A55385-7631-440B-A3A7-165307BCFF04}" srcOrd="0" destOrd="0" presId="urn:microsoft.com/office/officeart/2005/8/layout/matrix1"/>
    <dgm:cxn modelId="{B4CCE512-1700-4F71-8A62-18096D988C7B}" srcId="{02D05C9B-9164-4767-9DE3-05E156BD0659}" destId="{7E916844-34EF-4358-94E9-8A2C3094CAE1}" srcOrd="2" destOrd="0" parTransId="{3580540C-820E-4C62-8E6B-8FF733225DD1}" sibTransId="{5611C98D-8EAC-4808-A62D-98C774107E00}"/>
    <dgm:cxn modelId="{80DC80F1-7AF7-4D43-AB54-8BC8325708CC}" type="presOf" srcId="{7E916844-34EF-4358-94E9-8A2C3094CAE1}" destId="{19F69C40-52F2-4AC0-909E-CE1C80EF5691}" srcOrd="1" destOrd="0" presId="urn:microsoft.com/office/officeart/2005/8/layout/matrix1"/>
    <dgm:cxn modelId="{F20AF5CF-B755-43A7-B6D7-5A2CFA2A10BD}" srcId="{02D05C9B-9164-4767-9DE3-05E156BD0659}" destId="{431AD636-E225-4EFE-9BCF-EEDB1B5FC6F6}" srcOrd="1" destOrd="0" parTransId="{3E35189F-10DD-49AE-AB56-DF7F369AC4D6}" sibTransId="{CA2E9C40-FC05-494E-BB21-E77865AED611}"/>
    <dgm:cxn modelId="{F53D98BC-ABD4-40F1-9DB3-7286A3E85AA9}" type="presOf" srcId="{F358DFCB-AC55-498B-BA24-B49CAFFAEB56}" destId="{B5843E2B-C629-4C71-97BB-9830D5AFA23F}" srcOrd="0" destOrd="0" presId="urn:microsoft.com/office/officeart/2005/8/layout/matrix1"/>
    <dgm:cxn modelId="{8882745E-79C9-43E4-80F1-9ED805176ED0}" type="presOf" srcId="{068C5EB7-7863-4054-BBDC-A52E7D478874}" destId="{167279C2-C7A0-4B69-AC71-0C82772256DF}" srcOrd="0" destOrd="0" presId="urn:microsoft.com/office/officeart/2005/8/layout/matrix1"/>
    <dgm:cxn modelId="{7D226497-F7E8-4D6A-A769-59B35CB3960D}" srcId="{02D05C9B-9164-4767-9DE3-05E156BD0659}" destId="{26C489E6-3720-43C7-AFD8-C225474CE705}" srcOrd="0" destOrd="0" parTransId="{D646165C-9B92-4E4B-AFE2-420823F7CA19}" sibTransId="{895AD591-E875-4B1C-AC5C-4802A9D2A8E5}"/>
    <dgm:cxn modelId="{D2E258D5-6FBA-4558-8BD2-13260D5479E9}" srcId="{02D05C9B-9164-4767-9DE3-05E156BD0659}" destId="{F358DFCB-AC55-498B-BA24-B49CAFFAEB56}" srcOrd="3" destOrd="0" parTransId="{7BEC5FF8-1EEC-475C-9EA8-6EC8249CD810}" sibTransId="{5A930B67-319F-4A67-A235-B3A6692C4171}"/>
    <dgm:cxn modelId="{3BD5FC75-2F43-4B44-A9B2-EBAFB13C5CB7}" type="presOf" srcId="{02D05C9B-9164-4767-9DE3-05E156BD0659}" destId="{671E49CC-4425-4725-93EC-B50006BC3F52}" srcOrd="0" destOrd="0" presId="urn:microsoft.com/office/officeart/2005/8/layout/matrix1"/>
    <dgm:cxn modelId="{64565D22-CB63-48D8-82CC-C7E9A54C4054}" srcId="{068C5EB7-7863-4054-BBDC-A52E7D478874}" destId="{02D05C9B-9164-4767-9DE3-05E156BD0659}" srcOrd="0" destOrd="0" parTransId="{71718909-DD27-41FF-826D-F11E5F3E1807}" sibTransId="{6E32D453-8624-4EBD-AFE0-6B828022FF14}"/>
    <dgm:cxn modelId="{FF46A495-E422-4BE0-ABB1-98F3C9985CDF}" type="presOf" srcId="{431AD636-E225-4EFE-9BCF-EEDB1B5FC6F6}" destId="{44D09B03-2A93-493B-875A-2111847A2A0D}" srcOrd="1" destOrd="0" presId="urn:microsoft.com/office/officeart/2005/8/layout/matrix1"/>
    <dgm:cxn modelId="{045DA7A2-7DF8-4D99-AD68-B0825EC9900C}" type="presOf" srcId="{26C489E6-3720-43C7-AFD8-C225474CE705}" destId="{A92F6D1C-35BF-4F63-A8F0-F85AC180D305}" srcOrd="0" destOrd="0" presId="urn:microsoft.com/office/officeart/2005/8/layout/matrix1"/>
    <dgm:cxn modelId="{39C20C83-42BC-4AB7-A0B5-6D838CA0E362}" type="presOf" srcId="{26C489E6-3720-43C7-AFD8-C225474CE705}" destId="{7E9D9BE5-6DD4-4978-8810-89B54F793659}" srcOrd="1" destOrd="0" presId="urn:microsoft.com/office/officeart/2005/8/layout/matrix1"/>
    <dgm:cxn modelId="{90A41DFC-B277-4FA6-9AF3-C529E96FBADE}" type="presOf" srcId="{F358DFCB-AC55-498B-BA24-B49CAFFAEB56}" destId="{F766266E-6607-4E35-94C8-5B68C39612B3}" srcOrd="1" destOrd="0" presId="urn:microsoft.com/office/officeart/2005/8/layout/matrix1"/>
    <dgm:cxn modelId="{ACD53482-3E79-4FB0-8086-E1C0B23A9181}" type="presParOf" srcId="{167279C2-C7A0-4B69-AC71-0C82772256DF}" destId="{59E4FC67-6660-4602-BC20-C50F300107BD}" srcOrd="0" destOrd="0" presId="urn:microsoft.com/office/officeart/2005/8/layout/matrix1"/>
    <dgm:cxn modelId="{FD215932-628F-4E84-9DAE-1DB1A764BFCD}" type="presParOf" srcId="{59E4FC67-6660-4602-BC20-C50F300107BD}" destId="{A92F6D1C-35BF-4F63-A8F0-F85AC180D305}" srcOrd="0" destOrd="0" presId="urn:microsoft.com/office/officeart/2005/8/layout/matrix1"/>
    <dgm:cxn modelId="{5B5DF7DF-989D-4119-B7EA-942E8FECB03F}" type="presParOf" srcId="{59E4FC67-6660-4602-BC20-C50F300107BD}" destId="{7E9D9BE5-6DD4-4978-8810-89B54F793659}" srcOrd="1" destOrd="0" presId="urn:microsoft.com/office/officeart/2005/8/layout/matrix1"/>
    <dgm:cxn modelId="{AC0627AB-1DA0-4FF1-9696-0D70EE815D7F}" type="presParOf" srcId="{59E4FC67-6660-4602-BC20-C50F300107BD}" destId="{83A55385-7631-440B-A3A7-165307BCFF04}" srcOrd="2" destOrd="0" presId="urn:microsoft.com/office/officeart/2005/8/layout/matrix1"/>
    <dgm:cxn modelId="{D85B3C5D-58D1-4CDC-8598-7F6356D14D60}" type="presParOf" srcId="{59E4FC67-6660-4602-BC20-C50F300107BD}" destId="{44D09B03-2A93-493B-875A-2111847A2A0D}" srcOrd="3" destOrd="0" presId="urn:microsoft.com/office/officeart/2005/8/layout/matrix1"/>
    <dgm:cxn modelId="{945AD700-4CFC-48FE-A52A-C130BD329E98}" type="presParOf" srcId="{59E4FC67-6660-4602-BC20-C50F300107BD}" destId="{71D77973-2120-451F-9D80-602BA2DF8C11}" srcOrd="4" destOrd="0" presId="urn:microsoft.com/office/officeart/2005/8/layout/matrix1"/>
    <dgm:cxn modelId="{05FB4CE8-5340-4812-A509-C51B4602342D}" type="presParOf" srcId="{59E4FC67-6660-4602-BC20-C50F300107BD}" destId="{19F69C40-52F2-4AC0-909E-CE1C80EF5691}" srcOrd="5" destOrd="0" presId="urn:microsoft.com/office/officeart/2005/8/layout/matrix1"/>
    <dgm:cxn modelId="{48C8A9E6-640D-4D4F-BB6E-934A5E256576}" type="presParOf" srcId="{59E4FC67-6660-4602-BC20-C50F300107BD}" destId="{B5843E2B-C629-4C71-97BB-9830D5AFA23F}" srcOrd="6" destOrd="0" presId="urn:microsoft.com/office/officeart/2005/8/layout/matrix1"/>
    <dgm:cxn modelId="{9EFBDB7F-D54F-4F37-B4B3-4776FABE67BD}" type="presParOf" srcId="{59E4FC67-6660-4602-BC20-C50F300107BD}" destId="{F766266E-6607-4E35-94C8-5B68C39612B3}" srcOrd="7" destOrd="0" presId="urn:microsoft.com/office/officeart/2005/8/layout/matrix1"/>
    <dgm:cxn modelId="{52B4855A-35B9-4115-8178-A1E0AC735EDA}" type="presParOf" srcId="{167279C2-C7A0-4B69-AC71-0C82772256DF}" destId="{671E49CC-4425-4725-93EC-B50006BC3F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374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4;g3073e73b339_0_669">
            <a:extLst>
              <a:ext uri="{FF2B5EF4-FFF2-40B4-BE49-F238E27FC236}">
                <a16:creationId xmlns:a16="http://schemas.microsoft.com/office/drawing/2014/main" xmlns="" id="{74E29BD2-1789-D3E7-C59C-A1443B86B29B}"/>
              </a:ext>
            </a:extLst>
          </p:cNvPr>
          <p:cNvSpPr/>
          <p:nvPr/>
        </p:nvSpPr>
        <p:spPr>
          <a:xfrm>
            <a:off x="3203848" y="4831488"/>
            <a:ext cx="5688632" cy="2332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06000" tIns="72000" rIns="91425" bIns="118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Гал</a:t>
            </a:r>
            <a:r>
              <a:rPr lang="ru-RU" sz="3200" dirty="0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кина Мария Алексеевна</a:t>
            </a:r>
            <a:endParaRPr sz="3200" b="0" i="0" u="none" strike="noStrike" cap="none" dirty="0">
              <a:solidFill>
                <a:schemeClr val="dk1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Учитель математики ГБОУ “Школа №56 им. Академика В.А. Легасова” г. Москвы, координатор направления “Студенты” </a:t>
            </a:r>
            <a:br>
              <a:rPr lang="ru-RU" sz="18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ru-RU" sz="18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во Всероссийском сообществе наставников-просветителей г. Москвы</a:t>
            </a:r>
            <a:endParaRPr sz="1800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" name="Google Shape;146;g3073e73b339_0_669">
            <a:extLst>
              <a:ext uri="{FF2B5EF4-FFF2-40B4-BE49-F238E27FC236}">
                <a16:creationId xmlns:a16="http://schemas.microsoft.com/office/drawing/2014/main" xmlns="" id="{5068192B-F0E8-163F-6E69-90CCC3FEF694}"/>
              </a:ext>
            </a:extLst>
          </p:cNvPr>
          <p:cNvSpPr txBox="1"/>
          <p:nvPr/>
        </p:nvSpPr>
        <p:spPr>
          <a:xfrm>
            <a:off x="406011" y="2218351"/>
            <a:ext cx="8331978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6000" b="1" dirty="0">
                <a:solidFill>
                  <a:srgbClr val="002060"/>
                </a:solidFill>
                <a:latin typeface="Noto Sans"/>
                <a:ea typeface="Noto Sans"/>
                <a:cs typeface="Noto Sans"/>
                <a:sym typeface="Noto Sans"/>
              </a:rPr>
              <a:t>Карьера как сеть: сплетаем связи</a:t>
            </a:r>
            <a:endParaRPr sz="6000" b="1" dirty="0">
              <a:solidFill>
                <a:srgbClr val="00206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0" name="Google Shape;147;g3073e73b339_0_669">
            <a:extLst>
              <a:ext uri="{FF2B5EF4-FFF2-40B4-BE49-F238E27FC236}">
                <a16:creationId xmlns:a16="http://schemas.microsoft.com/office/drawing/2014/main" xmlns="" id="{BB1F5F55-FFD0-404C-816B-E9FA7F125F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1948"/>
          <a:stretch/>
        </p:blipFill>
        <p:spPr>
          <a:xfrm>
            <a:off x="442270" y="4411336"/>
            <a:ext cx="2771800" cy="3283944"/>
          </a:xfrm>
          <a:prstGeom prst="rect">
            <a:avLst/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B871A9-8A9F-F7AD-CA79-BEB15CC5C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7;g377c41d2247_0_129">
            <a:extLst>
              <a:ext uri="{FF2B5EF4-FFF2-40B4-BE49-F238E27FC236}">
                <a16:creationId xmlns:a16="http://schemas.microsoft.com/office/drawing/2014/main" xmlns="" id="{6FBE581B-B577-1D74-F3C8-AA8FD10BBC12}"/>
              </a:ext>
            </a:extLst>
          </p:cNvPr>
          <p:cNvSpPr txBox="1">
            <a:spLocks noGrp="1"/>
          </p:cNvSpPr>
          <p:nvPr/>
        </p:nvSpPr>
        <p:spPr>
          <a:xfrm>
            <a:off x="323528" y="1265121"/>
            <a:ext cx="109380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4000" dirty="0">
                <a:solidFill>
                  <a:srgbClr val="002060"/>
                </a:solidFill>
              </a:rPr>
              <a:t>Профессиональный аудит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8" name="Google Shape;123;p18">
            <a:extLst>
              <a:ext uri="{FF2B5EF4-FFF2-40B4-BE49-F238E27FC236}">
                <a16:creationId xmlns:a16="http://schemas.microsoft.com/office/drawing/2014/main" xmlns="" id="{0EFFB352-88F1-54C3-4F0B-C76844441C86}"/>
              </a:ext>
            </a:extLst>
          </p:cNvPr>
          <p:cNvSpPr txBox="1"/>
          <p:nvPr/>
        </p:nvSpPr>
        <p:spPr>
          <a:xfrm>
            <a:off x="303569" y="2195736"/>
            <a:ext cx="7776864" cy="29403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Напишите 3 своих профессиональных достижения, которыми вы готовы поделиться с другими.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Напишите 3 профессиональных цели, которые вы хотите достичь в ближайшие 3-5 лет.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Это диагностика готовности самому быть видимым и искать социальный капитал.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EDFD90-48AB-B3CF-6CF5-D96B1ED5F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60032"/>
            <a:ext cx="3779912" cy="3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498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B43FA8-4DE3-029D-E36A-850E33656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2;p72">
            <a:extLst>
              <a:ext uri="{FF2B5EF4-FFF2-40B4-BE49-F238E27FC236}">
                <a16:creationId xmlns:a16="http://schemas.microsoft.com/office/drawing/2014/main" xmlns="" id="{C4612098-DB99-0B8A-7662-64A93B26BCA7}"/>
              </a:ext>
            </a:extLst>
          </p:cNvPr>
          <p:cNvSpPr txBox="1">
            <a:spLocks noGrp="1"/>
          </p:cNvSpPr>
          <p:nvPr/>
        </p:nvSpPr>
        <p:spPr>
          <a:xfrm>
            <a:off x="405811" y="1440620"/>
            <a:ext cx="10938000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4400" dirty="0">
                <a:solidFill>
                  <a:srgbClr val="002060"/>
                </a:solidFill>
              </a:rPr>
              <a:t>Квадрат Декарта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5" name="Google Shape;445;p72">
            <a:extLst>
              <a:ext uri="{FF2B5EF4-FFF2-40B4-BE49-F238E27FC236}">
                <a16:creationId xmlns:a16="http://schemas.microsoft.com/office/drawing/2014/main" xmlns="" id="{3B4B4B8F-236C-67A9-0003-7CC10D173816}"/>
              </a:ext>
            </a:extLst>
          </p:cNvPr>
          <p:cNvSpPr txBox="1"/>
          <p:nvPr/>
        </p:nvSpPr>
        <p:spPr>
          <a:xfrm>
            <a:off x="286062" y="2771800"/>
            <a:ext cx="4152899" cy="527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7378" lvl="0" indent="-31573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Noto Sans"/>
              <a:buChar char="●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Эта матрица или таблица — отличный способ структурировать мысли, особенно когда эмоции мешают трезво оценить ситуацию.</a:t>
            </a:r>
          </a:p>
          <a:p>
            <a:pPr marL="327378" lvl="0" indent="-31573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Noto Sans"/>
              <a:buChar char="●"/>
            </a:pPr>
            <a:endParaRPr lang="ru-RU" sz="1833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27378" lvl="0" indent="-31573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Noto Sans"/>
              <a:buChar char="●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Квадрат Декарта можно использовать, чтобы:</a:t>
            </a:r>
          </a:p>
          <a:p>
            <a:pPr marL="327378" lvl="0" indent="-31573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Noto Sans"/>
              <a:buChar char="●"/>
            </a:pPr>
            <a:endParaRPr lang="ru-RU" sz="1833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35454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Wingdings" panose="05000000000000000000" pitchFamily="2" charset="2"/>
              <a:buChar char="ü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рассмотреть проблему с разных сторон;</a:t>
            </a:r>
          </a:p>
          <a:p>
            <a:pPr marL="35454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Wingdings" panose="05000000000000000000" pitchFamily="2" charset="2"/>
              <a:buChar char="ü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выявить истинную мотивацию;</a:t>
            </a:r>
          </a:p>
          <a:p>
            <a:pPr marL="35454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Wingdings" panose="05000000000000000000" pitchFamily="2" charset="2"/>
              <a:buChar char="ü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увидеть скрытые риски и выгоды;</a:t>
            </a:r>
          </a:p>
          <a:p>
            <a:pPr marL="354541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Wingdings" panose="05000000000000000000" pitchFamily="2" charset="2"/>
              <a:buChar char="ü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принимать осознанные решения, опираясь не только на чувства, но и на логику.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B4D8B47F-6874-4278-8326-92912B10C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431489"/>
              </p:ext>
            </p:extLst>
          </p:nvPr>
        </p:nvGraphicFramePr>
        <p:xfrm>
          <a:off x="4710111" y="3272456"/>
          <a:ext cx="4182369" cy="345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6782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DACE97-C960-2702-B23F-5E748814D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858D55FE-8A40-2BE6-DFE4-4812EAAB3D66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148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Какие установки помогут войти в </a:t>
            </a:r>
            <a:r>
              <a:rPr lang="ru-RU" sz="4400" dirty="0" err="1">
                <a:solidFill>
                  <a:srgbClr val="002060"/>
                </a:solidFill>
              </a:rPr>
              <a:t>профкомьюнити</a:t>
            </a:r>
            <a:r>
              <a:rPr lang="ru-RU" sz="4400" dirty="0">
                <a:solidFill>
                  <a:srgbClr val="002060"/>
                </a:solidFill>
              </a:rPr>
              <a:t>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7" name="Google Shape;441;p63">
            <a:extLst>
              <a:ext uri="{FF2B5EF4-FFF2-40B4-BE49-F238E27FC236}">
                <a16:creationId xmlns:a16="http://schemas.microsoft.com/office/drawing/2014/main" xmlns="" id="{2FD88295-D7FA-88E6-B522-0E2D874F403F}"/>
              </a:ext>
            </a:extLst>
          </p:cNvPr>
          <p:cNvSpPr txBox="1"/>
          <p:nvPr/>
        </p:nvSpPr>
        <p:spPr>
          <a:xfrm>
            <a:off x="349361" y="2699792"/>
            <a:ext cx="8205801" cy="375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i="1" u="none" strike="noStrike" cap="none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 marR="0" lvl="0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Clr>
                <a:srgbClr val="6576FB"/>
              </a:buClr>
              <a:buSzPts val="1900"/>
            </a:pPr>
            <a:r>
              <a:rPr lang="ru-RU" sz="2400" i="1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Думай сначала о том, чем можешь быть полезен сам, а потом — что получишь взамен.</a:t>
            </a:r>
          </a:p>
          <a:p>
            <a:pPr marL="44450" marR="0" lvl="0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Clr>
                <a:srgbClr val="6576FB"/>
              </a:buClr>
              <a:buSzPts val="1900"/>
            </a:pPr>
            <a:endParaRPr lang="ru-RU" sz="2400" i="1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 marR="0" lvl="0" algn="r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Clr>
                <a:srgbClr val="6576FB"/>
              </a:buClr>
              <a:buSzPts val="1900"/>
            </a:pPr>
            <a:r>
              <a:rPr lang="ru-RU" sz="2400" i="1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Будь искренним.</a:t>
            </a:r>
          </a:p>
          <a:p>
            <a:pPr marL="44450" marR="0" lvl="0" rtl="0">
              <a:lnSpc>
                <a:spcPct val="110000"/>
              </a:lnSpc>
              <a:spcBef>
                <a:spcPts val="1100"/>
              </a:spcBef>
              <a:spcAft>
                <a:spcPts val="1100"/>
              </a:spcAft>
              <a:buClr>
                <a:srgbClr val="6576FB"/>
              </a:buClr>
              <a:buSzPts val="1900"/>
            </a:pPr>
            <a:r>
              <a:rPr lang="ru-RU" sz="2400" i="1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Проявляй инициативу.</a:t>
            </a:r>
          </a:p>
        </p:txBody>
      </p:sp>
      <p:pic>
        <p:nvPicPr>
          <p:cNvPr id="4100" name="Picture 4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xmlns="" id="{9DE7E7BE-1073-D2CB-2C94-6682EB83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0670" y="3937466"/>
            <a:ext cx="1123711" cy="9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xmlns="" id="{C0687008-AA88-0BD2-C353-923F8B1CF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7319">
            <a:off x="4132303" y="4971308"/>
            <a:ext cx="1123711" cy="9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67DFACD-E5DF-C1DE-7326-860B90D4C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89" y="5131697"/>
            <a:ext cx="3714111" cy="37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76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D132FF-55CE-B7DA-7E90-C38E80F8B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xmlns="" id="{060E04AE-1491-883A-3D4E-3207DA73CAD6}"/>
              </a:ext>
            </a:extLst>
          </p:cNvPr>
          <p:cNvSpPr txBox="1">
            <a:spLocks noGrp="1"/>
          </p:cNvSpPr>
          <p:nvPr/>
        </p:nvSpPr>
        <p:spPr>
          <a:xfrm>
            <a:off x="344779" y="1403648"/>
            <a:ext cx="5105100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Как можно еще?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xmlns="" id="{3BF7F473-33BC-AAC3-4AA1-5264E975D75E}"/>
              </a:ext>
            </a:extLst>
          </p:cNvPr>
          <p:cNvSpPr/>
          <p:nvPr/>
        </p:nvSpPr>
        <p:spPr>
          <a:xfrm>
            <a:off x="341397" y="2826983"/>
            <a:ext cx="6683392" cy="0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xmlns="" id="{50919652-A1D8-BA8D-9864-DDF5392013AC}"/>
              </a:ext>
            </a:extLst>
          </p:cNvPr>
          <p:cNvSpPr txBox="1"/>
          <p:nvPr/>
        </p:nvSpPr>
        <p:spPr>
          <a:xfrm>
            <a:off x="341773" y="2155757"/>
            <a:ext cx="668376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4 шага к успеху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xmlns="" id="{522DA81D-3A61-C7CA-B066-29848443E985}"/>
              </a:ext>
            </a:extLst>
          </p:cNvPr>
          <p:cNvSpPr txBox="1"/>
          <p:nvPr/>
        </p:nvSpPr>
        <p:spPr>
          <a:xfrm>
            <a:off x="341397" y="4427984"/>
            <a:ext cx="2607392" cy="215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000" b="1" dirty="0" err="1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Цель</a:t>
            </a:r>
            <a:r>
              <a:rPr lang="en-US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</a:t>
            </a:r>
          </a:p>
          <a:p>
            <a:pPr algn="l">
              <a:lnSpc>
                <a:spcPts val="3359"/>
              </a:lnSpc>
            </a:pP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«Я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ищу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…</a:t>
            </a:r>
            <a:endParaRPr lang="ru-RU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Я планирую..</a:t>
            </a:r>
          </a:p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Я хочу…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»</a:t>
            </a:r>
          </a:p>
          <a:p>
            <a:pPr algn="l">
              <a:lnSpc>
                <a:spcPts val="3359"/>
              </a:lnSpc>
            </a:pP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xmlns="" id="{0B6BEC8B-F1FC-4108-308D-3EA2A6C948FE}"/>
              </a:ext>
            </a:extLst>
          </p:cNvPr>
          <p:cNvGrpSpPr/>
          <p:nvPr/>
        </p:nvGrpSpPr>
        <p:grpSpPr>
          <a:xfrm>
            <a:off x="341397" y="3197178"/>
            <a:ext cx="1116506" cy="1116506"/>
            <a:chOff x="0" y="0"/>
            <a:chExt cx="1488675" cy="1488675"/>
          </a:xfrm>
        </p:grpSpPr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xmlns="" id="{8ED24AFB-7822-573B-543C-777915C6BE88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xmlns="" id="{C58A1721-D2CB-D1C4-F538-70D924DA392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</p:sp>
        </p:grp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xmlns="" id="{36A51F28-6FBF-311A-18FA-E660D05770CF}"/>
                </a:ext>
              </a:extLst>
            </p:cNvPr>
            <p:cNvSpPr txBox="1"/>
            <p:nvPr/>
          </p:nvSpPr>
          <p:spPr>
            <a:xfrm>
              <a:off x="201695" y="398898"/>
              <a:ext cx="1085285" cy="812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xmlns="" id="{8495A344-5748-D9A2-56E5-6708F9AA0751}"/>
              </a:ext>
            </a:extLst>
          </p:cNvPr>
          <p:cNvGrpSpPr/>
          <p:nvPr/>
        </p:nvGrpSpPr>
        <p:grpSpPr>
          <a:xfrm>
            <a:off x="2609612" y="3242823"/>
            <a:ext cx="1116506" cy="1107130"/>
            <a:chOff x="0" y="0"/>
            <a:chExt cx="1488675" cy="1476174"/>
          </a:xfrm>
        </p:grpSpPr>
        <p:grpSp>
          <p:nvGrpSpPr>
            <p:cNvPr id="39" name="Group 14">
              <a:extLst>
                <a:ext uri="{FF2B5EF4-FFF2-40B4-BE49-F238E27FC236}">
                  <a16:creationId xmlns:a16="http://schemas.microsoft.com/office/drawing/2014/main" xmlns="" id="{F9C436B4-6179-2249-58BB-3630B1AE2758}"/>
                </a:ext>
              </a:extLst>
            </p:cNvPr>
            <p:cNvGrpSpPr/>
            <p:nvPr/>
          </p:nvGrpSpPr>
          <p:grpSpPr>
            <a:xfrm>
              <a:off x="0" y="0"/>
              <a:ext cx="1488675" cy="1476174"/>
              <a:chOff x="0" y="0"/>
              <a:chExt cx="6350000" cy="6296674"/>
            </a:xfrm>
          </p:grpSpPr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xmlns="" id="{2F1F0FB4-9D09-F239-5BCA-90B923783F3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2966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674">
                    <a:moveTo>
                      <a:pt x="3175000" y="0"/>
                    </a:moveTo>
                    <a:cubicBezTo>
                      <a:pt x="1421496" y="0"/>
                      <a:pt x="0" y="1409558"/>
                      <a:pt x="0" y="3148337"/>
                    </a:cubicBezTo>
                    <a:cubicBezTo>
                      <a:pt x="0" y="4887116"/>
                      <a:pt x="1421496" y="6296674"/>
                      <a:pt x="3175000" y="6296674"/>
                    </a:cubicBezTo>
                    <a:cubicBezTo>
                      <a:pt x="4928504" y="6296674"/>
                      <a:pt x="6350000" y="4887116"/>
                      <a:pt x="6350000" y="3148337"/>
                    </a:cubicBezTo>
                    <a:cubicBezTo>
                      <a:pt x="6350000" y="140955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</p:sp>
        </p:grp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xmlns="" id="{7279EB29-8D16-FC4D-1E81-1C0420302B7C}"/>
                </a:ext>
              </a:extLst>
            </p:cNvPr>
            <p:cNvSpPr txBox="1"/>
            <p:nvPr/>
          </p:nvSpPr>
          <p:spPr>
            <a:xfrm>
              <a:off x="201695" y="398898"/>
              <a:ext cx="1085285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</a:p>
          </p:txBody>
        </p:sp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xmlns="" id="{3A377270-818D-399A-F335-BD68B101987D}"/>
              </a:ext>
            </a:extLst>
          </p:cNvPr>
          <p:cNvSpPr txBox="1"/>
          <p:nvPr/>
        </p:nvSpPr>
        <p:spPr>
          <a:xfrm>
            <a:off x="2339752" y="4490770"/>
            <a:ext cx="3028523" cy="2575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000" b="1" dirty="0" err="1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Опыт</a:t>
            </a:r>
            <a:r>
              <a:rPr lang="en-US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</a:t>
            </a:r>
          </a:p>
          <a:p>
            <a:pPr algn="l">
              <a:lnSpc>
                <a:spcPts val="3359"/>
              </a:lnSpc>
            </a:pP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«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За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2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год</a:t>
            </a: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а работы я разработал…</a:t>
            </a:r>
          </a:p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что позволило сократить/улучшить/повысить эффективность»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xmlns="" id="{092B1E1E-78EA-015E-17ED-A68266ED33B9}"/>
              </a:ext>
            </a:extLst>
          </p:cNvPr>
          <p:cNvGrpSpPr/>
          <p:nvPr/>
        </p:nvGrpSpPr>
        <p:grpSpPr>
          <a:xfrm>
            <a:off x="5675021" y="3197178"/>
            <a:ext cx="1116506" cy="1107130"/>
            <a:chOff x="0" y="0"/>
            <a:chExt cx="1488675" cy="1476174"/>
          </a:xfrm>
        </p:grpSpPr>
        <p:grpSp>
          <p:nvGrpSpPr>
            <p:cNvPr id="44" name="Group 19">
              <a:extLst>
                <a:ext uri="{FF2B5EF4-FFF2-40B4-BE49-F238E27FC236}">
                  <a16:creationId xmlns:a16="http://schemas.microsoft.com/office/drawing/2014/main" xmlns="" id="{72B0D6EA-E76D-9C8F-50B1-8E9AE93E8B39}"/>
                </a:ext>
              </a:extLst>
            </p:cNvPr>
            <p:cNvGrpSpPr/>
            <p:nvPr/>
          </p:nvGrpSpPr>
          <p:grpSpPr>
            <a:xfrm>
              <a:off x="0" y="0"/>
              <a:ext cx="1488675" cy="1476174"/>
              <a:chOff x="0" y="0"/>
              <a:chExt cx="6350000" cy="6296674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xmlns="" id="{36E3CDA7-8571-C88E-C5BD-2A68209D78B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2966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674">
                    <a:moveTo>
                      <a:pt x="3175000" y="0"/>
                    </a:moveTo>
                    <a:cubicBezTo>
                      <a:pt x="1421496" y="0"/>
                      <a:pt x="0" y="1409558"/>
                      <a:pt x="0" y="3148337"/>
                    </a:cubicBezTo>
                    <a:cubicBezTo>
                      <a:pt x="0" y="4887116"/>
                      <a:pt x="1421496" y="6296674"/>
                      <a:pt x="3175000" y="6296674"/>
                    </a:cubicBezTo>
                    <a:cubicBezTo>
                      <a:pt x="4928504" y="6296674"/>
                      <a:pt x="6350000" y="4887116"/>
                      <a:pt x="6350000" y="3148337"/>
                    </a:cubicBezTo>
                    <a:cubicBezTo>
                      <a:pt x="6350000" y="140955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</p:sp>
        </p:grpSp>
        <p:sp>
          <p:nvSpPr>
            <p:cNvPr id="45" name="TextBox 21">
              <a:extLst>
                <a:ext uri="{FF2B5EF4-FFF2-40B4-BE49-F238E27FC236}">
                  <a16:creationId xmlns:a16="http://schemas.microsoft.com/office/drawing/2014/main" xmlns="" id="{81722128-8969-F775-4620-7EF8F5A29F3E}"/>
                </a:ext>
              </a:extLst>
            </p:cNvPr>
            <p:cNvSpPr txBox="1"/>
            <p:nvPr/>
          </p:nvSpPr>
          <p:spPr>
            <a:xfrm>
              <a:off x="201695" y="398898"/>
              <a:ext cx="1085285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</a:p>
          </p:txBody>
        </p:sp>
      </p:grpSp>
      <p:sp>
        <p:nvSpPr>
          <p:cNvPr id="47" name="TextBox 22">
            <a:extLst>
              <a:ext uri="{FF2B5EF4-FFF2-40B4-BE49-F238E27FC236}">
                <a16:creationId xmlns:a16="http://schemas.microsoft.com/office/drawing/2014/main" xmlns="" id="{4DA0E661-ACD4-3661-1CC0-697C7FE83CB2}"/>
              </a:ext>
            </a:extLst>
          </p:cNvPr>
          <p:cNvSpPr txBox="1"/>
          <p:nvPr/>
        </p:nvSpPr>
        <p:spPr>
          <a:xfrm>
            <a:off x="5616642" y="4427984"/>
            <a:ext cx="2349770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000" b="1" dirty="0" err="1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Навыки</a:t>
            </a:r>
            <a:r>
              <a:rPr lang="en-US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</a:t>
            </a:r>
          </a:p>
          <a:p>
            <a:pPr algn="l">
              <a:lnSpc>
                <a:spcPts val="3359"/>
              </a:lnSpc>
            </a:pP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Навыки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 «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Умею</a:t>
            </a: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…»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48" name="Group 23">
            <a:extLst>
              <a:ext uri="{FF2B5EF4-FFF2-40B4-BE49-F238E27FC236}">
                <a16:creationId xmlns:a16="http://schemas.microsoft.com/office/drawing/2014/main" xmlns="" id="{62DF2D4F-5F7C-7601-59D9-22F46CD0AF08}"/>
              </a:ext>
            </a:extLst>
          </p:cNvPr>
          <p:cNvGrpSpPr/>
          <p:nvPr/>
        </p:nvGrpSpPr>
        <p:grpSpPr>
          <a:xfrm>
            <a:off x="5705018" y="5687609"/>
            <a:ext cx="1116506" cy="1107130"/>
            <a:chOff x="0" y="0"/>
            <a:chExt cx="1488675" cy="1476174"/>
          </a:xfrm>
        </p:grpSpPr>
        <p:grpSp>
          <p:nvGrpSpPr>
            <p:cNvPr id="49" name="Group 24">
              <a:extLst>
                <a:ext uri="{FF2B5EF4-FFF2-40B4-BE49-F238E27FC236}">
                  <a16:creationId xmlns:a16="http://schemas.microsoft.com/office/drawing/2014/main" xmlns="" id="{393E55F2-2102-3033-3EAA-A7786300EEE7}"/>
                </a:ext>
              </a:extLst>
            </p:cNvPr>
            <p:cNvGrpSpPr/>
            <p:nvPr/>
          </p:nvGrpSpPr>
          <p:grpSpPr>
            <a:xfrm>
              <a:off x="0" y="0"/>
              <a:ext cx="1488675" cy="1476174"/>
              <a:chOff x="0" y="0"/>
              <a:chExt cx="6350000" cy="6296674"/>
            </a:xfrm>
          </p:grpSpPr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xmlns="" id="{8E5D22D1-B91B-0397-117D-4D7E3743E4E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2966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674">
                    <a:moveTo>
                      <a:pt x="3175000" y="0"/>
                    </a:moveTo>
                    <a:cubicBezTo>
                      <a:pt x="1421496" y="0"/>
                      <a:pt x="0" y="1409558"/>
                      <a:pt x="0" y="3148337"/>
                    </a:cubicBezTo>
                    <a:cubicBezTo>
                      <a:pt x="0" y="4887116"/>
                      <a:pt x="1421496" y="6296674"/>
                      <a:pt x="3175000" y="6296674"/>
                    </a:cubicBezTo>
                    <a:cubicBezTo>
                      <a:pt x="4928504" y="6296674"/>
                      <a:pt x="6350000" y="4887116"/>
                      <a:pt x="6350000" y="3148337"/>
                    </a:cubicBezTo>
                    <a:cubicBezTo>
                      <a:pt x="6350000" y="140955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</p:sp>
        </p:grp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xmlns="" id="{658CA4F7-C5F3-8D78-78AD-B37ED33DFA69}"/>
                </a:ext>
              </a:extLst>
            </p:cNvPr>
            <p:cNvSpPr txBox="1"/>
            <p:nvPr/>
          </p:nvSpPr>
          <p:spPr>
            <a:xfrm>
              <a:off x="201695" y="398898"/>
              <a:ext cx="1085285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</a:p>
          </p:txBody>
        </p:sp>
      </p:grpSp>
      <p:sp>
        <p:nvSpPr>
          <p:cNvPr id="52" name="TextBox 27">
            <a:extLst>
              <a:ext uri="{FF2B5EF4-FFF2-40B4-BE49-F238E27FC236}">
                <a16:creationId xmlns:a16="http://schemas.microsoft.com/office/drawing/2014/main" xmlns="" id="{50F555F4-2AA7-4FA4-CCA5-1539B6FC409E}"/>
              </a:ext>
            </a:extLst>
          </p:cNvPr>
          <p:cNvSpPr txBox="1"/>
          <p:nvPr/>
        </p:nvSpPr>
        <p:spPr>
          <a:xfrm>
            <a:off x="5826292" y="6886030"/>
            <a:ext cx="2607392" cy="170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000" b="1" dirty="0" err="1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Вклад</a:t>
            </a:r>
            <a:r>
              <a:rPr lang="en-US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 </a:t>
            </a:r>
          </a:p>
          <a:p>
            <a:pPr algn="l">
              <a:lnSpc>
                <a:spcPts val="3359"/>
              </a:lnSpc>
            </a:pP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«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Хочу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применить</a:t>
            </a: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/развить…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чтобы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улучшить</a:t>
            </a: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…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»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3516F6CF-BD42-109C-BD4E-AE20ECB6A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81" y="-135826"/>
            <a:ext cx="4427984" cy="4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17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776EEA-9344-E082-6990-F52245ABF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xmlns="" id="{1C3DE0BD-7DB2-9C47-D5DB-BA13BD77FD36}"/>
              </a:ext>
            </a:extLst>
          </p:cNvPr>
          <p:cNvSpPr txBox="1">
            <a:spLocks noGrp="1"/>
          </p:cNvSpPr>
          <p:nvPr/>
        </p:nvSpPr>
        <p:spPr>
          <a:xfrm>
            <a:off x="344778" y="1403648"/>
            <a:ext cx="7899629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Личный бренд и профессиональные сообщества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xmlns="" id="{1AE8F111-9785-6B21-C7A5-06B5AE983CF4}"/>
              </a:ext>
            </a:extLst>
          </p:cNvPr>
          <p:cNvSpPr/>
          <p:nvPr/>
        </p:nvSpPr>
        <p:spPr>
          <a:xfrm flipV="1">
            <a:off x="3275856" y="2771800"/>
            <a:ext cx="0" cy="2209906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945984DB-81F7-3A11-6822-D53F087F72BF}"/>
              </a:ext>
            </a:extLst>
          </p:cNvPr>
          <p:cNvSpPr txBox="1"/>
          <p:nvPr/>
        </p:nvSpPr>
        <p:spPr>
          <a:xfrm>
            <a:off x="3254194" y="2810718"/>
            <a:ext cx="5796203" cy="5444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3381" lvl="1" indent="-331691" algn="l">
              <a:lnSpc>
                <a:spcPts val="4301"/>
              </a:lnSpc>
              <a:buFont typeface="Arial"/>
              <a:buChar char="•"/>
            </a:pP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Что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работает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Профессиональные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посты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(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кейсы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инсайты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).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Участие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в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профильных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сообществах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</a:p>
          <a:p>
            <a:pPr algn="l">
              <a:lnSpc>
                <a:spcPts val="4301"/>
              </a:lnSpc>
            </a:pP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algn="l">
              <a:lnSpc>
                <a:spcPts val="4301"/>
              </a:lnSpc>
            </a:pP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663381" lvl="1" indent="-331691" algn="l">
              <a:lnSpc>
                <a:spcPts val="4301"/>
              </a:lnSpc>
              <a:buFont typeface="Arial"/>
              <a:buChar char="•"/>
            </a:pP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Что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вредит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Конфликтные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комментарии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Чрезмерная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“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личная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” </a:t>
            </a:r>
            <a:r>
              <a:rPr lang="en-US" sz="2000" dirty="0" err="1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жизнь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</a:p>
          <a:p>
            <a:pPr algn="l">
              <a:lnSpc>
                <a:spcPts val="4301"/>
              </a:lnSpc>
            </a:pP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xmlns="" id="{5EBE8BB4-58C6-77D5-4467-F67AB8546093}"/>
              </a:ext>
            </a:extLst>
          </p:cNvPr>
          <p:cNvSpPr/>
          <p:nvPr/>
        </p:nvSpPr>
        <p:spPr>
          <a:xfrm flipV="1">
            <a:off x="3275856" y="6084168"/>
            <a:ext cx="0" cy="2209906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117063-D245-0905-1EBB-55062D8D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346268"/>
            <a:ext cx="3918268" cy="39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37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F2DEE8-9526-5FB5-095A-208C151F6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225EDC48-756B-9504-2F58-7931727B846F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Поиграем?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A5F0B876-9550-6F38-7E3B-C398AEF3CEF5}"/>
              </a:ext>
            </a:extLst>
          </p:cNvPr>
          <p:cNvSpPr/>
          <p:nvPr/>
        </p:nvSpPr>
        <p:spPr>
          <a:xfrm>
            <a:off x="5868144" y="2894666"/>
            <a:ext cx="3178376" cy="3981536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94D3E217-5FBE-3018-5195-1AE919EAA068}"/>
              </a:ext>
            </a:extLst>
          </p:cNvPr>
          <p:cNvSpPr/>
          <p:nvPr/>
        </p:nvSpPr>
        <p:spPr>
          <a:xfrm>
            <a:off x="3059832" y="2909934"/>
            <a:ext cx="2986026" cy="3966268"/>
          </a:xfrm>
          <a:custGeom>
            <a:avLst/>
            <a:gdLst/>
            <a:ahLst/>
            <a:cxnLst/>
            <a:rect l="l" t="t" r="r" b="b"/>
            <a:pathLst>
              <a:path w="5972245" h="6332581">
                <a:moveTo>
                  <a:pt x="0" y="0"/>
                </a:moveTo>
                <a:lnTo>
                  <a:pt x="5972245" y="0"/>
                </a:lnTo>
                <a:lnTo>
                  <a:pt x="5972245" y="6332581"/>
                </a:lnTo>
                <a:lnTo>
                  <a:pt x="0" y="6332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441" b="-384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A3A67C7C-DF79-85A7-E355-B5F165D4842D}"/>
              </a:ext>
            </a:extLst>
          </p:cNvPr>
          <p:cNvSpPr/>
          <p:nvPr/>
        </p:nvSpPr>
        <p:spPr>
          <a:xfrm>
            <a:off x="35496" y="2915816"/>
            <a:ext cx="2864144" cy="3960386"/>
          </a:xfrm>
          <a:custGeom>
            <a:avLst/>
            <a:gdLst/>
            <a:ahLst/>
            <a:cxnLst/>
            <a:rect l="l" t="t" r="r" b="b"/>
            <a:pathLst>
              <a:path w="5728474" h="6323190">
                <a:moveTo>
                  <a:pt x="0" y="0"/>
                </a:moveTo>
                <a:lnTo>
                  <a:pt x="5728475" y="0"/>
                </a:lnTo>
                <a:lnTo>
                  <a:pt x="5728475" y="6323191"/>
                </a:lnTo>
                <a:lnTo>
                  <a:pt x="0" y="6323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971" b="-534"/>
            </a:stretch>
          </a:blipFill>
        </p:spPr>
      </p:sp>
    </p:spTree>
    <p:extLst>
      <p:ext uri="{BB962C8B-B14F-4D97-AF65-F5344CB8AC3E}">
        <p14:creationId xmlns:p14="http://schemas.microsoft.com/office/powerpoint/2010/main" val="5816906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E262A1-62B3-872C-A465-3B4EE534E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B5B5023F-3AB3-0A62-E10E-FD706444E37E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Поиграем?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D5E0A3A3-98E8-9DE1-304E-2F1E92A58AFA}"/>
              </a:ext>
            </a:extLst>
          </p:cNvPr>
          <p:cNvSpPr/>
          <p:nvPr/>
        </p:nvSpPr>
        <p:spPr>
          <a:xfrm>
            <a:off x="5868144" y="2894666"/>
            <a:ext cx="3178376" cy="3981536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1B132F16-16C6-C2C4-1100-9134E02FCD8F}"/>
              </a:ext>
            </a:extLst>
          </p:cNvPr>
          <p:cNvSpPr/>
          <p:nvPr/>
        </p:nvSpPr>
        <p:spPr>
          <a:xfrm>
            <a:off x="3059832" y="2909934"/>
            <a:ext cx="2986026" cy="3966268"/>
          </a:xfrm>
          <a:custGeom>
            <a:avLst/>
            <a:gdLst/>
            <a:ahLst/>
            <a:cxnLst/>
            <a:rect l="l" t="t" r="r" b="b"/>
            <a:pathLst>
              <a:path w="5972245" h="6332581">
                <a:moveTo>
                  <a:pt x="0" y="0"/>
                </a:moveTo>
                <a:lnTo>
                  <a:pt x="5972245" y="0"/>
                </a:lnTo>
                <a:lnTo>
                  <a:pt x="5972245" y="6332581"/>
                </a:lnTo>
                <a:lnTo>
                  <a:pt x="0" y="6332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441" b="-384"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12647EAB-0B2C-6D40-A509-CDB2E0E3FFA1}"/>
              </a:ext>
            </a:extLst>
          </p:cNvPr>
          <p:cNvSpPr/>
          <p:nvPr/>
        </p:nvSpPr>
        <p:spPr>
          <a:xfrm>
            <a:off x="241770" y="2874260"/>
            <a:ext cx="2986026" cy="3663388"/>
          </a:xfrm>
          <a:custGeom>
            <a:avLst/>
            <a:gdLst/>
            <a:ahLst/>
            <a:cxnLst/>
            <a:rect l="l" t="t" r="r" b="b"/>
            <a:pathLst>
              <a:path w="4732290" h="4732290">
                <a:moveTo>
                  <a:pt x="0" y="0"/>
                </a:moveTo>
                <a:lnTo>
                  <a:pt x="4732290" y="0"/>
                </a:lnTo>
                <a:lnTo>
                  <a:pt x="4732290" y="4732290"/>
                </a:lnTo>
                <a:lnTo>
                  <a:pt x="0" y="4732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694245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1E5584-CBAE-81F7-1F3B-1B5367E0E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C95997DC-CE88-0ED6-460C-0B67059AE62F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Поиграем?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BA25F412-2FFD-4970-82C5-B58BB34719D8}"/>
              </a:ext>
            </a:extLst>
          </p:cNvPr>
          <p:cNvSpPr/>
          <p:nvPr/>
        </p:nvSpPr>
        <p:spPr>
          <a:xfrm>
            <a:off x="5868144" y="2894666"/>
            <a:ext cx="3178376" cy="3981536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59A49D79-D0D7-7BD7-A8CC-17911738201B}"/>
              </a:ext>
            </a:extLst>
          </p:cNvPr>
          <p:cNvSpPr/>
          <p:nvPr/>
        </p:nvSpPr>
        <p:spPr>
          <a:xfrm>
            <a:off x="241770" y="2874260"/>
            <a:ext cx="2986026" cy="3663388"/>
          </a:xfrm>
          <a:custGeom>
            <a:avLst/>
            <a:gdLst/>
            <a:ahLst/>
            <a:cxnLst/>
            <a:rect l="l" t="t" r="r" b="b"/>
            <a:pathLst>
              <a:path w="4732290" h="4732290">
                <a:moveTo>
                  <a:pt x="0" y="0"/>
                </a:moveTo>
                <a:lnTo>
                  <a:pt x="4732290" y="0"/>
                </a:lnTo>
                <a:lnTo>
                  <a:pt x="4732290" y="4732290"/>
                </a:lnTo>
                <a:lnTo>
                  <a:pt x="0" y="4732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7339B4E-042E-7CBC-7B42-14D47BA2D45A}"/>
              </a:ext>
            </a:extLst>
          </p:cNvPr>
          <p:cNvSpPr/>
          <p:nvPr/>
        </p:nvSpPr>
        <p:spPr>
          <a:xfrm>
            <a:off x="3078987" y="3419872"/>
            <a:ext cx="2986026" cy="2996940"/>
          </a:xfrm>
          <a:custGeom>
            <a:avLst/>
            <a:gdLst/>
            <a:ahLst/>
            <a:cxnLst/>
            <a:rect l="l" t="t" r="r" b="b"/>
            <a:pathLst>
              <a:path w="4552720" h="4036292">
                <a:moveTo>
                  <a:pt x="0" y="0"/>
                </a:moveTo>
                <a:lnTo>
                  <a:pt x="4552720" y="0"/>
                </a:lnTo>
                <a:lnTo>
                  <a:pt x="4552720" y="4036291"/>
                </a:lnTo>
                <a:lnTo>
                  <a:pt x="0" y="4036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938953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6AA6A1-6D17-9129-B7D9-F6CD4193A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BB97AE98-5E65-49FC-F71A-78BE501501D9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Поиграем?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21914D7E-3742-C94B-4C12-AB520E268EFF}"/>
              </a:ext>
            </a:extLst>
          </p:cNvPr>
          <p:cNvSpPr/>
          <p:nvPr/>
        </p:nvSpPr>
        <p:spPr>
          <a:xfrm>
            <a:off x="241770" y="2874260"/>
            <a:ext cx="2986026" cy="3663388"/>
          </a:xfrm>
          <a:custGeom>
            <a:avLst/>
            <a:gdLst/>
            <a:ahLst/>
            <a:cxnLst/>
            <a:rect l="l" t="t" r="r" b="b"/>
            <a:pathLst>
              <a:path w="4732290" h="4732290">
                <a:moveTo>
                  <a:pt x="0" y="0"/>
                </a:moveTo>
                <a:lnTo>
                  <a:pt x="4732290" y="0"/>
                </a:lnTo>
                <a:lnTo>
                  <a:pt x="4732290" y="4732290"/>
                </a:lnTo>
                <a:lnTo>
                  <a:pt x="0" y="4732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9F082F53-EDA6-E761-2473-9491D92B36C7}"/>
              </a:ext>
            </a:extLst>
          </p:cNvPr>
          <p:cNvSpPr/>
          <p:nvPr/>
        </p:nvSpPr>
        <p:spPr>
          <a:xfrm>
            <a:off x="3078987" y="3419872"/>
            <a:ext cx="2986026" cy="2996940"/>
          </a:xfrm>
          <a:custGeom>
            <a:avLst/>
            <a:gdLst/>
            <a:ahLst/>
            <a:cxnLst/>
            <a:rect l="l" t="t" r="r" b="b"/>
            <a:pathLst>
              <a:path w="4552720" h="4036292">
                <a:moveTo>
                  <a:pt x="0" y="0"/>
                </a:moveTo>
                <a:lnTo>
                  <a:pt x="4552720" y="0"/>
                </a:lnTo>
                <a:lnTo>
                  <a:pt x="4552720" y="4036291"/>
                </a:lnTo>
                <a:lnTo>
                  <a:pt x="0" y="40362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A40CFC64-1CF7-E371-544B-08A733A1784F}"/>
              </a:ext>
            </a:extLst>
          </p:cNvPr>
          <p:cNvSpPr/>
          <p:nvPr/>
        </p:nvSpPr>
        <p:spPr>
          <a:xfrm>
            <a:off x="4716016" y="2573481"/>
            <a:ext cx="4906294" cy="3997038"/>
          </a:xfrm>
          <a:custGeom>
            <a:avLst/>
            <a:gdLst/>
            <a:ahLst/>
            <a:cxnLst/>
            <a:rect l="l" t="t" r="r" b="b"/>
            <a:pathLst>
              <a:path w="6463992" h="5293182">
                <a:moveTo>
                  <a:pt x="0" y="0"/>
                </a:moveTo>
                <a:lnTo>
                  <a:pt x="6463992" y="0"/>
                </a:lnTo>
                <a:lnTo>
                  <a:pt x="6463992" y="5293181"/>
                </a:lnTo>
                <a:lnTo>
                  <a:pt x="0" y="5293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044338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3ABCE4-5E6E-D18D-CD75-6D1314E0A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13F53DF2-943D-06B6-BB37-CA71746E15DA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Поиграем?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176DED5B-BDB6-C7BC-891B-FF39D5810F67}"/>
              </a:ext>
            </a:extLst>
          </p:cNvPr>
          <p:cNvSpPr/>
          <p:nvPr/>
        </p:nvSpPr>
        <p:spPr>
          <a:xfrm>
            <a:off x="5868144" y="2894666"/>
            <a:ext cx="3178376" cy="3981536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046DD7DF-560F-F2C4-CF17-6AEB34D40BE3}"/>
              </a:ext>
            </a:extLst>
          </p:cNvPr>
          <p:cNvSpPr/>
          <p:nvPr/>
        </p:nvSpPr>
        <p:spPr>
          <a:xfrm>
            <a:off x="3059832" y="2909934"/>
            <a:ext cx="2986026" cy="3966268"/>
          </a:xfrm>
          <a:custGeom>
            <a:avLst/>
            <a:gdLst/>
            <a:ahLst/>
            <a:cxnLst/>
            <a:rect l="l" t="t" r="r" b="b"/>
            <a:pathLst>
              <a:path w="5972245" h="6332581">
                <a:moveTo>
                  <a:pt x="0" y="0"/>
                </a:moveTo>
                <a:lnTo>
                  <a:pt x="5972245" y="0"/>
                </a:lnTo>
                <a:lnTo>
                  <a:pt x="5972245" y="6332581"/>
                </a:lnTo>
                <a:lnTo>
                  <a:pt x="0" y="6332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441" b="-384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4B4F9579-BCAF-001B-8B3E-FC434131CD85}"/>
              </a:ext>
            </a:extLst>
          </p:cNvPr>
          <p:cNvSpPr/>
          <p:nvPr/>
        </p:nvSpPr>
        <p:spPr>
          <a:xfrm>
            <a:off x="35496" y="2915816"/>
            <a:ext cx="2864144" cy="3960386"/>
          </a:xfrm>
          <a:custGeom>
            <a:avLst/>
            <a:gdLst/>
            <a:ahLst/>
            <a:cxnLst/>
            <a:rect l="l" t="t" r="r" b="b"/>
            <a:pathLst>
              <a:path w="5728474" h="6323190">
                <a:moveTo>
                  <a:pt x="0" y="0"/>
                </a:moveTo>
                <a:lnTo>
                  <a:pt x="5728475" y="0"/>
                </a:lnTo>
                <a:lnTo>
                  <a:pt x="5728475" y="6323191"/>
                </a:lnTo>
                <a:lnTo>
                  <a:pt x="0" y="6323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0971" b="-534"/>
            </a:stretch>
          </a:blipFill>
        </p:spPr>
      </p:sp>
    </p:spTree>
    <p:extLst>
      <p:ext uri="{BB962C8B-B14F-4D97-AF65-F5344CB8AC3E}">
        <p14:creationId xmlns:p14="http://schemas.microsoft.com/office/powerpoint/2010/main" val="14902600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B46214-54EA-05F0-A59C-B912BAA0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1;p61">
            <a:extLst>
              <a:ext uri="{FF2B5EF4-FFF2-40B4-BE49-F238E27FC236}">
                <a16:creationId xmlns:a16="http://schemas.microsoft.com/office/drawing/2014/main" xmlns="" id="{A52F516C-1FE4-2EE3-12B2-E274825B394B}"/>
              </a:ext>
            </a:extLst>
          </p:cNvPr>
          <p:cNvSpPr txBox="1">
            <a:spLocks noGrp="1"/>
          </p:cNvSpPr>
          <p:nvPr/>
        </p:nvSpPr>
        <p:spPr>
          <a:xfrm>
            <a:off x="539552" y="1420888"/>
            <a:ext cx="846094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</a:rPr>
              <a:t>План вебинара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3" name="Google Shape;423;p61">
            <a:extLst>
              <a:ext uri="{FF2B5EF4-FFF2-40B4-BE49-F238E27FC236}">
                <a16:creationId xmlns:a16="http://schemas.microsoft.com/office/drawing/2014/main" xmlns="" id="{99785BC8-AD26-8DF5-61A7-863F5B82D39B}"/>
              </a:ext>
            </a:extLst>
          </p:cNvPr>
          <p:cNvSpPr txBox="1"/>
          <p:nvPr/>
        </p:nvSpPr>
        <p:spPr>
          <a:xfrm>
            <a:off x="395536" y="1907704"/>
            <a:ext cx="8136904" cy="267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900" b="1" i="0" u="none" strike="noStrike" cap="none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✅Зачем нужны объединения профессионалов?</a:t>
            </a:r>
          </a:p>
          <a:p>
            <a:pPr marL="44450" lvl="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Куда пойти и где искать?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Как правильно выбирать профессиональное сообщество?</a:t>
            </a:r>
          </a:p>
          <a:p>
            <a:pPr marL="44450" marR="0" lvl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Каким образом вовлечение в сетевые сообщества влияет на карьеру, личностное развитие и мотивацию?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D6560F-FAFA-FBBB-5AC9-394B1CE4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566605"/>
            <a:ext cx="4788024" cy="39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0176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1BECA1-337D-E554-F178-972ECA5F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2D68DDD5-349E-D008-FB37-DC0763F79BC2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Поиграем?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EA0C26BA-6478-D979-D9DF-57A1A942047A}"/>
              </a:ext>
            </a:extLst>
          </p:cNvPr>
          <p:cNvSpPr/>
          <p:nvPr/>
        </p:nvSpPr>
        <p:spPr>
          <a:xfrm>
            <a:off x="5868144" y="2894666"/>
            <a:ext cx="3178376" cy="3981536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F3850079-03B5-9C3B-1823-5D6942DCB7DC}"/>
              </a:ext>
            </a:extLst>
          </p:cNvPr>
          <p:cNvSpPr/>
          <p:nvPr/>
        </p:nvSpPr>
        <p:spPr>
          <a:xfrm>
            <a:off x="3059832" y="2909934"/>
            <a:ext cx="2986026" cy="3966268"/>
          </a:xfrm>
          <a:custGeom>
            <a:avLst/>
            <a:gdLst/>
            <a:ahLst/>
            <a:cxnLst/>
            <a:rect l="l" t="t" r="r" b="b"/>
            <a:pathLst>
              <a:path w="5972245" h="6332581">
                <a:moveTo>
                  <a:pt x="0" y="0"/>
                </a:moveTo>
                <a:lnTo>
                  <a:pt x="5972245" y="0"/>
                </a:lnTo>
                <a:lnTo>
                  <a:pt x="5972245" y="6332581"/>
                </a:lnTo>
                <a:lnTo>
                  <a:pt x="0" y="6332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441" b="-384"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A9A60F61-36EF-A15F-46B5-29D7CCB200FC}"/>
              </a:ext>
            </a:extLst>
          </p:cNvPr>
          <p:cNvSpPr/>
          <p:nvPr/>
        </p:nvSpPr>
        <p:spPr>
          <a:xfrm>
            <a:off x="222338" y="3084524"/>
            <a:ext cx="2962352" cy="3601820"/>
          </a:xfrm>
          <a:custGeom>
            <a:avLst/>
            <a:gdLst/>
            <a:ahLst/>
            <a:cxnLst/>
            <a:rect l="l" t="t" r="r" b="b"/>
            <a:pathLst>
              <a:path w="4227586" h="4804075">
                <a:moveTo>
                  <a:pt x="0" y="0"/>
                </a:moveTo>
                <a:lnTo>
                  <a:pt x="4227586" y="0"/>
                </a:lnTo>
                <a:lnTo>
                  <a:pt x="4227586" y="4804075"/>
                </a:lnTo>
                <a:lnTo>
                  <a:pt x="0" y="4804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4238272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0B73D4-E4D4-8116-9242-BB426C21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D9678205-8D38-285C-EAFD-260351E74404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Поиграем?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BEA6D02A-209D-414D-6FAE-C369A63710E3}"/>
              </a:ext>
            </a:extLst>
          </p:cNvPr>
          <p:cNvSpPr/>
          <p:nvPr/>
        </p:nvSpPr>
        <p:spPr>
          <a:xfrm>
            <a:off x="5868144" y="2894666"/>
            <a:ext cx="3178376" cy="3981536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70D5BEB6-AEAC-36D9-0094-D7C6B2B667D1}"/>
              </a:ext>
            </a:extLst>
          </p:cNvPr>
          <p:cNvSpPr/>
          <p:nvPr/>
        </p:nvSpPr>
        <p:spPr>
          <a:xfrm>
            <a:off x="222338" y="3084524"/>
            <a:ext cx="2962352" cy="3601820"/>
          </a:xfrm>
          <a:custGeom>
            <a:avLst/>
            <a:gdLst/>
            <a:ahLst/>
            <a:cxnLst/>
            <a:rect l="l" t="t" r="r" b="b"/>
            <a:pathLst>
              <a:path w="4227586" h="4804075">
                <a:moveTo>
                  <a:pt x="0" y="0"/>
                </a:moveTo>
                <a:lnTo>
                  <a:pt x="4227586" y="0"/>
                </a:lnTo>
                <a:lnTo>
                  <a:pt x="4227586" y="4804075"/>
                </a:lnTo>
                <a:lnTo>
                  <a:pt x="0" y="4804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C13DA75D-D0D1-6F15-727A-935460542AFF}"/>
              </a:ext>
            </a:extLst>
          </p:cNvPr>
          <p:cNvSpPr/>
          <p:nvPr/>
        </p:nvSpPr>
        <p:spPr>
          <a:xfrm>
            <a:off x="2933569" y="3098581"/>
            <a:ext cx="3178376" cy="3774777"/>
          </a:xfrm>
          <a:custGeom>
            <a:avLst/>
            <a:gdLst/>
            <a:ahLst/>
            <a:cxnLst/>
            <a:rect l="l" t="t" r="r" b="b"/>
            <a:pathLst>
              <a:path w="5137032" h="5137032">
                <a:moveTo>
                  <a:pt x="0" y="0"/>
                </a:moveTo>
                <a:lnTo>
                  <a:pt x="5137033" y="0"/>
                </a:lnTo>
                <a:lnTo>
                  <a:pt x="5137033" y="5137033"/>
                </a:lnTo>
                <a:lnTo>
                  <a:pt x="0" y="5137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806199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AFF49-2AAA-001C-80C0-812A09C4E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9DF06742-3661-0BA5-9025-295D4EEC306B}"/>
              </a:ext>
            </a:extLst>
          </p:cNvPr>
          <p:cNvSpPr/>
          <p:nvPr/>
        </p:nvSpPr>
        <p:spPr>
          <a:xfrm>
            <a:off x="5796136" y="2955275"/>
            <a:ext cx="3347864" cy="3888432"/>
          </a:xfrm>
          <a:custGeom>
            <a:avLst/>
            <a:gdLst/>
            <a:ahLst/>
            <a:cxnLst/>
            <a:rect l="l" t="t" r="r" b="b"/>
            <a:pathLst>
              <a:path w="5298175" h="5298175">
                <a:moveTo>
                  <a:pt x="0" y="0"/>
                </a:moveTo>
                <a:lnTo>
                  <a:pt x="5298174" y="0"/>
                </a:lnTo>
                <a:lnTo>
                  <a:pt x="5298174" y="5298175"/>
                </a:lnTo>
                <a:lnTo>
                  <a:pt x="0" y="5298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Google Shape;437;p63">
            <a:extLst>
              <a:ext uri="{FF2B5EF4-FFF2-40B4-BE49-F238E27FC236}">
                <a16:creationId xmlns:a16="http://schemas.microsoft.com/office/drawing/2014/main" xmlns="" id="{3BD07D71-DE52-02F3-F351-2533E7BA8727}"/>
              </a:ext>
            </a:extLst>
          </p:cNvPr>
          <p:cNvSpPr txBox="1">
            <a:spLocks noGrp="1"/>
          </p:cNvSpPr>
          <p:nvPr/>
        </p:nvSpPr>
        <p:spPr>
          <a:xfrm>
            <a:off x="254631" y="1497537"/>
            <a:ext cx="8395263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2060"/>
                </a:solidFill>
              </a:rPr>
              <a:t>Поиграем?</a:t>
            </a:r>
            <a:endParaRPr lang="ru-RU" sz="280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105B8BB4-7077-8498-8645-71969C6A6377}"/>
              </a:ext>
            </a:extLst>
          </p:cNvPr>
          <p:cNvSpPr/>
          <p:nvPr/>
        </p:nvSpPr>
        <p:spPr>
          <a:xfrm>
            <a:off x="122429" y="3098581"/>
            <a:ext cx="2962352" cy="3601820"/>
          </a:xfrm>
          <a:custGeom>
            <a:avLst/>
            <a:gdLst/>
            <a:ahLst/>
            <a:cxnLst/>
            <a:rect l="l" t="t" r="r" b="b"/>
            <a:pathLst>
              <a:path w="4227586" h="4804075">
                <a:moveTo>
                  <a:pt x="0" y="0"/>
                </a:moveTo>
                <a:lnTo>
                  <a:pt x="4227586" y="0"/>
                </a:lnTo>
                <a:lnTo>
                  <a:pt x="4227586" y="4804075"/>
                </a:lnTo>
                <a:lnTo>
                  <a:pt x="0" y="4804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36A14C13-8D7F-54D2-D2FD-A7ECFF0D9A75}"/>
              </a:ext>
            </a:extLst>
          </p:cNvPr>
          <p:cNvSpPr/>
          <p:nvPr/>
        </p:nvSpPr>
        <p:spPr>
          <a:xfrm>
            <a:off x="2933569" y="3098581"/>
            <a:ext cx="3178376" cy="3774777"/>
          </a:xfrm>
          <a:custGeom>
            <a:avLst/>
            <a:gdLst/>
            <a:ahLst/>
            <a:cxnLst/>
            <a:rect l="l" t="t" r="r" b="b"/>
            <a:pathLst>
              <a:path w="5137032" h="5137032">
                <a:moveTo>
                  <a:pt x="0" y="0"/>
                </a:moveTo>
                <a:lnTo>
                  <a:pt x="5137033" y="0"/>
                </a:lnTo>
                <a:lnTo>
                  <a:pt x="5137033" y="5137033"/>
                </a:lnTo>
                <a:lnTo>
                  <a:pt x="0" y="5137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8732703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58DB64-AD4B-0EA8-40C8-F90ACEAC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13B6648D-93BF-20E1-A3CF-D478DE85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" y="1619671"/>
            <a:ext cx="9141728" cy="63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890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9839B1-355E-96D4-C04A-AA4FF5CFC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B15163-B258-840B-C438-F66D5725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" y="2042759"/>
            <a:ext cx="8983329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23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D9C136-52BF-D208-9A72-80013D5F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0;p57">
            <a:extLst>
              <a:ext uri="{FF2B5EF4-FFF2-40B4-BE49-F238E27FC236}">
                <a16:creationId xmlns:a16="http://schemas.microsoft.com/office/drawing/2014/main" xmlns="" id="{0EC65E50-7EA0-5277-5573-81D019852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0" y="1747617"/>
            <a:ext cx="7560832" cy="67710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Секрет невероятного успеха</a:t>
            </a:r>
            <a:endParaRPr b="1" dirty="0"/>
          </a:p>
        </p:txBody>
      </p:sp>
      <p:sp>
        <p:nvSpPr>
          <p:cNvPr id="4" name="Google Shape;471;p57">
            <a:extLst>
              <a:ext uri="{FF2B5EF4-FFF2-40B4-BE49-F238E27FC236}">
                <a16:creationId xmlns:a16="http://schemas.microsoft.com/office/drawing/2014/main" xmlns="" id="{D7C54C5C-5F11-070B-93B3-E7AF48B2BD4C}"/>
              </a:ext>
            </a:extLst>
          </p:cNvPr>
          <p:cNvSpPr txBox="1"/>
          <p:nvPr/>
        </p:nvSpPr>
        <p:spPr>
          <a:xfrm>
            <a:off x="251528" y="3018376"/>
            <a:ext cx="5009700" cy="87697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" sz="150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Удача?  Талант?  Трудолюбие?</a:t>
            </a:r>
            <a:endParaRPr sz="150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5" name="Google Shape;472;p57">
            <a:extLst>
              <a:ext uri="{FF2B5EF4-FFF2-40B4-BE49-F238E27FC236}">
                <a16:creationId xmlns:a16="http://schemas.microsoft.com/office/drawing/2014/main" xmlns="" id="{DB9432D2-41C5-6489-867C-2D5E02D52620}"/>
              </a:ext>
            </a:extLst>
          </p:cNvPr>
          <p:cNvSpPr txBox="1"/>
          <p:nvPr/>
        </p:nvSpPr>
        <p:spPr>
          <a:xfrm>
            <a:off x="251520" y="3830167"/>
            <a:ext cx="5009700" cy="25710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/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" sz="150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Начало</a:t>
            </a:r>
            <a:endParaRPr sz="150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" sz="150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Трудности (цена) </a:t>
            </a:r>
            <a:endParaRPr sz="150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как? (замысел)</a:t>
            </a:r>
            <a:endParaRPr sz="150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" sz="150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Результат (цель) что? </a:t>
            </a:r>
            <a:endParaRPr sz="150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" sz="150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Успех (ценность)</a:t>
            </a:r>
            <a:endParaRPr sz="150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ru" sz="150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 зачем? (процесс)</a:t>
            </a:r>
            <a:endParaRPr sz="150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6" name="Google Shape;474;p57" title="image (17).jpeg">
            <a:extLst>
              <a:ext uri="{FF2B5EF4-FFF2-40B4-BE49-F238E27FC236}">
                <a16:creationId xmlns:a16="http://schemas.microsoft.com/office/drawing/2014/main" xmlns="" id="{4696F0B5-2A28-05C1-ED0B-F67021D3D8A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1528" y="6084376"/>
            <a:ext cx="5009702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73;p57" title="image (7).png">
            <a:extLst>
              <a:ext uri="{FF2B5EF4-FFF2-40B4-BE49-F238E27FC236}">
                <a16:creationId xmlns:a16="http://schemas.microsoft.com/office/drawing/2014/main" xmlns="" id="{2DCC6E45-3163-8E64-7CC2-74BB8C38F9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32" y="3018376"/>
            <a:ext cx="4161399" cy="327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81540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8F4FF6-F2A3-6875-219D-C23B577E2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1;p61">
            <a:extLst>
              <a:ext uri="{FF2B5EF4-FFF2-40B4-BE49-F238E27FC236}">
                <a16:creationId xmlns:a16="http://schemas.microsoft.com/office/drawing/2014/main" xmlns="" id="{9D8E61E3-64A1-7730-652C-7699F8312968}"/>
              </a:ext>
            </a:extLst>
          </p:cNvPr>
          <p:cNvSpPr txBox="1">
            <a:spLocks noGrp="1"/>
          </p:cNvSpPr>
          <p:nvPr/>
        </p:nvSpPr>
        <p:spPr>
          <a:xfrm>
            <a:off x="539552" y="1420888"/>
            <a:ext cx="846094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</a:rPr>
              <a:t>Итоги вебинара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3" name="Google Shape;423;p61">
            <a:extLst>
              <a:ext uri="{FF2B5EF4-FFF2-40B4-BE49-F238E27FC236}">
                <a16:creationId xmlns:a16="http://schemas.microsoft.com/office/drawing/2014/main" xmlns="" id="{644E725D-D85F-A99D-2B63-4CFDC367828B}"/>
              </a:ext>
            </a:extLst>
          </p:cNvPr>
          <p:cNvSpPr txBox="1"/>
          <p:nvPr/>
        </p:nvSpPr>
        <p:spPr>
          <a:xfrm>
            <a:off x="395536" y="1907704"/>
            <a:ext cx="8136904" cy="253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900" b="1" i="0" u="none" strike="noStrike" cap="none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✅Поняли, зачем нужны объединения профессионалов</a:t>
            </a:r>
          </a:p>
          <a:p>
            <a:pPr marL="44450" lvl="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Определили, как правильно выбирать профессиональное сообщество</a:t>
            </a:r>
          </a:p>
          <a:p>
            <a:pPr marL="44450" lvl="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Узнали, каким образом вовлечение в сетевые сообщества влияет на карьеру, личностное развитие и мотивацию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6E3E2-6F49-1E6E-9DDC-06DCFFED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88" y="4683244"/>
            <a:ext cx="4788024" cy="39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452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FE6378-F76F-0150-3893-AF52B3B9E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1;p61">
            <a:extLst>
              <a:ext uri="{FF2B5EF4-FFF2-40B4-BE49-F238E27FC236}">
                <a16:creationId xmlns:a16="http://schemas.microsoft.com/office/drawing/2014/main" xmlns="" id="{61CE520C-0D46-1C2A-44D2-B4E1108560B6}"/>
              </a:ext>
            </a:extLst>
          </p:cNvPr>
          <p:cNvSpPr txBox="1">
            <a:spLocks noGrp="1"/>
          </p:cNvSpPr>
          <p:nvPr/>
        </p:nvSpPr>
        <p:spPr>
          <a:xfrm>
            <a:off x="539552" y="1420888"/>
            <a:ext cx="846094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</a:rPr>
              <a:t>Время команд или личных побед?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7" name="Google Shape;423;p61">
            <a:extLst>
              <a:ext uri="{FF2B5EF4-FFF2-40B4-BE49-F238E27FC236}">
                <a16:creationId xmlns:a16="http://schemas.microsoft.com/office/drawing/2014/main" xmlns="" id="{22FF878E-EFAE-E4DD-0FEA-E9969E3AFA06}"/>
              </a:ext>
            </a:extLst>
          </p:cNvPr>
          <p:cNvSpPr txBox="1"/>
          <p:nvPr/>
        </p:nvSpPr>
        <p:spPr>
          <a:xfrm>
            <a:off x="539552" y="6156176"/>
            <a:ext cx="8136904" cy="207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900" b="1" i="0" u="none" strike="noStrike" cap="none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266700" marR="0" lvl="0" indent="-2222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«Следует поддержать развитие сетевых педагогических сообществ, интерактивных методических кабинетов — словом, всего того, что формирует профессиональную среду».</a:t>
            </a:r>
          </a:p>
          <a:p>
            <a:pPr marL="44450" marR="0" lvl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Владимир Путин, президент Российской Федерации</a:t>
            </a:r>
            <a:endParaRPr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FCD505-0A1F-A0BD-2272-B5B688C5D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447764"/>
            <a:ext cx="4248472" cy="4248472"/>
          </a:xfrm>
          <a:prstGeom prst="rect">
            <a:avLst/>
          </a:prstGeom>
        </p:spPr>
      </p:pic>
      <p:pic>
        <p:nvPicPr>
          <p:cNvPr id="1032" name="Picture 8" descr="Página 15 | Vectores de Png comunicacion - Descarga vectores gratis de gran  calidad de Freepik | Freepik">
            <a:extLst>
              <a:ext uri="{FF2B5EF4-FFF2-40B4-BE49-F238E27FC236}">
                <a16:creationId xmlns:a16="http://schemas.microsoft.com/office/drawing/2014/main" xmlns="" id="{6570B645-5E67-C562-EDC0-61DDE906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5" y="3011638"/>
            <a:ext cx="4745254" cy="31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61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65F3AD-53BF-C8F1-3E80-AFD05B09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xmlns="" id="{DD301DFE-7F81-0E92-9627-98E172C700A4}"/>
              </a:ext>
            </a:extLst>
          </p:cNvPr>
          <p:cNvSpPr txBox="1">
            <a:spLocks noGrp="1"/>
          </p:cNvSpPr>
          <p:nvPr/>
        </p:nvSpPr>
        <p:spPr>
          <a:xfrm>
            <a:off x="611560" y="1292283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2060"/>
                </a:solidFill>
              </a:rPr>
              <a:t>Какие бывают профессиональные сообщества?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123;p18">
            <a:extLst>
              <a:ext uri="{FF2B5EF4-FFF2-40B4-BE49-F238E27FC236}">
                <a16:creationId xmlns:a16="http://schemas.microsoft.com/office/drawing/2014/main" xmlns="" id="{A66912B4-037D-041A-546A-BF00E783DD13}"/>
              </a:ext>
            </a:extLst>
          </p:cNvPr>
          <p:cNvSpPr txBox="1"/>
          <p:nvPr/>
        </p:nvSpPr>
        <p:spPr>
          <a:xfrm>
            <a:off x="5473470" y="1980337"/>
            <a:ext cx="3410736" cy="1319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По формату взаимодействия:</a:t>
            </a:r>
            <a:endParaRPr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" name="Google Shape;124;p18">
            <a:extLst>
              <a:ext uri="{FF2B5EF4-FFF2-40B4-BE49-F238E27FC236}">
                <a16:creationId xmlns:a16="http://schemas.microsoft.com/office/drawing/2014/main" xmlns="" id="{96B08808-0528-F2AC-F11F-FE154F273B7C}"/>
              </a:ext>
            </a:extLst>
          </p:cNvPr>
          <p:cNvSpPr txBox="1"/>
          <p:nvPr/>
        </p:nvSpPr>
        <p:spPr>
          <a:xfrm>
            <a:off x="5488834" y="3521060"/>
            <a:ext cx="3395372" cy="400475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Горизонтальные (сообщества по интересам)</a:t>
            </a:r>
            <a:endParaRPr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Иерархические (экспертные площадки)</a:t>
            </a:r>
            <a:endParaRPr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Деятельностные (проектные команды)</a:t>
            </a:r>
          </a:p>
          <a:p>
            <a:pPr marL="239999" lvl="0" indent="-200025" algn="l" rtl="0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Событийные</a:t>
            </a:r>
            <a:endParaRPr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2050" name="Picture 2" descr="Intro">
            <a:extLst>
              <a:ext uri="{FF2B5EF4-FFF2-40B4-BE49-F238E27FC236}">
                <a16:creationId xmlns:a16="http://schemas.microsoft.com/office/drawing/2014/main" xmlns="" id="{C2DAF38C-9B57-52C3-3D86-EF395396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7" y="2042592"/>
            <a:ext cx="4489698" cy="50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07695B-4032-B99D-D504-3401414E5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95736"/>
            <a:ext cx="1759014" cy="1759014"/>
          </a:xfrm>
          <a:prstGeom prst="rect">
            <a:avLst/>
          </a:prstGeom>
        </p:spPr>
      </p:pic>
      <p:sp>
        <p:nvSpPr>
          <p:cNvPr id="7" name="Google Shape;122;p18">
            <a:extLst>
              <a:ext uri="{FF2B5EF4-FFF2-40B4-BE49-F238E27FC236}">
                <a16:creationId xmlns:a16="http://schemas.microsoft.com/office/drawing/2014/main" xmlns="" id="{5581765F-CD62-753F-A52A-3150B5DD65B0}"/>
              </a:ext>
            </a:extLst>
          </p:cNvPr>
          <p:cNvSpPr txBox="1">
            <a:spLocks noGrp="1"/>
          </p:cNvSpPr>
          <p:nvPr/>
        </p:nvSpPr>
        <p:spPr>
          <a:xfrm>
            <a:off x="715829" y="7608634"/>
            <a:ext cx="87820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dirty="0">
                <a:solidFill>
                  <a:srgbClr val="002060"/>
                </a:solidFill>
              </a:rPr>
              <a:t>Реестр профессиональных педагогических сообществ России</a:t>
            </a:r>
            <a:endParaRPr sz="1800" b="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EDF557-C21F-3F59-8BB6-D6320490B6BC}"/>
              </a:ext>
            </a:extLst>
          </p:cNvPr>
          <p:cNvSpPr txBox="1"/>
          <p:nvPr/>
        </p:nvSpPr>
        <p:spPr>
          <a:xfrm>
            <a:off x="681387" y="7885633"/>
            <a:ext cx="916682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-apple-system"/>
              </a:rPr>
              <a:t>25 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-apple-system"/>
              </a:rPr>
              <a:t>всероссийских</a:t>
            </a:r>
            <a:r>
              <a:rPr lang="ru-RU" sz="1600" dirty="0">
                <a:solidFill>
                  <a:srgbClr val="002060"/>
                </a:solidFill>
                <a:latin typeface="-apple-system"/>
              </a:rPr>
              <a:t> 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-apple-system"/>
              </a:rPr>
              <a:t>сообществ</a:t>
            </a:r>
          </a:p>
          <a:p>
            <a:pPr algn="l">
              <a:buNone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-apple-system"/>
              </a:rPr>
              <a:t>245 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-apple-system"/>
              </a:rPr>
              <a:t>региональных</a:t>
            </a:r>
            <a:r>
              <a:rPr lang="ru-RU" sz="1600" dirty="0">
                <a:solidFill>
                  <a:srgbClr val="002060"/>
                </a:solidFill>
                <a:latin typeface="-apple-system"/>
              </a:rPr>
              <a:t> 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-apple-system"/>
              </a:rPr>
              <a:t>сообщества</a:t>
            </a:r>
          </a:p>
          <a:p>
            <a:pPr algn="l">
              <a:buNone/>
            </a:pPr>
            <a:r>
              <a:rPr lang="ru-RU" sz="1600" b="1" i="0" dirty="0">
                <a:solidFill>
                  <a:srgbClr val="002060"/>
                </a:solidFill>
                <a:effectLst/>
                <a:latin typeface="-apple-system"/>
              </a:rPr>
              <a:t>398 </a:t>
            </a:r>
            <a:r>
              <a:rPr lang="ru-RU" sz="1600" b="0" i="0" dirty="0">
                <a:solidFill>
                  <a:srgbClr val="002060"/>
                </a:solidFill>
                <a:effectLst/>
                <a:latin typeface="-apple-system"/>
              </a:rPr>
              <a:t>практик</a:t>
            </a:r>
          </a:p>
        </p:txBody>
      </p:sp>
    </p:spTree>
    <p:extLst>
      <p:ext uri="{BB962C8B-B14F-4D97-AF65-F5344CB8AC3E}">
        <p14:creationId xmlns:p14="http://schemas.microsoft.com/office/powerpoint/2010/main" val="7886214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B5D2BB-17D2-8598-05F2-DEE0DE0C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xmlns="" id="{34F5371E-8BA4-36FB-C189-8A26DFB25A68}"/>
              </a:ext>
            </a:extLst>
          </p:cNvPr>
          <p:cNvSpPr txBox="1">
            <a:spLocks noGrp="1"/>
          </p:cNvSpPr>
          <p:nvPr/>
        </p:nvSpPr>
        <p:spPr>
          <a:xfrm>
            <a:off x="611560" y="1292283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2060"/>
                </a:solidFill>
              </a:rPr>
              <a:t>Какие бывают профессиональные сообщества?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123;p18">
            <a:extLst>
              <a:ext uri="{FF2B5EF4-FFF2-40B4-BE49-F238E27FC236}">
                <a16:creationId xmlns:a16="http://schemas.microsoft.com/office/drawing/2014/main" xmlns="" id="{434F5E86-8D2A-38B8-545B-C19B06A882BE}"/>
              </a:ext>
            </a:extLst>
          </p:cNvPr>
          <p:cNvSpPr txBox="1"/>
          <p:nvPr/>
        </p:nvSpPr>
        <p:spPr>
          <a:xfrm>
            <a:off x="467544" y="2310399"/>
            <a:ext cx="3410736" cy="9654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По способу вступления:</a:t>
            </a:r>
            <a:endParaRPr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" name="Google Shape;124;p18">
            <a:extLst>
              <a:ext uri="{FF2B5EF4-FFF2-40B4-BE49-F238E27FC236}">
                <a16:creationId xmlns:a16="http://schemas.microsoft.com/office/drawing/2014/main" xmlns="" id="{680E809E-3309-2CDE-1B16-01B80E5F41AD}"/>
              </a:ext>
            </a:extLst>
          </p:cNvPr>
          <p:cNvSpPr txBox="1"/>
          <p:nvPr/>
        </p:nvSpPr>
        <p:spPr>
          <a:xfrm>
            <a:off x="467544" y="3445693"/>
            <a:ext cx="3395372" cy="213244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Открытые (публичные)</a:t>
            </a:r>
            <a:endParaRPr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Полузакрытые (с модерацией) </a:t>
            </a:r>
            <a:endParaRPr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Пригласительные</a:t>
            </a:r>
          </a:p>
        </p:txBody>
      </p:sp>
      <p:pic>
        <p:nvPicPr>
          <p:cNvPr id="3074" name="Picture 2" descr="Школа учителя &quot;Цифровой Форсайт&quot; | #важные_практики #Technologies_Vital  #технологии_вовлечение #меняем_образование_вместе 2026 | ВКонтакте">
            <a:extLst>
              <a:ext uri="{FF2B5EF4-FFF2-40B4-BE49-F238E27FC236}">
                <a16:creationId xmlns:a16="http://schemas.microsoft.com/office/drawing/2014/main" xmlns="" id="{D048AFFC-A45B-B592-9155-CD374938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45" y="1912545"/>
            <a:ext cx="3635896" cy="145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EE4602-D484-1EAD-F819-EF6AD1282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34" y="3240360"/>
            <a:ext cx="1547664" cy="1547664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981C4180-C865-673C-007B-E3E919CC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21027"/>
            <a:ext cx="4577833" cy="18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DC4498-1E21-E47C-1E80-3D818D12B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480720"/>
            <a:ext cx="1619672" cy="161967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6A15D56B-39D8-D06B-742E-6A02613E8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99" y="6360025"/>
            <a:ext cx="5009881" cy="20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79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63BDC6-827E-71C1-E8FD-6D9E2EC61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2;p72">
            <a:extLst>
              <a:ext uri="{FF2B5EF4-FFF2-40B4-BE49-F238E27FC236}">
                <a16:creationId xmlns:a16="http://schemas.microsoft.com/office/drawing/2014/main" xmlns="" id="{FE6F069C-91AE-48FA-306D-FFE1201292F9}"/>
              </a:ext>
            </a:extLst>
          </p:cNvPr>
          <p:cNvSpPr txBox="1">
            <a:spLocks noGrp="1"/>
          </p:cNvSpPr>
          <p:nvPr/>
        </p:nvSpPr>
        <p:spPr>
          <a:xfrm>
            <a:off x="323528" y="1633622"/>
            <a:ext cx="10938000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4400" dirty="0">
                <a:solidFill>
                  <a:srgbClr val="002060"/>
                </a:solidFill>
              </a:rPr>
              <a:t>Мотивационный атом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3" name="Google Shape;443;p72">
            <a:extLst>
              <a:ext uri="{FF2B5EF4-FFF2-40B4-BE49-F238E27FC236}">
                <a16:creationId xmlns:a16="http://schemas.microsoft.com/office/drawing/2014/main" xmlns="" id="{E8D55EA5-68A3-C8DC-018A-72A369DA8A3D}"/>
              </a:ext>
            </a:extLst>
          </p:cNvPr>
          <p:cNvSpPr txBox="1"/>
          <p:nvPr/>
        </p:nvSpPr>
        <p:spPr>
          <a:xfrm>
            <a:off x="372545" y="2933745"/>
            <a:ext cx="2632500" cy="34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62" b="1" dirty="0">
                <a:solidFill>
                  <a:srgbClr val="0070C0"/>
                </a:solidFill>
                <a:latin typeface="Noto Sans"/>
                <a:ea typeface="Noto Sans"/>
                <a:cs typeface="Noto Sans"/>
                <a:sym typeface="Noto Sans"/>
              </a:rPr>
              <a:t>1 шаг</a:t>
            </a:r>
            <a:endParaRPr sz="2062" dirty="0">
              <a:solidFill>
                <a:srgbClr val="0070C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" name="Google Shape;444;p72">
            <a:extLst>
              <a:ext uri="{FF2B5EF4-FFF2-40B4-BE49-F238E27FC236}">
                <a16:creationId xmlns:a16="http://schemas.microsoft.com/office/drawing/2014/main" xmlns="" id="{8AE75512-135D-AEBE-7AFA-4E7AAF863DDB}"/>
              </a:ext>
            </a:extLst>
          </p:cNvPr>
          <p:cNvSpPr txBox="1"/>
          <p:nvPr/>
        </p:nvSpPr>
        <p:spPr>
          <a:xfrm>
            <a:off x="372545" y="3897089"/>
            <a:ext cx="2345400" cy="34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lang="ru-RU" sz="2062" b="1" dirty="0">
                <a:solidFill>
                  <a:srgbClr val="0070C0"/>
                </a:solidFill>
                <a:latin typeface="Noto Sans"/>
                <a:ea typeface="Noto Sans"/>
                <a:cs typeface="Noto Sans"/>
                <a:sym typeface="Noto Sans"/>
              </a:rPr>
              <a:t>2 шаг</a:t>
            </a:r>
            <a:endParaRPr sz="2062" dirty="0">
              <a:solidFill>
                <a:srgbClr val="0070C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5" name="Google Shape;445;p72">
            <a:extLst>
              <a:ext uri="{FF2B5EF4-FFF2-40B4-BE49-F238E27FC236}">
                <a16:creationId xmlns:a16="http://schemas.microsoft.com/office/drawing/2014/main" xmlns="" id="{708DD53C-E296-B814-D441-58E7AA8FE28E}"/>
              </a:ext>
            </a:extLst>
          </p:cNvPr>
          <p:cNvSpPr txBox="1"/>
          <p:nvPr/>
        </p:nvSpPr>
        <p:spPr>
          <a:xfrm>
            <a:off x="84512" y="3476015"/>
            <a:ext cx="4152899" cy="31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7378" lvl="0" indent="-31573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Noto Sans"/>
              <a:buChar char="●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В центре листа пишем слово “Я”</a:t>
            </a:r>
            <a:endParaRPr sz="1833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7" name="Google Shape;446;p72">
            <a:extLst>
              <a:ext uri="{FF2B5EF4-FFF2-40B4-BE49-F238E27FC236}">
                <a16:creationId xmlns:a16="http://schemas.microsoft.com/office/drawing/2014/main" xmlns="" id="{6A287C74-DC1E-8E05-80F8-CE8F29FBFD86}"/>
              </a:ext>
            </a:extLst>
          </p:cNvPr>
          <p:cNvSpPr txBox="1"/>
          <p:nvPr/>
        </p:nvSpPr>
        <p:spPr>
          <a:xfrm>
            <a:off x="84513" y="4285130"/>
            <a:ext cx="3460729" cy="15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7378" lvl="0" indent="-31573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Noto Sans"/>
              <a:buChar char="●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В произвольном порядке записываем то, что мы ассоциируем с нашим профессиональным ростом</a:t>
            </a:r>
            <a:endParaRPr sz="1833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" name="Google Shape;447;p72">
            <a:extLst>
              <a:ext uri="{FF2B5EF4-FFF2-40B4-BE49-F238E27FC236}">
                <a16:creationId xmlns:a16="http://schemas.microsoft.com/office/drawing/2014/main" xmlns="" id="{06A652DB-4E95-1AB4-4529-8A5C0BCAFD70}"/>
              </a:ext>
            </a:extLst>
          </p:cNvPr>
          <p:cNvSpPr txBox="1"/>
          <p:nvPr/>
        </p:nvSpPr>
        <p:spPr>
          <a:xfrm>
            <a:off x="329126" y="5825630"/>
            <a:ext cx="2345400" cy="34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lang="ru-RU" sz="2062" b="1" dirty="0">
                <a:solidFill>
                  <a:srgbClr val="0070C0"/>
                </a:solidFill>
                <a:latin typeface="Noto Sans"/>
                <a:ea typeface="Noto Sans"/>
                <a:cs typeface="Noto Sans"/>
                <a:sym typeface="Noto Sans"/>
              </a:rPr>
              <a:t>3 шаг</a:t>
            </a:r>
            <a:endParaRPr sz="2062" dirty="0">
              <a:solidFill>
                <a:srgbClr val="0070C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" name="Google Shape;448;p72">
            <a:extLst>
              <a:ext uri="{FF2B5EF4-FFF2-40B4-BE49-F238E27FC236}">
                <a16:creationId xmlns:a16="http://schemas.microsoft.com/office/drawing/2014/main" xmlns="" id="{2FF35CAF-74E0-7543-004F-E22B069FC522}"/>
              </a:ext>
            </a:extLst>
          </p:cNvPr>
          <p:cNvSpPr txBox="1"/>
          <p:nvPr/>
        </p:nvSpPr>
        <p:spPr>
          <a:xfrm>
            <a:off x="84512" y="6174700"/>
            <a:ext cx="41025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7378" lvl="0" indent="-31573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33"/>
              <a:buFont typeface="Noto Sans"/>
              <a:buChar char="●"/>
            </a:pPr>
            <a:r>
              <a:rPr lang="ru-RU" sz="1833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Проведите 2 горизонтальные и 2 вертикальные черты так, чтобы ваше “Я” осталось одно в центральной ячейке.</a:t>
            </a:r>
            <a:endParaRPr sz="1833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5" name="Google Shape;449;p72">
            <a:extLst>
              <a:ext uri="{FF2B5EF4-FFF2-40B4-BE49-F238E27FC236}">
                <a16:creationId xmlns:a16="http://schemas.microsoft.com/office/drawing/2014/main" xmlns="" id="{DBDCD898-DFF6-BD3A-DB8C-22D640E0D7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659" t="14292" r="10452" b="2994"/>
          <a:stretch/>
        </p:blipFill>
        <p:spPr>
          <a:xfrm>
            <a:off x="3203848" y="3419872"/>
            <a:ext cx="6062541" cy="360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50;p72">
            <a:extLst>
              <a:ext uri="{FF2B5EF4-FFF2-40B4-BE49-F238E27FC236}">
                <a16:creationId xmlns:a16="http://schemas.microsoft.com/office/drawing/2014/main" xmlns="" id="{90BE0D0F-2522-5477-698B-C155CD05F880}"/>
              </a:ext>
            </a:extLst>
          </p:cNvPr>
          <p:cNvSpPr txBox="1"/>
          <p:nvPr/>
        </p:nvSpPr>
        <p:spPr>
          <a:xfrm>
            <a:off x="4719250" y="3749354"/>
            <a:ext cx="4152900" cy="67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550" tIns="126550" rIns="126550" bIns="1265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91" b="1" dirty="0">
                <a:solidFill>
                  <a:srgbClr val="FFC00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х</a:t>
            </a:r>
            <a:endParaRPr sz="1938" dirty="0">
              <a:solidFill>
                <a:srgbClr val="FFC000"/>
              </a:solidFill>
            </a:endParaRPr>
          </a:p>
        </p:txBody>
      </p:sp>
      <p:sp>
        <p:nvSpPr>
          <p:cNvPr id="17" name="Google Shape;451;p72">
            <a:extLst>
              <a:ext uri="{FF2B5EF4-FFF2-40B4-BE49-F238E27FC236}">
                <a16:creationId xmlns:a16="http://schemas.microsoft.com/office/drawing/2014/main" xmlns="" id="{DDBCFE9A-4DE0-505F-AD30-AA003AF2E1EA}"/>
              </a:ext>
            </a:extLst>
          </p:cNvPr>
          <p:cNvSpPr txBox="1"/>
          <p:nvPr/>
        </p:nvSpPr>
        <p:spPr>
          <a:xfrm>
            <a:off x="4832382" y="5555562"/>
            <a:ext cx="4152900" cy="67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550" tIns="126550" rIns="126550" bIns="1265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91" b="1">
                <a:solidFill>
                  <a:srgbClr val="FFC00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х</a:t>
            </a:r>
            <a:endParaRPr sz="1938">
              <a:solidFill>
                <a:srgbClr val="FFC000"/>
              </a:solidFill>
            </a:endParaRPr>
          </a:p>
        </p:txBody>
      </p:sp>
      <p:sp>
        <p:nvSpPr>
          <p:cNvPr id="18" name="Google Shape;452;p72">
            <a:extLst>
              <a:ext uri="{FF2B5EF4-FFF2-40B4-BE49-F238E27FC236}">
                <a16:creationId xmlns:a16="http://schemas.microsoft.com/office/drawing/2014/main" xmlns="" id="{391CF2DF-D973-7F7D-E0C4-D3A47E105E7A}"/>
              </a:ext>
            </a:extLst>
          </p:cNvPr>
          <p:cNvSpPr txBox="1"/>
          <p:nvPr/>
        </p:nvSpPr>
        <p:spPr>
          <a:xfrm>
            <a:off x="6287497" y="3060835"/>
            <a:ext cx="4152900" cy="67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550" tIns="126550" rIns="126550" bIns="1265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91" b="1" dirty="0">
                <a:solidFill>
                  <a:srgbClr val="FFC00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х</a:t>
            </a:r>
            <a:endParaRPr sz="1938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02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6A4A4E-13AE-48DD-417F-42F24F064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2;p72">
            <a:extLst>
              <a:ext uri="{FF2B5EF4-FFF2-40B4-BE49-F238E27FC236}">
                <a16:creationId xmlns:a16="http://schemas.microsoft.com/office/drawing/2014/main" xmlns="" id="{C6FF0E65-9E1F-84D7-7439-8D15AE798DBB}"/>
              </a:ext>
            </a:extLst>
          </p:cNvPr>
          <p:cNvSpPr txBox="1">
            <a:spLocks noGrp="1"/>
          </p:cNvSpPr>
          <p:nvPr/>
        </p:nvSpPr>
        <p:spPr>
          <a:xfrm>
            <a:off x="190637" y="1156030"/>
            <a:ext cx="10938000" cy="74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4400" dirty="0">
                <a:solidFill>
                  <a:srgbClr val="002060"/>
                </a:solidFill>
              </a:rPr>
              <a:t>Мотивационный атом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6" name="Google Shape;459;p73">
            <a:extLst>
              <a:ext uri="{FF2B5EF4-FFF2-40B4-BE49-F238E27FC236}">
                <a16:creationId xmlns:a16="http://schemas.microsoft.com/office/drawing/2014/main" xmlns="" id="{4F4C97C0-2053-F995-7728-F2033D188B6D}"/>
              </a:ext>
            </a:extLst>
          </p:cNvPr>
          <p:cNvSpPr txBox="1"/>
          <p:nvPr/>
        </p:nvSpPr>
        <p:spPr>
          <a:xfrm>
            <a:off x="169502" y="7143762"/>
            <a:ext cx="3250800" cy="140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71675" lvl="0" indent="-3584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576FB"/>
              </a:buClr>
              <a:buSzPts val="2081"/>
              <a:buFont typeface="Noto Sans"/>
              <a:buChar char="●"/>
            </a:pPr>
            <a:r>
              <a:rPr lang="ru-RU" sz="2081" b="1" dirty="0">
                <a:solidFill>
                  <a:srgbClr val="0070C0"/>
                </a:solidFill>
                <a:latin typeface="Noto Sans"/>
                <a:ea typeface="Noto Sans"/>
                <a:cs typeface="Noto Sans"/>
                <a:sym typeface="Noto Sans"/>
              </a:rPr>
              <a:t>Зона 3</a:t>
            </a:r>
            <a:endParaRPr sz="2081" b="1" dirty="0">
              <a:solidFill>
                <a:srgbClr val="0070C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81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То, ради чего вы готовы прилагать больше усилий в будущем</a:t>
            </a:r>
            <a:endParaRPr sz="2081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8" name="Google Shape;460;p73">
            <a:extLst>
              <a:ext uri="{FF2B5EF4-FFF2-40B4-BE49-F238E27FC236}">
                <a16:creationId xmlns:a16="http://schemas.microsoft.com/office/drawing/2014/main" xmlns="" id="{AC94875F-399A-5EC4-27F0-E7F8A665FA9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794" y="2339752"/>
            <a:ext cx="7159590" cy="47794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61;p73">
            <a:extLst>
              <a:ext uri="{FF2B5EF4-FFF2-40B4-BE49-F238E27FC236}">
                <a16:creationId xmlns:a16="http://schemas.microsoft.com/office/drawing/2014/main" xmlns="" id="{02918498-F86F-E4C4-EF1F-896373CA9217}"/>
              </a:ext>
            </a:extLst>
          </p:cNvPr>
          <p:cNvSpPr txBox="1"/>
          <p:nvPr/>
        </p:nvSpPr>
        <p:spPr>
          <a:xfrm>
            <a:off x="146500" y="1803629"/>
            <a:ext cx="112557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925" tIns="118925" rIns="118925" bIns="1189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81" dirty="0">
                <a:latin typeface="Wix Madefor Display"/>
                <a:ea typeface="Wix Madefor Display"/>
                <a:cs typeface="Wix Madefor Display"/>
                <a:sym typeface="Wix Madefor Display"/>
              </a:rPr>
              <a:t>https://inlnk.ru/Bp12Kd</a:t>
            </a:r>
            <a:endParaRPr sz="2081" dirty="0"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10" name="Google Shape;459;p73">
            <a:extLst>
              <a:ext uri="{FF2B5EF4-FFF2-40B4-BE49-F238E27FC236}">
                <a16:creationId xmlns:a16="http://schemas.microsoft.com/office/drawing/2014/main" xmlns="" id="{DB678720-D9F5-276D-4F94-C5AA91469A39}"/>
              </a:ext>
            </a:extLst>
          </p:cNvPr>
          <p:cNvSpPr txBox="1"/>
          <p:nvPr/>
        </p:nvSpPr>
        <p:spPr>
          <a:xfrm>
            <a:off x="3485616" y="6948264"/>
            <a:ext cx="3250800" cy="146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71675" lvl="0" indent="-358460" algn="l" rtl="0">
              <a:lnSpc>
                <a:spcPct val="110000"/>
              </a:lnSpc>
              <a:spcBef>
                <a:spcPts val="1561"/>
              </a:spcBef>
              <a:spcAft>
                <a:spcPts val="0"/>
              </a:spcAft>
              <a:buClr>
                <a:srgbClr val="6576FB"/>
              </a:buClr>
              <a:buSzPts val="2081"/>
              <a:buFont typeface="Noto Sans"/>
              <a:buChar char="●"/>
            </a:pPr>
            <a:r>
              <a:rPr lang="ru-RU" sz="2081" b="1" dirty="0">
                <a:solidFill>
                  <a:srgbClr val="0070C0"/>
                </a:solidFill>
                <a:latin typeface="Noto Sans"/>
                <a:ea typeface="Noto Sans"/>
                <a:cs typeface="Noto Sans"/>
                <a:sym typeface="Noto Sans"/>
              </a:rPr>
              <a:t>Зона 8</a:t>
            </a:r>
            <a:endParaRPr sz="2081" b="1" dirty="0">
              <a:solidFill>
                <a:srgbClr val="0070C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1561"/>
              </a:spcBef>
              <a:spcAft>
                <a:spcPts val="0"/>
              </a:spcAft>
              <a:buNone/>
            </a:pPr>
            <a:r>
              <a:rPr lang="ru-RU" sz="2081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Фундаментальные мотиваторы</a:t>
            </a:r>
            <a:endParaRPr sz="2081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1" name="Google Shape;459;p73">
            <a:extLst>
              <a:ext uri="{FF2B5EF4-FFF2-40B4-BE49-F238E27FC236}">
                <a16:creationId xmlns:a16="http://schemas.microsoft.com/office/drawing/2014/main" xmlns="" id="{E5326A98-5E68-DF67-5FA4-AC48D6F45210}"/>
              </a:ext>
            </a:extLst>
          </p:cNvPr>
          <p:cNvSpPr txBox="1"/>
          <p:nvPr/>
        </p:nvSpPr>
        <p:spPr>
          <a:xfrm>
            <a:off x="6145736" y="6948264"/>
            <a:ext cx="3250800" cy="20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71675" lvl="0" indent="-358460" algn="l" rtl="0">
              <a:lnSpc>
                <a:spcPct val="110000"/>
              </a:lnSpc>
              <a:spcBef>
                <a:spcPts val="1561"/>
              </a:spcBef>
              <a:spcAft>
                <a:spcPts val="0"/>
              </a:spcAft>
              <a:buClr>
                <a:srgbClr val="6576FB"/>
              </a:buClr>
              <a:buSzPts val="2081"/>
              <a:buFont typeface="Noto Sans"/>
              <a:buChar char="●"/>
            </a:pPr>
            <a:r>
              <a:rPr lang="ru-RU" sz="2081" b="1" dirty="0">
                <a:solidFill>
                  <a:srgbClr val="0070C0"/>
                </a:solidFill>
                <a:latin typeface="Noto Sans"/>
                <a:ea typeface="Noto Sans"/>
                <a:cs typeface="Noto Sans"/>
                <a:sym typeface="Noto Sans"/>
              </a:rPr>
              <a:t>Зона 9</a:t>
            </a:r>
            <a:endParaRPr sz="2081" b="1" dirty="0">
              <a:solidFill>
                <a:srgbClr val="0070C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1561"/>
              </a:spcBef>
              <a:spcAft>
                <a:spcPts val="0"/>
              </a:spcAft>
              <a:buNone/>
            </a:pPr>
            <a:r>
              <a:rPr lang="ru-RU" sz="2081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Источник энтузиазма </a:t>
            </a:r>
            <a:br>
              <a:rPr lang="ru-RU" sz="2081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ru-RU" sz="2081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и вдохновения</a:t>
            </a:r>
            <a:endParaRPr sz="2081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1561"/>
              </a:spcBef>
              <a:spcAft>
                <a:spcPts val="0"/>
              </a:spcAft>
              <a:buNone/>
            </a:pPr>
            <a:endParaRPr sz="2081" dirty="0">
              <a:solidFill>
                <a:srgbClr val="151515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865870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062313-BEB6-F2C2-4963-88E1DA94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7;g377c41d2247_0_129">
            <a:extLst>
              <a:ext uri="{FF2B5EF4-FFF2-40B4-BE49-F238E27FC236}">
                <a16:creationId xmlns:a16="http://schemas.microsoft.com/office/drawing/2014/main" xmlns="" id="{1E81954F-59E0-3291-9EC3-60D0096E3483}"/>
              </a:ext>
            </a:extLst>
          </p:cNvPr>
          <p:cNvSpPr txBox="1">
            <a:spLocks noGrp="1"/>
          </p:cNvSpPr>
          <p:nvPr/>
        </p:nvSpPr>
        <p:spPr>
          <a:xfrm>
            <a:off x="323528" y="1265121"/>
            <a:ext cx="871296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4000" dirty="0">
                <a:solidFill>
                  <a:srgbClr val="002060"/>
                </a:solidFill>
              </a:rPr>
              <a:t>Энергия сети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3" name="Google Shape;293;g377c41d2247_0_281">
            <a:extLst>
              <a:ext uri="{FF2B5EF4-FFF2-40B4-BE49-F238E27FC236}">
                <a16:creationId xmlns:a16="http://schemas.microsoft.com/office/drawing/2014/main" xmlns="" id="{84CA0363-E741-4272-BD7B-BEA9B243647A}"/>
              </a:ext>
            </a:extLst>
          </p:cNvPr>
          <p:cNvSpPr txBox="1">
            <a:spLocks noGrp="1"/>
          </p:cNvSpPr>
          <p:nvPr/>
        </p:nvSpPr>
        <p:spPr>
          <a:xfrm>
            <a:off x="4932040" y="6097954"/>
            <a:ext cx="4684150" cy="240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600" b="0" i="0" u="none" strike="noStrike" cap="none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269999" lvl="0" indent="-196850">
              <a:spcBef>
                <a:spcPts val="1000"/>
              </a:spcBef>
              <a:buClr>
                <a:srgbClr val="6576FB"/>
              </a:buClr>
              <a:buSzPts val="1600"/>
              <a:buChar char="●"/>
            </a:pPr>
            <a:r>
              <a:rPr lang="ru-RU" sz="2800" dirty="0"/>
              <a:t>Знания</a:t>
            </a:r>
          </a:p>
          <a:p>
            <a:pPr marL="269999" lvl="0" indent="-196850">
              <a:spcBef>
                <a:spcPts val="1000"/>
              </a:spcBef>
              <a:buClr>
                <a:srgbClr val="6576FB"/>
              </a:buClr>
              <a:buSzPts val="1600"/>
              <a:buChar char="●"/>
            </a:pPr>
            <a:r>
              <a:rPr lang="ru-RU" sz="2800" dirty="0"/>
              <a:t>Нетворкинг</a:t>
            </a:r>
          </a:p>
          <a:p>
            <a:pPr marL="269999" lvl="0" indent="-196850">
              <a:spcBef>
                <a:spcPts val="1000"/>
              </a:spcBef>
              <a:buClr>
                <a:srgbClr val="6576FB"/>
              </a:buClr>
              <a:buSzPts val="1600"/>
              <a:buChar char="●"/>
            </a:pPr>
            <a:r>
              <a:rPr lang="ru-RU" sz="2800" dirty="0"/>
              <a:t> Репутация</a:t>
            </a:r>
          </a:p>
          <a:p>
            <a:pPr marL="269999" lvl="0" indent="-196850">
              <a:spcBef>
                <a:spcPts val="1000"/>
              </a:spcBef>
              <a:buClr>
                <a:srgbClr val="6576FB"/>
              </a:buClr>
              <a:buSzPts val="1600"/>
              <a:buChar char="●"/>
            </a:pPr>
            <a:r>
              <a:rPr lang="ru-RU" sz="2800" dirty="0"/>
              <a:t> Поддержка</a:t>
            </a:r>
          </a:p>
        </p:txBody>
      </p:sp>
      <p:sp>
        <p:nvSpPr>
          <p:cNvPr id="7" name="Google Shape;295;g377c41d2247_0_281">
            <a:extLst>
              <a:ext uri="{FF2B5EF4-FFF2-40B4-BE49-F238E27FC236}">
                <a16:creationId xmlns:a16="http://schemas.microsoft.com/office/drawing/2014/main" xmlns="" id="{1EB5BD46-E3CB-FABE-7DF8-B48378469D8E}"/>
              </a:ext>
            </a:extLst>
          </p:cNvPr>
          <p:cNvSpPr txBox="1">
            <a:spLocks noGrp="1"/>
          </p:cNvSpPr>
          <p:nvPr/>
        </p:nvSpPr>
        <p:spPr>
          <a:xfrm>
            <a:off x="625456" y="6817927"/>
            <a:ext cx="42906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600" b="0" i="0" u="none" strike="noStrike" cap="none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Noto Sans"/>
              <a:buNone/>
              <a:defRPr sz="1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1" dirty="0">
                <a:solidFill>
                  <a:srgbClr val="002060"/>
                </a:solidFill>
                <a:highlight>
                  <a:schemeClr val="lt1"/>
                </a:highlight>
              </a:rPr>
              <a:t>Зачем вступать в профессиональное сообщество?</a:t>
            </a:r>
            <a:endParaRPr sz="1800" b="1" dirty="0">
              <a:solidFill>
                <a:srgbClr val="002060"/>
              </a:solidFill>
              <a:highlight>
                <a:schemeClr val="lt1"/>
              </a:highlight>
            </a:endParaRPr>
          </a:p>
        </p:txBody>
      </p:sp>
      <p:pic>
        <p:nvPicPr>
          <p:cNvPr id="5" name="Рисунок 4" descr="Изображение выглядит как мультфильм, графическая вставка, График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F2A49F7D-B5B7-06A6-43FA-4D9297C7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8" y="2051720"/>
            <a:ext cx="4158635" cy="402400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0514FA1-BCC5-2E32-4090-C27D22775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08" y="2021374"/>
            <a:ext cx="3757835" cy="40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98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55ADF2-202E-00E1-801C-4F83C601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7;g377c41d2247_0_129">
            <a:extLst>
              <a:ext uri="{FF2B5EF4-FFF2-40B4-BE49-F238E27FC236}">
                <a16:creationId xmlns:a16="http://schemas.microsoft.com/office/drawing/2014/main" xmlns="" id="{D50C6871-CF19-FFCA-F15E-D2F295F59F06}"/>
              </a:ext>
            </a:extLst>
          </p:cNvPr>
          <p:cNvSpPr txBox="1">
            <a:spLocks noGrp="1"/>
          </p:cNvSpPr>
          <p:nvPr/>
        </p:nvSpPr>
        <p:spPr>
          <a:xfrm>
            <a:off x="323528" y="1265121"/>
            <a:ext cx="10938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4000" dirty="0">
                <a:solidFill>
                  <a:srgbClr val="002060"/>
                </a:solidFill>
              </a:rPr>
              <a:t>Сообщество профессионалов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4000" b="0" dirty="0">
                <a:solidFill>
                  <a:srgbClr val="002060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- мой личный путь к «звездам»</a:t>
            </a:r>
            <a:endParaRPr lang="ru-RU" sz="2800" b="0" dirty="0">
              <a:solidFill>
                <a:srgbClr val="00206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E882F8-7AA7-D2C8-5268-0346F024A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43808"/>
            <a:ext cx="4233664" cy="52920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77EFF4-6358-CAD0-2572-68F962AC3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" y="2771800"/>
            <a:ext cx="4406483" cy="55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419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609</Words>
  <Application>Microsoft Office PowerPoint</Application>
  <PresentationFormat>Произвольный</PresentationFormat>
  <Paragraphs>125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Секрет невероятного успеха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Елена Нестерова</cp:lastModifiedBy>
  <cp:revision>22</cp:revision>
  <dcterms:modified xsi:type="dcterms:W3CDTF">2026-02-24T11:56:09Z</dcterms:modified>
</cp:coreProperties>
</file>