
<file path=[Content_Types].xml><?xml version="1.0" encoding="utf-8"?>
<Types xmlns="http://schemas.openxmlformats.org/package/2006/content-types">
  <Default Extension="jpeg" ContentType="image/jpeg"/>
  <Default Extension="jpg" ContentType="image/jp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7" r:id="rId1"/>
  </p:sldMasterIdLst>
  <p:notesMasterIdLst>
    <p:notesMasterId r:id="rId44"/>
  </p:notesMasterIdLst>
  <p:sldIdLst>
    <p:sldId id="256" r:id="rId2"/>
    <p:sldId id="331" r:id="rId3"/>
    <p:sldId id="330" r:id="rId4"/>
    <p:sldId id="459" r:id="rId5"/>
    <p:sldId id="259" r:id="rId6"/>
    <p:sldId id="260" r:id="rId7"/>
    <p:sldId id="269" r:id="rId8"/>
    <p:sldId id="460" r:id="rId9"/>
    <p:sldId id="461" r:id="rId10"/>
    <p:sldId id="437" r:id="rId11"/>
    <p:sldId id="371" r:id="rId12"/>
    <p:sldId id="348" r:id="rId13"/>
    <p:sldId id="462" r:id="rId14"/>
    <p:sldId id="463" r:id="rId15"/>
    <p:sldId id="377" r:id="rId16"/>
    <p:sldId id="378" r:id="rId17"/>
    <p:sldId id="386" r:id="rId18"/>
    <p:sldId id="426" r:id="rId19"/>
    <p:sldId id="496" r:id="rId20"/>
    <p:sldId id="495" r:id="rId21"/>
    <p:sldId id="497" r:id="rId22"/>
    <p:sldId id="547" r:id="rId23"/>
    <p:sldId id="484" r:id="rId24"/>
    <p:sldId id="483" r:id="rId25"/>
    <p:sldId id="485" r:id="rId26"/>
    <p:sldId id="486" r:id="rId27"/>
    <p:sldId id="498" r:id="rId28"/>
    <p:sldId id="487" r:id="rId29"/>
    <p:sldId id="489" r:id="rId30"/>
    <p:sldId id="488" r:id="rId31"/>
    <p:sldId id="490" r:id="rId32"/>
    <p:sldId id="268" r:id="rId33"/>
    <p:sldId id="393" r:id="rId34"/>
    <p:sldId id="315" r:id="rId35"/>
    <p:sldId id="540" r:id="rId36"/>
    <p:sldId id="541" r:id="rId37"/>
    <p:sldId id="542" r:id="rId38"/>
    <p:sldId id="543" r:id="rId39"/>
    <p:sldId id="544" r:id="rId40"/>
    <p:sldId id="545" r:id="rId41"/>
    <p:sldId id="546" r:id="rId42"/>
    <p:sldId id="280" r:id="rId43"/>
  </p:sldIdLst>
  <p:sldSz cx="9144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6256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16256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16256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16256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16256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16256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16256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16256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16256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lvl9pPr>
  </p:defaultTextStyle>
  <p:extLst>
    <p:ext uri="{521415D9-36F7-43E2-AB2F-B90AF26B5E84}">
      <p14:sectionLst xmlns:p14="http://schemas.microsoft.com/office/powerpoint/2010/main">
        <p14:section name="Раздел без заголовка" id="{B35E2642-AE6A-498D-950E-043693E00994}">
          <p14:sldIdLst/>
        </p14:section>
        <p14:section name="Раздел без заголовка" id="{E5365CD3-2337-4023-B6D5-766339E94374}">
          <p14:sldIdLst>
            <p14:sldId id="256"/>
            <p14:sldId id="331"/>
            <p14:sldId id="330"/>
            <p14:sldId id="459"/>
            <p14:sldId id="259"/>
            <p14:sldId id="260"/>
            <p14:sldId id="269"/>
            <p14:sldId id="460"/>
            <p14:sldId id="461"/>
            <p14:sldId id="437"/>
            <p14:sldId id="371"/>
            <p14:sldId id="348"/>
            <p14:sldId id="462"/>
            <p14:sldId id="463"/>
            <p14:sldId id="377"/>
            <p14:sldId id="378"/>
            <p14:sldId id="386"/>
            <p14:sldId id="426"/>
            <p14:sldId id="496"/>
            <p14:sldId id="495"/>
            <p14:sldId id="497"/>
            <p14:sldId id="547"/>
            <p14:sldId id="484"/>
            <p14:sldId id="483"/>
            <p14:sldId id="485"/>
            <p14:sldId id="486"/>
            <p14:sldId id="498"/>
            <p14:sldId id="487"/>
            <p14:sldId id="489"/>
            <p14:sldId id="488"/>
            <p14:sldId id="490"/>
            <p14:sldId id="268"/>
            <p14:sldId id="393"/>
            <p14:sldId id="315"/>
            <p14:sldId id="540"/>
            <p14:sldId id="541"/>
            <p14:sldId id="542"/>
            <p14:sldId id="543"/>
            <p14:sldId id="544"/>
            <p14:sldId id="545"/>
            <p14:sldId id="546"/>
            <p14:sldId id="280"/>
          </p14:sldIdLst>
        </p14:section>
      </p14:sectionLst>
    </p:ext>
    <p:ext uri="{EFAFB233-063F-42B5-8137-9DF3F51BA10A}">
      <p15:sldGuideLst xmlns:p15="http://schemas.microsoft.com/office/powerpoint/2012/main">
        <p15:guide id="1" orient="horz" pos="288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86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503" autoAdjust="0"/>
    <p:restoredTop sz="94610" autoAdjust="0"/>
  </p:normalViewPr>
  <p:slideViewPr>
    <p:cSldViewPr>
      <p:cViewPr varScale="1">
        <p:scale>
          <a:sx n="117" d="100"/>
          <a:sy n="117" d="100"/>
        </p:scale>
        <p:origin x="1464" y="184"/>
      </p:cViewPr>
      <p:guideLst>
        <p:guide orient="horz" pos="288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7" name="Shape 97"/>
          <p:cNvSpPr>
            <a:spLocks noGrp="1" noRot="1" noChangeAspect="1"/>
          </p:cNvSpPr>
          <p:nvPr>
            <p:ph type="sldImg"/>
          </p:nvPr>
        </p:nvSpPr>
        <p:spPr>
          <a:xfrm>
            <a:off x="1714500" y="685800"/>
            <a:ext cx="3429000" cy="3429000"/>
          </a:xfrm>
          <a:prstGeom prst="rect">
            <a:avLst/>
          </a:prstGeom>
        </p:spPr>
        <p:txBody>
          <a:bodyPr/>
          <a:lstStyle/>
          <a:p>
            <a:endParaRPr/>
          </a:p>
        </p:txBody>
      </p:sp>
      <p:sp>
        <p:nvSpPr>
          <p:cNvPr id="98" name="Shape 9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990861294"/>
      </p:ext>
    </p:extLst>
  </p:cSld>
  <p:clrMap bg1="lt1" tx1="dk1" bg2="lt2" tx2="dk2" accent1="accent1" accent2="accent2" accent3="accent3" accent4="accent4" accent5="accent5" accent6="accent6" hlink="hlink" folHlink="folHlink"/>
  <p:notesStyle>
    <a:lvl1pPr defTabSz="1625600" latinLnBrk="0">
      <a:defRPr sz="2000">
        <a:latin typeface="+mj-lt"/>
        <a:ea typeface="+mj-ea"/>
        <a:cs typeface="+mj-cs"/>
        <a:sym typeface="Calibri"/>
      </a:defRPr>
    </a:lvl1pPr>
    <a:lvl2pPr indent="228600" defTabSz="1625600" latinLnBrk="0">
      <a:defRPr sz="2000">
        <a:latin typeface="+mj-lt"/>
        <a:ea typeface="+mj-ea"/>
        <a:cs typeface="+mj-cs"/>
        <a:sym typeface="Calibri"/>
      </a:defRPr>
    </a:lvl2pPr>
    <a:lvl3pPr indent="457200" defTabSz="1625600" latinLnBrk="0">
      <a:defRPr sz="2000">
        <a:latin typeface="+mj-lt"/>
        <a:ea typeface="+mj-ea"/>
        <a:cs typeface="+mj-cs"/>
        <a:sym typeface="Calibri"/>
      </a:defRPr>
    </a:lvl3pPr>
    <a:lvl4pPr indent="685800" defTabSz="1625600" latinLnBrk="0">
      <a:defRPr sz="2000">
        <a:latin typeface="+mj-lt"/>
        <a:ea typeface="+mj-ea"/>
        <a:cs typeface="+mj-cs"/>
        <a:sym typeface="Calibri"/>
      </a:defRPr>
    </a:lvl4pPr>
    <a:lvl5pPr indent="914400" defTabSz="1625600" latinLnBrk="0">
      <a:defRPr sz="2000">
        <a:latin typeface="+mj-lt"/>
        <a:ea typeface="+mj-ea"/>
        <a:cs typeface="+mj-cs"/>
        <a:sym typeface="Calibri"/>
      </a:defRPr>
    </a:lvl5pPr>
    <a:lvl6pPr indent="1143000" defTabSz="1625600" latinLnBrk="0">
      <a:defRPr sz="2000">
        <a:latin typeface="+mj-lt"/>
        <a:ea typeface="+mj-ea"/>
        <a:cs typeface="+mj-cs"/>
        <a:sym typeface="Calibri"/>
      </a:defRPr>
    </a:lvl6pPr>
    <a:lvl7pPr indent="1371600" defTabSz="1625600" latinLnBrk="0">
      <a:defRPr sz="2000">
        <a:latin typeface="+mj-lt"/>
        <a:ea typeface="+mj-ea"/>
        <a:cs typeface="+mj-cs"/>
        <a:sym typeface="Calibri"/>
      </a:defRPr>
    </a:lvl7pPr>
    <a:lvl8pPr indent="1600200" defTabSz="1625600" latinLnBrk="0">
      <a:defRPr sz="2000">
        <a:latin typeface="+mj-lt"/>
        <a:ea typeface="+mj-ea"/>
        <a:cs typeface="+mj-cs"/>
        <a:sym typeface="Calibri"/>
      </a:defRPr>
    </a:lvl8pPr>
    <a:lvl9pPr indent="1828800" defTabSz="1625600" latinLnBrk="0">
      <a:defRPr sz="20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Образ слайда 1"/>
          <p:cNvSpPr>
            <a:spLocks noGrp="1" noRot="1" noChangeAspect="1" noTextEdit="1"/>
          </p:cNvSpPr>
          <p:nvPr>
            <p:ph type="sldImg"/>
          </p:nvPr>
        </p:nvSpPr>
        <p:spPr bwMode="auto">
          <a:xfrm>
            <a:off x="1885950" y="1143000"/>
            <a:ext cx="30861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674"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ru-RU" altLang="ru-RU" dirty="0"/>
          </a:p>
        </p:txBody>
      </p:sp>
      <p:sp>
        <p:nvSpPr>
          <p:cNvPr id="28675"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5C2AF4B4-5806-784C-AA19-5B5158FA90F3}" type="slidenum">
              <a:rPr lang="ru-RU" altLang="ru-RU"/>
              <a:pPr/>
              <a:t>3</a:t>
            </a:fld>
            <a:endParaRPr lang="ru-RU" altLang="ru-RU"/>
          </a:p>
        </p:txBody>
      </p:sp>
    </p:spTree>
    <p:extLst>
      <p:ext uri="{BB962C8B-B14F-4D97-AF65-F5344CB8AC3E}">
        <p14:creationId xmlns:p14="http://schemas.microsoft.com/office/powerpoint/2010/main" val="3306774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Образ слайда 1"/>
          <p:cNvSpPr>
            <a:spLocks noGrp="1" noRot="1" noChangeAspect="1" noTextEdit="1"/>
          </p:cNvSpPr>
          <p:nvPr>
            <p:ph type="sldImg"/>
          </p:nvPr>
        </p:nvSpPr>
        <p:spPr bwMode="auto">
          <a:noFill/>
          <a:ln>
            <a:solidFill>
              <a:srgbClr val="000000"/>
            </a:solidFill>
            <a:miter lim="800000"/>
            <a:headEnd/>
            <a:tailEnd/>
          </a:ln>
        </p:spPr>
      </p:sp>
      <p:sp>
        <p:nvSpPr>
          <p:cNvPr id="9219" name="Заметки 2"/>
          <p:cNvSpPr>
            <a:spLocks noGrp="1"/>
          </p:cNvSpPr>
          <p:nvPr>
            <p:ph type="body" idx="1"/>
          </p:nvPr>
        </p:nvSpPr>
        <p:spPr bwMode="auto">
          <a:noFill/>
        </p:spPr>
        <p:txBody>
          <a:bodyPr/>
          <a:lstStyle/>
          <a:p>
            <a:endParaRPr lang="ru-RU" altLang="ru-RU"/>
          </a:p>
        </p:txBody>
      </p:sp>
      <p:sp>
        <p:nvSpPr>
          <p:cNvPr id="9220" name="Номер слайда 3"/>
          <p:cNvSpPr>
            <a:spLocks noGrp="1"/>
          </p:cNvSpPr>
          <p:nvPr>
            <p:ph type="sldNum" sz="quarter" idx="5"/>
          </p:nvPr>
        </p:nvSpPr>
        <p:spPr bwMode="auto">
          <a:noFill/>
          <a:ln>
            <a:miter lim="800000"/>
            <a:headEnd/>
            <a:tailEnd/>
          </a:ln>
        </p:spPr>
        <p:txBody>
          <a:bodyPr/>
          <a:lstStyle/>
          <a:p>
            <a:fld id="{4A1AE387-B5AC-4F60-AFCD-935BFD610515}" type="slidenum">
              <a:rPr lang="ru-RU" altLang="ru-RU"/>
              <a:pPr/>
              <a:t>4</a:t>
            </a:fld>
            <a:endParaRPr lang="ru-RU" altLang="ru-RU"/>
          </a:p>
        </p:txBody>
      </p:sp>
    </p:spTree>
    <p:extLst>
      <p:ext uri="{BB962C8B-B14F-4D97-AF65-F5344CB8AC3E}">
        <p14:creationId xmlns:p14="http://schemas.microsoft.com/office/powerpoint/2010/main" val="3814239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840569"/>
            <a:ext cx="7772400" cy="1960033"/>
          </a:xfrm>
        </p:spPr>
        <p:txBody>
          <a:bodyPr/>
          <a:lstStyle/>
          <a:p>
            <a:r>
              <a:rPr lang="ru-RU"/>
              <a:t>Образец заголовка</a:t>
            </a:r>
          </a:p>
        </p:txBody>
      </p:sp>
      <p:sp>
        <p:nvSpPr>
          <p:cNvPr id="3" name="Подзаголовок 2"/>
          <p:cNvSpPr>
            <a:spLocks noGrp="1"/>
          </p:cNvSpPr>
          <p:nvPr>
            <p:ph type="subTitle" idx="1"/>
          </p:nvPr>
        </p:nvSpPr>
        <p:spPr>
          <a:xfrm>
            <a:off x="1371600" y="5181600"/>
            <a:ext cx="64008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883EE8B6-6E3C-43DB-9596-4DF3C6574126}" type="datetimeFigureOut">
              <a:rPr lang="ru-RU" smtClean="0"/>
              <a:pPr/>
              <a:t>09.02.2026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6CB4B4D-7CA3-9044-876B-883B54F8677D}" type="slidenum">
              <a:rPr lang="ru-RU" smtClean="0"/>
              <a:pPr/>
              <a:t>‹#›</a:t>
            </a:fld>
            <a:endParaRPr lang="ru-RU"/>
          </a:p>
        </p:txBody>
      </p:sp>
    </p:spTree>
    <p:extLst>
      <p:ext uri="{BB962C8B-B14F-4D97-AF65-F5344CB8AC3E}">
        <p14:creationId xmlns:p14="http://schemas.microsoft.com/office/powerpoint/2010/main" val="2706807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83EE8B6-6E3C-43DB-9596-4DF3C6574126}" type="datetimeFigureOut">
              <a:rPr lang="ru-RU" smtClean="0"/>
              <a:pPr/>
              <a:t>09.02.2026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6CB4B4D-7CA3-9044-876B-883B54F8677D}" type="slidenum">
              <a:rPr lang="ru-RU" smtClean="0"/>
              <a:pPr/>
              <a:t>‹#›</a:t>
            </a:fld>
            <a:endParaRPr lang="ru-RU"/>
          </a:p>
        </p:txBody>
      </p:sp>
    </p:spTree>
    <p:extLst>
      <p:ext uri="{BB962C8B-B14F-4D97-AF65-F5344CB8AC3E}">
        <p14:creationId xmlns:p14="http://schemas.microsoft.com/office/powerpoint/2010/main" val="3175270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366186"/>
            <a:ext cx="2057400" cy="7802033"/>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366186"/>
            <a:ext cx="6019800" cy="7802033"/>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83EE8B6-6E3C-43DB-9596-4DF3C6574126}" type="datetimeFigureOut">
              <a:rPr lang="ru-RU" smtClean="0"/>
              <a:pPr/>
              <a:t>09.02.2026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6CB4B4D-7CA3-9044-876B-883B54F8677D}" type="slidenum">
              <a:rPr lang="ru-RU" smtClean="0"/>
              <a:pPr/>
              <a:t>‹#›</a:t>
            </a:fld>
            <a:endParaRPr lang="ru-RU"/>
          </a:p>
        </p:txBody>
      </p:sp>
    </p:spTree>
    <p:extLst>
      <p:ext uri="{BB962C8B-B14F-4D97-AF65-F5344CB8AC3E}">
        <p14:creationId xmlns:p14="http://schemas.microsoft.com/office/powerpoint/2010/main" val="3149050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Заголовок и объект">
    <p:spTree>
      <p:nvGrpSpPr>
        <p:cNvPr id="1" name=""/>
        <p:cNvGrpSpPr/>
        <p:nvPr/>
      </p:nvGrpSpPr>
      <p:grpSpPr>
        <a:xfrm>
          <a:off x="0" y="0"/>
          <a:ext cx="0" cy="0"/>
          <a:chOff x="0" y="0"/>
          <a:chExt cx="0" cy="0"/>
        </a:xfrm>
      </p:grpSpPr>
      <p:sp>
        <p:nvSpPr>
          <p:cNvPr id="25" name="Дата 24"/>
          <p:cNvSpPr>
            <a:spLocks noGrp="1"/>
          </p:cNvSpPr>
          <p:nvPr>
            <p:ph type="dt" sz="half" idx="10"/>
          </p:nvPr>
        </p:nvSpPr>
        <p:spPr/>
        <p:txBody>
          <a:bodyPr/>
          <a:lstStyle/>
          <a:p>
            <a:fld id="{905C7C29-1F75-3749-9778-0E90C09842F8}" type="datetimeFigureOut">
              <a:rPr lang="ru-RU" smtClean="0"/>
              <a:pPr/>
              <a:t>09.02.2026</a:t>
            </a:fld>
            <a:endParaRPr lang="ru-RU"/>
          </a:p>
        </p:txBody>
      </p:sp>
      <p:sp>
        <p:nvSpPr>
          <p:cNvPr id="19" name="Нижний колонтитул 18"/>
          <p:cNvSpPr>
            <a:spLocks noGrp="1"/>
          </p:cNvSpPr>
          <p:nvPr>
            <p:ph type="ftr" sz="quarter" idx="11"/>
          </p:nvPr>
        </p:nvSpPr>
        <p:spPr>
          <a:xfrm>
            <a:off x="3581400" y="101602"/>
            <a:ext cx="2895600" cy="385234"/>
          </a:xfrm>
        </p:spPr>
        <p:txBody>
          <a:bodyPr/>
          <a:lstStyle/>
          <a:p>
            <a:endParaRPr lang="ru-RU"/>
          </a:p>
        </p:txBody>
      </p:sp>
      <p:sp>
        <p:nvSpPr>
          <p:cNvPr id="16" name="Номер слайда 15"/>
          <p:cNvSpPr>
            <a:spLocks noGrp="1"/>
          </p:cNvSpPr>
          <p:nvPr>
            <p:ph type="sldNum" sz="quarter" idx="12"/>
          </p:nvPr>
        </p:nvSpPr>
        <p:spPr>
          <a:xfrm>
            <a:off x="8229600" y="8631936"/>
            <a:ext cx="758952" cy="329184"/>
          </a:xfrm>
        </p:spPr>
        <p:txBody>
          <a:bodyPr/>
          <a:lstStyle/>
          <a:p>
            <a:fld id="{08FCD51D-059B-2147-932A-9D4C6FF30A81}" type="slidenum">
              <a:rPr lang="ru-RU" smtClean="0"/>
              <a:pPr/>
              <a:t>‹#›</a:t>
            </a:fld>
            <a:endParaRPr lang="ru-RU"/>
          </a:p>
        </p:txBody>
      </p:sp>
    </p:spTree>
    <p:extLst>
      <p:ext uri="{BB962C8B-B14F-4D97-AF65-F5344CB8AC3E}">
        <p14:creationId xmlns:p14="http://schemas.microsoft.com/office/powerpoint/2010/main" val="33014971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Рисунок с подписью">
    <p:spTree>
      <p:nvGrpSpPr>
        <p:cNvPr id="1" name=""/>
        <p:cNvGrpSpPr/>
        <p:nvPr/>
      </p:nvGrpSpPr>
      <p:grpSpPr>
        <a:xfrm>
          <a:off x="0" y="0"/>
          <a:ext cx="0" cy="0"/>
          <a:chOff x="0" y="0"/>
          <a:chExt cx="0" cy="0"/>
        </a:xfrm>
      </p:grpSpPr>
      <p:sp>
        <p:nvSpPr>
          <p:cNvPr id="7" name="Дата 6"/>
          <p:cNvSpPr>
            <a:spLocks noGrp="1"/>
          </p:cNvSpPr>
          <p:nvPr>
            <p:ph type="dt" sz="half" idx="10"/>
          </p:nvPr>
        </p:nvSpPr>
        <p:spPr/>
        <p:txBody>
          <a:bodyPr/>
          <a:lstStyle/>
          <a:p>
            <a:fld id="{905C7C29-1F75-3749-9778-0E90C09842F8}" type="datetimeFigureOut">
              <a:rPr lang="ru-RU" smtClean="0"/>
              <a:pPr/>
              <a:t>09.02.2026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08FCD51D-059B-2147-932A-9D4C6FF30A81}" type="slidenum">
              <a:rPr lang="ru-RU" smtClean="0"/>
              <a:pPr/>
              <a:t>‹#›</a:t>
            </a:fld>
            <a:endParaRPr lang="ru-RU"/>
          </a:p>
        </p:txBody>
      </p:sp>
    </p:spTree>
    <p:extLst>
      <p:ext uri="{BB962C8B-B14F-4D97-AF65-F5344CB8AC3E}">
        <p14:creationId xmlns:p14="http://schemas.microsoft.com/office/powerpoint/2010/main" val="2116193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2/9/26</a:t>
            </a:fld>
            <a:endParaRPr lang="en-US"/>
          </a:p>
        </p:txBody>
      </p:sp>
      <p:sp>
        <p:nvSpPr>
          <p:cNvPr id="4" name="Holder 4"/>
          <p:cNvSpPr>
            <a:spLocks noGrp="1"/>
          </p:cNvSpPr>
          <p:nvPr>
            <p:ph type="sldNum" sz="quarter" idx="7"/>
          </p:nvPr>
        </p:nvSpPr>
        <p:spPr/>
        <p:txBody>
          <a:bodyPr lIns="0" tIns="0" rIns="0" bIns="0"/>
          <a:lstStyle>
            <a:lvl1pPr>
              <a:defRPr sz="471" b="0" i="0">
                <a:solidFill>
                  <a:schemeClr val="tx1"/>
                </a:solidFill>
                <a:latin typeface="Times New Roman"/>
                <a:cs typeface="Times New Roman"/>
              </a:defRPr>
            </a:lvl1pPr>
          </a:lstStyle>
          <a:p>
            <a:pPr marL="9961">
              <a:spcBef>
                <a:spcPts val="71"/>
              </a:spcBef>
            </a:pPr>
            <a:r>
              <a:rPr lang="ru-DE" spc="-12"/>
              <a:t>09.01.2020 </a:t>
            </a:r>
            <a:r>
              <a:rPr lang="ru-DE" spc="59"/>
              <a:t> </a:t>
            </a:r>
            <a:r>
              <a:rPr lang="ru-DE" spc="-16"/>
              <a:t>10:53:</a:t>
            </a:r>
            <a:fld id="{81D60167-4931-47E6-BA6A-407CBD079E47}" type="slidenum">
              <a:rPr spc="-16" smtClean="0"/>
              <a:pPr marL="9961">
                <a:spcBef>
                  <a:spcPts val="71"/>
                </a:spcBef>
              </a:pPr>
              <a:t>‹#›</a:t>
            </a:fld>
            <a:endParaRPr spc="-16" dirty="0"/>
          </a:p>
        </p:txBody>
      </p:sp>
    </p:spTree>
    <p:extLst>
      <p:ext uri="{BB962C8B-B14F-4D97-AF65-F5344CB8AC3E}">
        <p14:creationId xmlns:p14="http://schemas.microsoft.com/office/powerpoint/2010/main" val="11178116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Два объекта">
    <p:spTree>
      <p:nvGrpSpPr>
        <p:cNvPr id="1" name=""/>
        <p:cNvGrpSpPr/>
        <p:nvPr/>
      </p:nvGrpSpPr>
      <p:grpSpPr>
        <a:xfrm>
          <a:off x="0" y="0"/>
          <a:ext cx="0" cy="0"/>
          <a:chOff x="0" y="0"/>
          <a:chExt cx="0" cy="0"/>
        </a:xfrm>
      </p:grpSpPr>
      <p:sp>
        <p:nvSpPr>
          <p:cNvPr id="2" name="Дата 20"/>
          <p:cNvSpPr>
            <a:spLocks noGrp="1"/>
          </p:cNvSpPr>
          <p:nvPr>
            <p:ph type="dt" sz="half" idx="10"/>
          </p:nvPr>
        </p:nvSpPr>
        <p:spPr/>
        <p:txBody>
          <a:bodyPr/>
          <a:lstStyle>
            <a:lvl1pPr>
              <a:defRPr/>
            </a:lvl1pPr>
          </a:lstStyle>
          <a:p>
            <a:pPr>
              <a:defRPr/>
            </a:pPr>
            <a:fld id="{81554A9F-62DA-3840-BD47-31E81E3998D3}" type="datetimeFigureOut">
              <a:rPr lang="ru-RU" altLang="ru-RU"/>
              <a:pPr>
                <a:defRPr/>
              </a:pPr>
              <a:t>09.02.2026</a:t>
            </a:fld>
            <a:endParaRPr lang="ru-RU" altLang="ru-RU"/>
          </a:p>
        </p:txBody>
      </p:sp>
      <p:sp>
        <p:nvSpPr>
          <p:cNvPr id="3" name="Нижний колонтитул 9"/>
          <p:cNvSpPr>
            <a:spLocks noGrp="1"/>
          </p:cNvSpPr>
          <p:nvPr>
            <p:ph type="ftr" sz="quarter" idx="11"/>
          </p:nvPr>
        </p:nvSpPr>
        <p:spPr/>
        <p:txBody>
          <a:bodyPr/>
          <a:lstStyle>
            <a:lvl1pPr>
              <a:defRPr/>
            </a:lvl1pPr>
          </a:lstStyle>
          <a:p>
            <a:pPr>
              <a:defRPr/>
            </a:pPr>
            <a:endParaRPr lang="ru-RU" altLang="ru-RU"/>
          </a:p>
        </p:txBody>
      </p:sp>
    </p:spTree>
    <p:extLst>
      <p:ext uri="{BB962C8B-B14F-4D97-AF65-F5344CB8AC3E}">
        <p14:creationId xmlns:p14="http://schemas.microsoft.com/office/powerpoint/2010/main" val="843616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83EE8B6-6E3C-43DB-9596-4DF3C6574126}" type="datetimeFigureOut">
              <a:rPr lang="ru-RU" smtClean="0"/>
              <a:pPr/>
              <a:t>09.02.2026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6CB4B4D-7CA3-9044-876B-883B54F8677D}" type="slidenum">
              <a:rPr lang="ru-RU" smtClean="0"/>
              <a:pPr/>
              <a:t>‹#›</a:t>
            </a:fld>
            <a:endParaRPr lang="ru-RU"/>
          </a:p>
        </p:txBody>
      </p:sp>
    </p:spTree>
    <p:extLst>
      <p:ext uri="{BB962C8B-B14F-4D97-AF65-F5344CB8AC3E}">
        <p14:creationId xmlns:p14="http://schemas.microsoft.com/office/powerpoint/2010/main" val="2640137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5875867"/>
            <a:ext cx="7772400" cy="1816100"/>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3875620"/>
            <a:ext cx="77724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83EE8B6-6E3C-43DB-9596-4DF3C6574126}" type="datetimeFigureOut">
              <a:rPr lang="ru-RU" smtClean="0"/>
              <a:pPr/>
              <a:t>09.02.2026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6CB4B4D-7CA3-9044-876B-883B54F8677D}" type="slidenum">
              <a:rPr lang="ru-RU" smtClean="0"/>
              <a:pPr/>
              <a:t>‹#›</a:t>
            </a:fld>
            <a:endParaRPr lang="ru-RU"/>
          </a:p>
        </p:txBody>
      </p:sp>
    </p:spTree>
    <p:extLst>
      <p:ext uri="{BB962C8B-B14F-4D97-AF65-F5344CB8AC3E}">
        <p14:creationId xmlns:p14="http://schemas.microsoft.com/office/powerpoint/2010/main" val="548900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2133602"/>
            <a:ext cx="403860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2133602"/>
            <a:ext cx="403860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83EE8B6-6E3C-43DB-9596-4DF3C6574126}" type="datetimeFigureOut">
              <a:rPr lang="ru-RU" smtClean="0"/>
              <a:pPr/>
              <a:t>09.02.2026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6CB4B4D-7CA3-9044-876B-883B54F8677D}" type="slidenum">
              <a:rPr lang="ru-RU" smtClean="0"/>
              <a:pPr/>
              <a:t>‹#›</a:t>
            </a:fld>
            <a:endParaRPr lang="ru-RU"/>
          </a:p>
        </p:txBody>
      </p:sp>
    </p:spTree>
    <p:extLst>
      <p:ext uri="{BB962C8B-B14F-4D97-AF65-F5344CB8AC3E}">
        <p14:creationId xmlns:p14="http://schemas.microsoft.com/office/powerpoint/2010/main" val="338916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2046817"/>
            <a:ext cx="4040188"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899833"/>
            <a:ext cx="4040188"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8" y="2046817"/>
            <a:ext cx="4041775"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8" y="2899833"/>
            <a:ext cx="4041775"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83EE8B6-6E3C-43DB-9596-4DF3C6574126}" type="datetimeFigureOut">
              <a:rPr lang="ru-RU" smtClean="0"/>
              <a:pPr/>
              <a:t>09.02.2026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86CB4B4D-7CA3-9044-876B-883B54F8677D}" type="slidenum">
              <a:rPr lang="ru-RU" smtClean="0"/>
              <a:pPr/>
              <a:t>‹#›</a:t>
            </a:fld>
            <a:endParaRPr lang="ru-RU"/>
          </a:p>
        </p:txBody>
      </p:sp>
    </p:spTree>
    <p:extLst>
      <p:ext uri="{BB962C8B-B14F-4D97-AF65-F5344CB8AC3E}">
        <p14:creationId xmlns:p14="http://schemas.microsoft.com/office/powerpoint/2010/main" val="851928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83EE8B6-6E3C-43DB-9596-4DF3C6574126}" type="datetimeFigureOut">
              <a:rPr lang="ru-RU" smtClean="0"/>
              <a:pPr/>
              <a:t>09.02.2026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86CB4B4D-7CA3-9044-876B-883B54F8677D}" type="slidenum">
              <a:rPr lang="ru-RU" smtClean="0"/>
              <a:pPr/>
              <a:t>‹#›</a:t>
            </a:fld>
            <a:endParaRPr lang="ru-RU"/>
          </a:p>
        </p:txBody>
      </p:sp>
    </p:spTree>
    <p:extLst>
      <p:ext uri="{BB962C8B-B14F-4D97-AF65-F5344CB8AC3E}">
        <p14:creationId xmlns:p14="http://schemas.microsoft.com/office/powerpoint/2010/main" val="2989756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83EE8B6-6E3C-43DB-9596-4DF3C6574126}" type="datetimeFigureOut">
              <a:rPr lang="ru-RU" smtClean="0"/>
              <a:pPr/>
              <a:t>09.02.2026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86CB4B4D-7CA3-9044-876B-883B54F8677D}" type="slidenum">
              <a:rPr lang="ru-RU" smtClean="0"/>
              <a:pPr/>
              <a:t>‹#›</a:t>
            </a:fld>
            <a:endParaRPr lang="ru-RU"/>
          </a:p>
        </p:txBody>
      </p:sp>
    </p:spTree>
    <p:extLst>
      <p:ext uri="{BB962C8B-B14F-4D97-AF65-F5344CB8AC3E}">
        <p14:creationId xmlns:p14="http://schemas.microsoft.com/office/powerpoint/2010/main" val="4039930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3" y="364067"/>
            <a:ext cx="3008313" cy="154940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364069"/>
            <a:ext cx="5111750"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3" y="1913469"/>
            <a:ext cx="3008313"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883EE8B6-6E3C-43DB-9596-4DF3C6574126}" type="datetimeFigureOut">
              <a:rPr lang="ru-RU" smtClean="0"/>
              <a:pPr/>
              <a:t>09.02.2026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6CB4B4D-7CA3-9044-876B-883B54F8677D}" type="slidenum">
              <a:rPr lang="ru-RU" smtClean="0"/>
              <a:pPr/>
              <a:t>‹#›</a:t>
            </a:fld>
            <a:endParaRPr lang="ru-RU"/>
          </a:p>
        </p:txBody>
      </p:sp>
    </p:spTree>
    <p:extLst>
      <p:ext uri="{BB962C8B-B14F-4D97-AF65-F5344CB8AC3E}">
        <p14:creationId xmlns:p14="http://schemas.microsoft.com/office/powerpoint/2010/main" val="1865902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6400801"/>
            <a:ext cx="5486400" cy="755651"/>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817033"/>
            <a:ext cx="54864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7156452"/>
            <a:ext cx="54864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883EE8B6-6E3C-43DB-9596-4DF3C6574126}" type="datetimeFigureOut">
              <a:rPr lang="ru-RU" smtClean="0"/>
              <a:pPr/>
              <a:t>09.02.2026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6CB4B4D-7CA3-9044-876B-883B54F8677D}" type="slidenum">
              <a:rPr lang="ru-RU" smtClean="0"/>
              <a:pPr/>
              <a:t>‹#›</a:t>
            </a:fld>
            <a:endParaRPr lang="ru-RU"/>
          </a:p>
        </p:txBody>
      </p:sp>
    </p:spTree>
    <p:extLst>
      <p:ext uri="{BB962C8B-B14F-4D97-AF65-F5344CB8AC3E}">
        <p14:creationId xmlns:p14="http://schemas.microsoft.com/office/powerpoint/2010/main" val="2230695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66184"/>
            <a:ext cx="8229600" cy="1524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2133602"/>
            <a:ext cx="8229600" cy="603461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8475136"/>
            <a:ext cx="21336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883EE8B6-6E3C-43DB-9596-4DF3C6574126}" type="datetimeFigureOut">
              <a:rPr lang="ru-RU" smtClean="0"/>
              <a:pPr/>
              <a:t>09.02.2026</a:t>
            </a:fld>
            <a:endParaRPr lang="ru-RU"/>
          </a:p>
        </p:txBody>
      </p:sp>
      <p:sp>
        <p:nvSpPr>
          <p:cNvPr id="5" name="Нижний колонтитул 4"/>
          <p:cNvSpPr>
            <a:spLocks noGrp="1"/>
          </p:cNvSpPr>
          <p:nvPr>
            <p:ph type="ftr" sz="quarter" idx="3"/>
          </p:nvPr>
        </p:nvSpPr>
        <p:spPr>
          <a:xfrm>
            <a:off x="3124200" y="8475136"/>
            <a:ext cx="28956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8475136"/>
            <a:ext cx="21336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86CB4B4D-7CA3-9044-876B-883B54F8677D}" type="slidenum">
              <a:rPr lang="ru-RU" smtClean="0"/>
              <a:pPr/>
              <a:t>‹#›</a:t>
            </a:fld>
            <a:endParaRPr lang="ru-RU"/>
          </a:p>
        </p:txBody>
      </p:sp>
    </p:spTree>
    <p:extLst>
      <p:ext uri="{BB962C8B-B14F-4D97-AF65-F5344CB8AC3E}">
        <p14:creationId xmlns:p14="http://schemas.microsoft.com/office/powerpoint/2010/main" val="340641074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80" r:id="rId12"/>
    <p:sldLayoutId id="2147483681" r:id="rId13"/>
    <p:sldLayoutId id="2147483682" r:id="rId14"/>
    <p:sldLayoutId id="2147483683"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1.pn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14.xml"/><Relationship Id="rId6" Type="http://schemas.openxmlformats.org/officeDocument/2006/relationships/image" Target="../media/image37.jp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4.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4.xml"/><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jp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image" Target="../media/image53.png"/><Relationship Id="rId16" Type="http://schemas.openxmlformats.org/officeDocument/2006/relationships/image" Target="../media/image67.png"/><Relationship Id="rId1" Type="http://schemas.openxmlformats.org/officeDocument/2006/relationships/slideLayout" Target="../slideLayouts/slideLayout14.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s>
</file>

<file path=ppt/slides/_rels/slide3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3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ru-RU" dirty="0">
                <a:solidFill>
                  <a:srgbClr val="00B0F0"/>
                </a:solidFill>
              </a:rPr>
              <a:t>Текст как основа обучения английскому языку в школе</a:t>
            </a:r>
            <a:endParaRPr dirty="0">
              <a:solidFill>
                <a:srgbClr val="00B0F0"/>
              </a:solidFill>
            </a:endParaRPr>
          </a:p>
        </p:txBody>
      </p:sp>
      <p:sp>
        <p:nvSpPr>
          <p:cNvPr id="3" name="Subtitle 2"/>
          <p:cNvSpPr>
            <a:spLocks noGrp="1"/>
          </p:cNvSpPr>
          <p:nvPr>
            <p:ph type="subTitle" idx="1"/>
          </p:nvPr>
        </p:nvSpPr>
        <p:spPr/>
        <p:txBody>
          <a:bodyPr/>
          <a:lstStyle/>
          <a:p>
            <a:r>
              <a:rPr lang="ru-RU" dirty="0"/>
              <a:t>Марианна Юрьевна Кауфман</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FC6248D-8DDC-6745-8275-76BDD2C9526C}"/>
              </a:ext>
            </a:extLst>
          </p:cNvPr>
          <p:cNvPicPr>
            <a:picLocks noChangeAspect="1"/>
          </p:cNvPicPr>
          <p:nvPr/>
        </p:nvPicPr>
        <p:blipFill>
          <a:blip r:embed="rId4">
            <a:extLst>
              <a:ext uri="{28A0092B-C50C-407E-A947-70E740481C1C}">
                <a14:useLocalDpi xmlns:a14="http://schemas.microsoft.com/office/drawing/2010/main" val="0"/>
              </a:ext>
            </a:extLst>
          </a:blip>
          <a:srcRect t="2213"/>
          <a:stretch>
            <a:fillRect/>
          </a:stretch>
        </p:blipFill>
        <p:spPr bwMode="auto">
          <a:xfrm>
            <a:off x="1783052" y="2483768"/>
            <a:ext cx="6328094" cy="42484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50 - A Christmas song.mp3">
            <a:hlinkClick r:id="" action="ppaction://media"/>
            <a:extLst>
              <a:ext uri="{FF2B5EF4-FFF2-40B4-BE49-F238E27FC236}">
                <a16:creationId xmlns:a16="http://schemas.microsoft.com/office/drawing/2014/main" id="{9476C186-0B86-516E-BCE5-3BA98F2E09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11960" y="4211960"/>
            <a:ext cx="766440" cy="766440"/>
          </a:xfrm>
          <a:prstGeom prst="rect">
            <a:avLst/>
          </a:prstGeom>
        </p:spPr>
      </p:pic>
    </p:spTree>
    <p:extLst>
      <p:ext uri="{BB962C8B-B14F-4D97-AF65-F5344CB8AC3E}">
        <p14:creationId xmlns:p14="http://schemas.microsoft.com/office/powerpoint/2010/main" val="238595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7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000010265_2.jpg"/>
          <p:cNvPicPr>
            <a:picLocks noChangeAspect="1"/>
          </p:cNvPicPr>
          <p:nvPr/>
        </p:nvPicPr>
        <p:blipFill>
          <a:blip r:embed="rId2" cstate="screen"/>
          <a:stretch>
            <a:fillRect/>
          </a:stretch>
        </p:blipFill>
        <p:spPr>
          <a:xfrm>
            <a:off x="2286001" y="2000250"/>
            <a:ext cx="3731306" cy="51435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13932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pubs_new\happy_english.ru\Webinar\2018\220818\S1.jpg"/>
          <p:cNvPicPr>
            <a:picLocks noChangeAspect="1" noChangeArrowheads="1"/>
          </p:cNvPicPr>
          <p:nvPr/>
        </p:nvPicPr>
        <p:blipFill>
          <a:blip r:embed="rId2" cstate="print"/>
          <a:srcRect/>
          <a:stretch>
            <a:fillRect/>
          </a:stretch>
        </p:blipFill>
        <p:spPr bwMode="auto">
          <a:xfrm>
            <a:off x="755576" y="1403648"/>
            <a:ext cx="7903988" cy="5436605"/>
          </a:xfrm>
          <a:prstGeom prst="rect">
            <a:avLst/>
          </a:prstGeom>
          <a:noFill/>
        </p:spPr>
      </p:pic>
    </p:spTree>
    <p:extLst>
      <p:ext uri="{BB962C8B-B14F-4D97-AF65-F5344CB8AC3E}">
        <p14:creationId xmlns:p14="http://schemas.microsoft.com/office/powerpoint/2010/main" val="2625136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4C203B2-F9AD-1B03-5668-1370A20626D0}"/>
              </a:ext>
            </a:extLst>
          </p:cNvPr>
          <p:cNvSpPr>
            <a:spLocks noGrp="1"/>
          </p:cNvSpPr>
          <p:nvPr>
            <p:ph type="title"/>
          </p:nvPr>
        </p:nvSpPr>
        <p:spPr>
          <a:xfrm>
            <a:off x="2123728" y="1403648"/>
            <a:ext cx="6563072" cy="486536"/>
          </a:xfrm>
        </p:spPr>
        <p:txBody>
          <a:bodyPr>
            <a:normAutofit fontScale="90000"/>
          </a:bodyPr>
          <a:lstStyle/>
          <a:p>
            <a:r>
              <a:rPr lang="ru-RU" b="1" dirty="0">
                <a:solidFill>
                  <a:srgbClr val="00B0F0"/>
                </a:solidFill>
                <a:effectLst/>
              </a:rPr>
              <a:t>Фабульные тексты (истории, сказки, комиксы)</a:t>
            </a:r>
            <a:br>
              <a:rPr lang="ru-RU" dirty="0">
                <a:effectLst/>
              </a:rPr>
            </a:br>
            <a:endParaRPr lang="ru-DE" dirty="0"/>
          </a:p>
        </p:txBody>
      </p:sp>
      <p:sp>
        <p:nvSpPr>
          <p:cNvPr id="3" name="Объект 2">
            <a:extLst>
              <a:ext uri="{FF2B5EF4-FFF2-40B4-BE49-F238E27FC236}">
                <a16:creationId xmlns:a16="http://schemas.microsoft.com/office/drawing/2014/main" id="{60DD2E7B-34D2-D83A-41FD-01C555FF2A6A}"/>
              </a:ext>
            </a:extLst>
          </p:cNvPr>
          <p:cNvSpPr>
            <a:spLocks noGrp="1"/>
          </p:cNvSpPr>
          <p:nvPr>
            <p:ph idx="1"/>
          </p:nvPr>
        </p:nvSpPr>
        <p:spPr/>
        <p:txBody>
          <a:bodyPr>
            <a:normAutofit lnSpcReduction="10000"/>
          </a:bodyPr>
          <a:lstStyle/>
          <a:p>
            <a:pPr>
              <a:buFont typeface="Arial" panose="020B0604020202020204" pitchFamily="34" charset="0"/>
              <a:buChar char="•"/>
            </a:pPr>
            <a:r>
              <a:rPr lang="ru-RU" b="1" dirty="0">
                <a:effectLst/>
              </a:rPr>
              <a:t>Эмоциональное вовлечение.</a:t>
            </a:r>
            <a:r>
              <a:rPr lang="ru-RU" dirty="0">
                <a:effectLst/>
              </a:rPr>
              <a:t> Сюжет, герои, интрига сразу включают эмоции, поэтому дети легче «входят» в текст и хотят дочитать.</a:t>
            </a:r>
          </a:p>
          <a:p>
            <a:pPr>
              <a:buFont typeface="Arial" panose="020B0604020202020204" pitchFamily="34" charset="0"/>
              <a:buChar char="•"/>
            </a:pPr>
            <a:r>
              <a:rPr lang="ru-RU" b="1" dirty="0">
                <a:effectLst/>
              </a:rPr>
              <a:t>Снижение тревожности.</a:t>
            </a:r>
            <a:r>
              <a:rPr lang="ru-RU" dirty="0">
                <a:effectLst/>
              </a:rPr>
              <a:t> История воспринимается как «интересное», а не «задание», поэтому снижается страх перед английским.</a:t>
            </a:r>
          </a:p>
          <a:p>
            <a:pPr>
              <a:buFont typeface="Arial" panose="020B0604020202020204" pitchFamily="34" charset="0"/>
              <a:buChar char="•"/>
            </a:pPr>
            <a:r>
              <a:rPr lang="ru-RU" b="1" dirty="0">
                <a:effectLst/>
              </a:rPr>
              <a:t>Лучшее запоминание лексики.</a:t>
            </a:r>
            <a:r>
              <a:rPr lang="ru-RU" dirty="0">
                <a:effectLst/>
              </a:rPr>
              <a:t> Повторяющиеся слова и конструкции в разных эпизодах истории запоминаются почти незаметно.</a:t>
            </a:r>
          </a:p>
          <a:p>
            <a:endParaRPr lang="ru-DE" dirty="0"/>
          </a:p>
        </p:txBody>
      </p:sp>
    </p:spTree>
    <p:extLst>
      <p:ext uri="{BB962C8B-B14F-4D97-AF65-F5344CB8AC3E}">
        <p14:creationId xmlns:p14="http://schemas.microsoft.com/office/powerpoint/2010/main" val="623406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F157D8-1A97-0ED9-D469-357D0D2F5407}"/>
              </a:ext>
            </a:extLst>
          </p:cNvPr>
          <p:cNvSpPr>
            <a:spLocks noGrp="1"/>
          </p:cNvSpPr>
          <p:nvPr>
            <p:ph type="title"/>
          </p:nvPr>
        </p:nvSpPr>
        <p:spPr>
          <a:xfrm>
            <a:off x="2483768" y="366184"/>
            <a:ext cx="6203032" cy="1685536"/>
          </a:xfrm>
        </p:spPr>
        <p:txBody>
          <a:bodyPr/>
          <a:lstStyle/>
          <a:p>
            <a:r>
              <a:rPr lang="ru-DE" dirty="0">
                <a:solidFill>
                  <a:srgbClr val="00B0F0"/>
                </a:solidFill>
              </a:rPr>
              <a:t>Сторителлинг</a:t>
            </a:r>
          </a:p>
        </p:txBody>
      </p:sp>
      <p:sp>
        <p:nvSpPr>
          <p:cNvPr id="3" name="Объект 2">
            <a:extLst>
              <a:ext uri="{FF2B5EF4-FFF2-40B4-BE49-F238E27FC236}">
                <a16:creationId xmlns:a16="http://schemas.microsoft.com/office/drawing/2014/main" id="{041F4BF9-5E54-027E-F563-4FC522441B72}"/>
              </a:ext>
            </a:extLst>
          </p:cNvPr>
          <p:cNvSpPr>
            <a:spLocks noGrp="1"/>
          </p:cNvSpPr>
          <p:nvPr>
            <p:ph idx="1"/>
          </p:nvPr>
        </p:nvSpPr>
        <p:spPr/>
        <p:txBody>
          <a:bodyPr>
            <a:normAutofit fontScale="62500" lnSpcReduction="20000"/>
          </a:bodyPr>
          <a:lstStyle/>
          <a:p>
            <a:r>
              <a:rPr lang="ru-RU" dirty="0"/>
              <a:t>Качественный </a:t>
            </a:r>
            <a:r>
              <a:rPr lang="ru-RU" dirty="0" err="1"/>
              <a:t>сторителлинг</a:t>
            </a:r>
            <a:r>
              <a:rPr lang="ru-RU" dirty="0"/>
              <a:t> в учебнике — это не просто «интересная история», а тщательно выстроенный инструмент, который одновременно обучает, мотивирует и развивает языковую личность ученика. </a:t>
            </a:r>
            <a:r>
              <a:rPr lang="ru-RU" b="1" dirty="0">
                <a:effectLst/>
              </a:rPr>
              <a:t>Понятный и увлекательный сюжет</a:t>
            </a:r>
            <a:r>
              <a:rPr lang="ru-RU" dirty="0">
                <a:effectLst/>
              </a:rPr>
              <a:t> — история должна «цеплять» с первых строк, иметь завязку, развитие, кульминацию и развязку, чтобы удерживать внимание учеников до конца.</a:t>
            </a:r>
          </a:p>
          <a:p>
            <a:r>
              <a:rPr lang="ru-RU" dirty="0">
                <a:effectLst/>
              </a:rPr>
              <a:t>• </a:t>
            </a:r>
            <a:r>
              <a:rPr lang="ru-RU" b="1" dirty="0">
                <a:effectLst/>
              </a:rPr>
              <a:t>Повторяемость ключевых структур</a:t>
            </a:r>
            <a:r>
              <a:rPr lang="ru-RU" dirty="0">
                <a:effectLst/>
              </a:rPr>
              <a:t> — целевая грамматика и лексика должны встречаться в тексте естественно и многократно (не менее 5–7 раз), чтобы обеспечить запоминание через контекст.</a:t>
            </a:r>
          </a:p>
          <a:p>
            <a:r>
              <a:rPr lang="ru-RU" dirty="0">
                <a:effectLst/>
              </a:rPr>
              <a:t>• </a:t>
            </a:r>
            <a:r>
              <a:rPr lang="ru-RU" b="1" dirty="0">
                <a:effectLst/>
              </a:rPr>
              <a:t>Соответствие возрасту и интересам</a:t>
            </a:r>
            <a:r>
              <a:rPr lang="ru-RU" dirty="0">
                <a:effectLst/>
              </a:rPr>
              <a:t> — темы, герои и ситуации должны быть близки ученикам: для младших — животные, волшебство, приключения; для подростков — дружба, конфликты, самоопределение.</a:t>
            </a:r>
          </a:p>
          <a:p>
            <a:r>
              <a:rPr lang="ru-RU" dirty="0">
                <a:effectLst/>
              </a:rPr>
              <a:t>• </a:t>
            </a:r>
            <a:r>
              <a:rPr lang="ru-RU" b="1" dirty="0">
                <a:effectLst/>
              </a:rPr>
              <a:t>Культурная и языковая аутентичность</a:t>
            </a:r>
            <a:r>
              <a:rPr lang="ru-RU" dirty="0">
                <a:effectLst/>
              </a:rPr>
              <a:t> — тексты должны отражать реалии англоязычного мира (имена, праздники, традиции), но при этом быть адаптированы по уровню сложности.</a:t>
            </a:r>
          </a:p>
          <a:p>
            <a:r>
              <a:rPr lang="ru-RU" dirty="0">
                <a:effectLst/>
              </a:rPr>
              <a:t>• </a:t>
            </a:r>
            <a:r>
              <a:rPr lang="ru-RU" b="1" dirty="0">
                <a:effectLst/>
              </a:rPr>
              <a:t>Методический потенциал</a:t>
            </a:r>
            <a:r>
              <a:rPr lang="ru-RU" dirty="0">
                <a:effectLst/>
              </a:rPr>
              <a:t> — история должна легко «разбираться» на задания: предсказание сюжета, работа с персонажами, драматизация, пересказ, творческое продолжение.</a:t>
            </a:r>
          </a:p>
          <a:p>
            <a:r>
              <a:rPr lang="ru-RU" dirty="0">
                <a:effectLst/>
              </a:rPr>
              <a:t>• </a:t>
            </a:r>
            <a:r>
              <a:rPr lang="ru-RU" b="1" dirty="0">
                <a:effectLst/>
              </a:rPr>
              <a:t>Эмоциональная окраска</a:t>
            </a:r>
            <a:r>
              <a:rPr lang="ru-RU" dirty="0">
                <a:effectLst/>
              </a:rPr>
              <a:t> — текст должен вызывать эмоции (радость, удивление, сопереживание), чтобы активировать эмоциональную память и повысить мотивацию к чтению.</a:t>
            </a:r>
          </a:p>
          <a:p>
            <a:endParaRPr lang="ru-DE" dirty="0"/>
          </a:p>
        </p:txBody>
      </p:sp>
    </p:spTree>
    <p:extLst>
      <p:ext uri="{BB962C8B-B14F-4D97-AF65-F5344CB8AC3E}">
        <p14:creationId xmlns:p14="http://schemas.microsoft.com/office/powerpoint/2010/main" val="3038396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18360" y="6785673"/>
            <a:ext cx="795818" cy="104960"/>
          </a:xfrm>
          <a:prstGeom prst="rect">
            <a:avLst/>
          </a:prstGeom>
        </p:spPr>
        <p:txBody>
          <a:bodyPr vert="horz" wrap="square" lIns="0" tIns="8377" rIns="0" bIns="0" rtlCol="0">
            <a:spAutoFit/>
          </a:bodyPr>
          <a:lstStyle/>
          <a:p>
            <a:pPr marL="8377">
              <a:spcBef>
                <a:spcPts val="66"/>
              </a:spcBef>
              <a:tabLst>
                <a:tab pos="245444" algn="l"/>
              </a:tabLst>
            </a:pPr>
            <a:r>
              <a:rPr sz="890" spc="64" baseline="3086" dirty="0">
                <a:solidFill>
                  <a:srgbClr val="231F20"/>
                </a:solidFill>
                <a:latin typeface="Calibri"/>
                <a:cs typeface="Calibri"/>
              </a:rPr>
              <a:t>122	</a:t>
            </a:r>
            <a:r>
              <a:rPr sz="627" spc="-13" dirty="0">
                <a:solidFill>
                  <a:srgbClr val="231F20"/>
                </a:solidFill>
                <a:latin typeface="Calibri"/>
                <a:cs typeface="Calibri"/>
              </a:rPr>
              <a:t>Unit </a:t>
            </a:r>
            <a:r>
              <a:rPr sz="627" spc="33" dirty="0">
                <a:solidFill>
                  <a:srgbClr val="231F20"/>
                </a:solidFill>
                <a:latin typeface="Calibri"/>
                <a:cs typeface="Calibri"/>
              </a:rPr>
              <a:t>5  </a:t>
            </a:r>
            <a:r>
              <a:rPr sz="627" spc="7" dirty="0">
                <a:solidFill>
                  <a:srgbClr val="231F20"/>
                </a:solidFill>
                <a:latin typeface="Calibri"/>
                <a:cs typeface="Calibri"/>
              </a:rPr>
              <a:t>Lesson</a:t>
            </a:r>
            <a:r>
              <a:rPr sz="627" spc="26" dirty="0">
                <a:solidFill>
                  <a:srgbClr val="231F20"/>
                </a:solidFill>
                <a:latin typeface="Calibri"/>
                <a:cs typeface="Calibri"/>
              </a:rPr>
              <a:t> </a:t>
            </a:r>
            <a:r>
              <a:rPr sz="627" spc="33" dirty="0">
                <a:solidFill>
                  <a:srgbClr val="231F20"/>
                </a:solidFill>
                <a:latin typeface="Calibri"/>
                <a:cs typeface="Calibri"/>
              </a:rPr>
              <a:t>1</a:t>
            </a:r>
            <a:endParaRPr sz="627">
              <a:latin typeface="Calibri"/>
              <a:cs typeface="Calibri"/>
            </a:endParaRPr>
          </a:p>
        </p:txBody>
      </p:sp>
      <p:sp>
        <p:nvSpPr>
          <p:cNvPr id="3" name="object 3"/>
          <p:cNvSpPr/>
          <p:nvPr/>
        </p:nvSpPr>
        <p:spPr>
          <a:xfrm>
            <a:off x="3299930" y="2231104"/>
            <a:ext cx="1875928" cy="717074"/>
          </a:xfrm>
          <a:prstGeom prst="rect">
            <a:avLst/>
          </a:prstGeom>
          <a:blipFill>
            <a:blip r:embed="rId2" cstate="print"/>
            <a:stretch>
              <a:fillRect/>
            </a:stretch>
          </a:blipFill>
        </p:spPr>
        <p:txBody>
          <a:bodyPr wrap="square" lIns="0" tIns="0" rIns="0" bIns="0" rtlCol="0"/>
          <a:lstStyle/>
          <a:p>
            <a:endParaRPr sz="1187"/>
          </a:p>
        </p:txBody>
      </p:sp>
      <p:sp>
        <p:nvSpPr>
          <p:cNvPr id="4" name="object 4"/>
          <p:cNvSpPr/>
          <p:nvPr/>
        </p:nvSpPr>
        <p:spPr>
          <a:xfrm>
            <a:off x="3209748" y="2346959"/>
            <a:ext cx="613192" cy="613062"/>
          </a:xfrm>
          <a:prstGeom prst="rect">
            <a:avLst/>
          </a:prstGeom>
          <a:blipFill>
            <a:blip r:embed="rId3" cstate="print"/>
            <a:stretch>
              <a:fillRect/>
            </a:stretch>
          </a:blipFill>
        </p:spPr>
        <p:txBody>
          <a:bodyPr wrap="square" lIns="0" tIns="0" rIns="0" bIns="0" rtlCol="0"/>
          <a:lstStyle/>
          <a:p>
            <a:endParaRPr sz="1187"/>
          </a:p>
        </p:txBody>
      </p:sp>
      <p:sp>
        <p:nvSpPr>
          <p:cNvPr id="5" name="object 5"/>
          <p:cNvSpPr txBox="1"/>
          <p:nvPr/>
        </p:nvSpPr>
        <p:spPr>
          <a:xfrm>
            <a:off x="4759294" y="3300685"/>
            <a:ext cx="1400640" cy="326835"/>
          </a:xfrm>
          <a:prstGeom prst="rect">
            <a:avLst/>
          </a:prstGeom>
        </p:spPr>
        <p:txBody>
          <a:bodyPr vert="horz" wrap="square" lIns="0" tIns="18429" rIns="0" bIns="0" rtlCol="0">
            <a:spAutoFit/>
          </a:bodyPr>
          <a:lstStyle/>
          <a:p>
            <a:pPr marL="8377" marR="3351" algn="just">
              <a:lnSpc>
                <a:spcPts val="805"/>
              </a:lnSpc>
              <a:spcBef>
                <a:spcPts val="145"/>
              </a:spcBef>
            </a:pPr>
            <a:r>
              <a:rPr sz="726" i="1" spc="10" dirty="0">
                <a:solidFill>
                  <a:srgbClr val="231F20"/>
                </a:solidFill>
                <a:latin typeface="Cambria"/>
                <a:cs typeface="Cambria"/>
              </a:rPr>
              <a:t>How </a:t>
            </a:r>
            <a:r>
              <a:rPr sz="726" i="1" dirty="0">
                <a:solidFill>
                  <a:srgbClr val="231F20"/>
                </a:solidFill>
                <a:latin typeface="Cambria"/>
                <a:cs typeface="Cambria"/>
              </a:rPr>
              <a:t>many </a:t>
            </a:r>
            <a:r>
              <a:rPr sz="726" i="1" spc="-13" dirty="0">
                <a:solidFill>
                  <a:srgbClr val="231F20"/>
                </a:solidFill>
                <a:latin typeface="Cambria"/>
                <a:cs typeface="Cambria"/>
              </a:rPr>
              <a:t>times? </a:t>
            </a:r>
            <a:r>
              <a:rPr sz="726" spc="-33" dirty="0">
                <a:solidFill>
                  <a:srgbClr val="231F20"/>
                </a:solidFill>
                <a:latin typeface="Garamond"/>
                <a:cs typeface="Garamond"/>
              </a:rPr>
              <a:t>— </a:t>
            </a:r>
            <a:r>
              <a:rPr sz="726" spc="23" dirty="0">
                <a:solidFill>
                  <a:srgbClr val="231F20"/>
                </a:solidFill>
                <a:latin typeface="Garamond"/>
                <a:cs typeface="Garamond"/>
              </a:rPr>
              <a:t>Сколько раз?  </a:t>
            </a:r>
            <a:r>
              <a:rPr sz="726" i="1" spc="-23" dirty="0">
                <a:solidFill>
                  <a:srgbClr val="231F20"/>
                </a:solidFill>
                <a:latin typeface="Cambria"/>
                <a:cs typeface="Cambria"/>
              </a:rPr>
              <a:t>sense </a:t>
            </a:r>
            <a:r>
              <a:rPr sz="726" i="1" spc="-16" dirty="0">
                <a:solidFill>
                  <a:srgbClr val="231F20"/>
                </a:solidFill>
                <a:latin typeface="Cambria"/>
                <a:cs typeface="Cambria"/>
              </a:rPr>
              <a:t>of </a:t>
            </a:r>
            <a:r>
              <a:rPr sz="726" i="1" spc="-3" dirty="0">
                <a:solidFill>
                  <a:srgbClr val="231F20"/>
                </a:solidFill>
                <a:latin typeface="Cambria"/>
                <a:cs typeface="Cambria"/>
              </a:rPr>
              <a:t>humour </a:t>
            </a:r>
            <a:r>
              <a:rPr sz="693" dirty="0">
                <a:solidFill>
                  <a:srgbClr val="231F20"/>
                </a:solidFill>
                <a:latin typeface="Times New Roman"/>
                <a:cs typeface="Times New Roman"/>
              </a:rPr>
              <a:t>[.sens </a:t>
            </a:r>
            <a:r>
              <a:rPr sz="693" spc="-3" dirty="0">
                <a:solidFill>
                  <a:srgbClr val="231F20"/>
                </a:solidFill>
                <a:latin typeface="Times New Roman"/>
                <a:cs typeface="Times New Roman"/>
              </a:rPr>
              <a:t>əv </a:t>
            </a:r>
            <a:r>
              <a:rPr sz="693" spc="-7" dirty="0">
                <a:solidFill>
                  <a:srgbClr val="231F20"/>
                </a:solidFill>
                <a:latin typeface="Times New Roman"/>
                <a:cs typeface="Times New Roman"/>
              </a:rPr>
              <a:t>'hj%mə] </a:t>
            </a:r>
            <a:r>
              <a:rPr sz="726" spc="-33" dirty="0">
                <a:solidFill>
                  <a:srgbClr val="231F20"/>
                </a:solidFill>
                <a:latin typeface="Garamond"/>
                <a:cs typeface="Garamond"/>
              </a:rPr>
              <a:t>—  </a:t>
            </a:r>
            <a:r>
              <a:rPr sz="726" spc="33" dirty="0">
                <a:solidFill>
                  <a:srgbClr val="231F20"/>
                </a:solidFill>
                <a:latin typeface="Garamond"/>
                <a:cs typeface="Garamond"/>
              </a:rPr>
              <a:t>чувство</a:t>
            </a:r>
            <a:r>
              <a:rPr sz="726" spc="-40" dirty="0">
                <a:solidFill>
                  <a:srgbClr val="231F20"/>
                </a:solidFill>
                <a:latin typeface="Garamond"/>
                <a:cs typeface="Garamond"/>
              </a:rPr>
              <a:t> </a:t>
            </a:r>
            <a:r>
              <a:rPr sz="726" spc="7" dirty="0">
                <a:solidFill>
                  <a:srgbClr val="231F20"/>
                </a:solidFill>
                <a:latin typeface="Garamond"/>
                <a:cs typeface="Garamond"/>
              </a:rPr>
              <a:t>юмора</a:t>
            </a:r>
            <a:endParaRPr sz="726">
              <a:latin typeface="Garamond"/>
              <a:cs typeface="Garamond"/>
            </a:endParaRPr>
          </a:p>
        </p:txBody>
      </p:sp>
      <p:sp>
        <p:nvSpPr>
          <p:cNvPr id="6" name="object 6"/>
          <p:cNvSpPr txBox="1"/>
          <p:nvPr/>
        </p:nvSpPr>
        <p:spPr>
          <a:xfrm>
            <a:off x="4759257" y="3607284"/>
            <a:ext cx="1370483" cy="531570"/>
          </a:xfrm>
          <a:prstGeom prst="rect">
            <a:avLst/>
          </a:prstGeom>
        </p:spPr>
        <p:txBody>
          <a:bodyPr vert="horz" wrap="square" lIns="0" tIns="18429" rIns="0" bIns="0" rtlCol="0">
            <a:spAutoFit/>
          </a:bodyPr>
          <a:lstStyle/>
          <a:p>
            <a:pPr marL="8377" marR="136125">
              <a:lnSpc>
                <a:spcPts val="805"/>
              </a:lnSpc>
              <a:spcBef>
                <a:spcPts val="145"/>
              </a:spcBef>
            </a:pPr>
            <a:r>
              <a:rPr sz="726" i="1" dirty="0">
                <a:solidFill>
                  <a:srgbClr val="231F20"/>
                </a:solidFill>
                <a:latin typeface="Cambria"/>
                <a:cs typeface="Cambria"/>
              </a:rPr>
              <a:t>an </a:t>
            </a:r>
            <a:r>
              <a:rPr sz="726" i="1" spc="-3" dirty="0">
                <a:solidFill>
                  <a:srgbClr val="231F20"/>
                </a:solidFill>
                <a:latin typeface="Cambria"/>
                <a:cs typeface="Cambria"/>
              </a:rPr>
              <a:t>explanation </a:t>
            </a:r>
            <a:r>
              <a:rPr sz="693" spc="-7" dirty="0">
                <a:solidFill>
                  <a:srgbClr val="231F20"/>
                </a:solidFill>
                <a:latin typeface="Times New Roman"/>
                <a:cs typeface="Times New Roman"/>
              </a:rPr>
              <a:t>[.eksplə'neiʃn] </a:t>
            </a:r>
            <a:r>
              <a:rPr sz="726" spc="-33" dirty="0">
                <a:solidFill>
                  <a:srgbClr val="231F20"/>
                </a:solidFill>
                <a:latin typeface="Garamond"/>
                <a:cs typeface="Garamond"/>
              </a:rPr>
              <a:t>—  </a:t>
            </a:r>
            <a:r>
              <a:rPr sz="726" spc="23" dirty="0">
                <a:solidFill>
                  <a:srgbClr val="231F20"/>
                </a:solidFill>
                <a:latin typeface="Garamond"/>
                <a:cs typeface="Garamond"/>
              </a:rPr>
              <a:t>объяснение</a:t>
            </a:r>
            <a:endParaRPr sz="726">
              <a:latin typeface="Garamond"/>
              <a:cs typeface="Garamond"/>
            </a:endParaRPr>
          </a:p>
          <a:p>
            <a:pPr marL="8377" marR="55288">
              <a:lnSpc>
                <a:spcPts val="805"/>
              </a:lnSpc>
            </a:pPr>
            <a:r>
              <a:rPr sz="726" i="1" spc="16" dirty="0">
                <a:solidFill>
                  <a:srgbClr val="231F20"/>
                </a:solidFill>
                <a:latin typeface="Cambria"/>
                <a:cs typeface="Cambria"/>
              </a:rPr>
              <a:t>I </a:t>
            </a:r>
            <a:r>
              <a:rPr sz="726" i="1" spc="-3" dirty="0">
                <a:solidFill>
                  <a:srgbClr val="231F20"/>
                </a:solidFill>
                <a:latin typeface="Cambria"/>
                <a:cs typeface="Cambria"/>
              </a:rPr>
              <a:t>made </a:t>
            </a:r>
            <a:r>
              <a:rPr sz="726" i="1" spc="-10" dirty="0">
                <a:solidFill>
                  <a:srgbClr val="231F20"/>
                </a:solidFill>
                <a:latin typeface="Cambria"/>
                <a:cs typeface="Cambria"/>
              </a:rPr>
              <a:t>a </a:t>
            </a:r>
            <a:r>
              <a:rPr sz="726" i="1" spc="-7" dirty="0">
                <a:solidFill>
                  <a:srgbClr val="231F20"/>
                </a:solidFill>
                <a:latin typeface="Cambria"/>
                <a:cs typeface="Cambria"/>
              </a:rPr>
              <a:t>mistake.</a:t>
            </a:r>
            <a:r>
              <a:rPr sz="726" spc="-7" dirty="0">
                <a:solidFill>
                  <a:srgbClr val="231F20"/>
                </a:solidFill>
                <a:latin typeface="Garamond"/>
                <a:cs typeface="Garamond"/>
              </a:rPr>
              <a:t>— </a:t>
            </a:r>
            <a:r>
              <a:rPr sz="726" spc="23" dirty="0">
                <a:solidFill>
                  <a:srgbClr val="231F20"/>
                </a:solidFill>
                <a:latin typeface="Garamond"/>
                <a:cs typeface="Garamond"/>
              </a:rPr>
              <a:t>Я </a:t>
            </a:r>
            <a:r>
              <a:rPr sz="726" spc="20" dirty="0">
                <a:solidFill>
                  <a:srgbClr val="231F20"/>
                </a:solidFill>
                <a:latin typeface="Garamond"/>
                <a:cs typeface="Garamond"/>
              </a:rPr>
              <a:t>совершил  </a:t>
            </a:r>
            <a:r>
              <a:rPr sz="726" spc="7" dirty="0">
                <a:solidFill>
                  <a:srgbClr val="231F20"/>
                </a:solidFill>
                <a:latin typeface="Garamond"/>
                <a:cs typeface="Garamond"/>
              </a:rPr>
              <a:t>ошибку.</a:t>
            </a:r>
            <a:endParaRPr sz="726">
              <a:latin typeface="Garamond"/>
              <a:cs typeface="Garamond"/>
            </a:endParaRPr>
          </a:p>
          <a:p>
            <a:pPr marL="8377">
              <a:lnSpc>
                <a:spcPts val="788"/>
              </a:lnSpc>
            </a:pPr>
            <a:r>
              <a:rPr sz="726" i="1" spc="-10" dirty="0">
                <a:solidFill>
                  <a:srgbClr val="231F20"/>
                </a:solidFill>
                <a:latin typeface="Cambria"/>
                <a:cs typeface="Cambria"/>
              </a:rPr>
              <a:t>somehow  </a:t>
            </a:r>
            <a:r>
              <a:rPr sz="693" spc="16" dirty="0">
                <a:solidFill>
                  <a:srgbClr val="231F20"/>
                </a:solidFill>
                <a:latin typeface="Times New Roman"/>
                <a:cs typeface="Times New Roman"/>
              </a:rPr>
              <a:t>['snmhaυ] </a:t>
            </a:r>
            <a:r>
              <a:rPr sz="726" spc="-33" dirty="0">
                <a:solidFill>
                  <a:srgbClr val="231F20"/>
                </a:solidFill>
                <a:latin typeface="Garamond"/>
                <a:cs typeface="Garamond"/>
              </a:rPr>
              <a:t>—</a:t>
            </a:r>
            <a:r>
              <a:rPr sz="726" spc="-96" dirty="0">
                <a:solidFill>
                  <a:srgbClr val="231F20"/>
                </a:solidFill>
                <a:latin typeface="Garamond"/>
                <a:cs typeface="Garamond"/>
              </a:rPr>
              <a:t> </a:t>
            </a:r>
            <a:r>
              <a:rPr sz="726" spc="33" dirty="0">
                <a:solidFill>
                  <a:srgbClr val="231F20"/>
                </a:solidFill>
                <a:latin typeface="Garamond"/>
                <a:cs typeface="Garamond"/>
              </a:rPr>
              <a:t>как-нибудь</a:t>
            </a:r>
            <a:endParaRPr sz="726">
              <a:latin typeface="Garamond"/>
              <a:cs typeface="Garamond"/>
            </a:endParaRPr>
          </a:p>
        </p:txBody>
      </p:sp>
      <p:sp>
        <p:nvSpPr>
          <p:cNvPr id="7" name="object 7"/>
          <p:cNvSpPr/>
          <p:nvPr/>
        </p:nvSpPr>
        <p:spPr>
          <a:xfrm>
            <a:off x="5305703" y="4481980"/>
            <a:ext cx="1127708" cy="1763064"/>
          </a:xfrm>
          <a:prstGeom prst="rect">
            <a:avLst/>
          </a:prstGeom>
          <a:blipFill>
            <a:blip r:embed="rId4" cstate="print"/>
            <a:stretch>
              <a:fillRect/>
            </a:stretch>
          </a:blipFill>
        </p:spPr>
        <p:txBody>
          <a:bodyPr wrap="square" lIns="0" tIns="0" rIns="0" bIns="0" rtlCol="0"/>
          <a:lstStyle/>
          <a:p>
            <a:endParaRPr sz="1187"/>
          </a:p>
        </p:txBody>
      </p:sp>
      <p:sp>
        <p:nvSpPr>
          <p:cNvPr id="8" name="object 8"/>
          <p:cNvSpPr/>
          <p:nvPr/>
        </p:nvSpPr>
        <p:spPr>
          <a:xfrm>
            <a:off x="4958893" y="4527903"/>
            <a:ext cx="446504" cy="1963032"/>
          </a:xfrm>
          <a:prstGeom prst="rect">
            <a:avLst/>
          </a:prstGeom>
          <a:blipFill>
            <a:blip r:embed="rId5" cstate="print"/>
            <a:stretch>
              <a:fillRect/>
            </a:stretch>
          </a:blipFill>
        </p:spPr>
        <p:txBody>
          <a:bodyPr wrap="square" lIns="0" tIns="0" rIns="0" bIns="0" rtlCol="0"/>
          <a:lstStyle/>
          <a:p>
            <a:endParaRPr sz="1187"/>
          </a:p>
        </p:txBody>
      </p:sp>
      <p:sp>
        <p:nvSpPr>
          <p:cNvPr id="9" name="object 9"/>
          <p:cNvSpPr/>
          <p:nvPr/>
        </p:nvSpPr>
        <p:spPr>
          <a:xfrm>
            <a:off x="5305704" y="4527913"/>
            <a:ext cx="99703" cy="1717133"/>
          </a:xfrm>
          <a:prstGeom prst="rect">
            <a:avLst/>
          </a:prstGeom>
          <a:blipFill>
            <a:blip r:embed="rId6" cstate="print"/>
            <a:stretch>
              <a:fillRect/>
            </a:stretch>
          </a:blipFill>
        </p:spPr>
        <p:txBody>
          <a:bodyPr wrap="square" lIns="0" tIns="0" rIns="0" bIns="0" rtlCol="0"/>
          <a:lstStyle/>
          <a:p>
            <a:endParaRPr sz="1187"/>
          </a:p>
        </p:txBody>
      </p:sp>
      <p:sp>
        <p:nvSpPr>
          <p:cNvPr id="10" name="object 10"/>
          <p:cNvSpPr/>
          <p:nvPr/>
        </p:nvSpPr>
        <p:spPr>
          <a:xfrm>
            <a:off x="3675524" y="2858646"/>
            <a:ext cx="2482727" cy="237095"/>
          </a:xfrm>
          <a:prstGeom prst="rect">
            <a:avLst/>
          </a:prstGeom>
          <a:blipFill>
            <a:blip r:embed="rId7" cstate="print"/>
            <a:stretch>
              <a:fillRect/>
            </a:stretch>
          </a:blipFill>
        </p:spPr>
        <p:txBody>
          <a:bodyPr wrap="square" lIns="0" tIns="0" rIns="0" bIns="0" rtlCol="0"/>
          <a:lstStyle/>
          <a:p>
            <a:endParaRPr sz="1187"/>
          </a:p>
        </p:txBody>
      </p:sp>
      <p:sp>
        <p:nvSpPr>
          <p:cNvPr id="11" name="object 11"/>
          <p:cNvSpPr/>
          <p:nvPr/>
        </p:nvSpPr>
        <p:spPr>
          <a:xfrm>
            <a:off x="3026740" y="2858637"/>
            <a:ext cx="946219" cy="237103"/>
          </a:xfrm>
          <a:prstGeom prst="rect">
            <a:avLst/>
          </a:prstGeom>
          <a:blipFill>
            <a:blip r:embed="rId8" cstate="print"/>
            <a:stretch>
              <a:fillRect/>
            </a:stretch>
          </a:blipFill>
        </p:spPr>
        <p:txBody>
          <a:bodyPr wrap="square" lIns="0" tIns="0" rIns="0" bIns="0" rtlCol="0"/>
          <a:lstStyle/>
          <a:p>
            <a:endParaRPr sz="1187"/>
          </a:p>
        </p:txBody>
      </p:sp>
      <p:sp>
        <p:nvSpPr>
          <p:cNvPr id="12" name="object 12"/>
          <p:cNvSpPr txBox="1"/>
          <p:nvPr/>
        </p:nvSpPr>
        <p:spPr>
          <a:xfrm>
            <a:off x="4086907" y="2888638"/>
            <a:ext cx="665555" cy="155550"/>
          </a:xfrm>
          <a:prstGeom prst="rect">
            <a:avLst/>
          </a:prstGeom>
        </p:spPr>
        <p:txBody>
          <a:bodyPr vert="horz" wrap="square" lIns="0" tIns="8377" rIns="0" bIns="0" rtlCol="0">
            <a:spAutoFit/>
          </a:bodyPr>
          <a:lstStyle/>
          <a:p>
            <a:pPr marL="8377">
              <a:spcBef>
                <a:spcPts val="66"/>
              </a:spcBef>
            </a:pPr>
            <a:r>
              <a:rPr sz="956" spc="10" dirty="0">
                <a:solidFill>
                  <a:srgbClr val="231F20"/>
                </a:solidFill>
                <a:latin typeface="Calibri"/>
                <a:cs typeface="Calibri"/>
              </a:rPr>
              <a:t>I’m </a:t>
            </a:r>
            <a:r>
              <a:rPr sz="956" spc="66" dirty="0">
                <a:solidFill>
                  <a:srgbClr val="231F20"/>
                </a:solidFill>
                <a:latin typeface="Calibri"/>
                <a:cs typeface="Calibri"/>
              </a:rPr>
              <a:t>a</a:t>
            </a:r>
            <a:r>
              <a:rPr sz="956" spc="23" dirty="0">
                <a:solidFill>
                  <a:srgbClr val="231F20"/>
                </a:solidFill>
                <a:latin typeface="Calibri"/>
                <a:cs typeface="Calibri"/>
              </a:rPr>
              <a:t> </a:t>
            </a:r>
            <a:r>
              <a:rPr sz="956" spc="26" dirty="0">
                <a:solidFill>
                  <a:srgbClr val="231F20"/>
                </a:solidFill>
                <a:latin typeface="Calibri"/>
                <a:cs typeface="Calibri"/>
              </a:rPr>
              <a:t>wizard</a:t>
            </a:r>
            <a:endParaRPr sz="956">
              <a:latin typeface="Calibri"/>
              <a:cs typeface="Calibri"/>
            </a:endParaRPr>
          </a:p>
        </p:txBody>
      </p:sp>
      <p:sp>
        <p:nvSpPr>
          <p:cNvPr id="13" name="object 13"/>
          <p:cNvSpPr/>
          <p:nvPr/>
        </p:nvSpPr>
        <p:spPr>
          <a:xfrm>
            <a:off x="3026865" y="3170691"/>
            <a:ext cx="201367" cy="132977"/>
          </a:xfrm>
          <a:prstGeom prst="rect">
            <a:avLst/>
          </a:prstGeom>
          <a:blipFill>
            <a:blip r:embed="rId9" cstate="print"/>
            <a:stretch>
              <a:fillRect/>
            </a:stretch>
          </a:blipFill>
        </p:spPr>
        <p:txBody>
          <a:bodyPr wrap="square" lIns="0" tIns="0" rIns="0" bIns="0" rtlCol="0"/>
          <a:lstStyle/>
          <a:p>
            <a:endParaRPr sz="1187"/>
          </a:p>
        </p:txBody>
      </p:sp>
      <p:sp>
        <p:nvSpPr>
          <p:cNvPr id="14" name="object 14"/>
          <p:cNvSpPr txBox="1"/>
          <p:nvPr/>
        </p:nvSpPr>
        <p:spPr>
          <a:xfrm>
            <a:off x="3091800" y="3172089"/>
            <a:ext cx="71624" cy="116782"/>
          </a:xfrm>
          <a:prstGeom prst="rect">
            <a:avLst/>
          </a:prstGeom>
        </p:spPr>
        <p:txBody>
          <a:bodyPr vert="horz" wrap="square" lIns="0" tIns="10052" rIns="0" bIns="0" rtlCol="0">
            <a:spAutoFit/>
          </a:bodyPr>
          <a:lstStyle/>
          <a:p>
            <a:pPr marL="8377">
              <a:spcBef>
                <a:spcPts val="79"/>
              </a:spcBef>
            </a:pPr>
            <a:r>
              <a:rPr sz="693" spc="73" dirty="0">
                <a:solidFill>
                  <a:srgbClr val="231F20"/>
                </a:solidFill>
                <a:latin typeface="Calibri"/>
                <a:cs typeface="Calibri"/>
              </a:rPr>
              <a:t>1</a:t>
            </a:r>
            <a:endParaRPr sz="693">
              <a:latin typeface="Calibri"/>
              <a:cs typeface="Calibri"/>
            </a:endParaRPr>
          </a:p>
        </p:txBody>
      </p:sp>
      <p:sp>
        <p:nvSpPr>
          <p:cNvPr id="15" name="object 15"/>
          <p:cNvSpPr txBox="1"/>
          <p:nvPr/>
        </p:nvSpPr>
        <p:spPr>
          <a:xfrm>
            <a:off x="3255767" y="3176302"/>
            <a:ext cx="2738034" cy="116782"/>
          </a:xfrm>
          <a:prstGeom prst="rect">
            <a:avLst/>
          </a:prstGeom>
        </p:spPr>
        <p:txBody>
          <a:bodyPr vert="horz" wrap="square" lIns="0" tIns="10052" rIns="0" bIns="0" rtlCol="0">
            <a:spAutoFit/>
          </a:bodyPr>
          <a:lstStyle/>
          <a:p>
            <a:pPr marL="8377">
              <a:spcBef>
                <a:spcPts val="79"/>
              </a:spcBef>
            </a:pPr>
            <a:r>
              <a:rPr sz="693" spc="-3" dirty="0">
                <a:solidFill>
                  <a:srgbClr val="231F20"/>
                </a:solidFill>
                <a:latin typeface="Calibri"/>
                <a:cs typeface="Calibri"/>
              </a:rPr>
              <a:t>Listen </a:t>
            </a:r>
            <a:r>
              <a:rPr sz="693" spc="-7" dirty="0">
                <a:solidFill>
                  <a:srgbClr val="231F20"/>
                </a:solidFill>
                <a:latin typeface="Calibri"/>
                <a:cs typeface="Calibri"/>
              </a:rPr>
              <a:t>to </a:t>
            </a:r>
            <a:r>
              <a:rPr sz="693" spc="-10" dirty="0">
                <a:solidFill>
                  <a:srgbClr val="231F20"/>
                </a:solidFill>
                <a:latin typeface="Calibri"/>
                <a:cs typeface="Calibri"/>
              </a:rPr>
              <a:t>the  </a:t>
            </a:r>
            <a:r>
              <a:rPr sz="693" spc="16" dirty="0">
                <a:solidFill>
                  <a:srgbClr val="231F20"/>
                </a:solidFill>
                <a:latin typeface="Calibri"/>
                <a:cs typeface="Calibri"/>
              </a:rPr>
              <a:t>words </a:t>
            </a:r>
            <a:r>
              <a:rPr sz="693" spc="33" dirty="0">
                <a:solidFill>
                  <a:srgbClr val="231F20"/>
                </a:solidFill>
                <a:latin typeface="Calibri"/>
                <a:cs typeface="Calibri"/>
              </a:rPr>
              <a:t>and </a:t>
            </a:r>
            <a:r>
              <a:rPr sz="693" spc="16" dirty="0">
                <a:solidFill>
                  <a:srgbClr val="231F20"/>
                </a:solidFill>
                <a:latin typeface="Calibri"/>
                <a:cs typeface="Calibri"/>
              </a:rPr>
              <a:t>expressions </a:t>
            </a:r>
            <a:r>
              <a:rPr sz="693" spc="33" dirty="0">
                <a:solidFill>
                  <a:srgbClr val="231F20"/>
                </a:solidFill>
                <a:latin typeface="Calibri"/>
                <a:cs typeface="Calibri"/>
              </a:rPr>
              <a:t>and </a:t>
            </a:r>
            <a:r>
              <a:rPr sz="693" spc="16" dirty="0">
                <a:solidFill>
                  <a:srgbClr val="231F20"/>
                </a:solidFill>
                <a:latin typeface="Calibri"/>
                <a:cs typeface="Calibri"/>
              </a:rPr>
              <a:t>repeat </a:t>
            </a:r>
            <a:r>
              <a:rPr sz="693" spc="-13" dirty="0">
                <a:solidFill>
                  <a:srgbClr val="231F20"/>
                </a:solidFill>
                <a:latin typeface="Calibri"/>
                <a:cs typeface="Calibri"/>
              </a:rPr>
              <a:t>them  </a:t>
            </a:r>
            <a:r>
              <a:rPr sz="693" spc="3" dirty="0">
                <a:solidFill>
                  <a:srgbClr val="231F20"/>
                </a:solidFill>
                <a:latin typeface="Calibri"/>
                <a:cs typeface="Calibri"/>
              </a:rPr>
              <a:t>after </a:t>
            </a:r>
            <a:r>
              <a:rPr sz="693" spc="-10" dirty="0">
                <a:solidFill>
                  <a:srgbClr val="231F20"/>
                </a:solidFill>
                <a:latin typeface="Calibri"/>
                <a:cs typeface="Calibri"/>
              </a:rPr>
              <a:t>the  </a:t>
            </a:r>
            <a:r>
              <a:rPr sz="693" spc="20" dirty="0">
                <a:solidFill>
                  <a:srgbClr val="231F20"/>
                </a:solidFill>
                <a:latin typeface="Calibri"/>
                <a:cs typeface="Calibri"/>
              </a:rPr>
              <a:t>speaker.</a:t>
            </a:r>
            <a:endParaRPr sz="693">
              <a:latin typeface="Calibri"/>
              <a:cs typeface="Calibri"/>
            </a:endParaRPr>
          </a:p>
        </p:txBody>
      </p:sp>
      <p:sp>
        <p:nvSpPr>
          <p:cNvPr id="16" name="object 16"/>
          <p:cNvSpPr txBox="1"/>
          <p:nvPr/>
        </p:nvSpPr>
        <p:spPr>
          <a:xfrm>
            <a:off x="3255813" y="3304940"/>
            <a:ext cx="1277917" cy="840154"/>
          </a:xfrm>
          <a:prstGeom prst="rect">
            <a:avLst/>
          </a:prstGeom>
        </p:spPr>
        <p:txBody>
          <a:bodyPr vert="horz" wrap="square" lIns="0" tIns="18848" rIns="0" bIns="0" rtlCol="0">
            <a:spAutoFit/>
          </a:bodyPr>
          <a:lstStyle/>
          <a:p>
            <a:pPr marL="8377" marR="3351" algn="just">
              <a:lnSpc>
                <a:spcPts val="805"/>
              </a:lnSpc>
              <a:spcBef>
                <a:spcPts val="148"/>
              </a:spcBef>
            </a:pPr>
            <a:r>
              <a:rPr sz="726" spc="33" dirty="0">
                <a:solidFill>
                  <a:srgbClr val="231F20"/>
                </a:solidFill>
                <a:latin typeface="Garamond"/>
                <a:cs typeface="Garamond"/>
              </a:rPr>
              <a:t>a </a:t>
            </a:r>
            <a:r>
              <a:rPr sz="726" spc="26" dirty="0">
                <a:solidFill>
                  <a:srgbClr val="231F20"/>
                </a:solidFill>
                <a:latin typeface="Garamond"/>
                <a:cs typeface="Garamond"/>
              </a:rPr>
              <a:t>wizard </a:t>
            </a:r>
            <a:r>
              <a:rPr sz="693" dirty="0">
                <a:solidFill>
                  <a:srgbClr val="231F20"/>
                </a:solidFill>
                <a:latin typeface="Times New Roman"/>
                <a:cs typeface="Times New Roman"/>
              </a:rPr>
              <a:t>['wizəd] </a:t>
            </a:r>
            <a:r>
              <a:rPr sz="726" spc="-40" dirty="0">
                <a:solidFill>
                  <a:srgbClr val="231F20"/>
                </a:solidFill>
                <a:latin typeface="Garamond"/>
                <a:cs typeface="Garamond"/>
              </a:rPr>
              <a:t>— </a:t>
            </a:r>
            <a:r>
              <a:rPr sz="726" spc="16" dirty="0">
                <a:solidFill>
                  <a:srgbClr val="231F20"/>
                </a:solidFill>
                <a:latin typeface="Garamond"/>
                <a:cs typeface="Garamond"/>
              </a:rPr>
              <a:t>волшебник  </a:t>
            </a:r>
            <a:r>
              <a:rPr sz="726" spc="33" dirty="0">
                <a:solidFill>
                  <a:srgbClr val="231F20"/>
                </a:solidFill>
                <a:latin typeface="Garamond"/>
                <a:cs typeface="Garamond"/>
              </a:rPr>
              <a:t>an </a:t>
            </a:r>
            <a:r>
              <a:rPr sz="726" spc="36" dirty="0">
                <a:solidFill>
                  <a:srgbClr val="231F20"/>
                </a:solidFill>
                <a:latin typeface="Garamond"/>
                <a:cs typeface="Garamond"/>
              </a:rPr>
              <a:t>animal </a:t>
            </a:r>
            <a:r>
              <a:rPr sz="693" spc="7" dirty="0">
                <a:solidFill>
                  <a:srgbClr val="231F20"/>
                </a:solidFill>
                <a:latin typeface="Times New Roman"/>
                <a:cs typeface="Times New Roman"/>
              </a:rPr>
              <a:t>['æniml] </a:t>
            </a:r>
            <a:r>
              <a:rPr sz="726" spc="-40" dirty="0">
                <a:solidFill>
                  <a:srgbClr val="231F20"/>
                </a:solidFill>
                <a:latin typeface="Garamond"/>
                <a:cs typeface="Garamond"/>
              </a:rPr>
              <a:t>— </a:t>
            </a:r>
            <a:r>
              <a:rPr sz="726" spc="26" dirty="0">
                <a:solidFill>
                  <a:srgbClr val="231F20"/>
                </a:solidFill>
                <a:latin typeface="Garamond"/>
                <a:cs typeface="Garamond"/>
              </a:rPr>
              <a:t>животное  </a:t>
            </a:r>
            <a:r>
              <a:rPr sz="726" spc="33" dirty="0">
                <a:solidFill>
                  <a:srgbClr val="231F20"/>
                </a:solidFill>
                <a:latin typeface="Garamond"/>
                <a:cs typeface="Garamond"/>
              </a:rPr>
              <a:t>a </a:t>
            </a:r>
            <a:r>
              <a:rPr sz="726" spc="16" dirty="0">
                <a:solidFill>
                  <a:srgbClr val="231F20"/>
                </a:solidFill>
                <a:latin typeface="Garamond"/>
                <a:cs typeface="Garamond"/>
              </a:rPr>
              <a:t>joke </a:t>
            </a:r>
            <a:r>
              <a:rPr sz="693" spc="33" dirty="0">
                <a:solidFill>
                  <a:srgbClr val="231F20"/>
                </a:solidFill>
                <a:latin typeface="Times New Roman"/>
                <a:cs typeface="Times New Roman"/>
              </a:rPr>
              <a:t>[¢əυk] </a:t>
            </a:r>
            <a:r>
              <a:rPr sz="726" spc="-33" dirty="0">
                <a:solidFill>
                  <a:srgbClr val="231F20"/>
                </a:solidFill>
                <a:latin typeface="Garamond"/>
                <a:cs typeface="Garamond"/>
              </a:rPr>
              <a:t>—</a:t>
            </a:r>
            <a:r>
              <a:rPr sz="726" spc="-13" dirty="0">
                <a:solidFill>
                  <a:srgbClr val="231F20"/>
                </a:solidFill>
                <a:latin typeface="Garamond"/>
                <a:cs typeface="Garamond"/>
              </a:rPr>
              <a:t> </a:t>
            </a:r>
            <a:r>
              <a:rPr sz="726" spc="43" dirty="0">
                <a:solidFill>
                  <a:srgbClr val="231F20"/>
                </a:solidFill>
                <a:latin typeface="Garamond"/>
                <a:cs typeface="Garamond"/>
              </a:rPr>
              <a:t>шутка</a:t>
            </a:r>
            <a:endParaRPr sz="726">
              <a:latin typeface="Garamond"/>
              <a:cs typeface="Garamond"/>
            </a:endParaRPr>
          </a:p>
          <a:p>
            <a:pPr marL="8377" algn="just">
              <a:lnSpc>
                <a:spcPts val="755"/>
              </a:lnSpc>
            </a:pPr>
            <a:r>
              <a:rPr sz="726" spc="43" dirty="0">
                <a:solidFill>
                  <a:srgbClr val="231F20"/>
                </a:solidFill>
                <a:latin typeface="Garamond"/>
                <a:cs typeface="Garamond"/>
              </a:rPr>
              <a:t>an </a:t>
            </a:r>
            <a:r>
              <a:rPr sz="726" spc="23" dirty="0">
                <a:solidFill>
                  <a:srgbClr val="231F20"/>
                </a:solidFill>
                <a:latin typeface="Garamond"/>
                <a:cs typeface="Garamond"/>
              </a:rPr>
              <a:t>end </a:t>
            </a:r>
            <a:r>
              <a:rPr sz="693" spc="10" dirty="0">
                <a:solidFill>
                  <a:srgbClr val="231F20"/>
                </a:solidFill>
                <a:latin typeface="Times New Roman"/>
                <a:cs typeface="Times New Roman"/>
              </a:rPr>
              <a:t>[end] </a:t>
            </a:r>
            <a:r>
              <a:rPr sz="726" spc="-33" dirty="0">
                <a:solidFill>
                  <a:srgbClr val="231F20"/>
                </a:solidFill>
                <a:latin typeface="Garamond"/>
                <a:cs typeface="Garamond"/>
              </a:rPr>
              <a:t>— </a:t>
            </a:r>
            <a:r>
              <a:rPr sz="726" spc="20" dirty="0">
                <a:solidFill>
                  <a:srgbClr val="231F20"/>
                </a:solidFill>
                <a:latin typeface="Garamond"/>
                <a:cs typeface="Garamond"/>
              </a:rPr>
              <a:t>конец</a:t>
            </a:r>
            <a:endParaRPr sz="726">
              <a:latin typeface="Garamond"/>
              <a:cs typeface="Garamond"/>
            </a:endParaRPr>
          </a:p>
          <a:p>
            <a:pPr marL="8377" marR="157905">
              <a:lnSpc>
                <a:spcPts val="805"/>
              </a:lnSpc>
              <a:spcBef>
                <a:spcPts val="46"/>
              </a:spcBef>
            </a:pPr>
            <a:r>
              <a:rPr sz="726" spc="10" dirty="0">
                <a:solidFill>
                  <a:srgbClr val="231F20"/>
                </a:solidFill>
                <a:latin typeface="Garamond"/>
                <a:cs typeface="Garamond"/>
              </a:rPr>
              <a:t>to </a:t>
            </a:r>
            <a:r>
              <a:rPr sz="726" spc="26" dirty="0">
                <a:solidFill>
                  <a:srgbClr val="231F20"/>
                </a:solidFill>
                <a:latin typeface="Garamond"/>
                <a:cs typeface="Garamond"/>
              </a:rPr>
              <a:t>explain </a:t>
            </a:r>
            <a:r>
              <a:rPr sz="693" dirty="0">
                <a:solidFill>
                  <a:srgbClr val="231F20"/>
                </a:solidFill>
                <a:latin typeface="Times New Roman"/>
                <a:cs typeface="Times New Roman"/>
              </a:rPr>
              <a:t>[ik'splein] </a:t>
            </a:r>
            <a:r>
              <a:rPr sz="726" spc="-33" dirty="0">
                <a:solidFill>
                  <a:srgbClr val="231F20"/>
                </a:solidFill>
                <a:latin typeface="Garamond"/>
                <a:cs typeface="Garamond"/>
              </a:rPr>
              <a:t>— </a:t>
            </a:r>
            <a:r>
              <a:rPr sz="726" spc="26" dirty="0">
                <a:solidFill>
                  <a:srgbClr val="231F20"/>
                </a:solidFill>
                <a:latin typeface="Garamond"/>
                <a:cs typeface="Garamond"/>
              </a:rPr>
              <a:t>объ-  </a:t>
            </a:r>
            <a:r>
              <a:rPr sz="726" spc="49" dirty="0">
                <a:solidFill>
                  <a:srgbClr val="231F20"/>
                </a:solidFill>
                <a:latin typeface="Garamond"/>
                <a:cs typeface="Garamond"/>
              </a:rPr>
              <a:t>яснять</a:t>
            </a:r>
            <a:endParaRPr sz="726">
              <a:latin typeface="Garamond"/>
              <a:cs typeface="Garamond"/>
            </a:endParaRPr>
          </a:p>
          <a:p>
            <a:pPr marL="8377" marR="196020" indent="-419">
              <a:lnSpc>
                <a:spcPts val="805"/>
              </a:lnSpc>
            </a:pPr>
            <a:r>
              <a:rPr sz="726" spc="10" dirty="0">
                <a:solidFill>
                  <a:srgbClr val="231F20"/>
                </a:solidFill>
                <a:latin typeface="Garamond"/>
                <a:cs typeface="Garamond"/>
              </a:rPr>
              <a:t>to </a:t>
            </a:r>
            <a:r>
              <a:rPr sz="726" spc="16" dirty="0">
                <a:solidFill>
                  <a:srgbClr val="231F20"/>
                </a:solidFill>
                <a:latin typeface="Garamond"/>
                <a:cs typeface="Garamond"/>
              </a:rPr>
              <a:t>believe </a:t>
            </a:r>
            <a:r>
              <a:rPr sz="693" spc="-3" dirty="0">
                <a:solidFill>
                  <a:srgbClr val="231F20"/>
                </a:solidFill>
                <a:latin typeface="Times New Roman"/>
                <a:cs typeface="Times New Roman"/>
              </a:rPr>
              <a:t>[bi'l </a:t>
            </a:r>
            <a:r>
              <a:rPr sz="693" spc="-16" dirty="0">
                <a:solidFill>
                  <a:srgbClr val="231F20"/>
                </a:solidFill>
                <a:latin typeface="Times New Roman"/>
                <a:cs typeface="Times New Roman"/>
              </a:rPr>
              <a:t>v] </a:t>
            </a:r>
            <a:r>
              <a:rPr sz="726" spc="-33" dirty="0">
                <a:solidFill>
                  <a:srgbClr val="231F20"/>
                </a:solidFill>
                <a:latin typeface="Garamond"/>
                <a:cs typeface="Garamond"/>
              </a:rPr>
              <a:t>— </a:t>
            </a:r>
            <a:r>
              <a:rPr sz="726" spc="33" dirty="0">
                <a:solidFill>
                  <a:srgbClr val="231F20"/>
                </a:solidFill>
                <a:latin typeface="Garamond"/>
                <a:cs typeface="Garamond"/>
              </a:rPr>
              <a:t>верить  quickly </a:t>
            </a:r>
            <a:r>
              <a:rPr sz="693" spc="3" dirty="0">
                <a:solidFill>
                  <a:srgbClr val="231F20"/>
                </a:solidFill>
                <a:latin typeface="Times New Roman"/>
                <a:cs typeface="Times New Roman"/>
              </a:rPr>
              <a:t>['kwikli] </a:t>
            </a:r>
            <a:r>
              <a:rPr sz="726" spc="-33" dirty="0">
                <a:solidFill>
                  <a:srgbClr val="231F20"/>
                </a:solidFill>
                <a:latin typeface="Garamond"/>
                <a:cs typeface="Garamond"/>
              </a:rPr>
              <a:t>—</a:t>
            </a:r>
            <a:r>
              <a:rPr sz="726" spc="40" dirty="0">
                <a:solidFill>
                  <a:srgbClr val="231F20"/>
                </a:solidFill>
                <a:latin typeface="Garamond"/>
                <a:cs typeface="Garamond"/>
              </a:rPr>
              <a:t> </a:t>
            </a:r>
            <a:r>
              <a:rPr sz="726" spc="23" dirty="0">
                <a:solidFill>
                  <a:srgbClr val="231F20"/>
                </a:solidFill>
                <a:latin typeface="Garamond"/>
                <a:cs typeface="Garamond"/>
              </a:rPr>
              <a:t>быстро</a:t>
            </a:r>
            <a:endParaRPr sz="726">
              <a:latin typeface="Garamond"/>
              <a:cs typeface="Garamond"/>
            </a:endParaRPr>
          </a:p>
        </p:txBody>
      </p:sp>
      <p:sp>
        <p:nvSpPr>
          <p:cNvPr id="17" name="object 17"/>
          <p:cNvSpPr/>
          <p:nvPr/>
        </p:nvSpPr>
        <p:spPr>
          <a:xfrm>
            <a:off x="3026865" y="4190645"/>
            <a:ext cx="201367" cy="132977"/>
          </a:xfrm>
          <a:prstGeom prst="rect">
            <a:avLst/>
          </a:prstGeom>
          <a:blipFill>
            <a:blip r:embed="rId10" cstate="print"/>
            <a:stretch>
              <a:fillRect/>
            </a:stretch>
          </a:blipFill>
        </p:spPr>
        <p:txBody>
          <a:bodyPr wrap="square" lIns="0" tIns="0" rIns="0" bIns="0" rtlCol="0"/>
          <a:lstStyle/>
          <a:p>
            <a:endParaRPr sz="1187"/>
          </a:p>
        </p:txBody>
      </p:sp>
      <p:sp>
        <p:nvSpPr>
          <p:cNvPr id="18" name="object 18"/>
          <p:cNvSpPr txBox="1"/>
          <p:nvPr/>
        </p:nvSpPr>
        <p:spPr>
          <a:xfrm>
            <a:off x="3091800" y="4192042"/>
            <a:ext cx="71624" cy="116782"/>
          </a:xfrm>
          <a:prstGeom prst="rect">
            <a:avLst/>
          </a:prstGeom>
        </p:spPr>
        <p:txBody>
          <a:bodyPr vert="horz" wrap="square" lIns="0" tIns="10052" rIns="0" bIns="0" rtlCol="0">
            <a:spAutoFit/>
          </a:bodyPr>
          <a:lstStyle/>
          <a:p>
            <a:pPr marL="8377">
              <a:spcBef>
                <a:spcPts val="79"/>
              </a:spcBef>
            </a:pPr>
            <a:r>
              <a:rPr sz="693" spc="73" dirty="0">
                <a:solidFill>
                  <a:srgbClr val="231F20"/>
                </a:solidFill>
                <a:latin typeface="Calibri"/>
                <a:cs typeface="Calibri"/>
              </a:rPr>
              <a:t>2</a:t>
            </a:r>
            <a:endParaRPr sz="693">
              <a:latin typeface="Calibri"/>
              <a:cs typeface="Calibri"/>
            </a:endParaRPr>
          </a:p>
        </p:txBody>
      </p:sp>
      <p:sp>
        <p:nvSpPr>
          <p:cNvPr id="19" name="object 19"/>
          <p:cNvSpPr/>
          <p:nvPr/>
        </p:nvSpPr>
        <p:spPr>
          <a:xfrm>
            <a:off x="3026865" y="4795098"/>
            <a:ext cx="201367" cy="132977"/>
          </a:xfrm>
          <a:prstGeom prst="rect">
            <a:avLst/>
          </a:prstGeom>
          <a:blipFill>
            <a:blip r:embed="rId11" cstate="print"/>
            <a:stretch>
              <a:fillRect/>
            </a:stretch>
          </a:blipFill>
        </p:spPr>
        <p:txBody>
          <a:bodyPr wrap="square" lIns="0" tIns="0" rIns="0" bIns="0" rtlCol="0"/>
          <a:lstStyle/>
          <a:p>
            <a:endParaRPr sz="1187"/>
          </a:p>
        </p:txBody>
      </p:sp>
      <p:sp>
        <p:nvSpPr>
          <p:cNvPr id="20" name="object 20"/>
          <p:cNvSpPr txBox="1"/>
          <p:nvPr/>
        </p:nvSpPr>
        <p:spPr>
          <a:xfrm>
            <a:off x="3091800" y="4796496"/>
            <a:ext cx="71624" cy="116782"/>
          </a:xfrm>
          <a:prstGeom prst="rect">
            <a:avLst/>
          </a:prstGeom>
        </p:spPr>
        <p:txBody>
          <a:bodyPr vert="horz" wrap="square" lIns="0" tIns="10052" rIns="0" bIns="0" rtlCol="0">
            <a:spAutoFit/>
          </a:bodyPr>
          <a:lstStyle/>
          <a:p>
            <a:pPr marL="8377">
              <a:spcBef>
                <a:spcPts val="79"/>
              </a:spcBef>
            </a:pPr>
            <a:r>
              <a:rPr sz="693" spc="73" dirty="0">
                <a:solidFill>
                  <a:srgbClr val="231F20"/>
                </a:solidFill>
                <a:latin typeface="Calibri"/>
                <a:cs typeface="Calibri"/>
              </a:rPr>
              <a:t>3</a:t>
            </a:r>
            <a:endParaRPr sz="693">
              <a:latin typeface="Calibri"/>
              <a:cs typeface="Calibri"/>
            </a:endParaRPr>
          </a:p>
        </p:txBody>
      </p:sp>
      <p:sp>
        <p:nvSpPr>
          <p:cNvPr id="21" name="object 21"/>
          <p:cNvSpPr txBox="1"/>
          <p:nvPr/>
        </p:nvSpPr>
        <p:spPr>
          <a:xfrm>
            <a:off x="3252795" y="4196256"/>
            <a:ext cx="2758139" cy="2509879"/>
          </a:xfrm>
          <a:prstGeom prst="rect">
            <a:avLst/>
          </a:prstGeom>
        </p:spPr>
        <p:txBody>
          <a:bodyPr vert="horz" wrap="square" lIns="0" tIns="21361" rIns="0" bIns="0" rtlCol="0">
            <a:spAutoFit/>
          </a:bodyPr>
          <a:lstStyle/>
          <a:p>
            <a:pPr marL="11309" marR="105549">
              <a:lnSpc>
                <a:spcPts val="752"/>
              </a:lnSpc>
              <a:spcBef>
                <a:spcPts val="168"/>
              </a:spcBef>
            </a:pPr>
            <a:r>
              <a:rPr sz="693" spc="20" dirty="0">
                <a:solidFill>
                  <a:srgbClr val="231F20"/>
                </a:solidFill>
                <a:latin typeface="Calibri"/>
                <a:cs typeface="Calibri"/>
              </a:rPr>
              <a:t>Misha </a:t>
            </a:r>
            <a:r>
              <a:rPr sz="693" spc="33" dirty="0">
                <a:solidFill>
                  <a:srgbClr val="231F20"/>
                </a:solidFill>
                <a:latin typeface="Calibri"/>
                <a:cs typeface="Calibri"/>
              </a:rPr>
              <a:t>and </a:t>
            </a:r>
            <a:r>
              <a:rPr sz="693" dirty="0">
                <a:solidFill>
                  <a:srgbClr val="231F20"/>
                </a:solidFill>
                <a:latin typeface="Calibri"/>
                <a:cs typeface="Calibri"/>
              </a:rPr>
              <a:t>his </a:t>
            </a:r>
            <a:r>
              <a:rPr sz="693" spc="7" dirty="0">
                <a:solidFill>
                  <a:srgbClr val="231F20"/>
                </a:solidFill>
                <a:latin typeface="Calibri"/>
                <a:cs typeface="Calibri"/>
              </a:rPr>
              <a:t>guest </a:t>
            </a:r>
            <a:r>
              <a:rPr sz="693" spc="33" dirty="0">
                <a:solidFill>
                  <a:srgbClr val="231F20"/>
                </a:solidFill>
                <a:latin typeface="Calibri"/>
                <a:cs typeface="Calibri"/>
              </a:rPr>
              <a:t>are </a:t>
            </a:r>
            <a:r>
              <a:rPr sz="693" dirty="0">
                <a:solidFill>
                  <a:srgbClr val="231F20"/>
                </a:solidFill>
                <a:latin typeface="Calibri"/>
                <a:cs typeface="Calibri"/>
              </a:rPr>
              <a:t>in </a:t>
            </a:r>
            <a:r>
              <a:rPr sz="693" spc="26" dirty="0">
                <a:solidFill>
                  <a:srgbClr val="231F20"/>
                </a:solidFill>
                <a:latin typeface="Calibri"/>
                <a:cs typeface="Calibri"/>
              </a:rPr>
              <a:t>Misha’s </a:t>
            </a:r>
            <a:r>
              <a:rPr sz="693" spc="10" dirty="0">
                <a:solidFill>
                  <a:srgbClr val="231F20"/>
                </a:solidFill>
                <a:latin typeface="Calibri"/>
                <a:cs typeface="Calibri"/>
              </a:rPr>
              <a:t>room. </a:t>
            </a:r>
            <a:r>
              <a:rPr sz="693" spc="-3" dirty="0">
                <a:solidFill>
                  <a:srgbClr val="231F20"/>
                </a:solidFill>
                <a:latin typeface="Calibri"/>
                <a:cs typeface="Calibri"/>
              </a:rPr>
              <a:t>Listen </a:t>
            </a:r>
            <a:r>
              <a:rPr sz="693" spc="-7" dirty="0">
                <a:solidFill>
                  <a:srgbClr val="231F20"/>
                </a:solidFill>
                <a:latin typeface="Calibri"/>
                <a:cs typeface="Calibri"/>
              </a:rPr>
              <a:t>to </a:t>
            </a:r>
            <a:r>
              <a:rPr sz="693" spc="-3" dirty="0">
                <a:solidFill>
                  <a:srgbClr val="231F20"/>
                </a:solidFill>
                <a:latin typeface="Calibri"/>
                <a:cs typeface="Calibri"/>
              </a:rPr>
              <a:t>their </a:t>
            </a:r>
            <a:r>
              <a:rPr sz="693" spc="10" dirty="0">
                <a:solidFill>
                  <a:srgbClr val="231F20"/>
                </a:solidFill>
                <a:latin typeface="Calibri"/>
                <a:cs typeface="Calibri"/>
              </a:rPr>
              <a:t>conversation  </a:t>
            </a:r>
            <a:r>
              <a:rPr sz="693" spc="33" dirty="0">
                <a:solidFill>
                  <a:srgbClr val="231F20"/>
                </a:solidFill>
                <a:latin typeface="Calibri"/>
                <a:cs typeface="Calibri"/>
              </a:rPr>
              <a:t>and </a:t>
            </a:r>
            <a:r>
              <a:rPr sz="693" spc="16" dirty="0">
                <a:solidFill>
                  <a:srgbClr val="231F20"/>
                </a:solidFill>
                <a:latin typeface="Calibri"/>
                <a:cs typeface="Calibri"/>
              </a:rPr>
              <a:t>answer </a:t>
            </a:r>
            <a:r>
              <a:rPr sz="693" spc="-10" dirty="0">
                <a:solidFill>
                  <a:srgbClr val="231F20"/>
                </a:solidFill>
                <a:latin typeface="Calibri"/>
                <a:cs typeface="Calibri"/>
              </a:rPr>
              <a:t>the</a:t>
            </a:r>
            <a:r>
              <a:rPr sz="693" spc="43" dirty="0">
                <a:solidFill>
                  <a:srgbClr val="231F20"/>
                </a:solidFill>
                <a:latin typeface="Calibri"/>
                <a:cs typeface="Calibri"/>
              </a:rPr>
              <a:t> </a:t>
            </a:r>
            <a:r>
              <a:rPr sz="693" spc="3" dirty="0">
                <a:solidFill>
                  <a:srgbClr val="231F20"/>
                </a:solidFill>
                <a:latin typeface="Calibri"/>
                <a:cs typeface="Calibri"/>
              </a:rPr>
              <a:t>questions.</a:t>
            </a:r>
            <a:endParaRPr sz="693" dirty="0">
              <a:latin typeface="Calibri"/>
              <a:cs typeface="Calibri"/>
            </a:endParaRPr>
          </a:p>
          <a:p>
            <a:pPr marL="105968" indent="-94659">
              <a:lnSpc>
                <a:spcPts val="838"/>
              </a:lnSpc>
              <a:spcBef>
                <a:spcPts val="155"/>
              </a:spcBef>
              <a:buAutoNum type="arabicPeriod"/>
              <a:tabLst>
                <a:tab pos="106387" algn="l"/>
              </a:tabLst>
            </a:pPr>
            <a:r>
              <a:rPr sz="726" dirty="0">
                <a:solidFill>
                  <a:srgbClr val="231F20"/>
                </a:solidFill>
                <a:latin typeface="Garamond"/>
                <a:cs typeface="Garamond"/>
              </a:rPr>
              <a:t>Is </a:t>
            </a:r>
            <a:r>
              <a:rPr sz="726" spc="16" dirty="0">
                <a:solidFill>
                  <a:srgbClr val="231F20"/>
                </a:solidFill>
                <a:latin typeface="Garamond"/>
                <a:cs typeface="Garamond"/>
              </a:rPr>
              <a:t>Robin </a:t>
            </a:r>
            <a:r>
              <a:rPr sz="726" spc="33" dirty="0">
                <a:solidFill>
                  <a:srgbClr val="231F20"/>
                </a:solidFill>
                <a:latin typeface="Garamond"/>
                <a:cs typeface="Garamond"/>
              </a:rPr>
              <a:t>really </a:t>
            </a:r>
            <a:r>
              <a:rPr sz="726" spc="16" dirty="0">
                <a:solidFill>
                  <a:srgbClr val="231F20"/>
                </a:solidFill>
                <a:latin typeface="Garamond"/>
                <a:cs typeface="Garamond"/>
              </a:rPr>
              <a:t>Misha’s </a:t>
            </a:r>
            <a:r>
              <a:rPr sz="726" spc="23" dirty="0">
                <a:solidFill>
                  <a:srgbClr val="231F20"/>
                </a:solidFill>
                <a:latin typeface="Garamond"/>
                <a:cs typeface="Garamond"/>
              </a:rPr>
              <a:t>pen</a:t>
            </a:r>
            <a:r>
              <a:rPr sz="726" spc="49" dirty="0">
                <a:solidFill>
                  <a:srgbClr val="231F20"/>
                </a:solidFill>
                <a:latin typeface="Garamond"/>
                <a:cs typeface="Garamond"/>
              </a:rPr>
              <a:t> </a:t>
            </a:r>
            <a:r>
              <a:rPr sz="726" spc="20" dirty="0">
                <a:solidFill>
                  <a:srgbClr val="231F20"/>
                </a:solidFill>
                <a:latin typeface="Garamond"/>
                <a:cs typeface="Garamond"/>
              </a:rPr>
              <a:t>friend?</a:t>
            </a:r>
            <a:endParaRPr sz="726" dirty="0">
              <a:latin typeface="Garamond"/>
              <a:cs typeface="Garamond"/>
            </a:endParaRPr>
          </a:p>
          <a:p>
            <a:pPr marL="105968" indent="-94659">
              <a:lnSpc>
                <a:spcPts val="805"/>
              </a:lnSpc>
              <a:buAutoNum type="arabicPeriod"/>
              <a:tabLst>
                <a:tab pos="106387" algn="l"/>
              </a:tabLst>
            </a:pPr>
            <a:r>
              <a:rPr sz="726" spc="43" dirty="0">
                <a:solidFill>
                  <a:srgbClr val="231F20"/>
                </a:solidFill>
                <a:latin typeface="Garamond"/>
                <a:cs typeface="Garamond"/>
              </a:rPr>
              <a:t>Can </a:t>
            </a:r>
            <a:r>
              <a:rPr sz="726" spc="33" dirty="0">
                <a:solidFill>
                  <a:srgbClr val="231F20"/>
                </a:solidFill>
                <a:latin typeface="Garamond"/>
                <a:cs typeface="Garamond"/>
              </a:rPr>
              <a:t>Misha call </a:t>
            </a:r>
            <a:r>
              <a:rPr sz="726" spc="43" dirty="0">
                <a:solidFill>
                  <a:srgbClr val="231F20"/>
                </a:solidFill>
                <a:latin typeface="Garamond"/>
                <a:cs typeface="Garamond"/>
              </a:rPr>
              <a:t>him</a:t>
            </a:r>
            <a:r>
              <a:rPr sz="726" spc="-43" dirty="0">
                <a:solidFill>
                  <a:srgbClr val="231F20"/>
                </a:solidFill>
                <a:latin typeface="Garamond"/>
                <a:cs typeface="Garamond"/>
              </a:rPr>
              <a:t> </a:t>
            </a:r>
            <a:r>
              <a:rPr sz="726" spc="3" dirty="0">
                <a:solidFill>
                  <a:srgbClr val="231F20"/>
                </a:solidFill>
                <a:latin typeface="Garamond"/>
                <a:cs typeface="Garamond"/>
              </a:rPr>
              <a:t>Rob?</a:t>
            </a:r>
            <a:endParaRPr sz="726" dirty="0">
              <a:latin typeface="Garamond"/>
              <a:cs typeface="Garamond"/>
            </a:endParaRPr>
          </a:p>
          <a:p>
            <a:pPr marL="105968" indent="-94659">
              <a:lnSpc>
                <a:spcPts val="838"/>
              </a:lnSpc>
              <a:buAutoNum type="arabicPeriod"/>
              <a:tabLst>
                <a:tab pos="106387" algn="l"/>
              </a:tabLst>
            </a:pPr>
            <a:r>
              <a:rPr sz="726" spc="43" dirty="0">
                <a:solidFill>
                  <a:srgbClr val="231F20"/>
                </a:solidFill>
                <a:latin typeface="Garamond"/>
                <a:cs typeface="Garamond"/>
              </a:rPr>
              <a:t>What </a:t>
            </a:r>
            <a:r>
              <a:rPr sz="726" spc="33" dirty="0">
                <a:solidFill>
                  <a:srgbClr val="231F20"/>
                </a:solidFill>
                <a:latin typeface="Garamond"/>
                <a:cs typeface="Garamond"/>
              </a:rPr>
              <a:t>can </a:t>
            </a:r>
            <a:r>
              <a:rPr sz="726" spc="16" dirty="0">
                <a:solidFill>
                  <a:srgbClr val="231F20"/>
                </a:solidFill>
                <a:latin typeface="Garamond"/>
                <a:cs typeface="Garamond"/>
              </a:rPr>
              <a:t>Misha’s </a:t>
            </a:r>
            <a:r>
              <a:rPr sz="726" spc="23" dirty="0">
                <a:solidFill>
                  <a:srgbClr val="231F20"/>
                </a:solidFill>
                <a:latin typeface="Garamond"/>
                <a:cs typeface="Garamond"/>
              </a:rPr>
              <a:t>guest</a:t>
            </a:r>
            <a:r>
              <a:rPr sz="726" spc="-46" dirty="0">
                <a:solidFill>
                  <a:srgbClr val="231F20"/>
                </a:solidFill>
                <a:latin typeface="Garamond"/>
                <a:cs typeface="Garamond"/>
              </a:rPr>
              <a:t> </a:t>
            </a:r>
            <a:r>
              <a:rPr sz="726" spc="10" dirty="0">
                <a:solidFill>
                  <a:srgbClr val="231F20"/>
                </a:solidFill>
                <a:latin typeface="Garamond"/>
                <a:cs typeface="Garamond"/>
              </a:rPr>
              <a:t>do?</a:t>
            </a:r>
            <a:endParaRPr sz="726" dirty="0">
              <a:latin typeface="Garamond"/>
              <a:cs typeface="Garamond"/>
            </a:endParaRPr>
          </a:p>
          <a:p>
            <a:pPr marL="11309" marR="761043">
              <a:lnSpc>
                <a:spcPts val="752"/>
              </a:lnSpc>
              <a:spcBef>
                <a:spcPts val="617"/>
              </a:spcBef>
            </a:pPr>
            <a:r>
              <a:rPr sz="693" spc="36" dirty="0">
                <a:solidFill>
                  <a:srgbClr val="231F20"/>
                </a:solidFill>
                <a:latin typeface="Calibri"/>
                <a:cs typeface="Calibri"/>
              </a:rPr>
              <a:t>Read </a:t>
            </a:r>
            <a:r>
              <a:rPr sz="693" spc="-10" dirty="0">
                <a:solidFill>
                  <a:srgbClr val="231F20"/>
                </a:solidFill>
                <a:latin typeface="Calibri"/>
                <a:cs typeface="Calibri"/>
              </a:rPr>
              <a:t>the </a:t>
            </a:r>
            <a:r>
              <a:rPr sz="693" spc="10" dirty="0">
                <a:solidFill>
                  <a:srgbClr val="231F20"/>
                </a:solidFill>
                <a:latin typeface="Calibri"/>
                <a:cs typeface="Calibri"/>
              </a:rPr>
              <a:t>conversation. </a:t>
            </a:r>
            <a:r>
              <a:rPr sz="693" spc="26" dirty="0">
                <a:solidFill>
                  <a:srgbClr val="231F20"/>
                </a:solidFill>
                <a:latin typeface="Calibri"/>
                <a:cs typeface="Calibri"/>
              </a:rPr>
              <a:t>What </a:t>
            </a:r>
            <a:r>
              <a:rPr sz="693" spc="33" dirty="0">
                <a:solidFill>
                  <a:srgbClr val="231F20"/>
                </a:solidFill>
                <a:latin typeface="Calibri"/>
                <a:cs typeface="Calibri"/>
              </a:rPr>
              <a:t>are </a:t>
            </a:r>
            <a:r>
              <a:rPr sz="693" spc="-10" dirty="0">
                <a:solidFill>
                  <a:srgbClr val="231F20"/>
                </a:solidFill>
                <a:latin typeface="Calibri"/>
                <a:cs typeface="Calibri"/>
              </a:rPr>
              <a:t>the </a:t>
            </a:r>
            <a:r>
              <a:rPr sz="693" spc="7" dirty="0">
                <a:solidFill>
                  <a:srgbClr val="231F20"/>
                </a:solidFill>
                <a:latin typeface="Calibri"/>
                <a:cs typeface="Calibri"/>
              </a:rPr>
              <a:t>friends </a:t>
            </a:r>
            <a:r>
              <a:rPr sz="693" spc="16" dirty="0">
                <a:solidFill>
                  <a:srgbClr val="231F20"/>
                </a:solidFill>
                <a:latin typeface="Calibri"/>
                <a:cs typeface="Calibri"/>
              </a:rPr>
              <a:t>talking  about?</a:t>
            </a:r>
            <a:endParaRPr sz="693" dirty="0">
              <a:latin typeface="Calibri"/>
              <a:cs typeface="Calibri"/>
            </a:endParaRPr>
          </a:p>
          <a:p>
            <a:pPr marL="8377">
              <a:lnSpc>
                <a:spcPts val="838"/>
              </a:lnSpc>
              <a:spcBef>
                <a:spcPts val="154"/>
              </a:spcBef>
            </a:pPr>
            <a:r>
              <a:rPr sz="726" spc="33" dirty="0">
                <a:solidFill>
                  <a:srgbClr val="231F20"/>
                </a:solidFill>
                <a:latin typeface="Garamond"/>
                <a:cs typeface="Garamond"/>
              </a:rPr>
              <a:t>Misha:  </a:t>
            </a:r>
            <a:r>
              <a:rPr sz="726" spc="7" dirty="0">
                <a:solidFill>
                  <a:srgbClr val="231F20"/>
                </a:solidFill>
                <a:latin typeface="Garamond"/>
                <a:cs typeface="Garamond"/>
              </a:rPr>
              <a:t>So </a:t>
            </a:r>
            <a:r>
              <a:rPr sz="726" spc="26" dirty="0">
                <a:solidFill>
                  <a:srgbClr val="231F20"/>
                </a:solidFill>
                <a:latin typeface="Garamond"/>
                <a:cs typeface="Garamond"/>
              </a:rPr>
              <a:t>this </a:t>
            </a:r>
            <a:r>
              <a:rPr sz="726" spc="20" dirty="0">
                <a:solidFill>
                  <a:srgbClr val="231F20"/>
                </a:solidFill>
                <a:latin typeface="Garamond"/>
                <a:cs typeface="Garamond"/>
              </a:rPr>
              <a:t>is </a:t>
            </a:r>
            <a:r>
              <a:rPr sz="726" spc="26" dirty="0">
                <a:solidFill>
                  <a:srgbClr val="231F20"/>
                </a:solidFill>
                <a:latin typeface="Garamond"/>
                <a:cs typeface="Garamond"/>
              </a:rPr>
              <a:t>our </a:t>
            </a:r>
            <a:r>
              <a:rPr sz="726" spc="20" dirty="0">
                <a:solidFill>
                  <a:srgbClr val="231F20"/>
                </a:solidFill>
                <a:latin typeface="Garamond"/>
                <a:cs typeface="Garamond"/>
              </a:rPr>
              <a:t>room, </a:t>
            </a:r>
            <a:r>
              <a:rPr sz="726" dirty="0">
                <a:solidFill>
                  <a:srgbClr val="231F20"/>
                </a:solidFill>
                <a:latin typeface="Garamond"/>
                <a:cs typeface="Garamond"/>
              </a:rPr>
              <a:t>Rob. </a:t>
            </a:r>
            <a:r>
              <a:rPr sz="726" spc="16" dirty="0">
                <a:solidFill>
                  <a:srgbClr val="231F20"/>
                </a:solidFill>
                <a:latin typeface="Garamond"/>
                <a:cs typeface="Garamond"/>
              </a:rPr>
              <a:t>Please come</a:t>
            </a:r>
            <a:r>
              <a:rPr sz="726" spc="-63" dirty="0">
                <a:solidFill>
                  <a:srgbClr val="231F20"/>
                </a:solidFill>
                <a:latin typeface="Garamond"/>
                <a:cs typeface="Garamond"/>
              </a:rPr>
              <a:t> </a:t>
            </a:r>
            <a:r>
              <a:rPr sz="726" spc="26" dirty="0">
                <a:solidFill>
                  <a:srgbClr val="231F20"/>
                </a:solidFill>
                <a:latin typeface="Garamond"/>
                <a:cs typeface="Garamond"/>
              </a:rPr>
              <a:t>in.</a:t>
            </a:r>
            <a:endParaRPr sz="726" dirty="0">
              <a:latin typeface="Garamond"/>
              <a:cs typeface="Garamond"/>
            </a:endParaRPr>
          </a:p>
          <a:p>
            <a:pPr marL="307852" marR="954550">
              <a:lnSpc>
                <a:spcPts val="805"/>
              </a:lnSpc>
              <a:spcBef>
                <a:spcPts val="49"/>
              </a:spcBef>
            </a:pPr>
            <a:r>
              <a:rPr sz="726" spc="3" dirty="0">
                <a:solidFill>
                  <a:srgbClr val="231F20"/>
                </a:solidFill>
                <a:latin typeface="Garamond"/>
                <a:cs typeface="Garamond"/>
              </a:rPr>
              <a:t>Your </a:t>
            </a:r>
            <a:r>
              <a:rPr sz="726" spc="7" dirty="0">
                <a:solidFill>
                  <a:srgbClr val="231F20"/>
                </a:solidFill>
                <a:latin typeface="Garamond"/>
                <a:cs typeface="Garamond"/>
              </a:rPr>
              <a:t>sofa </a:t>
            </a:r>
            <a:r>
              <a:rPr sz="726" spc="20" dirty="0">
                <a:solidFill>
                  <a:srgbClr val="231F20"/>
                </a:solidFill>
                <a:latin typeface="Garamond"/>
                <a:cs typeface="Garamond"/>
              </a:rPr>
              <a:t>is </a:t>
            </a:r>
            <a:r>
              <a:rPr sz="726" spc="16" dirty="0">
                <a:solidFill>
                  <a:srgbClr val="231F20"/>
                </a:solidFill>
                <a:latin typeface="Garamond"/>
                <a:cs typeface="Garamond"/>
              </a:rPr>
              <a:t>at </a:t>
            </a:r>
            <a:r>
              <a:rPr sz="726" spc="20" dirty="0">
                <a:solidFill>
                  <a:srgbClr val="231F20"/>
                </a:solidFill>
                <a:latin typeface="Garamond"/>
                <a:cs typeface="Garamond"/>
              </a:rPr>
              <a:t>the window. </a:t>
            </a:r>
            <a:r>
              <a:rPr sz="726" spc="23" dirty="0">
                <a:solidFill>
                  <a:srgbClr val="231F20"/>
                </a:solidFill>
                <a:latin typeface="Garamond"/>
                <a:cs typeface="Garamond"/>
              </a:rPr>
              <a:t>This </a:t>
            </a:r>
            <a:r>
              <a:rPr sz="726" spc="20" dirty="0">
                <a:solidFill>
                  <a:srgbClr val="231F20"/>
                </a:solidFill>
                <a:latin typeface="Garamond"/>
                <a:cs typeface="Garamond"/>
              </a:rPr>
              <a:t>is </a:t>
            </a:r>
            <a:r>
              <a:rPr sz="726" spc="40" dirty="0">
                <a:solidFill>
                  <a:srgbClr val="231F20"/>
                </a:solidFill>
                <a:latin typeface="Garamond"/>
                <a:cs typeface="Garamond"/>
              </a:rPr>
              <a:t>my  </a:t>
            </a:r>
            <a:r>
              <a:rPr sz="726" spc="16" dirty="0">
                <a:solidFill>
                  <a:srgbClr val="231F20"/>
                </a:solidFill>
                <a:latin typeface="Garamond"/>
                <a:cs typeface="Garamond"/>
              </a:rPr>
              <a:t>computer. </a:t>
            </a:r>
            <a:r>
              <a:rPr sz="726" spc="26" dirty="0">
                <a:solidFill>
                  <a:srgbClr val="231F20"/>
                </a:solidFill>
                <a:latin typeface="Garamond"/>
                <a:cs typeface="Garamond"/>
              </a:rPr>
              <a:t>We </a:t>
            </a:r>
            <a:r>
              <a:rPr sz="726" spc="33" dirty="0">
                <a:solidFill>
                  <a:srgbClr val="231F20"/>
                </a:solidFill>
                <a:latin typeface="Garamond"/>
                <a:cs typeface="Garamond"/>
              </a:rPr>
              <a:t>can </a:t>
            </a:r>
            <a:r>
              <a:rPr sz="726" spc="23" dirty="0">
                <a:solidFill>
                  <a:srgbClr val="231F20"/>
                </a:solidFill>
                <a:latin typeface="Garamond"/>
                <a:cs typeface="Garamond"/>
              </a:rPr>
              <a:t>play </a:t>
            </a:r>
            <a:r>
              <a:rPr sz="726" spc="33" dirty="0">
                <a:solidFill>
                  <a:srgbClr val="231F20"/>
                </a:solidFill>
                <a:latin typeface="Garamond"/>
                <a:cs typeface="Garamond"/>
              </a:rPr>
              <a:t>a</a:t>
            </a:r>
            <a:r>
              <a:rPr sz="726" spc="-20" dirty="0">
                <a:solidFill>
                  <a:srgbClr val="231F20"/>
                </a:solidFill>
                <a:latin typeface="Garamond"/>
                <a:cs typeface="Garamond"/>
              </a:rPr>
              <a:t> </a:t>
            </a:r>
            <a:r>
              <a:rPr sz="726" spc="33" dirty="0">
                <a:solidFill>
                  <a:srgbClr val="231F20"/>
                </a:solidFill>
                <a:latin typeface="Garamond"/>
                <a:cs typeface="Garamond"/>
              </a:rPr>
              <a:t>game!</a:t>
            </a:r>
            <a:endParaRPr sz="726" dirty="0">
              <a:latin typeface="Garamond"/>
              <a:cs typeface="Garamond"/>
            </a:endParaRPr>
          </a:p>
          <a:p>
            <a:pPr marL="307852" marR="937796" indent="-291936">
              <a:lnSpc>
                <a:spcPts val="805"/>
              </a:lnSpc>
            </a:pPr>
            <a:r>
              <a:rPr sz="726" spc="16" dirty="0">
                <a:solidFill>
                  <a:srgbClr val="231F20"/>
                </a:solidFill>
                <a:latin typeface="Garamond"/>
                <a:cs typeface="Garamond"/>
              </a:rPr>
              <a:t>Robin: </a:t>
            </a:r>
            <a:r>
              <a:rPr sz="726" spc="3" dirty="0">
                <a:solidFill>
                  <a:srgbClr val="231F20"/>
                </a:solidFill>
                <a:latin typeface="Garamond"/>
                <a:cs typeface="Garamond"/>
              </a:rPr>
              <a:t>Rob? </a:t>
            </a:r>
            <a:r>
              <a:rPr sz="726" spc="43" dirty="0">
                <a:solidFill>
                  <a:srgbClr val="231F20"/>
                </a:solidFill>
                <a:latin typeface="Garamond"/>
                <a:cs typeface="Garamond"/>
              </a:rPr>
              <a:t>My </a:t>
            </a:r>
            <a:r>
              <a:rPr sz="726" spc="36" dirty="0">
                <a:solidFill>
                  <a:srgbClr val="231F20"/>
                </a:solidFill>
                <a:latin typeface="Garamond"/>
                <a:cs typeface="Garamond"/>
              </a:rPr>
              <a:t>name </a:t>
            </a:r>
            <a:r>
              <a:rPr sz="726" spc="20" dirty="0">
                <a:solidFill>
                  <a:srgbClr val="231F20"/>
                </a:solidFill>
                <a:latin typeface="Garamond"/>
                <a:cs typeface="Garamond"/>
              </a:rPr>
              <a:t>is </a:t>
            </a:r>
            <a:r>
              <a:rPr sz="726" spc="16" dirty="0">
                <a:solidFill>
                  <a:srgbClr val="231F20"/>
                </a:solidFill>
                <a:latin typeface="Garamond"/>
                <a:cs typeface="Garamond"/>
              </a:rPr>
              <a:t>Robin, not </a:t>
            </a:r>
            <a:r>
              <a:rPr sz="726" spc="3" dirty="0">
                <a:solidFill>
                  <a:srgbClr val="231F20"/>
                </a:solidFill>
                <a:latin typeface="Garamond"/>
                <a:cs typeface="Garamond"/>
              </a:rPr>
              <a:t>Rob. </a:t>
            </a:r>
            <a:r>
              <a:rPr sz="726" spc="33" dirty="0">
                <a:solidFill>
                  <a:srgbClr val="231F20"/>
                </a:solidFill>
                <a:latin typeface="Garamond"/>
                <a:cs typeface="Garamond"/>
              </a:rPr>
              <a:t>And  </a:t>
            </a:r>
            <a:r>
              <a:rPr sz="726" spc="23" dirty="0">
                <a:solidFill>
                  <a:srgbClr val="231F20"/>
                </a:solidFill>
                <a:latin typeface="Garamond"/>
                <a:cs typeface="Garamond"/>
              </a:rPr>
              <a:t>what </a:t>
            </a:r>
            <a:r>
              <a:rPr sz="726" spc="20" dirty="0">
                <a:solidFill>
                  <a:srgbClr val="231F20"/>
                </a:solidFill>
                <a:latin typeface="Garamond"/>
                <a:cs typeface="Garamond"/>
              </a:rPr>
              <a:t>is </a:t>
            </a:r>
            <a:r>
              <a:rPr sz="726" spc="33" dirty="0">
                <a:solidFill>
                  <a:srgbClr val="231F20"/>
                </a:solidFill>
                <a:latin typeface="Garamond"/>
                <a:cs typeface="Garamond"/>
              </a:rPr>
              <a:t>your</a:t>
            </a:r>
            <a:r>
              <a:rPr sz="726" spc="-30" dirty="0">
                <a:solidFill>
                  <a:srgbClr val="231F20"/>
                </a:solidFill>
                <a:latin typeface="Garamond"/>
                <a:cs typeface="Garamond"/>
              </a:rPr>
              <a:t> </a:t>
            </a:r>
            <a:r>
              <a:rPr sz="726" spc="33" dirty="0">
                <a:solidFill>
                  <a:srgbClr val="231F20"/>
                </a:solidFill>
                <a:latin typeface="Garamond"/>
                <a:cs typeface="Garamond"/>
              </a:rPr>
              <a:t>name?</a:t>
            </a:r>
            <a:endParaRPr sz="726" dirty="0">
              <a:latin typeface="Garamond"/>
              <a:cs typeface="Garamond"/>
            </a:endParaRPr>
          </a:p>
          <a:p>
            <a:pPr marL="307852" marR="875388" indent="-299893">
              <a:lnSpc>
                <a:spcPts val="805"/>
              </a:lnSpc>
            </a:pPr>
            <a:r>
              <a:rPr sz="726" spc="33" dirty="0">
                <a:solidFill>
                  <a:srgbClr val="231F20"/>
                </a:solidFill>
                <a:latin typeface="Garamond"/>
                <a:cs typeface="Garamond"/>
              </a:rPr>
              <a:t>Misha: What?! </a:t>
            </a:r>
            <a:r>
              <a:rPr sz="726" spc="3" dirty="0">
                <a:solidFill>
                  <a:srgbClr val="231F20"/>
                </a:solidFill>
                <a:latin typeface="Garamond"/>
                <a:cs typeface="Garamond"/>
              </a:rPr>
              <a:t>I’m </a:t>
            </a:r>
            <a:r>
              <a:rPr sz="726" spc="33" dirty="0">
                <a:solidFill>
                  <a:srgbClr val="231F20"/>
                </a:solidFill>
                <a:latin typeface="Garamond"/>
                <a:cs typeface="Garamond"/>
              </a:rPr>
              <a:t>Misha </a:t>
            </a:r>
            <a:r>
              <a:rPr sz="726" spc="23" dirty="0">
                <a:solidFill>
                  <a:srgbClr val="231F20"/>
                </a:solidFill>
                <a:latin typeface="Garamond"/>
                <a:cs typeface="Garamond"/>
              </a:rPr>
              <a:t>Inin, </a:t>
            </a:r>
            <a:r>
              <a:rPr sz="726" spc="33" dirty="0">
                <a:solidFill>
                  <a:srgbClr val="231F20"/>
                </a:solidFill>
                <a:latin typeface="Garamond"/>
                <a:cs typeface="Garamond"/>
              </a:rPr>
              <a:t>your </a:t>
            </a:r>
            <a:r>
              <a:rPr sz="726" spc="23" dirty="0">
                <a:solidFill>
                  <a:srgbClr val="231F20"/>
                </a:solidFill>
                <a:latin typeface="Garamond"/>
                <a:cs typeface="Garamond"/>
              </a:rPr>
              <a:t>pen </a:t>
            </a:r>
            <a:r>
              <a:rPr sz="726" spc="20" dirty="0">
                <a:solidFill>
                  <a:srgbClr val="231F20"/>
                </a:solidFill>
                <a:latin typeface="Garamond"/>
                <a:cs typeface="Garamond"/>
              </a:rPr>
              <a:t>friend,  </a:t>
            </a:r>
            <a:r>
              <a:rPr sz="726" spc="23" dirty="0">
                <a:solidFill>
                  <a:srgbClr val="231F20"/>
                </a:solidFill>
                <a:latin typeface="Garamond"/>
                <a:cs typeface="Garamond"/>
              </a:rPr>
              <a:t>remember?</a:t>
            </a:r>
            <a:endParaRPr sz="726" dirty="0">
              <a:latin typeface="Garamond"/>
              <a:cs typeface="Garamond"/>
            </a:endParaRPr>
          </a:p>
          <a:p>
            <a:pPr marL="16335">
              <a:lnSpc>
                <a:spcPts val="755"/>
              </a:lnSpc>
            </a:pPr>
            <a:r>
              <a:rPr sz="726" spc="16" dirty="0">
                <a:solidFill>
                  <a:srgbClr val="231F20"/>
                </a:solidFill>
                <a:latin typeface="Garamond"/>
                <a:cs typeface="Garamond"/>
              </a:rPr>
              <a:t>Robin: </a:t>
            </a:r>
            <a:r>
              <a:rPr sz="726" spc="33" dirty="0">
                <a:solidFill>
                  <a:srgbClr val="231F20"/>
                </a:solidFill>
                <a:latin typeface="Garamond"/>
                <a:cs typeface="Garamond"/>
              </a:rPr>
              <a:t>And </a:t>
            </a:r>
            <a:r>
              <a:rPr sz="726" spc="23" dirty="0">
                <a:solidFill>
                  <a:srgbClr val="231F20"/>
                </a:solidFill>
                <a:latin typeface="Garamond"/>
                <a:cs typeface="Garamond"/>
              </a:rPr>
              <a:t>what </a:t>
            </a:r>
            <a:r>
              <a:rPr sz="726" spc="33" dirty="0">
                <a:solidFill>
                  <a:srgbClr val="231F20"/>
                </a:solidFill>
                <a:latin typeface="Garamond"/>
                <a:cs typeface="Garamond"/>
              </a:rPr>
              <a:t>country </a:t>
            </a:r>
            <a:r>
              <a:rPr sz="726" spc="26" dirty="0">
                <a:solidFill>
                  <a:srgbClr val="231F20"/>
                </a:solidFill>
                <a:latin typeface="Garamond"/>
                <a:cs typeface="Garamond"/>
              </a:rPr>
              <a:t>are </a:t>
            </a:r>
            <a:r>
              <a:rPr sz="726" spc="16" dirty="0">
                <a:solidFill>
                  <a:srgbClr val="231F20"/>
                </a:solidFill>
                <a:latin typeface="Garamond"/>
                <a:cs typeface="Garamond"/>
              </a:rPr>
              <a:t>we</a:t>
            </a:r>
            <a:r>
              <a:rPr sz="726" spc="73" dirty="0">
                <a:solidFill>
                  <a:srgbClr val="231F20"/>
                </a:solidFill>
                <a:latin typeface="Garamond"/>
                <a:cs typeface="Garamond"/>
              </a:rPr>
              <a:t> </a:t>
            </a:r>
            <a:r>
              <a:rPr sz="726" spc="23" dirty="0">
                <a:solidFill>
                  <a:srgbClr val="231F20"/>
                </a:solidFill>
                <a:latin typeface="Garamond"/>
                <a:cs typeface="Garamond"/>
              </a:rPr>
              <a:t>in?</a:t>
            </a:r>
            <a:endParaRPr sz="726" dirty="0">
              <a:latin typeface="Garamond"/>
              <a:cs typeface="Garamond"/>
            </a:endParaRPr>
          </a:p>
          <a:p>
            <a:pPr marL="307852" marR="885022" indent="-299893">
              <a:lnSpc>
                <a:spcPts val="805"/>
              </a:lnSpc>
              <a:spcBef>
                <a:spcPts val="46"/>
              </a:spcBef>
            </a:pPr>
            <a:r>
              <a:rPr sz="726" spc="33" dirty="0">
                <a:solidFill>
                  <a:srgbClr val="231F20"/>
                </a:solidFill>
                <a:latin typeface="Garamond"/>
                <a:cs typeface="Garamond"/>
              </a:rPr>
              <a:t>Misha: </a:t>
            </a:r>
            <a:r>
              <a:rPr sz="726" spc="23" dirty="0">
                <a:solidFill>
                  <a:srgbClr val="231F20"/>
                </a:solidFill>
                <a:latin typeface="Garamond"/>
                <a:cs typeface="Garamond"/>
              </a:rPr>
              <a:t>Are you </a:t>
            </a:r>
            <a:r>
              <a:rPr sz="726" spc="-13" dirty="0">
                <a:solidFill>
                  <a:srgbClr val="231F20"/>
                </a:solidFill>
                <a:latin typeface="Garamond"/>
                <a:cs typeface="Garamond"/>
              </a:rPr>
              <a:t>OK, </a:t>
            </a:r>
            <a:r>
              <a:rPr sz="726" spc="10" dirty="0">
                <a:solidFill>
                  <a:srgbClr val="231F20"/>
                </a:solidFill>
                <a:latin typeface="Garamond"/>
                <a:cs typeface="Garamond"/>
              </a:rPr>
              <a:t>Robin? </a:t>
            </a:r>
            <a:r>
              <a:rPr sz="726" spc="-7" dirty="0">
                <a:solidFill>
                  <a:srgbClr val="231F20"/>
                </a:solidFill>
                <a:latin typeface="Garamond"/>
                <a:cs typeface="Garamond"/>
              </a:rPr>
              <a:t>You’re </a:t>
            </a:r>
            <a:r>
              <a:rPr sz="726" spc="36" dirty="0">
                <a:solidFill>
                  <a:srgbClr val="231F20"/>
                </a:solidFill>
                <a:latin typeface="Garamond"/>
                <a:cs typeface="Garamond"/>
              </a:rPr>
              <a:t>in </a:t>
            </a:r>
            <a:r>
              <a:rPr sz="726" spc="16" dirty="0">
                <a:solidFill>
                  <a:srgbClr val="231F20"/>
                </a:solidFill>
                <a:latin typeface="Garamond"/>
                <a:cs typeface="Garamond"/>
              </a:rPr>
              <a:t>Russia, </a:t>
            </a:r>
            <a:r>
              <a:rPr sz="726" spc="-3" dirty="0">
                <a:solidFill>
                  <a:srgbClr val="231F20"/>
                </a:solidFill>
                <a:latin typeface="Garamond"/>
                <a:cs typeface="Garamond"/>
              </a:rPr>
              <a:t>of  </a:t>
            </a:r>
            <a:r>
              <a:rPr sz="726" spc="16" dirty="0">
                <a:solidFill>
                  <a:srgbClr val="231F20"/>
                </a:solidFill>
                <a:latin typeface="Garamond"/>
                <a:cs typeface="Garamond"/>
              </a:rPr>
              <a:t>course, </a:t>
            </a:r>
            <a:r>
              <a:rPr sz="726" spc="36" dirty="0">
                <a:solidFill>
                  <a:srgbClr val="231F20"/>
                </a:solidFill>
                <a:latin typeface="Garamond"/>
                <a:cs typeface="Garamond"/>
              </a:rPr>
              <a:t>in</a:t>
            </a:r>
            <a:r>
              <a:rPr sz="726" spc="16" dirty="0">
                <a:solidFill>
                  <a:srgbClr val="231F20"/>
                </a:solidFill>
                <a:latin typeface="Garamond"/>
                <a:cs typeface="Garamond"/>
              </a:rPr>
              <a:t> </a:t>
            </a:r>
            <a:r>
              <a:rPr sz="726" spc="20" dirty="0">
                <a:solidFill>
                  <a:srgbClr val="231F20"/>
                </a:solidFill>
                <a:latin typeface="Garamond"/>
                <a:cs typeface="Garamond"/>
              </a:rPr>
              <a:t>Obninsk.</a:t>
            </a:r>
            <a:endParaRPr sz="726" dirty="0">
              <a:latin typeface="Garamond"/>
              <a:cs typeface="Garamond"/>
            </a:endParaRPr>
          </a:p>
          <a:p>
            <a:pPr marL="16335">
              <a:lnSpc>
                <a:spcPts val="755"/>
              </a:lnSpc>
            </a:pPr>
            <a:r>
              <a:rPr sz="726" spc="16" dirty="0">
                <a:solidFill>
                  <a:srgbClr val="231F20"/>
                </a:solidFill>
                <a:latin typeface="Garamond"/>
                <a:cs typeface="Garamond"/>
              </a:rPr>
              <a:t>Robin: </a:t>
            </a:r>
            <a:r>
              <a:rPr sz="726" spc="7" dirty="0">
                <a:solidFill>
                  <a:srgbClr val="231F20"/>
                </a:solidFill>
                <a:latin typeface="Garamond"/>
                <a:cs typeface="Garamond"/>
              </a:rPr>
              <a:t>Oh,</a:t>
            </a:r>
            <a:r>
              <a:rPr sz="726" spc="59" dirty="0">
                <a:solidFill>
                  <a:srgbClr val="231F20"/>
                </a:solidFill>
                <a:latin typeface="Garamond"/>
                <a:cs typeface="Garamond"/>
              </a:rPr>
              <a:t> </a:t>
            </a:r>
            <a:r>
              <a:rPr sz="726" spc="23" dirty="0">
                <a:solidFill>
                  <a:srgbClr val="231F20"/>
                </a:solidFill>
                <a:latin typeface="Garamond"/>
                <a:cs typeface="Garamond"/>
              </a:rPr>
              <a:t>no!</a:t>
            </a:r>
            <a:endParaRPr sz="726" dirty="0">
              <a:latin typeface="Garamond"/>
              <a:cs typeface="Garamond"/>
            </a:endParaRPr>
          </a:p>
          <a:p>
            <a:pPr marL="307852" marR="923974" indent="-299893">
              <a:lnSpc>
                <a:spcPts val="805"/>
              </a:lnSpc>
              <a:spcBef>
                <a:spcPts val="49"/>
              </a:spcBef>
            </a:pPr>
            <a:r>
              <a:rPr sz="726" spc="33" dirty="0">
                <a:solidFill>
                  <a:srgbClr val="231F20"/>
                </a:solidFill>
                <a:latin typeface="Garamond"/>
                <a:cs typeface="Garamond"/>
              </a:rPr>
              <a:t>Misha: </a:t>
            </a:r>
            <a:r>
              <a:rPr sz="726" spc="10" dirty="0">
                <a:solidFill>
                  <a:srgbClr val="231F20"/>
                </a:solidFill>
                <a:latin typeface="Garamond"/>
                <a:cs typeface="Garamond"/>
              </a:rPr>
              <a:t>Look. </a:t>
            </a:r>
            <a:r>
              <a:rPr sz="726" spc="16" dirty="0">
                <a:solidFill>
                  <a:srgbClr val="231F20"/>
                </a:solidFill>
                <a:latin typeface="Garamond"/>
                <a:cs typeface="Garamond"/>
              </a:rPr>
              <a:t>Just </a:t>
            </a:r>
            <a:r>
              <a:rPr sz="726" spc="26" dirty="0">
                <a:solidFill>
                  <a:srgbClr val="231F20"/>
                </a:solidFill>
                <a:latin typeface="Garamond"/>
                <a:cs typeface="Garamond"/>
              </a:rPr>
              <a:t>wait </a:t>
            </a:r>
            <a:r>
              <a:rPr sz="726" dirty="0">
                <a:solidFill>
                  <a:srgbClr val="231F20"/>
                </a:solidFill>
                <a:latin typeface="Garamond"/>
                <a:cs typeface="Garamond"/>
              </a:rPr>
              <a:t>for </a:t>
            </a:r>
            <a:r>
              <a:rPr sz="726" spc="33" dirty="0">
                <a:solidFill>
                  <a:srgbClr val="231F20"/>
                </a:solidFill>
                <a:latin typeface="Garamond"/>
                <a:cs typeface="Garamond"/>
              </a:rPr>
              <a:t>me </a:t>
            </a:r>
            <a:r>
              <a:rPr sz="726" spc="16" dirty="0">
                <a:solidFill>
                  <a:srgbClr val="231F20"/>
                </a:solidFill>
                <a:latin typeface="Garamond"/>
                <a:cs typeface="Garamond"/>
              </a:rPr>
              <a:t>here. </a:t>
            </a:r>
            <a:r>
              <a:rPr sz="726" dirty="0">
                <a:solidFill>
                  <a:srgbClr val="231F20"/>
                </a:solidFill>
                <a:latin typeface="Garamond"/>
                <a:cs typeface="Garamond"/>
              </a:rPr>
              <a:t>I </a:t>
            </a:r>
            <a:r>
              <a:rPr sz="726" spc="26" dirty="0">
                <a:solidFill>
                  <a:srgbClr val="231F20"/>
                </a:solidFill>
                <a:latin typeface="Garamond"/>
                <a:cs typeface="Garamond"/>
              </a:rPr>
              <a:t>must </a:t>
            </a:r>
            <a:r>
              <a:rPr sz="726" spc="33" dirty="0">
                <a:solidFill>
                  <a:srgbClr val="231F20"/>
                </a:solidFill>
                <a:latin typeface="Garamond"/>
                <a:cs typeface="Garamond"/>
              </a:rPr>
              <a:t>call  </a:t>
            </a:r>
            <a:r>
              <a:rPr sz="726" spc="40" dirty="0">
                <a:solidFill>
                  <a:srgbClr val="231F20"/>
                </a:solidFill>
                <a:latin typeface="Garamond"/>
                <a:cs typeface="Garamond"/>
              </a:rPr>
              <a:t>my</a:t>
            </a:r>
            <a:r>
              <a:rPr sz="726" spc="-33" dirty="0">
                <a:solidFill>
                  <a:srgbClr val="231F20"/>
                </a:solidFill>
                <a:latin typeface="Garamond"/>
                <a:cs typeface="Garamond"/>
              </a:rPr>
              <a:t> </a:t>
            </a:r>
            <a:r>
              <a:rPr sz="726" spc="20" dirty="0">
                <a:solidFill>
                  <a:srgbClr val="231F20"/>
                </a:solidFill>
                <a:latin typeface="Garamond"/>
                <a:cs typeface="Garamond"/>
              </a:rPr>
              <a:t>parents.</a:t>
            </a:r>
            <a:endParaRPr sz="726" dirty="0">
              <a:latin typeface="Garamond"/>
              <a:cs typeface="Garamond"/>
            </a:endParaRPr>
          </a:p>
          <a:p>
            <a:pPr marL="16335">
              <a:lnSpc>
                <a:spcPts val="755"/>
              </a:lnSpc>
            </a:pPr>
            <a:r>
              <a:rPr sz="726" spc="16" dirty="0">
                <a:solidFill>
                  <a:srgbClr val="231F20"/>
                </a:solidFill>
                <a:latin typeface="Garamond"/>
                <a:cs typeface="Garamond"/>
              </a:rPr>
              <a:t>Robin:  </a:t>
            </a:r>
            <a:r>
              <a:rPr sz="726" spc="10" dirty="0">
                <a:solidFill>
                  <a:srgbClr val="231F20"/>
                </a:solidFill>
                <a:latin typeface="Garamond"/>
                <a:cs typeface="Garamond"/>
              </a:rPr>
              <a:t>No! </a:t>
            </a:r>
            <a:r>
              <a:rPr sz="726" spc="16" dirty="0">
                <a:solidFill>
                  <a:srgbClr val="231F20"/>
                </a:solidFill>
                <a:latin typeface="Garamond"/>
                <a:cs typeface="Garamond"/>
              </a:rPr>
              <a:t>Please </a:t>
            </a:r>
            <a:r>
              <a:rPr sz="726" spc="7" dirty="0">
                <a:solidFill>
                  <a:srgbClr val="231F20"/>
                </a:solidFill>
                <a:latin typeface="Garamond"/>
                <a:cs typeface="Garamond"/>
              </a:rPr>
              <a:t>don’t </a:t>
            </a:r>
            <a:r>
              <a:rPr sz="726" spc="16" dirty="0">
                <a:solidFill>
                  <a:srgbClr val="231F20"/>
                </a:solidFill>
                <a:latin typeface="Garamond"/>
                <a:cs typeface="Garamond"/>
              </a:rPr>
              <a:t>go </a:t>
            </a:r>
            <a:r>
              <a:rPr sz="726" spc="33" dirty="0">
                <a:solidFill>
                  <a:srgbClr val="231F20"/>
                </a:solidFill>
                <a:latin typeface="Garamond"/>
                <a:cs typeface="Garamond"/>
              </a:rPr>
              <a:t>away! </a:t>
            </a:r>
            <a:r>
              <a:rPr sz="726" dirty="0">
                <a:solidFill>
                  <a:srgbClr val="231F20"/>
                </a:solidFill>
                <a:latin typeface="Garamond"/>
                <a:cs typeface="Garamond"/>
              </a:rPr>
              <a:t>I </a:t>
            </a:r>
            <a:r>
              <a:rPr sz="726" spc="33" dirty="0">
                <a:solidFill>
                  <a:srgbClr val="231F20"/>
                </a:solidFill>
                <a:latin typeface="Garamond"/>
                <a:cs typeface="Garamond"/>
              </a:rPr>
              <a:t>can</a:t>
            </a:r>
            <a:r>
              <a:rPr sz="726" spc="-23" dirty="0">
                <a:solidFill>
                  <a:srgbClr val="231F20"/>
                </a:solidFill>
                <a:latin typeface="Garamond"/>
                <a:cs typeface="Garamond"/>
              </a:rPr>
              <a:t> </a:t>
            </a:r>
            <a:r>
              <a:rPr sz="726" spc="23" dirty="0">
                <a:solidFill>
                  <a:srgbClr val="231F20"/>
                </a:solidFill>
                <a:latin typeface="Garamond"/>
                <a:cs typeface="Garamond"/>
              </a:rPr>
              <a:t>explain.</a:t>
            </a:r>
            <a:endParaRPr sz="726" dirty="0">
              <a:latin typeface="Garamond"/>
              <a:cs typeface="Garamond"/>
            </a:endParaRPr>
          </a:p>
          <a:p>
            <a:pPr marL="8377">
              <a:lnSpc>
                <a:spcPts val="805"/>
              </a:lnSpc>
            </a:pPr>
            <a:r>
              <a:rPr sz="726" spc="33" dirty="0">
                <a:solidFill>
                  <a:srgbClr val="231F20"/>
                </a:solidFill>
                <a:latin typeface="Garamond"/>
                <a:cs typeface="Garamond"/>
              </a:rPr>
              <a:t>Misha:  </a:t>
            </a:r>
            <a:r>
              <a:rPr sz="726" spc="-13" dirty="0">
                <a:solidFill>
                  <a:srgbClr val="231F20"/>
                </a:solidFill>
                <a:latin typeface="Garamond"/>
                <a:cs typeface="Garamond"/>
              </a:rPr>
              <a:t>OK, </a:t>
            </a:r>
            <a:r>
              <a:rPr sz="726" spc="16" dirty="0">
                <a:solidFill>
                  <a:srgbClr val="231F20"/>
                </a:solidFill>
                <a:latin typeface="Garamond"/>
                <a:cs typeface="Garamond"/>
              </a:rPr>
              <a:t>but </a:t>
            </a:r>
            <a:r>
              <a:rPr sz="726" spc="23" dirty="0">
                <a:solidFill>
                  <a:srgbClr val="231F20"/>
                </a:solidFill>
                <a:latin typeface="Garamond"/>
                <a:cs typeface="Garamond"/>
              </a:rPr>
              <a:t>you </a:t>
            </a:r>
            <a:r>
              <a:rPr sz="726" spc="26" dirty="0">
                <a:solidFill>
                  <a:srgbClr val="231F20"/>
                </a:solidFill>
                <a:latin typeface="Garamond"/>
                <a:cs typeface="Garamond"/>
              </a:rPr>
              <a:t>must </a:t>
            </a:r>
            <a:r>
              <a:rPr sz="726" spc="16" dirty="0">
                <a:solidFill>
                  <a:srgbClr val="231F20"/>
                </a:solidFill>
                <a:latin typeface="Garamond"/>
                <a:cs typeface="Garamond"/>
              </a:rPr>
              <a:t>have </a:t>
            </a:r>
            <a:r>
              <a:rPr sz="726" spc="33" dirty="0">
                <a:solidFill>
                  <a:srgbClr val="231F20"/>
                </a:solidFill>
                <a:latin typeface="Garamond"/>
                <a:cs typeface="Garamond"/>
              </a:rPr>
              <a:t>a really </a:t>
            </a:r>
            <a:r>
              <a:rPr sz="726" spc="16" dirty="0">
                <a:solidFill>
                  <a:srgbClr val="231F20"/>
                </a:solidFill>
                <a:latin typeface="Garamond"/>
                <a:cs typeface="Garamond"/>
              </a:rPr>
              <a:t>good</a:t>
            </a:r>
            <a:r>
              <a:rPr sz="726" spc="-75" dirty="0">
                <a:solidFill>
                  <a:srgbClr val="231F20"/>
                </a:solidFill>
                <a:latin typeface="Garamond"/>
                <a:cs typeface="Garamond"/>
              </a:rPr>
              <a:t> </a:t>
            </a:r>
            <a:r>
              <a:rPr sz="726" spc="23" dirty="0">
                <a:solidFill>
                  <a:srgbClr val="231F20"/>
                </a:solidFill>
                <a:latin typeface="Garamond"/>
                <a:cs typeface="Garamond"/>
              </a:rPr>
              <a:t>explanation.</a:t>
            </a:r>
            <a:endParaRPr sz="726" dirty="0">
              <a:latin typeface="Garamond"/>
              <a:cs typeface="Garamond"/>
            </a:endParaRPr>
          </a:p>
          <a:p>
            <a:pPr marL="16335">
              <a:lnSpc>
                <a:spcPts val="838"/>
              </a:lnSpc>
            </a:pPr>
            <a:r>
              <a:rPr sz="726" spc="16" dirty="0">
                <a:solidFill>
                  <a:srgbClr val="231F20"/>
                </a:solidFill>
                <a:latin typeface="Garamond"/>
                <a:cs typeface="Garamond"/>
              </a:rPr>
              <a:t>Robin:  </a:t>
            </a:r>
            <a:r>
              <a:rPr sz="726" dirty="0">
                <a:solidFill>
                  <a:srgbClr val="231F20"/>
                </a:solidFill>
                <a:latin typeface="Garamond"/>
                <a:cs typeface="Garamond"/>
              </a:rPr>
              <a:t>I </a:t>
            </a:r>
            <a:r>
              <a:rPr sz="726" spc="26" dirty="0">
                <a:solidFill>
                  <a:srgbClr val="231F20"/>
                </a:solidFill>
                <a:latin typeface="Garamond"/>
                <a:cs typeface="Garamond"/>
              </a:rPr>
              <a:t>must </a:t>
            </a:r>
            <a:r>
              <a:rPr sz="726" spc="20" dirty="0">
                <a:solidFill>
                  <a:srgbClr val="231F20"/>
                </a:solidFill>
                <a:latin typeface="Garamond"/>
                <a:cs typeface="Garamond"/>
              </a:rPr>
              <a:t>tell </a:t>
            </a:r>
            <a:r>
              <a:rPr sz="726" spc="23" dirty="0">
                <a:solidFill>
                  <a:srgbClr val="231F20"/>
                </a:solidFill>
                <a:latin typeface="Garamond"/>
                <a:cs typeface="Garamond"/>
              </a:rPr>
              <a:t>you </a:t>
            </a:r>
            <a:r>
              <a:rPr sz="726" spc="33" dirty="0">
                <a:solidFill>
                  <a:srgbClr val="231F20"/>
                </a:solidFill>
                <a:latin typeface="Garamond"/>
                <a:cs typeface="Garamond"/>
              </a:rPr>
              <a:t>a </a:t>
            </a:r>
            <a:r>
              <a:rPr sz="726" spc="16" dirty="0">
                <a:solidFill>
                  <a:srgbClr val="231F20"/>
                </a:solidFill>
                <a:latin typeface="Garamond"/>
                <a:cs typeface="Garamond"/>
              </a:rPr>
              <a:t>secret, </a:t>
            </a:r>
            <a:r>
              <a:rPr sz="726" spc="33" dirty="0">
                <a:solidFill>
                  <a:srgbClr val="231F20"/>
                </a:solidFill>
                <a:latin typeface="Garamond"/>
                <a:cs typeface="Garamond"/>
              </a:rPr>
              <a:t>Misha. </a:t>
            </a:r>
            <a:r>
              <a:rPr sz="726" spc="43" dirty="0">
                <a:solidFill>
                  <a:srgbClr val="231F20"/>
                </a:solidFill>
                <a:latin typeface="Garamond"/>
                <a:cs typeface="Garamond"/>
              </a:rPr>
              <a:t>My </a:t>
            </a:r>
            <a:r>
              <a:rPr sz="726" spc="36" dirty="0">
                <a:solidFill>
                  <a:srgbClr val="231F20"/>
                </a:solidFill>
                <a:latin typeface="Garamond"/>
                <a:cs typeface="Garamond"/>
              </a:rPr>
              <a:t>name </a:t>
            </a:r>
            <a:r>
              <a:rPr sz="726" spc="20" dirty="0">
                <a:solidFill>
                  <a:srgbClr val="231F20"/>
                </a:solidFill>
                <a:latin typeface="Garamond"/>
                <a:cs typeface="Garamond"/>
              </a:rPr>
              <a:t>is </a:t>
            </a:r>
            <a:r>
              <a:rPr sz="726" spc="16" dirty="0">
                <a:solidFill>
                  <a:srgbClr val="231F20"/>
                </a:solidFill>
                <a:latin typeface="Garamond"/>
                <a:cs typeface="Garamond"/>
              </a:rPr>
              <a:t>Robin</a:t>
            </a:r>
            <a:r>
              <a:rPr sz="726" spc="-53" dirty="0">
                <a:solidFill>
                  <a:srgbClr val="231F20"/>
                </a:solidFill>
                <a:latin typeface="Garamond"/>
                <a:cs typeface="Garamond"/>
              </a:rPr>
              <a:t> </a:t>
            </a:r>
            <a:r>
              <a:rPr sz="726" spc="33" dirty="0">
                <a:solidFill>
                  <a:srgbClr val="231F20"/>
                </a:solidFill>
                <a:latin typeface="Garamond"/>
                <a:cs typeface="Garamond"/>
              </a:rPr>
              <a:t>MacWizard,</a:t>
            </a:r>
            <a:endParaRPr sz="726" dirty="0">
              <a:latin typeface="Garamond"/>
              <a:cs typeface="Garamond"/>
            </a:endParaRPr>
          </a:p>
        </p:txBody>
      </p:sp>
      <p:sp>
        <p:nvSpPr>
          <p:cNvPr id="22" name="object 22"/>
          <p:cNvSpPr/>
          <p:nvPr/>
        </p:nvSpPr>
        <p:spPr>
          <a:xfrm>
            <a:off x="5175859" y="2174718"/>
            <a:ext cx="1009014" cy="878994"/>
          </a:xfrm>
          <a:prstGeom prst="rect">
            <a:avLst/>
          </a:prstGeom>
          <a:blipFill>
            <a:blip r:embed="rId12" cstate="print"/>
            <a:stretch>
              <a:fillRect/>
            </a:stretch>
          </a:blipFill>
        </p:spPr>
        <p:txBody>
          <a:bodyPr wrap="square" lIns="0" tIns="0" rIns="0" bIns="0" rtlCol="0"/>
          <a:lstStyle/>
          <a:p>
            <a:endParaRPr sz="1187"/>
          </a:p>
        </p:txBody>
      </p:sp>
      <p:sp>
        <p:nvSpPr>
          <p:cNvPr id="23" name="object 23"/>
          <p:cNvSpPr/>
          <p:nvPr/>
        </p:nvSpPr>
        <p:spPr>
          <a:xfrm>
            <a:off x="5175858" y="2212708"/>
            <a:ext cx="875626" cy="645936"/>
          </a:xfrm>
          <a:prstGeom prst="rect">
            <a:avLst/>
          </a:prstGeom>
          <a:blipFill>
            <a:blip r:embed="rId13" cstate="print"/>
            <a:stretch>
              <a:fillRect/>
            </a:stretch>
          </a:blipFill>
        </p:spPr>
        <p:txBody>
          <a:bodyPr wrap="square" lIns="0" tIns="0" rIns="0" bIns="0" rtlCol="0"/>
          <a:lstStyle/>
          <a:p>
            <a:endParaRPr sz="1187"/>
          </a:p>
        </p:txBody>
      </p:sp>
      <p:sp>
        <p:nvSpPr>
          <p:cNvPr id="24" name="object 24"/>
          <p:cNvSpPr/>
          <p:nvPr/>
        </p:nvSpPr>
        <p:spPr>
          <a:xfrm>
            <a:off x="5175858" y="2858638"/>
            <a:ext cx="1004306" cy="195075"/>
          </a:xfrm>
          <a:prstGeom prst="rect">
            <a:avLst/>
          </a:prstGeom>
          <a:blipFill>
            <a:blip r:embed="rId14" cstate="print"/>
            <a:stretch>
              <a:fillRect/>
            </a:stretch>
          </a:blipFill>
        </p:spPr>
        <p:txBody>
          <a:bodyPr wrap="square" lIns="0" tIns="0" rIns="0" bIns="0" rtlCol="0"/>
          <a:lstStyle/>
          <a:p>
            <a:endParaRPr sz="1187"/>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3646" y="6787256"/>
            <a:ext cx="148692" cy="99894"/>
          </a:xfrm>
          <a:prstGeom prst="rect">
            <a:avLst/>
          </a:prstGeom>
        </p:spPr>
        <p:txBody>
          <a:bodyPr vert="horz" wrap="square" lIns="0" tIns="8377" rIns="0" bIns="0" rtlCol="0">
            <a:spAutoFit/>
          </a:bodyPr>
          <a:lstStyle/>
          <a:p>
            <a:pPr marL="8377">
              <a:spcBef>
                <a:spcPts val="66"/>
              </a:spcBef>
            </a:pPr>
            <a:r>
              <a:rPr sz="594" spc="16" dirty="0">
                <a:solidFill>
                  <a:srgbClr val="231F20"/>
                </a:solidFill>
                <a:latin typeface="Calibri"/>
                <a:cs typeface="Calibri"/>
              </a:rPr>
              <a:t>1</a:t>
            </a:r>
            <a:r>
              <a:rPr sz="594" spc="49" dirty="0">
                <a:solidFill>
                  <a:srgbClr val="231F20"/>
                </a:solidFill>
                <a:latin typeface="Calibri"/>
                <a:cs typeface="Calibri"/>
              </a:rPr>
              <a:t>2</a:t>
            </a:r>
            <a:r>
              <a:rPr sz="594" spc="56" dirty="0">
                <a:solidFill>
                  <a:srgbClr val="231F20"/>
                </a:solidFill>
                <a:latin typeface="Calibri"/>
                <a:cs typeface="Calibri"/>
              </a:rPr>
              <a:t>3</a:t>
            </a:r>
            <a:endParaRPr sz="594">
              <a:latin typeface="Calibri"/>
              <a:cs typeface="Calibri"/>
            </a:endParaRPr>
          </a:p>
        </p:txBody>
      </p:sp>
      <p:sp>
        <p:nvSpPr>
          <p:cNvPr id="3" name="object 3"/>
          <p:cNvSpPr/>
          <p:nvPr/>
        </p:nvSpPr>
        <p:spPr>
          <a:xfrm>
            <a:off x="2955559" y="4712316"/>
            <a:ext cx="201367" cy="132977"/>
          </a:xfrm>
          <a:prstGeom prst="rect">
            <a:avLst/>
          </a:prstGeom>
          <a:blipFill>
            <a:blip r:embed="rId2" cstate="print"/>
            <a:stretch>
              <a:fillRect/>
            </a:stretch>
          </a:blipFill>
        </p:spPr>
        <p:txBody>
          <a:bodyPr wrap="square" lIns="0" tIns="0" rIns="0" bIns="0" rtlCol="0"/>
          <a:lstStyle/>
          <a:p>
            <a:endParaRPr sz="1187"/>
          </a:p>
        </p:txBody>
      </p:sp>
      <p:sp>
        <p:nvSpPr>
          <p:cNvPr id="4" name="object 4"/>
          <p:cNvSpPr txBox="1"/>
          <p:nvPr/>
        </p:nvSpPr>
        <p:spPr>
          <a:xfrm>
            <a:off x="3020493" y="4713715"/>
            <a:ext cx="71624" cy="116782"/>
          </a:xfrm>
          <a:prstGeom prst="rect">
            <a:avLst/>
          </a:prstGeom>
        </p:spPr>
        <p:txBody>
          <a:bodyPr vert="horz" wrap="square" lIns="0" tIns="10052" rIns="0" bIns="0" rtlCol="0">
            <a:spAutoFit/>
          </a:bodyPr>
          <a:lstStyle/>
          <a:p>
            <a:pPr marL="8377">
              <a:spcBef>
                <a:spcPts val="79"/>
              </a:spcBef>
            </a:pPr>
            <a:r>
              <a:rPr sz="693" spc="73" dirty="0">
                <a:solidFill>
                  <a:srgbClr val="231F20"/>
                </a:solidFill>
                <a:latin typeface="Calibri"/>
                <a:cs typeface="Calibri"/>
              </a:rPr>
              <a:t>4</a:t>
            </a:r>
            <a:endParaRPr sz="693">
              <a:latin typeface="Calibri"/>
              <a:cs typeface="Calibri"/>
            </a:endParaRPr>
          </a:p>
        </p:txBody>
      </p:sp>
      <p:sp>
        <p:nvSpPr>
          <p:cNvPr id="5" name="object 5"/>
          <p:cNvSpPr/>
          <p:nvPr/>
        </p:nvSpPr>
        <p:spPr>
          <a:xfrm>
            <a:off x="2955559" y="6134368"/>
            <a:ext cx="201367" cy="132977"/>
          </a:xfrm>
          <a:prstGeom prst="rect">
            <a:avLst/>
          </a:prstGeom>
          <a:blipFill>
            <a:blip r:embed="rId3" cstate="print"/>
            <a:stretch>
              <a:fillRect/>
            </a:stretch>
          </a:blipFill>
        </p:spPr>
        <p:txBody>
          <a:bodyPr wrap="square" lIns="0" tIns="0" rIns="0" bIns="0" rtlCol="0"/>
          <a:lstStyle/>
          <a:p>
            <a:endParaRPr sz="1187"/>
          </a:p>
        </p:txBody>
      </p:sp>
      <p:sp>
        <p:nvSpPr>
          <p:cNvPr id="6" name="object 6"/>
          <p:cNvSpPr txBox="1"/>
          <p:nvPr/>
        </p:nvSpPr>
        <p:spPr>
          <a:xfrm>
            <a:off x="3020493" y="6135767"/>
            <a:ext cx="71624" cy="116782"/>
          </a:xfrm>
          <a:prstGeom prst="rect">
            <a:avLst/>
          </a:prstGeom>
        </p:spPr>
        <p:txBody>
          <a:bodyPr vert="horz" wrap="square" lIns="0" tIns="10052" rIns="0" bIns="0" rtlCol="0">
            <a:spAutoFit/>
          </a:bodyPr>
          <a:lstStyle/>
          <a:p>
            <a:pPr marL="8377">
              <a:spcBef>
                <a:spcPts val="79"/>
              </a:spcBef>
            </a:pPr>
            <a:r>
              <a:rPr sz="693" spc="73" dirty="0">
                <a:solidFill>
                  <a:srgbClr val="231F20"/>
                </a:solidFill>
                <a:latin typeface="Calibri"/>
                <a:cs typeface="Calibri"/>
              </a:rPr>
              <a:t>5</a:t>
            </a:r>
            <a:endParaRPr sz="693">
              <a:latin typeface="Calibri"/>
              <a:cs typeface="Calibri"/>
            </a:endParaRPr>
          </a:p>
        </p:txBody>
      </p:sp>
      <p:sp>
        <p:nvSpPr>
          <p:cNvPr id="7" name="object 7"/>
          <p:cNvSpPr txBox="1"/>
          <p:nvPr/>
        </p:nvSpPr>
        <p:spPr>
          <a:xfrm>
            <a:off x="3181447" y="2293618"/>
            <a:ext cx="2826412" cy="3985272"/>
          </a:xfrm>
          <a:prstGeom prst="rect">
            <a:avLst/>
          </a:prstGeom>
        </p:spPr>
        <p:txBody>
          <a:bodyPr vert="horz" wrap="square" lIns="0" tIns="18429" rIns="0" bIns="0" rtlCol="0">
            <a:spAutoFit/>
          </a:bodyPr>
          <a:lstStyle/>
          <a:p>
            <a:pPr marL="307852" marR="835598" algn="just">
              <a:lnSpc>
                <a:spcPts val="805"/>
              </a:lnSpc>
              <a:spcBef>
                <a:spcPts val="145"/>
              </a:spcBef>
            </a:pPr>
            <a:r>
              <a:rPr sz="726" spc="16" dirty="0">
                <a:solidFill>
                  <a:srgbClr val="231F20"/>
                </a:solidFill>
                <a:latin typeface="Times New Roman"/>
                <a:cs typeface="Times New Roman"/>
              </a:rPr>
              <a:t>but </a:t>
            </a:r>
            <a:r>
              <a:rPr sz="726" spc="10" dirty="0">
                <a:solidFill>
                  <a:srgbClr val="231F20"/>
                </a:solidFill>
                <a:latin typeface="Times New Roman"/>
                <a:cs typeface="Times New Roman"/>
              </a:rPr>
              <a:t>I </a:t>
            </a:r>
            <a:r>
              <a:rPr sz="726" spc="36" dirty="0">
                <a:solidFill>
                  <a:srgbClr val="231F20"/>
                </a:solidFill>
                <a:latin typeface="Times New Roman"/>
                <a:cs typeface="Times New Roman"/>
              </a:rPr>
              <a:t>am </a:t>
            </a:r>
            <a:r>
              <a:rPr sz="726" spc="23" dirty="0">
                <a:solidFill>
                  <a:srgbClr val="231F20"/>
                </a:solidFill>
                <a:latin typeface="Times New Roman"/>
                <a:cs typeface="Times New Roman"/>
              </a:rPr>
              <a:t>not </a:t>
            </a:r>
            <a:r>
              <a:rPr sz="726" spc="16" dirty="0">
                <a:solidFill>
                  <a:srgbClr val="231F20"/>
                </a:solidFill>
                <a:latin typeface="Times New Roman"/>
                <a:cs typeface="Times New Roman"/>
              </a:rPr>
              <a:t>your </a:t>
            </a:r>
            <a:r>
              <a:rPr sz="726" spc="23" dirty="0">
                <a:solidFill>
                  <a:srgbClr val="231F20"/>
                </a:solidFill>
                <a:latin typeface="Times New Roman"/>
                <a:cs typeface="Times New Roman"/>
              </a:rPr>
              <a:t>pen </a:t>
            </a:r>
            <a:r>
              <a:rPr sz="726" spc="10" dirty="0">
                <a:solidFill>
                  <a:srgbClr val="231F20"/>
                </a:solidFill>
                <a:latin typeface="Times New Roman"/>
                <a:cs typeface="Times New Roman"/>
              </a:rPr>
              <a:t>friend. </a:t>
            </a:r>
            <a:r>
              <a:rPr sz="726" spc="16" dirty="0">
                <a:solidFill>
                  <a:srgbClr val="231F20"/>
                </a:solidFill>
                <a:latin typeface="Times New Roman"/>
                <a:cs typeface="Times New Roman"/>
              </a:rPr>
              <a:t>This </a:t>
            </a:r>
            <a:r>
              <a:rPr sz="726" spc="-3" dirty="0">
                <a:solidFill>
                  <a:srgbClr val="231F20"/>
                </a:solidFill>
                <a:latin typeface="Times New Roman"/>
                <a:cs typeface="Times New Roman"/>
              </a:rPr>
              <a:t>is </a:t>
            </a:r>
            <a:r>
              <a:rPr sz="726" spc="3" dirty="0">
                <a:solidFill>
                  <a:srgbClr val="231F20"/>
                </a:solidFill>
                <a:latin typeface="Times New Roman"/>
                <a:cs typeface="Times New Roman"/>
              </a:rPr>
              <a:t>going  </a:t>
            </a:r>
            <a:r>
              <a:rPr sz="726" spc="16" dirty="0">
                <a:solidFill>
                  <a:srgbClr val="231F20"/>
                </a:solidFill>
                <a:latin typeface="Times New Roman"/>
                <a:cs typeface="Times New Roman"/>
              </a:rPr>
              <a:t>to sound </a:t>
            </a:r>
            <a:r>
              <a:rPr sz="726" dirty="0">
                <a:solidFill>
                  <a:srgbClr val="231F20"/>
                </a:solidFill>
                <a:latin typeface="Times New Roman"/>
                <a:cs typeface="Times New Roman"/>
              </a:rPr>
              <a:t>crazy </a:t>
            </a:r>
            <a:r>
              <a:rPr sz="726" spc="3" dirty="0">
                <a:solidFill>
                  <a:srgbClr val="231F20"/>
                </a:solidFill>
                <a:latin typeface="Times New Roman"/>
                <a:cs typeface="Times New Roman"/>
              </a:rPr>
              <a:t>(это </a:t>
            </a:r>
            <a:r>
              <a:rPr sz="726" spc="16" dirty="0">
                <a:solidFill>
                  <a:srgbClr val="231F20"/>
                </a:solidFill>
                <a:latin typeface="Times New Roman"/>
                <a:cs typeface="Times New Roman"/>
              </a:rPr>
              <a:t>прозвучит неправдо-  </a:t>
            </a:r>
            <a:r>
              <a:rPr sz="726" dirty="0">
                <a:solidFill>
                  <a:srgbClr val="231F20"/>
                </a:solidFill>
                <a:latin typeface="Times New Roman"/>
                <a:cs typeface="Times New Roman"/>
              </a:rPr>
              <a:t>подобно) </a:t>
            </a:r>
            <a:r>
              <a:rPr sz="726" spc="16" dirty="0">
                <a:solidFill>
                  <a:srgbClr val="231F20"/>
                </a:solidFill>
                <a:latin typeface="Times New Roman"/>
                <a:cs typeface="Times New Roman"/>
              </a:rPr>
              <a:t>but </a:t>
            </a:r>
            <a:r>
              <a:rPr sz="726" spc="10" dirty="0">
                <a:solidFill>
                  <a:srgbClr val="231F20"/>
                </a:solidFill>
                <a:latin typeface="Times New Roman"/>
                <a:cs typeface="Times New Roman"/>
              </a:rPr>
              <a:t>I </a:t>
            </a:r>
            <a:r>
              <a:rPr sz="726" spc="36" dirty="0">
                <a:solidFill>
                  <a:srgbClr val="231F20"/>
                </a:solidFill>
                <a:latin typeface="Times New Roman"/>
                <a:cs typeface="Times New Roman"/>
              </a:rPr>
              <a:t>am </a:t>
            </a:r>
            <a:r>
              <a:rPr sz="726" spc="20" dirty="0">
                <a:solidFill>
                  <a:srgbClr val="231F20"/>
                </a:solidFill>
                <a:latin typeface="Times New Roman"/>
                <a:cs typeface="Times New Roman"/>
              </a:rPr>
              <a:t>from the</a:t>
            </a:r>
            <a:r>
              <a:rPr sz="726" spc="40" dirty="0">
                <a:solidFill>
                  <a:srgbClr val="231F20"/>
                </a:solidFill>
                <a:latin typeface="Times New Roman"/>
                <a:cs typeface="Times New Roman"/>
              </a:rPr>
              <a:t> </a:t>
            </a:r>
            <a:r>
              <a:rPr sz="726" spc="20" dirty="0">
                <a:solidFill>
                  <a:srgbClr val="231F20"/>
                </a:solidFill>
                <a:latin typeface="Times New Roman"/>
                <a:cs typeface="Times New Roman"/>
              </a:rPr>
              <a:t>Edinburgh</a:t>
            </a:r>
            <a:endParaRPr sz="726" dirty="0">
              <a:latin typeface="Times New Roman"/>
              <a:cs typeface="Times New Roman"/>
            </a:endParaRPr>
          </a:p>
          <a:p>
            <a:pPr marL="307852" marR="987639">
              <a:lnSpc>
                <a:spcPts val="805"/>
              </a:lnSpc>
            </a:pPr>
            <a:r>
              <a:rPr sz="726" spc="-3" dirty="0">
                <a:solidFill>
                  <a:srgbClr val="231F20"/>
                </a:solidFill>
                <a:latin typeface="Times New Roman"/>
                <a:cs typeface="Times New Roman"/>
              </a:rPr>
              <a:t>of </a:t>
            </a:r>
            <a:r>
              <a:rPr sz="726" spc="-13" dirty="0">
                <a:solidFill>
                  <a:srgbClr val="231F20"/>
                </a:solidFill>
                <a:latin typeface="Times New Roman"/>
                <a:cs typeface="Times New Roman"/>
              </a:rPr>
              <a:t>1599 </a:t>
            </a:r>
            <a:r>
              <a:rPr sz="726" spc="33" dirty="0">
                <a:solidFill>
                  <a:srgbClr val="231F20"/>
                </a:solidFill>
                <a:latin typeface="Times New Roman"/>
                <a:cs typeface="Times New Roman"/>
              </a:rPr>
              <a:t>and </a:t>
            </a:r>
            <a:r>
              <a:rPr sz="726" spc="7" dirty="0">
                <a:solidFill>
                  <a:srgbClr val="231F20"/>
                </a:solidFill>
                <a:latin typeface="Times New Roman"/>
                <a:cs typeface="Times New Roman"/>
              </a:rPr>
              <a:t>now </a:t>
            </a:r>
            <a:r>
              <a:rPr sz="726" spc="16" dirty="0">
                <a:solidFill>
                  <a:srgbClr val="231F20"/>
                </a:solidFill>
                <a:latin typeface="Times New Roman"/>
                <a:cs typeface="Times New Roman"/>
              </a:rPr>
              <a:t>your </a:t>
            </a:r>
            <a:r>
              <a:rPr sz="726" spc="7" dirty="0">
                <a:solidFill>
                  <a:srgbClr val="231F20"/>
                </a:solidFill>
                <a:latin typeface="Times New Roman"/>
                <a:cs typeface="Times New Roman"/>
              </a:rPr>
              <a:t>real </a:t>
            </a:r>
            <a:r>
              <a:rPr sz="726" spc="23" dirty="0">
                <a:solidFill>
                  <a:srgbClr val="231F20"/>
                </a:solidFill>
                <a:latin typeface="Times New Roman"/>
                <a:cs typeface="Times New Roman"/>
              </a:rPr>
              <a:t>pen </a:t>
            </a:r>
            <a:r>
              <a:rPr sz="726" spc="16" dirty="0">
                <a:solidFill>
                  <a:srgbClr val="231F20"/>
                </a:solidFill>
                <a:latin typeface="Times New Roman"/>
                <a:cs typeface="Times New Roman"/>
              </a:rPr>
              <a:t>friend  </a:t>
            </a:r>
            <a:r>
              <a:rPr sz="726" spc="-3" dirty="0">
                <a:solidFill>
                  <a:srgbClr val="231F20"/>
                </a:solidFill>
                <a:latin typeface="Times New Roman"/>
                <a:cs typeface="Times New Roman"/>
              </a:rPr>
              <a:t>is </a:t>
            </a:r>
            <a:r>
              <a:rPr sz="726" spc="10" dirty="0">
                <a:solidFill>
                  <a:srgbClr val="231F20"/>
                </a:solidFill>
                <a:latin typeface="Times New Roman"/>
                <a:cs typeface="Times New Roman"/>
              </a:rPr>
              <a:t>there. I </a:t>
            </a:r>
            <a:r>
              <a:rPr sz="726" spc="20" dirty="0">
                <a:solidFill>
                  <a:srgbClr val="231F20"/>
                </a:solidFill>
                <a:latin typeface="Times New Roman"/>
                <a:cs typeface="Times New Roman"/>
              </a:rPr>
              <a:t>made </a:t>
            </a:r>
            <a:r>
              <a:rPr sz="726" spc="3" dirty="0">
                <a:solidFill>
                  <a:srgbClr val="231F20"/>
                </a:solidFill>
                <a:latin typeface="Times New Roman"/>
                <a:cs typeface="Times New Roman"/>
              </a:rPr>
              <a:t>a </a:t>
            </a:r>
            <a:r>
              <a:rPr sz="726" spc="16" dirty="0">
                <a:solidFill>
                  <a:srgbClr val="231F20"/>
                </a:solidFill>
                <a:latin typeface="Times New Roman"/>
                <a:cs typeface="Times New Roman"/>
              </a:rPr>
              <a:t>mistake </a:t>
            </a:r>
            <a:r>
              <a:rPr sz="726" spc="33" dirty="0">
                <a:solidFill>
                  <a:srgbClr val="231F20"/>
                </a:solidFill>
                <a:latin typeface="Times New Roman"/>
                <a:cs typeface="Times New Roman"/>
              </a:rPr>
              <a:t>and </a:t>
            </a:r>
            <a:r>
              <a:rPr sz="726" spc="-13" dirty="0">
                <a:solidFill>
                  <a:srgbClr val="231F20"/>
                </a:solidFill>
                <a:latin typeface="Times New Roman"/>
                <a:cs typeface="Times New Roman"/>
              </a:rPr>
              <a:t>we </a:t>
            </a:r>
            <a:r>
              <a:rPr sz="726" spc="20" dirty="0">
                <a:solidFill>
                  <a:srgbClr val="231F20"/>
                </a:solidFill>
                <a:latin typeface="Times New Roman"/>
                <a:cs typeface="Times New Roman"/>
              </a:rPr>
              <a:t>must  </a:t>
            </a:r>
            <a:r>
              <a:rPr sz="726" spc="10" dirty="0">
                <a:solidFill>
                  <a:srgbClr val="231F20"/>
                </a:solidFill>
                <a:latin typeface="Times New Roman"/>
                <a:cs typeface="Times New Roman"/>
              </a:rPr>
              <a:t>correct </a:t>
            </a:r>
            <a:r>
              <a:rPr sz="726" spc="3" dirty="0">
                <a:solidFill>
                  <a:srgbClr val="231F20"/>
                </a:solidFill>
                <a:latin typeface="Times New Roman"/>
                <a:cs typeface="Times New Roman"/>
              </a:rPr>
              <a:t>it quickly</a:t>
            </a:r>
            <a:r>
              <a:rPr sz="726" spc="33" dirty="0">
                <a:solidFill>
                  <a:srgbClr val="231F20"/>
                </a:solidFill>
                <a:latin typeface="Times New Roman"/>
                <a:cs typeface="Times New Roman"/>
              </a:rPr>
              <a:t> </a:t>
            </a:r>
            <a:r>
              <a:rPr sz="726" dirty="0">
                <a:solidFill>
                  <a:srgbClr val="231F20"/>
                </a:solidFill>
                <a:latin typeface="Times New Roman"/>
                <a:cs typeface="Times New Roman"/>
              </a:rPr>
              <a:t>somehow.</a:t>
            </a:r>
            <a:endParaRPr sz="726" dirty="0">
              <a:latin typeface="Times New Roman"/>
              <a:cs typeface="Times New Roman"/>
            </a:endParaRPr>
          </a:p>
          <a:p>
            <a:pPr marL="307852" marR="947011" indent="-299893">
              <a:lnSpc>
                <a:spcPts val="805"/>
              </a:lnSpc>
            </a:pPr>
            <a:r>
              <a:rPr sz="726" spc="3" dirty="0">
                <a:solidFill>
                  <a:srgbClr val="231F20"/>
                </a:solidFill>
                <a:latin typeface="Times New Roman"/>
                <a:cs typeface="Times New Roman"/>
              </a:rPr>
              <a:t>Misha: </a:t>
            </a:r>
            <a:r>
              <a:rPr sz="726" spc="16" dirty="0">
                <a:solidFill>
                  <a:srgbClr val="231F20"/>
                </a:solidFill>
                <a:latin typeface="Times New Roman"/>
                <a:cs typeface="Times New Roman"/>
              </a:rPr>
              <a:t>Ha-ha-ha. </a:t>
            </a:r>
            <a:r>
              <a:rPr sz="726" spc="-7" dirty="0">
                <a:solidFill>
                  <a:srgbClr val="231F20"/>
                </a:solidFill>
                <a:latin typeface="Times New Roman"/>
                <a:cs typeface="Times New Roman"/>
              </a:rPr>
              <a:t>Very </a:t>
            </a:r>
            <a:r>
              <a:rPr sz="726" spc="7" dirty="0">
                <a:solidFill>
                  <a:srgbClr val="231F20"/>
                </a:solidFill>
                <a:latin typeface="Times New Roman"/>
                <a:cs typeface="Times New Roman"/>
              </a:rPr>
              <a:t>funny, </a:t>
            </a:r>
            <a:r>
              <a:rPr sz="726" spc="-7" dirty="0">
                <a:solidFill>
                  <a:srgbClr val="231F20"/>
                </a:solidFill>
                <a:latin typeface="Times New Roman"/>
                <a:cs typeface="Times New Roman"/>
              </a:rPr>
              <a:t>Rob. </a:t>
            </a:r>
            <a:r>
              <a:rPr sz="726" spc="-36" dirty="0">
                <a:solidFill>
                  <a:srgbClr val="231F20"/>
                </a:solidFill>
                <a:latin typeface="Times New Roman"/>
                <a:cs typeface="Times New Roman"/>
              </a:rPr>
              <a:t>You’ve </a:t>
            </a:r>
            <a:r>
              <a:rPr sz="726" spc="3" dirty="0">
                <a:solidFill>
                  <a:srgbClr val="231F20"/>
                </a:solidFill>
                <a:latin typeface="Times New Roman"/>
                <a:cs typeface="Times New Roman"/>
              </a:rPr>
              <a:t>got a  </a:t>
            </a:r>
            <a:r>
              <a:rPr sz="726" dirty="0">
                <a:solidFill>
                  <a:srgbClr val="231F20"/>
                </a:solidFill>
                <a:latin typeface="Times New Roman"/>
                <a:cs typeface="Times New Roman"/>
              </a:rPr>
              <a:t>very </a:t>
            </a:r>
            <a:r>
              <a:rPr sz="726" spc="10" dirty="0">
                <a:solidFill>
                  <a:srgbClr val="231F20"/>
                </a:solidFill>
                <a:latin typeface="Times New Roman"/>
                <a:cs typeface="Times New Roman"/>
              </a:rPr>
              <a:t>good </a:t>
            </a:r>
            <a:r>
              <a:rPr sz="726" spc="3" dirty="0">
                <a:solidFill>
                  <a:srgbClr val="231F20"/>
                </a:solidFill>
                <a:latin typeface="Times New Roman"/>
                <a:cs typeface="Times New Roman"/>
              </a:rPr>
              <a:t>sense </a:t>
            </a:r>
            <a:r>
              <a:rPr sz="726" spc="-3" dirty="0">
                <a:solidFill>
                  <a:srgbClr val="231F20"/>
                </a:solidFill>
                <a:latin typeface="Times New Roman"/>
                <a:cs typeface="Times New Roman"/>
              </a:rPr>
              <a:t>of</a:t>
            </a:r>
            <a:r>
              <a:rPr sz="726" spc="36" dirty="0">
                <a:solidFill>
                  <a:srgbClr val="231F20"/>
                </a:solidFill>
                <a:latin typeface="Times New Roman"/>
                <a:cs typeface="Times New Roman"/>
              </a:rPr>
              <a:t> </a:t>
            </a:r>
            <a:r>
              <a:rPr sz="726" spc="20" dirty="0">
                <a:solidFill>
                  <a:srgbClr val="231F20"/>
                </a:solidFill>
                <a:latin typeface="Times New Roman"/>
                <a:cs typeface="Times New Roman"/>
              </a:rPr>
              <a:t>humour.</a:t>
            </a:r>
            <a:endParaRPr sz="726" dirty="0">
              <a:latin typeface="Times New Roman"/>
              <a:cs typeface="Times New Roman"/>
            </a:endParaRPr>
          </a:p>
          <a:p>
            <a:pPr marL="307852" marR="744708" indent="-291936">
              <a:lnSpc>
                <a:spcPts val="805"/>
              </a:lnSpc>
            </a:pPr>
            <a:r>
              <a:rPr sz="726" dirty="0">
                <a:solidFill>
                  <a:srgbClr val="231F20"/>
                </a:solidFill>
                <a:latin typeface="Times New Roman"/>
                <a:cs typeface="Times New Roman"/>
              </a:rPr>
              <a:t>Robin: </a:t>
            </a:r>
            <a:r>
              <a:rPr sz="726" spc="-20" dirty="0">
                <a:solidFill>
                  <a:srgbClr val="231F20"/>
                </a:solidFill>
                <a:latin typeface="Times New Roman"/>
                <a:cs typeface="Times New Roman"/>
              </a:rPr>
              <a:t>I’m </a:t>
            </a:r>
            <a:r>
              <a:rPr sz="726" dirty="0">
                <a:solidFill>
                  <a:srgbClr val="231F20"/>
                </a:solidFill>
                <a:latin typeface="Times New Roman"/>
                <a:cs typeface="Times New Roman"/>
              </a:rPr>
              <a:t>Robin! </a:t>
            </a:r>
            <a:r>
              <a:rPr sz="726" spc="7" dirty="0">
                <a:solidFill>
                  <a:srgbClr val="231F20"/>
                </a:solidFill>
                <a:latin typeface="Times New Roman"/>
                <a:cs typeface="Times New Roman"/>
              </a:rPr>
              <a:t>How </a:t>
            </a:r>
            <a:r>
              <a:rPr sz="726" spc="20" dirty="0">
                <a:solidFill>
                  <a:srgbClr val="231F20"/>
                </a:solidFill>
                <a:latin typeface="Times New Roman"/>
                <a:cs typeface="Times New Roman"/>
              </a:rPr>
              <a:t>many </a:t>
            </a:r>
            <a:r>
              <a:rPr sz="726" spc="16" dirty="0">
                <a:solidFill>
                  <a:srgbClr val="231F20"/>
                </a:solidFill>
                <a:latin typeface="Times New Roman"/>
                <a:cs typeface="Times New Roman"/>
              </a:rPr>
              <a:t>times </a:t>
            </a:r>
            <a:r>
              <a:rPr sz="726" spc="20" dirty="0">
                <a:solidFill>
                  <a:srgbClr val="231F20"/>
                </a:solidFill>
                <a:latin typeface="Times New Roman"/>
                <a:cs typeface="Times New Roman"/>
              </a:rPr>
              <a:t>must </a:t>
            </a:r>
            <a:r>
              <a:rPr sz="726" spc="10" dirty="0">
                <a:solidFill>
                  <a:srgbClr val="231F20"/>
                </a:solidFill>
                <a:latin typeface="Times New Roman"/>
                <a:cs typeface="Times New Roman"/>
              </a:rPr>
              <a:t>I </a:t>
            </a:r>
            <a:r>
              <a:rPr sz="726" dirty="0">
                <a:solidFill>
                  <a:srgbClr val="231F20"/>
                </a:solidFill>
                <a:latin typeface="Times New Roman"/>
                <a:cs typeface="Times New Roman"/>
              </a:rPr>
              <a:t>tell </a:t>
            </a:r>
            <a:r>
              <a:rPr sz="726" spc="-10" dirty="0">
                <a:solidFill>
                  <a:srgbClr val="231F20"/>
                </a:solidFill>
                <a:latin typeface="Times New Roman"/>
                <a:cs typeface="Times New Roman"/>
              </a:rPr>
              <a:t>you?  </a:t>
            </a:r>
            <a:r>
              <a:rPr sz="726" dirty="0">
                <a:solidFill>
                  <a:srgbClr val="231F20"/>
                </a:solidFill>
                <a:latin typeface="Times New Roman"/>
                <a:cs typeface="Times New Roman"/>
              </a:rPr>
              <a:t>Just </a:t>
            </a:r>
            <a:r>
              <a:rPr sz="726" spc="3" dirty="0">
                <a:solidFill>
                  <a:srgbClr val="231F20"/>
                </a:solidFill>
                <a:latin typeface="Times New Roman"/>
                <a:cs typeface="Times New Roman"/>
              </a:rPr>
              <a:t>listen. </a:t>
            </a:r>
            <a:r>
              <a:rPr sz="726" spc="-3" dirty="0">
                <a:solidFill>
                  <a:srgbClr val="231F20"/>
                </a:solidFill>
                <a:latin typeface="Times New Roman"/>
                <a:cs typeface="Times New Roman"/>
              </a:rPr>
              <a:t>My </a:t>
            </a:r>
            <a:r>
              <a:rPr sz="726" spc="3" dirty="0">
                <a:solidFill>
                  <a:srgbClr val="231F20"/>
                </a:solidFill>
                <a:latin typeface="Times New Roman"/>
                <a:cs typeface="Times New Roman"/>
              </a:rPr>
              <a:t>family </a:t>
            </a:r>
            <a:r>
              <a:rPr sz="726" spc="23" dirty="0">
                <a:solidFill>
                  <a:srgbClr val="231F20"/>
                </a:solidFill>
                <a:latin typeface="Times New Roman"/>
                <a:cs typeface="Times New Roman"/>
              </a:rPr>
              <a:t>name </a:t>
            </a:r>
            <a:r>
              <a:rPr sz="726" spc="-3" dirty="0">
                <a:solidFill>
                  <a:srgbClr val="231F20"/>
                </a:solidFill>
                <a:latin typeface="Times New Roman"/>
                <a:cs typeface="Times New Roman"/>
              </a:rPr>
              <a:t>is </a:t>
            </a:r>
            <a:r>
              <a:rPr sz="726" spc="3" dirty="0">
                <a:solidFill>
                  <a:srgbClr val="231F20"/>
                </a:solidFill>
                <a:latin typeface="Times New Roman"/>
                <a:cs typeface="Times New Roman"/>
              </a:rPr>
              <a:t>MacWizard:</a:t>
            </a:r>
            <a:r>
              <a:rPr sz="726" spc="171" dirty="0">
                <a:solidFill>
                  <a:srgbClr val="231F20"/>
                </a:solidFill>
                <a:latin typeface="Times New Roman"/>
                <a:cs typeface="Times New Roman"/>
              </a:rPr>
              <a:t> </a:t>
            </a:r>
            <a:r>
              <a:rPr sz="726" spc="23" dirty="0">
                <a:solidFill>
                  <a:srgbClr val="231F20"/>
                </a:solidFill>
                <a:latin typeface="Times New Roman"/>
                <a:cs typeface="Times New Roman"/>
              </a:rPr>
              <a:t>in</a:t>
            </a:r>
            <a:endParaRPr sz="726" dirty="0">
              <a:latin typeface="Times New Roman"/>
              <a:cs typeface="Times New Roman"/>
            </a:endParaRPr>
          </a:p>
          <a:p>
            <a:pPr marL="307852" marR="237067">
              <a:lnSpc>
                <a:spcPts val="805"/>
              </a:lnSpc>
            </a:pPr>
            <a:r>
              <a:rPr sz="726" spc="7" dirty="0">
                <a:solidFill>
                  <a:srgbClr val="231F20"/>
                </a:solidFill>
                <a:latin typeface="Times New Roman"/>
                <a:cs typeface="Times New Roman"/>
              </a:rPr>
              <a:t>Scottish </a:t>
            </a:r>
            <a:r>
              <a:rPr sz="726" spc="3" dirty="0">
                <a:solidFill>
                  <a:srgbClr val="231F20"/>
                </a:solidFill>
                <a:latin typeface="Times New Roman"/>
                <a:cs typeface="Times New Roman"/>
              </a:rPr>
              <a:t>it </a:t>
            </a:r>
            <a:r>
              <a:rPr sz="726" spc="16" dirty="0">
                <a:solidFill>
                  <a:srgbClr val="231F20"/>
                </a:solidFill>
                <a:latin typeface="Times New Roman"/>
                <a:cs typeface="Times New Roman"/>
              </a:rPr>
              <a:t>means </a:t>
            </a:r>
            <a:r>
              <a:rPr sz="726" spc="-16" dirty="0">
                <a:solidFill>
                  <a:srgbClr val="231F20"/>
                </a:solidFill>
                <a:latin typeface="Times New Roman"/>
                <a:cs typeface="Times New Roman"/>
              </a:rPr>
              <a:t>“a </a:t>
            </a:r>
            <a:r>
              <a:rPr sz="726" spc="-3" dirty="0">
                <a:solidFill>
                  <a:srgbClr val="231F20"/>
                </a:solidFill>
                <a:latin typeface="Times New Roman"/>
                <a:cs typeface="Times New Roman"/>
              </a:rPr>
              <a:t>wizard’s </a:t>
            </a:r>
            <a:r>
              <a:rPr sz="726" spc="-10" dirty="0">
                <a:solidFill>
                  <a:srgbClr val="231F20"/>
                </a:solidFill>
                <a:latin typeface="Times New Roman"/>
                <a:cs typeface="Times New Roman"/>
              </a:rPr>
              <a:t>son”. </a:t>
            </a:r>
            <a:r>
              <a:rPr sz="726" spc="-3" dirty="0">
                <a:solidFill>
                  <a:srgbClr val="231F20"/>
                </a:solidFill>
                <a:latin typeface="Times New Roman"/>
                <a:cs typeface="Times New Roman"/>
              </a:rPr>
              <a:t>My </a:t>
            </a:r>
            <a:r>
              <a:rPr sz="726" dirty="0">
                <a:solidFill>
                  <a:srgbClr val="231F20"/>
                </a:solidFill>
                <a:latin typeface="Times New Roman"/>
                <a:cs typeface="Times New Roman"/>
              </a:rPr>
              <a:t>father, </a:t>
            </a:r>
            <a:r>
              <a:rPr sz="726" spc="7" dirty="0">
                <a:solidFill>
                  <a:srgbClr val="231F20"/>
                </a:solidFill>
                <a:latin typeface="Times New Roman"/>
                <a:cs typeface="Times New Roman"/>
              </a:rPr>
              <a:t>my  </a:t>
            </a:r>
            <a:r>
              <a:rPr sz="726" spc="16" dirty="0">
                <a:solidFill>
                  <a:srgbClr val="231F20"/>
                </a:solidFill>
                <a:latin typeface="Times New Roman"/>
                <a:cs typeface="Times New Roman"/>
              </a:rPr>
              <a:t>grandfather </a:t>
            </a:r>
            <a:r>
              <a:rPr sz="726" spc="33" dirty="0">
                <a:solidFill>
                  <a:srgbClr val="231F20"/>
                </a:solidFill>
                <a:latin typeface="Times New Roman"/>
                <a:cs typeface="Times New Roman"/>
              </a:rPr>
              <a:t>and </a:t>
            </a:r>
            <a:r>
              <a:rPr sz="726" spc="7" dirty="0">
                <a:solidFill>
                  <a:srgbClr val="231F20"/>
                </a:solidFill>
                <a:latin typeface="Times New Roman"/>
                <a:cs typeface="Times New Roman"/>
              </a:rPr>
              <a:t>my </a:t>
            </a:r>
            <a:r>
              <a:rPr sz="726" spc="16" dirty="0">
                <a:solidFill>
                  <a:srgbClr val="231F20"/>
                </a:solidFill>
                <a:latin typeface="Times New Roman"/>
                <a:cs typeface="Times New Roman"/>
              </a:rPr>
              <a:t>great-grandfather </a:t>
            </a:r>
            <a:r>
              <a:rPr sz="726" spc="10" dirty="0">
                <a:solidFill>
                  <a:srgbClr val="231F20"/>
                </a:solidFill>
                <a:latin typeface="Times New Roman"/>
                <a:cs typeface="Times New Roman"/>
              </a:rPr>
              <a:t>are </a:t>
            </a:r>
            <a:r>
              <a:rPr sz="726" spc="3" dirty="0">
                <a:solidFill>
                  <a:srgbClr val="231F20"/>
                </a:solidFill>
                <a:latin typeface="Times New Roman"/>
                <a:cs typeface="Times New Roman"/>
              </a:rPr>
              <a:t>all </a:t>
            </a:r>
            <a:r>
              <a:rPr sz="726" spc="7" dirty="0">
                <a:solidFill>
                  <a:srgbClr val="231F20"/>
                </a:solidFill>
                <a:latin typeface="Times New Roman"/>
                <a:cs typeface="Times New Roman"/>
              </a:rPr>
              <a:t>real</a:t>
            </a:r>
            <a:r>
              <a:rPr sz="726" spc="115" dirty="0">
                <a:solidFill>
                  <a:srgbClr val="231F20"/>
                </a:solidFill>
                <a:latin typeface="Times New Roman"/>
                <a:cs typeface="Times New Roman"/>
              </a:rPr>
              <a:t> </a:t>
            </a:r>
            <a:r>
              <a:rPr sz="726" spc="7" dirty="0">
                <a:solidFill>
                  <a:srgbClr val="231F20"/>
                </a:solidFill>
                <a:latin typeface="Times New Roman"/>
                <a:cs typeface="Times New Roman"/>
              </a:rPr>
              <a:t>wizards.</a:t>
            </a:r>
            <a:endParaRPr sz="726" dirty="0">
              <a:latin typeface="Times New Roman"/>
              <a:cs typeface="Times New Roman"/>
            </a:endParaRPr>
          </a:p>
          <a:p>
            <a:pPr marL="8377">
              <a:lnSpc>
                <a:spcPts val="755"/>
              </a:lnSpc>
            </a:pPr>
            <a:r>
              <a:rPr sz="726" spc="3" dirty="0">
                <a:solidFill>
                  <a:srgbClr val="231F20"/>
                </a:solidFill>
                <a:latin typeface="Times New Roman"/>
                <a:cs typeface="Times New Roman"/>
              </a:rPr>
              <a:t>Misha:  </a:t>
            </a:r>
            <a:r>
              <a:rPr sz="726" spc="23" dirty="0">
                <a:solidFill>
                  <a:srgbClr val="231F20"/>
                </a:solidFill>
                <a:latin typeface="Times New Roman"/>
                <a:cs typeface="Times New Roman"/>
              </a:rPr>
              <a:t>And </a:t>
            </a:r>
            <a:r>
              <a:rPr sz="726" spc="10" dirty="0">
                <a:solidFill>
                  <a:srgbClr val="231F20"/>
                </a:solidFill>
                <a:latin typeface="Times New Roman"/>
                <a:cs typeface="Times New Roman"/>
              </a:rPr>
              <a:t>what </a:t>
            </a:r>
            <a:r>
              <a:rPr sz="726" spc="16" dirty="0">
                <a:solidFill>
                  <a:srgbClr val="231F20"/>
                </a:solidFill>
                <a:latin typeface="Times New Roman"/>
                <a:cs typeface="Times New Roman"/>
              </a:rPr>
              <a:t>about</a:t>
            </a:r>
            <a:r>
              <a:rPr sz="726" spc="-73" dirty="0">
                <a:solidFill>
                  <a:srgbClr val="231F20"/>
                </a:solidFill>
                <a:latin typeface="Times New Roman"/>
                <a:cs typeface="Times New Roman"/>
              </a:rPr>
              <a:t> </a:t>
            </a:r>
            <a:r>
              <a:rPr sz="726" spc="-10" dirty="0">
                <a:solidFill>
                  <a:srgbClr val="231F20"/>
                </a:solidFill>
                <a:latin typeface="Times New Roman"/>
                <a:cs typeface="Times New Roman"/>
              </a:rPr>
              <a:t>you?</a:t>
            </a:r>
            <a:endParaRPr sz="726" dirty="0">
              <a:latin typeface="Times New Roman"/>
              <a:cs typeface="Times New Roman"/>
            </a:endParaRPr>
          </a:p>
          <a:p>
            <a:pPr marL="307852" marR="77905" indent="-291936">
              <a:lnSpc>
                <a:spcPts val="805"/>
              </a:lnSpc>
              <a:spcBef>
                <a:spcPts val="49"/>
              </a:spcBef>
            </a:pPr>
            <a:r>
              <a:rPr sz="726" dirty="0">
                <a:solidFill>
                  <a:srgbClr val="231F20"/>
                </a:solidFill>
                <a:latin typeface="Times New Roman"/>
                <a:cs typeface="Times New Roman"/>
              </a:rPr>
              <a:t>Robin: </a:t>
            </a:r>
            <a:r>
              <a:rPr sz="726" spc="10" dirty="0">
                <a:solidFill>
                  <a:srgbClr val="231F20"/>
                </a:solidFill>
                <a:latin typeface="Times New Roman"/>
                <a:cs typeface="Times New Roman"/>
              </a:rPr>
              <a:t>I </a:t>
            </a:r>
            <a:r>
              <a:rPr sz="726" spc="-7" dirty="0">
                <a:solidFill>
                  <a:srgbClr val="231F20"/>
                </a:solidFill>
                <a:latin typeface="Times New Roman"/>
                <a:cs typeface="Times New Roman"/>
              </a:rPr>
              <a:t>can’t </a:t>
            </a:r>
            <a:r>
              <a:rPr sz="726" spc="20" dirty="0">
                <a:solidFill>
                  <a:srgbClr val="231F20"/>
                </a:solidFill>
                <a:latin typeface="Times New Roman"/>
                <a:cs typeface="Times New Roman"/>
              </a:rPr>
              <a:t>do many </a:t>
            </a:r>
            <a:r>
              <a:rPr sz="726" spc="16" dirty="0">
                <a:solidFill>
                  <a:srgbClr val="231F20"/>
                </a:solidFill>
                <a:latin typeface="Times New Roman"/>
                <a:cs typeface="Times New Roman"/>
              </a:rPr>
              <a:t>things. </a:t>
            </a:r>
            <a:r>
              <a:rPr sz="726" spc="10" dirty="0">
                <a:solidFill>
                  <a:srgbClr val="231F20"/>
                </a:solidFill>
                <a:latin typeface="Times New Roman"/>
                <a:cs typeface="Times New Roman"/>
              </a:rPr>
              <a:t>I </a:t>
            </a:r>
            <a:r>
              <a:rPr sz="726" spc="36" dirty="0">
                <a:solidFill>
                  <a:srgbClr val="231F20"/>
                </a:solidFill>
                <a:latin typeface="Times New Roman"/>
                <a:cs typeface="Times New Roman"/>
              </a:rPr>
              <a:t>am </a:t>
            </a:r>
            <a:r>
              <a:rPr sz="726" spc="23" dirty="0">
                <a:solidFill>
                  <a:srgbClr val="231F20"/>
                </a:solidFill>
                <a:latin typeface="Times New Roman"/>
                <a:cs typeface="Times New Roman"/>
              </a:rPr>
              <a:t>not </a:t>
            </a:r>
            <a:r>
              <a:rPr sz="726" dirty="0">
                <a:solidFill>
                  <a:srgbClr val="231F20"/>
                </a:solidFill>
                <a:latin typeface="Times New Roman"/>
                <a:cs typeface="Times New Roman"/>
              </a:rPr>
              <a:t>very </a:t>
            </a:r>
            <a:r>
              <a:rPr sz="726" spc="10" dirty="0">
                <a:solidFill>
                  <a:srgbClr val="231F20"/>
                </a:solidFill>
                <a:latin typeface="Times New Roman"/>
                <a:cs typeface="Times New Roman"/>
              </a:rPr>
              <a:t>talented, </a:t>
            </a:r>
            <a:r>
              <a:rPr sz="726" spc="16" dirty="0">
                <a:solidFill>
                  <a:srgbClr val="231F20"/>
                </a:solidFill>
                <a:latin typeface="Times New Roman"/>
                <a:cs typeface="Times New Roman"/>
              </a:rPr>
              <a:t>but </a:t>
            </a:r>
            <a:r>
              <a:rPr sz="726" spc="10" dirty="0">
                <a:solidFill>
                  <a:srgbClr val="231F20"/>
                </a:solidFill>
                <a:latin typeface="Times New Roman"/>
                <a:cs typeface="Times New Roman"/>
              </a:rPr>
              <a:t>I </a:t>
            </a:r>
            <a:r>
              <a:rPr sz="726" spc="20" dirty="0">
                <a:solidFill>
                  <a:srgbClr val="231F20"/>
                </a:solidFill>
                <a:latin typeface="Times New Roman"/>
                <a:cs typeface="Times New Roman"/>
              </a:rPr>
              <a:t>can </a:t>
            </a:r>
            <a:r>
              <a:rPr sz="726" spc="3" dirty="0">
                <a:solidFill>
                  <a:srgbClr val="231F20"/>
                </a:solidFill>
                <a:latin typeface="Times New Roman"/>
                <a:cs typeface="Times New Roman"/>
              </a:rPr>
              <a:t>travel  </a:t>
            </a:r>
            <a:r>
              <a:rPr sz="726" spc="23" dirty="0">
                <a:solidFill>
                  <a:srgbClr val="231F20"/>
                </a:solidFill>
                <a:latin typeface="Times New Roman"/>
                <a:cs typeface="Times New Roman"/>
              </a:rPr>
              <a:t>in </a:t>
            </a:r>
            <a:r>
              <a:rPr sz="726" spc="10" dirty="0">
                <a:solidFill>
                  <a:srgbClr val="231F20"/>
                </a:solidFill>
                <a:latin typeface="Times New Roman"/>
                <a:cs typeface="Times New Roman"/>
              </a:rPr>
              <a:t>time. I </a:t>
            </a:r>
            <a:r>
              <a:rPr sz="726" spc="20" dirty="0">
                <a:solidFill>
                  <a:srgbClr val="231F20"/>
                </a:solidFill>
                <a:latin typeface="Times New Roman"/>
                <a:cs typeface="Times New Roman"/>
              </a:rPr>
              <a:t>can </a:t>
            </a:r>
            <a:r>
              <a:rPr sz="726" spc="3" dirty="0">
                <a:solidFill>
                  <a:srgbClr val="231F20"/>
                </a:solidFill>
                <a:latin typeface="Times New Roman"/>
                <a:cs typeface="Times New Roman"/>
              </a:rPr>
              <a:t>also </a:t>
            </a:r>
            <a:r>
              <a:rPr sz="726" dirty="0">
                <a:solidFill>
                  <a:srgbClr val="231F20"/>
                </a:solidFill>
                <a:latin typeface="Times New Roman"/>
                <a:cs typeface="Times New Roman"/>
              </a:rPr>
              <a:t>fly </a:t>
            </a:r>
            <a:r>
              <a:rPr sz="726" spc="33" dirty="0">
                <a:solidFill>
                  <a:srgbClr val="231F20"/>
                </a:solidFill>
                <a:latin typeface="Times New Roman"/>
                <a:cs typeface="Times New Roman"/>
              </a:rPr>
              <a:t>and </a:t>
            </a:r>
            <a:r>
              <a:rPr sz="726" spc="16" dirty="0">
                <a:solidFill>
                  <a:srgbClr val="231F20"/>
                </a:solidFill>
                <a:latin typeface="Times New Roman"/>
                <a:cs typeface="Times New Roman"/>
              </a:rPr>
              <a:t>talk to animals </a:t>
            </a:r>
            <a:r>
              <a:rPr sz="726" spc="33" dirty="0">
                <a:solidFill>
                  <a:srgbClr val="231F20"/>
                </a:solidFill>
                <a:latin typeface="Times New Roman"/>
                <a:cs typeface="Times New Roman"/>
              </a:rPr>
              <a:t>and</a:t>
            </a:r>
            <a:r>
              <a:rPr sz="726" spc="148" dirty="0">
                <a:solidFill>
                  <a:srgbClr val="231F20"/>
                </a:solidFill>
                <a:latin typeface="Times New Roman"/>
                <a:cs typeface="Times New Roman"/>
              </a:rPr>
              <a:t> </a:t>
            </a:r>
            <a:r>
              <a:rPr sz="726" spc="3" dirty="0">
                <a:solidFill>
                  <a:srgbClr val="231F20"/>
                </a:solidFill>
                <a:latin typeface="Times New Roman"/>
                <a:cs typeface="Times New Roman"/>
              </a:rPr>
              <a:t>trees.</a:t>
            </a:r>
            <a:endParaRPr sz="726" dirty="0">
              <a:latin typeface="Times New Roman"/>
              <a:cs typeface="Times New Roman"/>
            </a:endParaRPr>
          </a:p>
          <a:p>
            <a:pPr marL="307852" marR="93822" indent="-299893" algn="just">
              <a:lnSpc>
                <a:spcPts val="805"/>
              </a:lnSpc>
            </a:pPr>
            <a:r>
              <a:rPr sz="726" spc="3" dirty="0">
                <a:solidFill>
                  <a:srgbClr val="231F20"/>
                </a:solidFill>
                <a:latin typeface="Times New Roman"/>
                <a:cs typeface="Times New Roman"/>
              </a:rPr>
              <a:t>Misha: </a:t>
            </a:r>
            <a:r>
              <a:rPr sz="726" dirty="0">
                <a:solidFill>
                  <a:srgbClr val="231F20"/>
                </a:solidFill>
                <a:latin typeface="Times New Roman"/>
                <a:cs typeface="Times New Roman"/>
              </a:rPr>
              <a:t>Fine. But </a:t>
            </a:r>
            <a:r>
              <a:rPr sz="726" spc="-3" dirty="0">
                <a:solidFill>
                  <a:srgbClr val="231F20"/>
                </a:solidFill>
                <a:latin typeface="Times New Roman"/>
                <a:cs typeface="Times New Roman"/>
              </a:rPr>
              <a:t>that’s </a:t>
            </a:r>
            <a:r>
              <a:rPr sz="726" spc="20" dirty="0">
                <a:solidFill>
                  <a:srgbClr val="231F20"/>
                </a:solidFill>
                <a:latin typeface="Times New Roman"/>
                <a:cs typeface="Times New Roman"/>
              </a:rPr>
              <a:t>the end </a:t>
            </a:r>
            <a:r>
              <a:rPr sz="726" spc="-3" dirty="0">
                <a:solidFill>
                  <a:srgbClr val="231F20"/>
                </a:solidFill>
                <a:latin typeface="Times New Roman"/>
                <a:cs typeface="Times New Roman"/>
              </a:rPr>
              <a:t>of </a:t>
            </a:r>
            <a:r>
              <a:rPr sz="726" spc="16" dirty="0">
                <a:solidFill>
                  <a:srgbClr val="231F20"/>
                </a:solidFill>
                <a:latin typeface="Times New Roman"/>
                <a:cs typeface="Times New Roman"/>
              </a:rPr>
              <a:t>your stupid </a:t>
            </a:r>
            <a:r>
              <a:rPr sz="726" spc="-3" dirty="0">
                <a:solidFill>
                  <a:srgbClr val="231F20"/>
                </a:solidFill>
                <a:latin typeface="Times New Roman"/>
                <a:cs typeface="Times New Roman"/>
              </a:rPr>
              <a:t>joke, ROBIN. </a:t>
            </a:r>
            <a:r>
              <a:rPr sz="726" dirty="0">
                <a:solidFill>
                  <a:srgbClr val="231F20"/>
                </a:solidFill>
                <a:latin typeface="Times New Roman"/>
                <a:cs typeface="Times New Roman"/>
              </a:rPr>
              <a:t>If </a:t>
            </a:r>
            <a:r>
              <a:rPr sz="726" spc="3" dirty="0">
                <a:solidFill>
                  <a:srgbClr val="231F20"/>
                </a:solidFill>
                <a:latin typeface="Times New Roman"/>
                <a:cs typeface="Times New Roman"/>
              </a:rPr>
              <a:t>you </a:t>
            </a:r>
            <a:r>
              <a:rPr sz="726" spc="10" dirty="0">
                <a:solidFill>
                  <a:srgbClr val="231F20"/>
                </a:solidFill>
                <a:latin typeface="Times New Roman"/>
                <a:cs typeface="Times New Roman"/>
              </a:rPr>
              <a:t>are  </a:t>
            </a:r>
            <a:r>
              <a:rPr sz="726" dirty="0">
                <a:solidFill>
                  <a:srgbClr val="231F20"/>
                </a:solidFill>
                <a:latin typeface="Times New Roman"/>
                <a:cs typeface="Times New Roman"/>
              </a:rPr>
              <a:t>really </a:t>
            </a:r>
            <a:r>
              <a:rPr sz="726" spc="3" dirty="0">
                <a:solidFill>
                  <a:srgbClr val="231F20"/>
                </a:solidFill>
                <a:latin typeface="Times New Roman"/>
                <a:cs typeface="Times New Roman"/>
              </a:rPr>
              <a:t>a </a:t>
            </a:r>
            <a:r>
              <a:rPr sz="726" spc="7" dirty="0">
                <a:solidFill>
                  <a:srgbClr val="231F20"/>
                </a:solidFill>
                <a:latin typeface="Times New Roman"/>
                <a:cs typeface="Times New Roman"/>
              </a:rPr>
              <a:t>wizard, </a:t>
            </a:r>
            <a:r>
              <a:rPr sz="726" spc="16" dirty="0">
                <a:solidFill>
                  <a:srgbClr val="231F20"/>
                </a:solidFill>
                <a:latin typeface="Times New Roman"/>
                <a:cs typeface="Times New Roman"/>
              </a:rPr>
              <a:t>talk to </a:t>
            </a:r>
            <a:r>
              <a:rPr sz="726" spc="7" dirty="0">
                <a:solidFill>
                  <a:srgbClr val="231F20"/>
                </a:solidFill>
                <a:latin typeface="Times New Roman"/>
                <a:cs typeface="Times New Roman"/>
              </a:rPr>
              <a:t>my </a:t>
            </a:r>
            <a:r>
              <a:rPr sz="726" spc="3" dirty="0">
                <a:solidFill>
                  <a:srgbClr val="231F20"/>
                </a:solidFill>
                <a:latin typeface="Times New Roman"/>
                <a:cs typeface="Times New Roman"/>
              </a:rPr>
              <a:t>cat </a:t>
            </a:r>
            <a:r>
              <a:rPr sz="726" spc="33" dirty="0">
                <a:solidFill>
                  <a:srgbClr val="231F20"/>
                </a:solidFill>
                <a:latin typeface="Times New Roman"/>
                <a:cs typeface="Times New Roman"/>
              </a:rPr>
              <a:t>and </a:t>
            </a:r>
            <a:r>
              <a:rPr sz="726" dirty="0">
                <a:solidFill>
                  <a:srgbClr val="231F20"/>
                </a:solidFill>
                <a:latin typeface="Times New Roman"/>
                <a:cs typeface="Times New Roman"/>
              </a:rPr>
              <a:t>tell me: </a:t>
            </a:r>
            <a:r>
              <a:rPr sz="726" spc="33" dirty="0">
                <a:solidFill>
                  <a:srgbClr val="231F20"/>
                </a:solidFill>
                <a:latin typeface="Times New Roman"/>
                <a:cs typeface="Times New Roman"/>
              </a:rPr>
              <a:t>What </a:t>
            </a:r>
            <a:r>
              <a:rPr sz="726" spc="-3" dirty="0">
                <a:solidFill>
                  <a:srgbClr val="231F20"/>
                </a:solidFill>
                <a:latin typeface="Times New Roman"/>
                <a:cs typeface="Times New Roman"/>
              </a:rPr>
              <a:t>is </a:t>
            </a:r>
            <a:r>
              <a:rPr sz="726" spc="10" dirty="0">
                <a:solidFill>
                  <a:srgbClr val="231F20"/>
                </a:solidFill>
                <a:latin typeface="Times New Roman"/>
                <a:cs typeface="Times New Roman"/>
              </a:rPr>
              <a:t>his </a:t>
            </a:r>
            <a:r>
              <a:rPr sz="726" spc="7" dirty="0">
                <a:solidFill>
                  <a:srgbClr val="231F20"/>
                </a:solidFill>
                <a:latin typeface="Times New Roman"/>
                <a:cs typeface="Times New Roman"/>
              </a:rPr>
              <a:t>name?  How </a:t>
            </a:r>
            <a:r>
              <a:rPr sz="726" spc="3" dirty="0">
                <a:solidFill>
                  <a:srgbClr val="231F20"/>
                </a:solidFill>
                <a:latin typeface="Times New Roman"/>
                <a:cs typeface="Times New Roman"/>
              </a:rPr>
              <a:t>old </a:t>
            </a:r>
            <a:r>
              <a:rPr sz="726" spc="-3" dirty="0">
                <a:solidFill>
                  <a:srgbClr val="231F20"/>
                </a:solidFill>
                <a:latin typeface="Times New Roman"/>
                <a:cs typeface="Times New Roman"/>
              </a:rPr>
              <a:t>is </a:t>
            </a:r>
            <a:r>
              <a:rPr sz="726" spc="-10" dirty="0">
                <a:solidFill>
                  <a:srgbClr val="231F20"/>
                </a:solidFill>
                <a:latin typeface="Times New Roman"/>
                <a:cs typeface="Times New Roman"/>
              </a:rPr>
              <a:t>he? </a:t>
            </a:r>
            <a:r>
              <a:rPr sz="726" dirty="0">
                <a:solidFill>
                  <a:srgbClr val="231F20"/>
                </a:solidFill>
                <a:latin typeface="Times New Roman"/>
                <a:cs typeface="Times New Roman"/>
              </a:rPr>
              <a:t>What’s </a:t>
            </a:r>
            <a:r>
              <a:rPr sz="726" spc="10" dirty="0">
                <a:solidFill>
                  <a:srgbClr val="231F20"/>
                </a:solidFill>
                <a:latin typeface="Times New Roman"/>
                <a:cs typeface="Times New Roman"/>
              </a:rPr>
              <a:t>his </a:t>
            </a:r>
            <a:r>
              <a:rPr sz="726" spc="3" dirty="0">
                <a:solidFill>
                  <a:srgbClr val="231F20"/>
                </a:solidFill>
                <a:latin typeface="Times New Roman"/>
                <a:cs typeface="Times New Roman"/>
              </a:rPr>
              <a:t>favourite</a:t>
            </a:r>
            <a:r>
              <a:rPr sz="726" spc="165" dirty="0">
                <a:solidFill>
                  <a:srgbClr val="231F20"/>
                </a:solidFill>
                <a:latin typeface="Times New Roman"/>
                <a:cs typeface="Times New Roman"/>
              </a:rPr>
              <a:t> </a:t>
            </a:r>
            <a:r>
              <a:rPr sz="726" spc="-3" dirty="0">
                <a:solidFill>
                  <a:srgbClr val="231F20"/>
                </a:solidFill>
                <a:latin typeface="Times New Roman"/>
                <a:cs typeface="Times New Roman"/>
              </a:rPr>
              <a:t>food?</a:t>
            </a:r>
            <a:endParaRPr sz="726" dirty="0">
              <a:latin typeface="Times New Roman"/>
              <a:cs typeface="Times New Roman"/>
            </a:endParaRPr>
          </a:p>
          <a:p>
            <a:pPr marL="16335" indent="-419">
              <a:lnSpc>
                <a:spcPts val="755"/>
              </a:lnSpc>
            </a:pPr>
            <a:r>
              <a:rPr sz="726" dirty="0">
                <a:solidFill>
                  <a:srgbClr val="231F20"/>
                </a:solidFill>
                <a:latin typeface="Times New Roman"/>
                <a:cs typeface="Times New Roman"/>
              </a:rPr>
              <a:t>Robin:  OK. </a:t>
            </a:r>
            <a:r>
              <a:rPr sz="726" spc="-3" dirty="0">
                <a:solidFill>
                  <a:srgbClr val="231F20"/>
                </a:solidFill>
                <a:latin typeface="Times New Roman"/>
                <a:cs typeface="Times New Roman"/>
              </a:rPr>
              <a:t>Give </a:t>
            </a:r>
            <a:r>
              <a:rPr sz="726" spc="16" dirty="0">
                <a:solidFill>
                  <a:srgbClr val="231F20"/>
                </a:solidFill>
                <a:latin typeface="Times New Roman"/>
                <a:cs typeface="Times New Roman"/>
              </a:rPr>
              <a:t>me </a:t>
            </a:r>
            <a:r>
              <a:rPr sz="726" spc="3" dirty="0">
                <a:solidFill>
                  <a:srgbClr val="231F20"/>
                </a:solidFill>
                <a:latin typeface="Times New Roman"/>
                <a:cs typeface="Times New Roman"/>
              </a:rPr>
              <a:t>a </a:t>
            </a:r>
            <a:r>
              <a:rPr sz="726" spc="16" dirty="0">
                <a:solidFill>
                  <a:srgbClr val="231F20"/>
                </a:solidFill>
                <a:latin typeface="Times New Roman"/>
                <a:cs typeface="Times New Roman"/>
              </a:rPr>
              <a:t>minute. </a:t>
            </a:r>
            <a:r>
              <a:rPr sz="726" i="1" spc="7" dirty="0">
                <a:solidFill>
                  <a:srgbClr val="231F20"/>
                </a:solidFill>
                <a:latin typeface="Palatino Linotype"/>
                <a:cs typeface="Palatino Linotype"/>
              </a:rPr>
              <a:t>(pause </a:t>
            </a:r>
            <a:r>
              <a:rPr sz="726" i="1" dirty="0">
                <a:solidFill>
                  <a:srgbClr val="231F20"/>
                </a:solidFill>
                <a:latin typeface="Palatino Linotype"/>
                <a:cs typeface="Palatino Linotype"/>
              </a:rPr>
              <a:t>while </a:t>
            </a:r>
            <a:r>
              <a:rPr sz="726" i="1" spc="20" dirty="0">
                <a:solidFill>
                  <a:srgbClr val="231F20"/>
                </a:solidFill>
                <a:latin typeface="Palatino Linotype"/>
                <a:cs typeface="Palatino Linotype"/>
              </a:rPr>
              <a:t>he </a:t>
            </a:r>
            <a:r>
              <a:rPr sz="726" i="1" spc="7" dirty="0">
                <a:solidFill>
                  <a:srgbClr val="231F20"/>
                </a:solidFill>
                <a:latin typeface="Palatino Linotype"/>
                <a:cs typeface="Palatino Linotype"/>
              </a:rPr>
              <a:t>talks </a:t>
            </a:r>
            <a:r>
              <a:rPr sz="726" i="1" spc="10" dirty="0">
                <a:solidFill>
                  <a:srgbClr val="231F20"/>
                </a:solidFill>
                <a:latin typeface="Palatino Linotype"/>
                <a:cs typeface="Palatino Linotype"/>
              </a:rPr>
              <a:t>to the</a:t>
            </a:r>
            <a:r>
              <a:rPr sz="726" i="1" spc="99" dirty="0">
                <a:solidFill>
                  <a:srgbClr val="231F20"/>
                </a:solidFill>
                <a:latin typeface="Palatino Linotype"/>
                <a:cs typeface="Palatino Linotype"/>
              </a:rPr>
              <a:t> </a:t>
            </a:r>
            <a:r>
              <a:rPr sz="726" i="1" dirty="0">
                <a:solidFill>
                  <a:srgbClr val="231F20"/>
                </a:solidFill>
                <a:latin typeface="Palatino Linotype"/>
                <a:cs typeface="Palatino Linotype"/>
              </a:rPr>
              <a:t>cat)</a:t>
            </a:r>
            <a:endParaRPr sz="726" dirty="0">
              <a:latin typeface="Palatino Linotype"/>
              <a:cs typeface="Palatino Linotype"/>
            </a:endParaRPr>
          </a:p>
          <a:p>
            <a:pPr marL="308270" marR="3351" indent="-291936">
              <a:lnSpc>
                <a:spcPts val="805"/>
              </a:lnSpc>
              <a:spcBef>
                <a:spcPts val="46"/>
              </a:spcBef>
            </a:pPr>
            <a:r>
              <a:rPr sz="726" dirty="0">
                <a:solidFill>
                  <a:srgbClr val="231F20"/>
                </a:solidFill>
                <a:latin typeface="Times New Roman"/>
                <a:cs typeface="Times New Roman"/>
              </a:rPr>
              <a:t>Robin: </a:t>
            </a:r>
            <a:r>
              <a:rPr sz="726" spc="-7" dirty="0">
                <a:solidFill>
                  <a:srgbClr val="231F20"/>
                </a:solidFill>
                <a:latin typeface="Times New Roman"/>
                <a:cs typeface="Times New Roman"/>
              </a:rPr>
              <a:t>Well, </a:t>
            </a:r>
            <a:r>
              <a:rPr sz="726" dirty="0">
                <a:solidFill>
                  <a:srgbClr val="231F20"/>
                </a:solidFill>
                <a:latin typeface="Times New Roman"/>
                <a:cs typeface="Times New Roman"/>
              </a:rPr>
              <a:t>its </a:t>
            </a:r>
            <a:r>
              <a:rPr sz="726" spc="23" dirty="0">
                <a:solidFill>
                  <a:srgbClr val="231F20"/>
                </a:solidFill>
                <a:latin typeface="Times New Roman"/>
                <a:cs typeface="Times New Roman"/>
              </a:rPr>
              <a:t>name </a:t>
            </a:r>
            <a:r>
              <a:rPr sz="726" spc="-3" dirty="0">
                <a:solidFill>
                  <a:srgbClr val="231F20"/>
                </a:solidFill>
                <a:latin typeface="Times New Roman"/>
                <a:cs typeface="Times New Roman"/>
              </a:rPr>
              <a:t>is </a:t>
            </a:r>
            <a:r>
              <a:rPr sz="726" spc="3" dirty="0">
                <a:solidFill>
                  <a:srgbClr val="231F20"/>
                </a:solidFill>
                <a:latin typeface="Times New Roman"/>
                <a:cs typeface="Times New Roman"/>
              </a:rPr>
              <a:t>Pafnutiy. </a:t>
            </a:r>
            <a:r>
              <a:rPr sz="726" spc="7" dirty="0">
                <a:solidFill>
                  <a:srgbClr val="231F20"/>
                </a:solidFill>
                <a:latin typeface="Times New Roman"/>
                <a:cs typeface="Times New Roman"/>
              </a:rPr>
              <a:t>It </a:t>
            </a:r>
            <a:r>
              <a:rPr sz="726" spc="-3" dirty="0">
                <a:solidFill>
                  <a:srgbClr val="231F20"/>
                </a:solidFill>
                <a:latin typeface="Times New Roman"/>
                <a:cs typeface="Times New Roman"/>
              </a:rPr>
              <a:t>is </a:t>
            </a:r>
            <a:r>
              <a:rPr sz="726" spc="16" dirty="0">
                <a:solidFill>
                  <a:srgbClr val="231F20"/>
                </a:solidFill>
                <a:latin typeface="Times New Roman"/>
                <a:cs typeface="Times New Roman"/>
              </a:rPr>
              <a:t>three </a:t>
            </a:r>
            <a:r>
              <a:rPr sz="726" dirty="0">
                <a:solidFill>
                  <a:srgbClr val="231F20"/>
                </a:solidFill>
                <a:latin typeface="Times New Roman"/>
                <a:cs typeface="Times New Roman"/>
              </a:rPr>
              <a:t>years old. </a:t>
            </a:r>
            <a:r>
              <a:rPr sz="726" spc="23" dirty="0">
                <a:solidFill>
                  <a:srgbClr val="231F20"/>
                </a:solidFill>
                <a:latin typeface="Times New Roman"/>
                <a:cs typeface="Times New Roman"/>
              </a:rPr>
              <a:t>And </a:t>
            </a:r>
            <a:r>
              <a:rPr sz="726" spc="10" dirty="0">
                <a:solidFill>
                  <a:srgbClr val="231F20"/>
                </a:solidFill>
                <a:latin typeface="Times New Roman"/>
                <a:cs typeface="Times New Roman"/>
              </a:rPr>
              <a:t>his  </a:t>
            </a:r>
            <a:r>
              <a:rPr sz="726" spc="3" dirty="0">
                <a:solidFill>
                  <a:srgbClr val="231F20"/>
                </a:solidFill>
                <a:latin typeface="Times New Roman"/>
                <a:cs typeface="Times New Roman"/>
              </a:rPr>
              <a:t>favourite </a:t>
            </a:r>
            <a:r>
              <a:rPr sz="726" spc="7" dirty="0">
                <a:solidFill>
                  <a:srgbClr val="231F20"/>
                </a:solidFill>
                <a:latin typeface="Times New Roman"/>
                <a:cs typeface="Times New Roman"/>
              </a:rPr>
              <a:t>food </a:t>
            </a:r>
            <a:r>
              <a:rPr sz="726" spc="-3" dirty="0">
                <a:solidFill>
                  <a:srgbClr val="231F20"/>
                </a:solidFill>
                <a:latin typeface="Times New Roman"/>
                <a:cs typeface="Times New Roman"/>
              </a:rPr>
              <a:t>is </a:t>
            </a:r>
            <a:r>
              <a:rPr sz="726" dirty="0">
                <a:solidFill>
                  <a:srgbClr val="231F20"/>
                </a:solidFill>
                <a:latin typeface="Times New Roman"/>
                <a:cs typeface="Times New Roman"/>
              </a:rPr>
              <a:t>apples. </a:t>
            </a:r>
            <a:r>
              <a:rPr sz="726" spc="-7" dirty="0">
                <a:solidFill>
                  <a:srgbClr val="231F20"/>
                </a:solidFill>
                <a:latin typeface="Times New Roman"/>
                <a:cs typeface="Times New Roman"/>
              </a:rPr>
              <a:t>Very </a:t>
            </a:r>
            <a:r>
              <a:rPr sz="726" spc="16" dirty="0">
                <a:solidFill>
                  <a:srgbClr val="231F20"/>
                </a:solidFill>
                <a:latin typeface="Times New Roman"/>
                <a:cs typeface="Times New Roman"/>
              </a:rPr>
              <a:t>strange </a:t>
            </a:r>
            <a:r>
              <a:rPr sz="726" dirty="0">
                <a:solidFill>
                  <a:srgbClr val="231F20"/>
                </a:solidFill>
                <a:latin typeface="Times New Roman"/>
                <a:cs typeface="Times New Roman"/>
              </a:rPr>
              <a:t>for </a:t>
            </a:r>
            <a:r>
              <a:rPr sz="726" spc="3" dirty="0">
                <a:solidFill>
                  <a:srgbClr val="231F20"/>
                </a:solidFill>
                <a:latin typeface="Times New Roman"/>
                <a:cs typeface="Times New Roman"/>
              </a:rPr>
              <a:t>a </a:t>
            </a:r>
            <a:r>
              <a:rPr sz="726" dirty="0">
                <a:solidFill>
                  <a:srgbClr val="231F20"/>
                </a:solidFill>
                <a:latin typeface="Times New Roman"/>
                <a:cs typeface="Times New Roman"/>
              </a:rPr>
              <a:t>cat… </a:t>
            </a:r>
            <a:r>
              <a:rPr sz="726" spc="10" dirty="0">
                <a:solidFill>
                  <a:srgbClr val="231F20"/>
                </a:solidFill>
                <a:latin typeface="Times New Roman"/>
                <a:cs typeface="Times New Roman"/>
              </a:rPr>
              <a:t>Pafnutiy </a:t>
            </a:r>
            <a:r>
              <a:rPr sz="726" spc="-3" dirty="0">
                <a:solidFill>
                  <a:srgbClr val="231F20"/>
                </a:solidFill>
                <a:latin typeface="Times New Roman"/>
                <a:cs typeface="Times New Roman"/>
              </a:rPr>
              <a:t>is </a:t>
            </a:r>
            <a:r>
              <a:rPr sz="726" dirty="0">
                <a:solidFill>
                  <a:srgbClr val="231F20"/>
                </a:solidFill>
                <a:latin typeface="Times New Roman"/>
                <a:cs typeface="Times New Roman"/>
              </a:rPr>
              <a:t>very  </a:t>
            </a:r>
            <a:r>
              <a:rPr sz="726" spc="16" dirty="0">
                <a:solidFill>
                  <a:srgbClr val="231F20"/>
                </a:solidFill>
                <a:latin typeface="Times New Roman"/>
                <a:cs typeface="Times New Roman"/>
              </a:rPr>
              <a:t>unhappy.</a:t>
            </a:r>
            <a:r>
              <a:rPr sz="726" spc="-33" dirty="0">
                <a:solidFill>
                  <a:srgbClr val="231F20"/>
                </a:solidFill>
                <a:latin typeface="Times New Roman"/>
                <a:cs typeface="Times New Roman"/>
              </a:rPr>
              <a:t> </a:t>
            </a:r>
            <a:r>
              <a:rPr sz="726" spc="3" dirty="0">
                <a:solidFill>
                  <a:srgbClr val="231F20"/>
                </a:solidFill>
                <a:latin typeface="Times New Roman"/>
                <a:cs typeface="Times New Roman"/>
              </a:rPr>
              <a:t>It…</a:t>
            </a:r>
            <a:endParaRPr sz="726" dirty="0">
              <a:latin typeface="Times New Roman"/>
              <a:cs typeface="Times New Roman"/>
            </a:endParaRPr>
          </a:p>
          <a:p>
            <a:pPr marL="8377">
              <a:lnSpc>
                <a:spcPts val="788"/>
              </a:lnSpc>
            </a:pPr>
            <a:r>
              <a:rPr sz="726" spc="3" dirty="0">
                <a:solidFill>
                  <a:srgbClr val="231F20"/>
                </a:solidFill>
                <a:latin typeface="Times New Roman"/>
                <a:cs typeface="Times New Roman"/>
              </a:rPr>
              <a:t>Misha:  </a:t>
            </a:r>
            <a:r>
              <a:rPr sz="726" spc="20" dirty="0">
                <a:solidFill>
                  <a:srgbClr val="231F20"/>
                </a:solidFill>
                <a:latin typeface="Times New Roman"/>
                <a:cs typeface="Times New Roman"/>
              </a:rPr>
              <a:t>Oh, </a:t>
            </a:r>
            <a:r>
              <a:rPr sz="726" spc="7" dirty="0">
                <a:solidFill>
                  <a:srgbClr val="231F20"/>
                </a:solidFill>
                <a:latin typeface="Times New Roman"/>
                <a:cs typeface="Times New Roman"/>
              </a:rPr>
              <a:t>no… </a:t>
            </a:r>
            <a:r>
              <a:rPr sz="726" spc="16" dirty="0">
                <a:solidFill>
                  <a:srgbClr val="231F20"/>
                </a:solidFill>
                <a:latin typeface="Times New Roman"/>
                <a:cs typeface="Times New Roman"/>
              </a:rPr>
              <a:t>This </a:t>
            </a:r>
            <a:r>
              <a:rPr sz="726" spc="-7" dirty="0">
                <a:solidFill>
                  <a:srgbClr val="231F20"/>
                </a:solidFill>
                <a:latin typeface="Times New Roman"/>
                <a:cs typeface="Times New Roman"/>
              </a:rPr>
              <a:t>can’t </a:t>
            </a:r>
            <a:r>
              <a:rPr sz="726" spc="3" dirty="0">
                <a:solidFill>
                  <a:srgbClr val="231F20"/>
                </a:solidFill>
                <a:latin typeface="Times New Roman"/>
                <a:cs typeface="Times New Roman"/>
              </a:rPr>
              <a:t>be </a:t>
            </a:r>
            <a:r>
              <a:rPr sz="726" spc="16" dirty="0">
                <a:solidFill>
                  <a:srgbClr val="231F20"/>
                </a:solidFill>
                <a:latin typeface="Times New Roman"/>
                <a:cs typeface="Times New Roman"/>
              </a:rPr>
              <a:t>true. </a:t>
            </a:r>
            <a:r>
              <a:rPr sz="726" spc="10" dirty="0">
                <a:solidFill>
                  <a:srgbClr val="231F20"/>
                </a:solidFill>
                <a:latin typeface="Times New Roman"/>
                <a:cs typeface="Times New Roman"/>
              </a:rPr>
              <a:t>I </a:t>
            </a:r>
            <a:r>
              <a:rPr sz="726" spc="20" dirty="0">
                <a:solidFill>
                  <a:srgbClr val="231F20"/>
                </a:solidFill>
                <a:latin typeface="Times New Roman"/>
                <a:cs typeface="Times New Roman"/>
              </a:rPr>
              <a:t>must </a:t>
            </a:r>
            <a:r>
              <a:rPr sz="726" dirty="0">
                <a:solidFill>
                  <a:srgbClr val="231F20"/>
                </a:solidFill>
                <a:latin typeface="Times New Roman"/>
                <a:cs typeface="Times New Roman"/>
              </a:rPr>
              <a:t>sit </a:t>
            </a:r>
            <a:r>
              <a:rPr sz="726" spc="20" dirty="0">
                <a:solidFill>
                  <a:srgbClr val="231F20"/>
                </a:solidFill>
                <a:latin typeface="Times New Roman"/>
                <a:cs typeface="Times New Roman"/>
              </a:rPr>
              <a:t>down </a:t>
            </a:r>
            <a:r>
              <a:rPr sz="726" dirty="0">
                <a:solidFill>
                  <a:srgbClr val="231F20"/>
                </a:solidFill>
                <a:latin typeface="Times New Roman"/>
                <a:cs typeface="Times New Roman"/>
              </a:rPr>
              <a:t>for </a:t>
            </a:r>
            <a:r>
              <a:rPr sz="726" spc="3" dirty="0">
                <a:solidFill>
                  <a:srgbClr val="231F20"/>
                </a:solidFill>
                <a:latin typeface="Times New Roman"/>
                <a:cs typeface="Times New Roman"/>
              </a:rPr>
              <a:t>a</a:t>
            </a:r>
            <a:r>
              <a:rPr sz="726" spc="122" dirty="0">
                <a:solidFill>
                  <a:srgbClr val="231F20"/>
                </a:solidFill>
                <a:latin typeface="Times New Roman"/>
                <a:cs typeface="Times New Roman"/>
              </a:rPr>
              <a:t> </a:t>
            </a:r>
            <a:r>
              <a:rPr sz="726" spc="16" dirty="0">
                <a:solidFill>
                  <a:srgbClr val="231F20"/>
                </a:solidFill>
                <a:latin typeface="Times New Roman"/>
                <a:cs typeface="Times New Roman"/>
              </a:rPr>
              <a:t>minute.</a:t>
            </a:r>
            <a:endParaRPr sz="726" dirty="0">
              <a:latin typeface="Times New Roman"/>
              <a:cs typeface="Times New Roman"/>
            </a:endParaRPr>
          </a:p>
          <a:p>
            <a:pPr marL="11309" marR="314972">
              <a:lnSpc>
                <a:spcPts val="752"/>
              </a:lnSpc>
              <a:spcBef>
                <a:spcPts val="620"/>
              </a:spcBef>
            </a:pPr>
            <a:r>
              <a:rPr sz="693" spc="40" dirty="0">
                <a:solidFill>
                  <a:srgbClr val="231F20"/>
                </a:solidFill>
                <a:latin typeface="Calibri"/>
                <a:cs typeface="Calibri"/>
              </a:rPr>
              <a:t>Are </a:t>
            </a:r>
            <a:r>
              <a:rPr sz="693" dirty="0">
                <a:solidFill>
                  <a:srgbClr val="231F20"/>
                </a:solidFill>
                <a:latin typeface="Calibri"/>
                <a:cs typeface="Calibri"/>
              </a:rPr>
              <a:t>these sentences true, </a:t>
            </a:r>
            <a:r>
              <a:rPr sz="693" spc="16" dirty="0">
                <a:solidFill>
                  <a:srgbClr val="231F20"/>
                </a:solidFill>
                <a:latin typeface="Calibri"/>
                <a:cs typeface="Calibri"/>
              </a:rPr>
              <a:t>false or </a:t>
            </a:r>
            <a:r>
              <a:rPr sz="693" dirty="0">
                <a:solidFill>
                  <a:srgbClr val="231F20"/>
                </a:solidFill>
                <a:latin typeface="Calibri"/>
                <a:cs typeface="Calibri"/>
              </a:rPr>
              <a:t>is there </a:t>
            </a:r>
            <a:r>
              <a:rPr sz="693" spc="-7" dirty="0">
                <a:solidFill>
                  <a:srgbClr val="231F20"/>
                </a:solidFill>
                <a:latin typeface="Calibri"/>
                <a:cs typeface="Calibri"/>
              </a:rPr>
              <a:t>not </a:t>
            </a:r>
            <a:r>
              <a:rPr sz="693" spc="20" dirty="0">
                <a:solidFill>
                  <a:srgbClr val="231F20"/>
                </a:solidFill>
                <a:latin typeface="Calibri"/>
                <a:cs typeface="Calibri"/>
              </a:rPr>
              <a:t>enough </a:t>
            </a:r>
            <a:r>
              <a:rPr sz="693" spc="3" dirty="0">
                <a:solidFill>
                  <a:srgbClr val="231F20"/>
                </a:solidFill>
                <a:latin typeface="Calibri"/>
                <a:cs typeface="Calibri"/>
              </a:rPr>
              <a:t>information  </a:t>
            </a:r>
            <a:r>
              <a:rPr sz="693" dirty="0">
                <a:solidFill>
                  <a:srgbClr val="231F20"/>
                </a:solidFill>
                <a:latin typeface="Calibri"/>
                <a:cs typeface="Calibri"/>
              </a:rPr>
              <a:t>in </a:t>
            </a:r>
            <a:r>
              <a:rPr sz="693" spc="-10" dirty="0">
                <a:solidFill>
                  <a:srgbClr val="231F20"/>
                </a:solidFill>
                <a:latin typeface="Calibri"/>
                <a:cs typeface="Calibri"/>
              </a:rPr>
              <a:t>the</a:t>
            </a:r>
            <a:r>
              <a:rPr sz="693" spc="53" dirty="0">
                <a:solidFill>
                  <a:srgbClr val="231F20"/>
                </a:solidFill>
                <a:latin typeface="Calibri"/>
                <a:cs typeface="Calibri"/>
              </a:rPr>
              <a:t> </a:t>
            </a:r>
            <a:r>
              <a:rPr sz="693" spc="10" dirty="0">
                <a:solidFill>
                  <a:srgbClr val="231F20"/>
                </a:solidFill>
                <a:latin typeface="Calibri"/>
                <a:cs typeface="Calibri"/>
              </a:rPr>
              <a:t>conversation?</a:t>
            </a:r>
            <a:endParaRPr sz="693" dirty="0">
              <a:latin typeface="Calibri"/>
              <a:cs typeface="Calibri"/>
            </a:endParaRPr>
          </a:p>
          <a:p>
            <a:pPr marL="153716" indent="-95916">
              <a:lnSpc>
                <a:spcPts val="838"/>
              </a:lnSpc>
              <a:spcBef>
                <a:spcPts val="155"/>
              </a:spcBef>
              <a:buAutoNum type="arabicPeriod"/>
              <a:tabLst>
                <a:tab pos="154135" algn="l"/>
              </a:tabLst>
            </a:pPr>
            <a:r>
              <a:rPr sz="726" spc="7" dirty="0">
                <a:solidFill>
                  <a:srgbClr val="231F20"/>
                </a:solidFill>
                <a:latin typeface="Times New Roman"/>
                <a:cs typeface="Times New Roman"/>
              </a:rPr>
              <a:t>Robin </a:t>
            </a:r>
            <a:r>
              <a:rPr sz="726" spc="10" dirty="0">
                <a:solidFill>
                  <a:srgbClr val="231F20"/>
                </a:solidFill>
                <a:latin typeface="Times New Roman"/>
                <a:cs typeface="Times New Roman"/>
              </a:rPr>
              <a:t>MacWizard </a:t>
            </a:r>
            <a:r>
              <a:rPr sz="726" spc="-3" dirty="0">
                <a:solidFill>
                  <a:srgbClr val="231F20"/>
                </a:solidFill>
                <a:latin typeface="Times New Roman"/>
                <a:cs typeface="Times New Roman"/>
              </a:rPr>
              <a:t>is </a:t>
            </a:r>
            <a:r>
              <a:rPr sz="726" spc="20" dirty="0">
                <a:solidFill>
                  <a:srgbClr val="231F20"/>
                </a:solidFill>
                <a:latin typeface="Times New Roman"/>
                <a:cs typeface="Times New Roman"/>
              </a:rPr>
              <a:t>from</a:t>
            </a:r>
            <a:r>
              <a:rPr sz="726" spc="53" dirty="0">
                <a:solidFill>
                  <a:srgbClr val="231F20"/>
                </a:solidFill>
                <a:latin typeface="Times New Roman"/>
                <a:cs typeface="Times New Roman"/>
              </a:rPr>
              <a:t> </a:t>
            </a:r>
            <a:r>
              <a:rPr sz="726" spc="7" dirty="0">
                <a:solidFill>
                  <a:srgbClr val="231F20"/>
                </a:solidFill>
                <a:latin typeface="Times New Roman"/>
                <a:cs typeface="Times New Roman"/>
              </a:rPr>
              <a:t>Scotland.</a:t>
            </a:r>
            <a:endParaRPr sz="726" dirty="0">
              <a:latin typeface="Times New Roman"/>
              <a:cs typeface="Times New Roman"/>
            </a:endParaRPr>
          </a:p>
          <a:p>
            <a:pPr marL="153716" indent="-100523">
              <a:lnSpc>
                <a:spcPts val="805"/>
              </a:lnSpc>
              <a:buAutoNum type="arabicPeriod"/>
              <a:tabLst>
                <a:tab pos="154135" algn="l"/>
              </a:tabLst>
            </a:pPr>
            <a:r>
              <a:rPr sz="726" dirty="0">
                <a:solidFill>
                  <a:srgbClr val="231F20"/>
                </a:solidFill>
                <a:latin typeface="Times New Roman"/>
                <a:cs typeface="Times New Roman"/>
              </a:rPr>
              <a:t>Rob </a:t>
            </a:r>
            <a:r>
              <a:rPr sz="726" spc="10" dirty="0">
                <a:solidFill>
                  <a:srgbClr val="231F20"/>
                </a:solidFill>
                <a:latin typeface="Times New Roman"/>
                <a:cs typeface="Times New Roman"/>
              </a:rPr>
              <a:t>MacWizard </a:t>
            </a:r>
            <a:r>
              <a:rPr sz="726" spc="-3" dirty="0">
                <a:solidFill>
                  <a:srgbClr val="231F20"/>
                </a:solidFill>
                <a:latin typeface="Times New Roman"/>
                <a:cs typeface="Times New Roman"/>
              </a:rPr>
              <a:t>is </a:t>
            </a:r>
            <a:r>
              <a:rPr sz="726" spc="20" dirty="0">
                <a:solidFill>
                  <a:srgbClr val="231F20"/>
                </a:solidFill>
                <a:latin typeface="Times New Roman"/>
                <a:cs typeface="Times New Roman"/>
              </a:rPr>
              <a:t>from</a:t>
            </a:r>
            <a:r>
              <a:rPr sz="726" spc="49" dirty="0">
                <a:solidFill>
                  <a:srgbClr val="231F20"/>
                </a:solidFill>
                <a:latin typeface="Times New Roman"/>
                <a:cs typeface="Times New Roman"/>
              </a:rPr>
              <a:t> </a:t>
            </a:r>
            <a:r>
              <a:rPr sz="726" spc="10" dirty="0">
                <a:solidFill>
                  <a:srgbClr val="231F20"/>
                </a:solidFill>
                <a:latin typeface="Times New Roman"/>
                <a:cs typeface="Times New Roman"/>
              </a:rPr>
              <a:t>London.</a:t>
            </a:r>
            <a:endParaRPr sz="726" dirty="0">
              <a:latin typeface="Times New Roman"/>
              <a:cs typeface="Times New Roman"/>
            </a:endParaRPr>
          </a:p>
          <a:p>
            <a:pPr marL="153716" indent="-97172">
              <a:lnSpc>
                <a:spcPts val="805"/>
              </a:lnSpc>
              <a:buAutoNum type="arabicPeriod"/>
              <a:tabLst>
                <a:tab pos="154135" algn="l"/>
              </a:tabLst>
            </a:pPr>
            <a:r>
              <a:rPr sz="726" spc="10" dirty="0">
                <a:solidFill>
                  <a:srgbClr val="231F20"/>
                </a:solidFill>
                <a:latin typeface="Times New Roman"/>
                <a:cs typeface="Times New Roman"/>
              </a:rPr>
              <a:t>Misha </a:t>
            </a:r>
            <a:r>
              <a:rPr sz="726" spc="-7" dirty="0">
                <a:solidFill>
                  <a:srgbClr val="231F20"/>
                </a:solidFill>
                <a:latin typeface="Times New Roman"/>
                <a:cs typeface="Times New Roman"/>
              </a:rPr>
              <a:t>can’t </a:t>
            </a:r>
            <a:r>
              <a:rPr sz="726" spc="-3" dirty="0">
                <a:solidFill>
                  <a:srgbClr val="231F20"/>
                </a:solidFill>
                <a:latin typeface="Times New Roman"/>
                <a:cs typeface="Times New Roman"/>
              </a:rPr>
              <a:t>believe</a:t>
            </a:r>
            <a:r>
              <a:rPr sz="726" spc="53" dirty="0">
                <a:solidFill>
                  <a:srgbClr val="231F20"/>
                </a:solidFill>
                <a:latin typeface="Times New Roman"/>
                <a:cs typeface="Times New Roman"/>
              </a:rPr>
              <a:t> </a:t>
            </a:r>
            <a:r>
              <a:rPr sz="726" spc="3" dirty="0">
                <a:solidFill>
                  <a:srgbClr val="231F20"/>
                </a:solidFill>
                <a:latin typeface="Times New Roman"/>
                <a:cs typeface="Times New Roman"/>
              </a:rPr>
              <a:t>Robin.</a:t>
            </a:r>
            <a:endParaRPr sz="726" dirty="0">
              <a:latin typeface="Times New Roman"/>
              <a:cs typeface="Times New Roman"/>
            </a:endParaRPr>
          </a:p>
          <a:p>
            <a:pPr marL="153716" indent="-99685">
              <a:lnSpc>
                <a:spcPts val="805"/>
              </a:lnSpc>
              <a:buAutoNum type="arabicPeriod"/>
              <a:tabLst>
                <a:tab pos="154135" algn="l"/>
              </a:tabLst>
            </a:pPr>
            <a:r>
              <a:rPr sz="726" spc="-16" dirty="0">
                <a:solidFill>
                  <a:srgbClr val="231F20"/>
                </a:solidFill>
                <a:latin typeface="Times New Roman"/>
                <a:cs typeface="Times New Roman"/>
              </a:rPr>
              <a:t>Robin’s </a:t>
            </a:r>
            <a:r>
              <a:rPr sz="726" spc="3" dirty="0">
                <a:solidFill>
                  <a:srgbClr val="231F20"/>
                </a:solidFill>
                <a:latin typeface="Times New Roman"/>
                <a:cs typeface="Times New Roman"/>
              </a:rPr>
              <a:t>got a </a:t>
            </a:r>
            <a:r>
              <a:rPr sz="726" dirty="0">
                <a:solidFill>
                  <a:srgbClr val="231F20"/>
                </a:solidFill>
                <a:latin typeface="Times New Roman"/>
                <a:cs typeface="Times New Roman"/>
              </a:rPr>
              <a:t>very </a:t>
            </a:r>
            <a:r>
              <a:rPr sz="726" spc="10" dirty="0">
                <a:solidFill>
                  <a:srgbClr val="231F20"/>
                </a:solidFill>
                <a:latin typeface="Times New Roman"/>
                <a:cs typeface="Times New Roman"/>
              </a:rPr>
              <a:t>good </a:t>
            </a:r>
            <a:r>
              <a:rPr sz="726" spc="3" dirty="0">
                <a:solidFill>
                  <a:srgbClr val="231F20"/>
                </a:solidFill>
                <a:latin typeface="Times New Roman"/>
                <a:cs typeface="Times New Roman"/>
              </a:rPr>
              <a:t>sense </a:t>
            </a:r>
            <a:r>
              <a:rPr sz="726" spc="-3" dirty="0">
                <a:solidFill>
                  <a:srgbClr val="231F20"/>
                </a:solidFill>
                <a:latin typeface="Times New Roman"/>
                <a:cs typeface="Times New Roman"/>
              </a:rPr>
              <a:t>of</a:t>
            </a:r>
            <a:r>
              <a:rPr sz="726" spc="132" dirty="0">
                <a:solidFill>
                  <a:srgbClr val="231F20"/>
                </a:solidFill>
                <a:latin typeface="Times New Roman"/>
                <a:cs typeface="Times New Roman"/>
              </a:rPr>
              <a:t> </a:t>
            </a:r>
            <a:r>
              <a:rPr sz="726" spc="20" dirty="0">
                <a:solidFill>
                  <a:srgbClr val="231F20"/>
                </a:solidFill>
                <a:latin typeface="Times New Roman"/>
                <a:cs typeface="Times New Roman"/>
              </a:rPr>
              <a:t>humour.</a:t>
            </a:r>
            <a:endParaRPr sz="726" dirty="0">
              <a:latin typeface="Times New Roman"/>
              <a:cs typeface="Times New Roman"/>
            </a:endParaRPr>
          </a:p>
          <a:p>
            <a:pPr marL="153716" indent="-97172">
              <a:lnSpc>
                <a:spcPts val="805"/>
              </a:lnSpc>
              <a:buAutoNum type="arabicPeriod"/>
              <a:tabLst>
                <a:tab pos="154135" algn="l"/>
              </a:tabLst>
            </a:pPr>
            <a:r>
              <a:rPr sz="726" spc="7" dirty="0">
                <a:solidFill>
                  <a:srgbClr val="231F20"/>
                </a:solidFill>
                <a:latin typeface="Times New Roman"/>
                <a:cs typeface="Times New Roman"/>
              </a:rPr>
              <a:t>Robin </a:t>
            </a:r>
            <a:r>
              <a:rPr sz="726" spc="-3" dirty="0">
                <a:solidFill>
                  <a:srgbClr val="231F20"/>
                </a:solidFill>
                <a:latin typeface="Times New Roman"/>
                <a:cs typeface="Times New Roman"/>
              </a:rPr>
              <a:t>is </a:t>
            </a:r>
            <a:r>
              <a:rPr sz="726" spc="20" dirty="0">
                <a:solidFill>
                  <a:srgbClr val="231F20"/>
                </a:solidFill>
                <a:latin typeface="Times New Roman"/>
                <a:cs typeface="Times New Roman"/>
              </a:rPr>
              <a:t>from the </a:t>
            </a:r>
            <a:r>
              <a:rPr sz="726" spc="3" dirty="0">
                <a:solidFill>
                  <a:srgbClr val="231F20"/>
                </a:solidFill>
                <a:latin typeface="Times New Roman"/>
                <a:cs typeface="Times New Roman"/>
              </a:rPr>
              <a:t>year</a:t>
            </a:r>
            <a:r>
              <a:rPr sz="726" spc="49" dirty="0">
                <a:solidFill>
                  <a:srgbClr val="231F20"/>
                </a:solidFill>
                <a:latin typeface="Times New Roman"/>
                <a:cs typeface="Times New Roman"/>
              </a:rPr>
              <a:t> </a:t>
            </a:r>
            <a:r>
              <a:rPr sz="726" spc="-20" dirty="0">
                <a:solidFill>
                  <a:srgbClr val="231F20"/>
                </a:solidFill>
                <a:latin typeface="Times New Roman"/>
                <a:cs typeface="Times New Roman"/>
              </a:rPr>
              <a:t>1599.</a:t>
            </a:r>
            <a:endParaRPr sz="726" dirty="0">
              <a:latin typeface="Times New Roman"/>
              <a:cs typeface="Times New Roman"/>
            </a:endParaRPr>
          </a:p>
          <a:p>
            <a:pPr marL="153716" indent="-99267">
              <a:lnSpc>
                <a:spcPts val="805"/>
              </a:lnSpc>
              <a:buAutoNum type="arabicPeriod"/>
              <a:tabLst>
                <a:tab pos="154135" algn="l"/>
              </a:tabLst>
            </a:pPr>
            <a:r>
              <a:rPr sz="726" spc="-16" dirty="0">
                <a:solidFill>
                  <a:srgbClr val="231F20"/>
                </a:solidFill>
                <a:latin typeface="Times New Roman"/>
                <a:cs typeface="Times New Roman"/>
              </a:rPr>
              <a:t>Robin’s </a:t>
            </a:r>
            <a:r>
              <a:rPr sz="726" spc="10" dirty="0">
                <a:solidFill>
                  <a:srgbClr val="231F20"/>
                </a:solidFill>
                <a:latin typeface="Times New Roman"/>
                <a:cs typeface="Times New Roman"/>
              </a:rPr>
              <a:t>father </a:t>
            </a:r>
            <a:r>
              <a:rPr sz="726" spc="-3" dirty="0">
                <a:solidFill>
                  <a:srgbClr val="231F20"/>
                </a:solidFill>
                <a:latin typeface="Times New Roman"/>
                <a:cs typeface="Times New Roman"/>
              </a:rPr>
              <a:t>is </a:t>
            </a:r>
            <a:r>
              <a:rPr sz="726" spc="3" dirty="0">
                <a:solidFill>
                  <a:srgbClr val="231F20"/>
                </a:solidFill>
                <a:latin typeface="Times New Roman"/>
                <a:cs typeface="Times New Roman"/>
              </a:rPr>
              <a:t>a</a:t>
            </a:r>
            <a:r>
              <a:rPr sz="726" spc="115" dirty="0">
                <a:solidFill>
                  <a:srgbClr val="231F20"/>
                </a:solidFill>
                <a:latin typeface="Times New Roman"/>
                <a:cs typeface="Times New Roman"/>
              </a:rPr>
              <a:t> </a:t>
            </a:r>
            <a:r>
              <a:rPr sz="726" spc="7" dirty="0">
                <a:solidFill>
                  <a:srgbClr val="231F20"/>
                </a:solidFill>
                <a:latin typeface="Times New Roman"/>
                <a:cs typeface="Times New Roman"/>
              </a:rPr>
              <a:t>wizard.</a:t>
            </a:r>
            <a:endParaRPr sz="726" dirty="0">
              <a:latin typeface="Times New Roman"/>
              <a:cs typeface="Times New Roman"/>
            </a:endParaRPr>
          </a:p>
          <a:p>
            <a:pPr marL="153716" indent="-90471">
              <a:lnSpc>
                <a:spcPts val="805"/>
              </a:lnSpc>
              <a:buAutoNum type="arabicPeriod"/>
              <a:tabLst>
                <a:tab pos="154135" algn="l"/>
              </a:tabLst>
            </a:pPr>
            <a:r>
              <a:rPr sz="726" spc="-16" dirty="0">
                <a:solidFill>
                  <a:srgbClr val="231F20"/>
                </a:solidFill>
                <a:latin typeface="Times New Roman"/>
                <a:cs typeface="Times New Roman"/>
              </a:rPr>
              <a:t>Robin’s </a:t>
            </a:r>
            <a:r>
              <a:rPr sz="726" spc="3" dirty="0">
                <a:solidFill>
                  <a:srgbClr val="231F20"/>
                </a:solidFill>
                <a:latin typeface="Times New Roman"/>
                <a:cs typeface="Times New Roman"/>
              </a:rPr>
              <a:t>family </a:t>
            </a:r>
            <a:r>
              <a:rPr sz="726" spc="10" dirty="0">
                <a:solidFill>
                  <a:srgbClr val="231F20"/>
                </a:solidFill>
                <a:latin typeface="Times New Roman"/>
                <a:cs typeface="Times New Roman"/>
              </a:rPr>
              <a:t>are good</a:t>
            </a:r>
            <a:r>
              <a:rPr sz="726" spc="106" dirty="0">
                <a:solidFill>
                  <a:srgbClr val="231F20"/>
                </a:solidFill>
                <a:latin typeface="Times New Roman"/>
                <a:cs typeface="Times New Roman"/>
              </a:rPr>
              <a:t> </a:t>
            </a:r>
            <a:r>
              <a:rPr sz="726" spc="7" dirty="0">
                <a:solidFill>
                  <a:srgbClr val="231F20"/>
                </a:solidFill>
                <a:latin typeface="Times New Roman"/>
                <a:cs typeface="Times New Roman"/>
              </a:rPr>
              <a:t>wizards.</a:t>
            </a:r>
            <a:endParaRPr sz="726" dirty="0">
              <a:latin typeface="Times New Roman"/>
              <a:cs typeface="Times New Roman"/>
            </a:endParaRPr>
          </a:p>
          <a:p>
            <a:pPr marL="153716" indent="-99267">
              <a:lnSpc>
                <a:spcPts val="805"/>
              </a:lnSpc>
              <a:buAutoNum type="arabicPeriod"/>
              <a:tabLst>
                <a:tab pos="154135" algn="l"/>
              </a:tabLst>
            </a:pPr>
            <a:r>
              <a:rPr sz="726" spc="7" dirty="0">
                <a:solidFill>
                  <a:srgbClr val="231F20"/>
                </a:solidFill>
                <a:latin typeface="Times New Roman"/>
                <a:cs typeface="Times New Roman"/>
              </a:rPr>
              <a:t>Robin </a:t>
            </a:r>
            <a:r>
              <a:rPr sz="726" dirty="0">
                <a:solidFill>
                  <a:srgbClr val="231F20"/>
                </a:solidFill>
                <a:latin typeface="Times New Roman"/>
                <a:cs typeface="Times New Roman"/>
              </a:rPr>
              <a:t>needn’t go </a:t>
            </a:r>
            <a:r>
              <a:rPr sz="726" spc="3" dirty="0">
                <a:solidFill>
                  <a:srgbClr val="231F20"/>
                </a:solidFill>
                <a:latin typeface="Times New Roman"/>
                <a:cs typeface="Times New Roman"/>
              </a:rPr>
              <a:t>back </a:t>
            </a:r>
            <a:r>
              <a:rPr sz="726" spc="16" dirty="0">
                <a:solidFill>
                  <a:srgbClr val="231F20"/>
                </a:solidFill>
                <a:latin typeface="Times New Roman"/>
                <a:cs typeface="Times New Roman"/>
              </a:rPr>
              <a:t>to </a:t>
            </a:r>
            <a:r>
              <a:rPr sz="726" spc="10" dirty="0">
                <a:solidFill>
                  <a:srgbClr val="231F20"/>
                </a:solidFill>
                <a:latin typeface="Times New Roman"/>
                <a:cs typeface="Times New Roman"/>
              </a:rPr>
              <a:t>his</a:t>
            </a:r>
            <a:r>
              <a:rPr sz="726" spc="109" dirty="0">
                <a:solidFill>
                  <a:srgbClr val="231F20"/>
                </a:solidFill>
                <a:latin typeface="Times New Roman"/>
                <a:cs typeface="Times New Roman"/>
              </a:rPr>
              <a:t> </a:t>
            </a:r>
            <a:r>
              <a:rPr sz="726" spc="10" dirty="0">
                <a:solidFill>
                  <a:srgbClr val="231F20"/>
                </a:solidFill>
                <a:latin typeface="Times New Roman"/>
                <a:cs typeface="Times New Roman"/>
              </a:rPr>
              <a:t>time.</a:t>
            </a:r>
            <a:endParaRPr sz="726" dirty="0">
              <a:latin typeface="Times New Roman"/>
              <a:cs typeface="Times New Roman"/>
            </a:endParaRPr>
          </a:p>
          <a:p>
            <a:pPr marL="153716" indent="-94659">
              <a:lnSpc>
                <a:spcPts val="805"/>
              </a:lnSpc>
              <a:buAutoNum type="arabicPeriod"/>
              <a:tabLst>
                <a:tab pos="154135" algn="l"/>
              </a:tabLst>
            </a:pPr>
            <a:r>
              <a:rPr sz="726" spc="10" dirty="0">
                <a:solidFill>
                  <a:srgbClr val="231F20"/>
                </a:solidFill>
                <a:latin typeface="Times New Roman"/>
                <a:cs typeface="Times New Roman"/>
              </a:rPr>
              <a:t>Misha </a:t>
            </a:r>
            <a:r>
              <a:rPr sz="726" spc="-3" dirty="0">
                <a:solidFill>
                  <a:srgbClr val="231F20"/>
                </a:solidFill>
                <a:latin typeface="Times New Roman"/>
                <a:cs typeface="Times New Roman"/>
              </a:rPr>
              <a:t>is </a:t>
            </a:r>
            <a:r>
              <a:rPr sz="726" dirty="0">
                <a:solidFill>
                  <a:srgbClr val="231F20"/>
                </a:solidFill>
                <a:latin typeface="Times New Roman"/>
                <a:cs typeface="Times New Roman"/>
              </a:rPr>
              <a:t>very </a:t>
            </a:r>
            <a:r>
              <a:rPr sz="726" spc="10" dirty="0">
                <a:solidFill>
                  <a:srgbClr val="231F20"/>
                </a:solidFill>
                <a:latin typeface="Times New Roman"/>
                <a:cs typeface="Times New Roman"/>
              </a:rPr>
              <a:t>happy </a:t>
            </a:r>
            <a:r>
              <a:rPr sz="726" spc="16" dirty="0">
                <a:solidFill>
                  <a:srgbClr val="231F20"/>
                </a:solidFill>
                <a:latin typeface="Times New Roman"/>
                <a:cs typeface="Times New Roman"/>
              </a:rPr>
              <a:t>with </a:t>
            </a:r>
            <a:r>
              <a:rPr sz="726" spc="10" dirty="0">
                <a:solidFill>
                  <a:srgbClr val="231F20"/>
                </a:solidFill>
                <a:latin typeface="Times New Roman"/>
                <a:cs typeface="Times New Roman"/>
              </a:rPr>
              <a:t>his </a:t>
            </a:r>
            <a:r>
              <a:rPr sz="726" spc="7" dirty="0">
                <a:solidFill>
                  <a:srgbClr val="231F20"/>
                </a:solidFill>
                <a:latin typeface="Times New Roman"/>
                <a:cs typeface="Times New Roman"/>
              </a:rPr>
              <a:t>new</a:t>
            </a:r>
            <a:r>
              <a:rPr sz="726" spc="119" dirty="0">
                <a:solidFill>
                  <a:srgbClr val="231F20"/>
                </a:solidFill>
                <a:latin typeface="Times New Roman"/>
                <a:cs typeface="Times New Roman"/>
              </a:rPr>
              <a:t> </a:t>
            </a:r>
            <a:r>
              <a:rPr sz="726" spc="10" dirty="0">
                <a:solidFill>
                  <a:srgbClr val="231F20"/>
                </a:solidFill>
                <a:latin typeface="Times New Roman"/>
                <a:cs typeface="Times New Roman"/>
              </a:rPr>
              <a:t>friend.</a:t>
            </a:r>
            <a:endParaRPr sz="726" dirty="0">
              <a:latin typeface="Times New Roman"/>
              <a:cs typeface="Times New Roman"/>
            </a:endParaRPr>
          </a:p>
          <a:p>
            <a:pPr marL="153716" indent="-140313">
              <a:lnSpc>
                <a:spcPts val="805"/>
              </a:lnSpc>
              <a:buAutoNum type="arabicPeriod"/>
              <a:tabLst>
                <a:tab pos="154135" algn="l"/>
              </a:tabLst>
            </a:pPr>
            <a:r>
              <a:rPr sz="726" spc="7" dirty="0">
                <a:solidFill>
                  <a:srgbClr val="231F20"/>
                </a:solidFill>
                <a:latin typeface="Times New Roman"/>
                <a:cs typeface="Times New Roman"/>
              </a:rPr>
              <a:t>Robin </a:t>
            </a:r>
            <a:r>
              <a:rPr sz="726" spc="20" dirty="0">
                <a:solidFill>
                  <a:srgbClr val="231F20"/>
                </a:solidFill>
                <a:latin typeface="Times New Roman"/>
                <a:cs typeface="Times New Roman"/>
              </a:rPr>
              <a:t>can </a:t>
            </a:r>
            <a:r>
              <a:rPr sz="726" spc="16" dirty="0">
                <a:solidFill>
                  <a:srgbClr val="231F20"/>
                </a:solidFill>
                <a:latin typeface="Times New Roman"/>
                <a:cs typeface="Times New Roman"/>
              </a:rPr>
              <a:t>talk to</a:t>
            </a:r>
            <a:r>
              <a:rPr sz="726" spc="40" dirty="0">
                <a:solidFill>
                  <a:srgbClr val="231F20"/>
                </a:solidFill>
                <a:latin typeface="Times New Roman"/>
                <a:cs typeface="Times New Roman"/>
              </a:rPr>
              <a:t> </a:t>
            </a:r>
            <a:r>
              <a:rPr sz="726" spc="16" dirty="0">
                <a:solidFill>
                  <a:srgbClr val="231F20"/>
                </a:solidFill>
                <a:latin typeface="Times New Roman"/>
                <a:cs typeface="Times New Roman"/>
              </a:rPr>
              <a:t>animals.</a:t>
            </a:r>
            <a:endParaRPr sz="726" dirty="0">
              <a:latin typeface="Times New Roman"/>
              <a:cs typeface="Times New Roman"/>
            </a:endParaRPr>
          </a:p>
          <a:p>
            <a:pPr marL="153716" indent="-136544">
              <a:lnSpc>
                <a:spcPts val="838"/>
              </a:lnSpc>
              <a:buAutoNum type="arabicPeriod"/>
              <a:tabLst>
                <a:tab pos="154135" algn="l"/>
              </a:tabLst>
            </a:pPr>
            <a:r>
              <a:rPr sz="726" spc="7" dirty="0">
                <a:solidFill>
                  <a:srgbClr val="231F20"/>
                </a:solidFill>
                <a:latin typeface="Times New Roman"/>
                <a:cs typeface="Times New Roman"/>
              </a:rPr>
              <a:t>Robin </a:t>
            </a:r>
            <a:r>
              <a:rPr sz="726" spc="-7" dirty="0">
                <a:solidFill>
                  <a:srgbClr val="231F20"/>
                </a:solidFill>
                <a:latin typeface="Times New Roman"/>
                <a:cs typeface="Times New Roman"/>
              </a:rPr>
              <a:t>can’t </a:t>
            </a:r>
            <a:r>
              <a:rPr sz="726" spc="16" dirty="0">
                <a:solidFill>
                  <a:srgbClr val="231F20"/>
                </a:solidFill>
                <a:latin typeface="Times New Roman"/>
                <a:cs typeface="Times New Roman"/>
              </a:rPr>
              <a:t>talk to</a:t>
            </a:r>
            <a:r>
              <a:rPr sz="726" spc="56" dirty="0">
                <a:solidFill>
                  <a:srgbClr val="231F20"/>
                </a:solidFill>
                <a:latin typeface="Times New Roman"/>
                <a:cs typeface="Times New Roman"/>
              </a:rPr>
              <a:t> </a:t>
            </a:r>
            <a:r>
              <a:rPr sz="726" spc="3" dirty="0">
                <a:solidFill>
                  <a:srgbClr val="231F20"/>
                </a:solidFill>
                <a:latin typeface="Times New Roman"/>
                <a:cs typeface="Times New Roman"/>
              </a:rPr>
              <a:t>Pafnutiy.</a:t>
            </a:r>
            <a:endParaRPr sz="726" dirty="0">
              <a:latin typeface="Times New Roman"/>
              <a:cs typeface="Times New Roman"/>
            </a:endParaRPr>
          </a:p>
          <a:p>
            <a:pPr marL="11309">
              <a:spcBef>
                <a:spcPts val="524"/>
              </a:spcBef>
            </a:pPr>
            <a:r>
              <a:rPr sz="693" spc="23" dirty="0">
                <a:solidFill>
                  <a:srgbClr val="231F20"/>
                </a:solidFill>
                <a:latin typeface="Calibri"/>
                <a:cs typeface="Calibri"/>
              </a:rPr>
              <a:t>Answer </a:t>
            </a:r>
            <a:r>
              <a:rPr sz="693" spc="-10" dirty="0">
                <a:solidFill>
                  <a:srgbClr val="231F20"/>
                </a:solidFill>
                <a:latin typeface="Calibri"/>
                <a:cs typeface="Calibri"/>
              </a:rPr>
              <a:t>the</a:t>
            </a:r>
            <a:r>
              <a:rPr sz="693" spc="16" dirty="0">
                <a:solidFill>
                  <a:srgbClr val="231F20"/>
                </a:solidFill>
                <a:latin typeface="Calibri"/>
                <a:cs typeface="Calibri"/>
              </a:rPr>
              <a:t> </a:t>
            </a:r>
            <a:r>
              <a:rPr sz="693" spc="3" dirty="0">
                <a:solidFill>
                  <a:srgbClr val="231F20"/>
                </a:solidFill>
                <a:latin typeface="Calibri"/>
                <a:cs typeface="Calibri"/>
              </a:rPr>
              <a:t>questions.</a:t>
            </a:r>
            <a:endParaRPr sz="693" dirty="0">
              <a:latin typeface="Calibri"/>
              <a:cs typeface="Calibri"/>
            </a:endParaRPr>
          </a:p>
        </p:txBody>
      </p:sp>
      <p:sp>
        <p:nvSpPr>
          <p:cNvPr id="8" name="object 8"/>
          <p:cNvSpPr txBox="1"/>
          <p:nvPr/>
        </p:nvSpPr>
        <p:spPr>
          <a:xfrm>
            <a:off x="3184512" y="6268617"/>
            <a:ext cx="1158544" cy="418828"/>
          </a:xfrm>
          <a:prstGeom prst="rect">
            <a:avLst/>
          </a:prstGeom>
        </p:spPr>
        <p:txBody>
          <a:bodyPr vert="horz" wrap="square" lIns="0" tIns="8377" rIns="0" bIns="0" rtlCol="0">
            <a:spAutoFit/>
          </a:bodyPr>
          <a:lstStyle/>
          <a:p>
            <a:pPr marL="103036" indent="-94659">
              <a:lnSpc>
                <a:spcPts val="838"/>
              </a:lnSpc>
              <a:spcBef>
                <a:spcPts val="66"/>
              </a:spcBef>
              <a:buAutoNum type="arabicPeriod"/>
              <a:tabLst>
                <a:tab pos="103455" algn="l"/>
              </a:tabLst>
            </a:pPr>
            <a:r>
              <a:rPr sz="726" spc="20" dirty="0">
                <a:solidFill>
                  <a:srgbClr val="231F20"/>
                </a:solidFill>
                <a:latin typeface="Times New Roman"/>
                <a:cs typeface="Times New Roman"/>
              </a:rPr>
              <a:t>Where </a:t>
            </a:r>
            <a:r>
              <a:rPr sz="726" spc="-3" dirty="0">
                <a:solidFill>
                  <a:srgbClr val="231F20"/>
                </a:solidFill>
                <a:latin typeface="Times New Roman"/>
                <a:cs typeface="Times New Roman"/>
              </a:rPr>
              <a:t>is </a:t>
            </a:r>
            <a:r>
              <a:rPr sz="726" spc="7" dirty="0">
                <a:solidFill>
                  <a:srgbClr val="231F20"/>
                </a:solidFill>
                <a:latin typeface="Times New Roman"/>
                <a:cs typeface="Times New Roman"/>
              </a:rPr>
              <a:t>Robin</a:t>
            </a:r>
            <a:r>
              <a:rPr sz="726" dirty="0">
                <a:solidFill>
                  <a:srgbClr val="231F20"/>
                </a:solidFill>
                <a:latin typeface="Times New Roman"/>
                <a:cs typeface="Times New Roman"/>
              </a:rPr>
              <a:t> </a:t>
            </a:r>
            <a:r>
              <a:rPr sz="726" spc="3" dirty="0">
                <a:solidFill>
                  <a:srgbClr val="231F20"/>
                </a:solidFill>
                <a:latin typeface="Times New Roman"/>
                <a:cs typeface="Times New Roman"/>
              </a:rPr>
              <a:t>from?</a:t>
            </a:r>
            <a:endParaRPr sz="726">
              <a:latin typeface="Times New Roman"/>
              <a:cs typeface="Times New Roman"/>
            </a:endParaRPr>
          </a:p>
          <a:p>
            <a:pPr marL="103036" indent="-94659">
              <a:lnSpc>
                <a:spcPts val="805"/>
              </a:lnSpc>
              <a:buAutoNum type="arabicPeriod"/>
              <a:tabLst>
                <a:tab pos="103455" algn="l"/>
              </a:tabLst>
            </a:pPr>
            <a:r>
              <a:rPr sz="726" spc="33" dirty="0">
                <a:solidFill>
                  <a:srgbClr val="231F20"/>
                </a:solidFill>
                <a:latin typeface="Times New Roman"/>
                <a:cs typeface="Times New Roman"/>
              </a:rPr>
              <a:t>What </a:t>
            </a:r>
            <a:r>
              <a:rPr sz="726" spc="20" dirty="0">
                <a:solidFill>
                  <a:srgbClr val="231F20"/>
                </a:solidFill>
                <a:latin typeface="Times New Roman"/>
                <a:cs typeface="Times New Roman"/>
              </a:rPr>
              <a:t>can </a:t>
            </a:r>
            <a:r>
              <a:rPr sz="726" spc="7" dirty="0">
                <a:solidFill>
                  <a:srgbClr val="231F20"/>
                </a:solidFill>
                <a:latin typeface="Times New Roman"/>
                <a:cs typeface="Times New Roman"/>
              </a:rPr>
              <a:t>Robin</a:t>
            </a:r>
            <a:r>
              <a:rPr sz="726" spc="-26" dirty="0">
                <a:solidFill>
                  <a:srgbClr val="231F20"/>
                </a:solidFill>
                <a:latin typeface="Times New Roman"/>
                <a:cs typeface="Times New Roman"/>
              </a:rPr>
              <a:t> </a:t>
            </a:r>
            <a:r>
              <a:rPr sz="726" spc="-3" dirty="0">
                <a:solidFill>
                  <a:srgbClr val="231F20"/>
                </a:solidFill>
                <a:latin typeface="Times New Roman"/>
                <a:cs typeface="Times New Roman"/>
              </a:rPr>
              <a:t>do?</a:t>
            </a:r>
            <a:endParaRPr sz="726">
              <a:latin typeface="Times New Roman"/>
              <a:cs typeface="Times New Roman"/>
            </a:endParaRPr>
          </a:p>
          <a:p>
            <a:pPr marL="103036" indent="-94659">
              <a:lnSpc>
                <a:spcPts val="805"/>
              </a:lnSpc>
              <a:buAutoNum type="arabicPeriod"/>
              <a:tabLst>
                <a:tab pos="103455" algn="l"/>
              </a:tabLst>
            </a:pPr>
            <a:r>
              <a:rPr sz="726" spc="33" dirty="0">
                <a:solidFill>
                  <a:srgbClr val="231F20"/>
                </a:solidFill>
                <a:latin typeface="Times New Roman"/>
                <a:cs typeface="Times New Roman"/>
              </a:rPr>
              <a:t>Who </a:t>
            </a:r>
            <a:r>
              <a:rPr sz="726" spc="-3" dirty="0">
                <a:solidFill>
                  <a:srgbClr val="231F20"/>
                </a:solidFill>
                <a:latin typeface="Times New Roman"/>
                <a:cs typeface="Times New Roman"/>
              </a:rPr>
              <a:t>is </a:t>
            </a:r>
            <a:r>
              <a:rPr sz="726" spc="-16" dirty="0">
                <a:solidFill>
                  <a:srgbClr val="231F20"/>
                </a:solidFill>
                <a:latin typeface="Times New Roman"/>
                <a:cs typeface="Times New Roman"/>
              </a:rPr>
              <a:t>Robin’s</a:t>
            </a:r>
            <a:r>
              <a:rPr sz="726" spc="26" dirty="0">
                <a:solidFill>
                  <a:srgbClr val="231F20"/>
                </a:solidFill>
                <a:latin typeface="Times New Roman"/>
                <a:cs typeface="Times New Roman"/>
              </a:rPr>
              <a:t> </a:t>
            </a:r>
            <a:r>
              <a:rPr sz="726" dirty="0">
                <a:solidFill>
                  <a:srgbClr val="231F20"/>
                </a:solidFill>
                <a:latin typeface="Times New Roman"/>
                <a:cs typeface="Times New Roman"/>
              </a:rPr>
              <a:t>father?</a:t>
            </a:r>
            <a:endParaRPr sz="726">
              <a:latin typeface="Times New Roman"/>
              <a:cs typeface="Times New Roman"/>
            </a:endParaRPr>
          </a:p>
          <a:p>
            <a:pPr marL="103036" indent="-94659">
              <a:lnSpc>
                <a:spcPts val="838"/>
              </a:lnSpc>
              <a:buAutoNum type="arabicPeriod"/>
              <a:tabLst>
                <a:tab pos="103455" algn="l"/>
              </a:tabLst>
            </a:pPr>
            <a:r>
              <a:rPr sz="726" spc="33" dirty="0">
                <a:solidFill>
                  <a:srgbClr val="231F20"/>
                </a:solidFill>
                <a:latin typeface="Times New Roman"/>
                <a:cs typeface="Times New Roman"/>
              </a:rPr>
              <a:t>What </a:t>
            </a:r>
            <a:r>
              <a:rPr sz="726" spc="20" dirty="0">
                <a:solidFill>
                  <a:srgbClr val="231F20"/>
                </a:solidFill>
                <a:latin typeface="Times New Roman"/>
                <a:cs typeface="Times New Roman"/>
              </a:rPr>
              <a:t>must </a:t>
            </a:r>
            <a:r>
              <a:rPr sz="726" spc="7" dirty="0">
                <a:solidFill>
                  <a:srgbClr val="231F20"/>
                </a:solidFill>
                <a:latin typeface="Times New Roman"/>
                <a:cs typeface="Times New Roman"/>
              </a:rPr>
              <a:t>Robin </a:t>
            </a:r>
            <a:r>
              <a:rPr sz="726" spc="20" dirty="0">
                <a:solidFill>
                  <a:srgbClr val="231F20"/>
                </a:solidFill>
                <a:latin typeface="Times New Roman"/>
                <a:cs typeface="Times New Roman"/>
              </a:rPr>
              <a:t>do</a:t>
            </a:r>
            <a:r>
              <a:rPr sz="726" spc="-10" dirty="0">
                <a:solidFill>
                  <a:srgbClr val="231F20"/>
                </a:solidFill>
                <a:latin typeface="Times New Roman"/>
                <a:cs typeface="Times New Roman"/>
              </a:rPr>
              <a:t> </a:t>
            </a:r>
            <a:r>
              <a:rPr sz="726" spc="-3" dirty="0">
                <a:solidFill>
                  <a:srgbClr val="231F20"/>
                </a:solidFill>
                <a:latin typeface="Times New Roman"/>
                <a:cs typeface="Times New Roman"/>
              </a:rPr>
              <a:t>now?</a:t>
            </a:r>
            <a:endParaRPr sz="726">
              <a:latin typeface="Times New Roman"/>
              <a:cs typeface="Times New Roman"/>
            </a:endParaRPr>
          </a:p>
        </p:txBody>
      </p:sp>
      <p:sp>
        <p:nvSpPr>
          <p:cNvPr id="9" name="object 9"/>
          <p:cNvSpPr txBox="1"/>
          <p:nvPr/>
        </p:nvSpPr>
        <p:spPr>
          <a:xfrm>
            <a:off x="4621149" y="6271013"/>
            <a:ext cx="1263676" cy="617921"/>
          </a:xfrm>
          <a:prstGeom prst="rect">
            <a:avLst/>
          </a:prstGeom>
        </p:spPr>
        <p:txBody>
          <a:bodyPr vert="horz" wrap="square" lIns="0" tIns="8377" rIns="0" bIns="0" rtlCol="0">
            <a:spAutoFit/>
          </a:bodyPr>
          <a:lstStyle/>
          <a:p>
            <a:pPr marL="103036" indent="-94659">
              <a:lnSpc>
                <a:spcPts val="838"/>
              </a:lnSpc>
              <a:spcBef>
                <a:spcPts val="66"/>
              </a:spcBef>
              <a:buAutoNum type="arabicPeriod" startAt="5"/>
              <a:tabLst>
                <a:tab pos="103455" algn="l"/>
              </a:tabLst>
            </a:pPr>
            <a:r>
              <a:rPr sz="726" spc="33" dirty="0">
                <a:solidFill>
                  <a:srgbClr val="231F20"/>
                </a:solidFill>
                <a:latin typeface="Times New Roman"/>
                <a:cs typeface="Times New Roman"/>
              </a:rPr>
              <a:t>What </a:t>
            </a:r>
            <a:r>
              <a:rPr sz="726" spc="20" dirty="0">
                <a:solidFill>
                  <a:srgbClr val="231F20"/>
                </a:solidFill>
                <a:latin typeface="Times New Roman"/>
                <a:cs typeface="Times New Roman"/>
              </a:rPr>
              <a:t>must </a:t>
            </a:r>
            <a:r>
              <a:rPr sz="726" spc="10" dirty="0">
                <a:solidFill>
                  <a:srgbClr val="231F20"/>
                </a:solidFill>
                <a:latin typeface="Times New Roman"/>
                <a:cs typeface="Times New Roman"/>
              </a:rPr>
              <a:t>Misha</a:t>
            </a:r>
            <a:r>
              <a:rPr sz="726" spc="-13" dirty="0">
                <a:solidFill>
                  <a:srgbClr val="231F20"/>
                </a:solidFill>
                <a:latin typeface="Times New Roman"/>
                <a:cs typeface="Times New Roman"/>
              </a:rPr>
              <a:t> </a:t>
            </a:r>
            <a:r>
              <a:rPr sz="726" spc="-3" dirty="0">
                <a:solidFill>
                  <a:srgbClr val="231F20"/>
                </a:solidFill>
                <a:latin typeface="Times New Roman"/>
                <a:cs typeface="Times New Roman"/>
              </a:rPr>
              <a:t>do?</a:t>
            </a:r>
            <a:endParaRPr sz="726">
              <a:latin typeface="Times New Roman"/>
              <a:cs typeface="Times New Roman"/>
            </a:endParaRPr>
          </a:p>
          <a:p>
            <a:pPr marL="102617" indent="-94240">
              <a:lnSpc>
                <a:spcPts val="805"/>
              </a:lnSpc>
              <a:buAutoNum type="arabicPeriod" startAt="5"/>
              <a:tabLst>
                <a:tab pos="103036" algn="l"/>
              </a:tabLst>
            </a:pPr>
            <a:r>
              <a:rPr sz="726" spc="16" dirty="0">
                <a:solidFill>
                  <a:srgbClr val="231F20"/>
                </a:solidFill>
                <a:latin typeface="Times New Roman"/>
                <a:cs typeface="Times New Roman"/>
              </a:rPr>
              <a:t>Must </a:t>
            </a:r>
            <a:r>
              <a:rPr sz="726" spc="10" dirty="0">
                <a:solidFill>
                  <a:srgbClr val="231F20"/>
                </a:solidFill>
                <a:latin typeface="Times New Roman"/>
                <a:cs typeface="Times New Roman"/>
              </a:rPr>
              <a:t>Misha </a:t>
            </a:r>
            <a:r>
              <a:rPr sz="726" spc="3" dirty="0">
                <a:solidFill>
                  <a:srgbClr val="231F20"/>
                </a:solidFill>
                <a:latin typeface="Times New Roman"/>
                <a:cs typeface="Times New Roman"/>
              </a:rPr>
              <a:t>help</a:t>
            </a:r>
            <a:r>
              <a:rPr sz="726" spc="23" dirty="0">
                <a:solidFill>
                  <a:srgbClr val="231F20"/>
                </a:solidFill>
                <a:latin typeface="Times New Roman"/>
                <a:cs typeface="Times New Roman"/>
              </a:rPr>
              <a:t> </a:t>
            </a:r>
            <a:r>
              <a:rPr sz="726" spc="-3" dirty="0">
                <a:solidFill>
                  <a:srgbClr val="231F20"/>
                </a:solidFill>
                <a:latin typeface="Times New Roman"/>
                <a:cs typeface="Times New Roman"/>
              </a:rPr>
              <a:t>Robin?</a:t>
            </a:r>
            <a:endParaRPr sz="726">
              <a:latin typeface="Times New Roman"/>
              <a:cs typeface="Times New Roman"/>
            </a:endParaRPr>
          </a:p>
          <a:p>
            <a:pPr marL="103036" indent="-94659">
              <a:lnSpc>
                <a:spcPts val="805"/>
              </a:lnSpc>
              <a:buAutoNum type="arabicPeriod" startAt="5"/>
              <a:tabLst>
                <a:tab pos="103455" algn="l"/>
              </a:tabLst>
            </a:pPr>
            <a:r>
              <a:rPr sz="726" spc="33" dirty="0">
                <a:solidFill>
                  <a:srgbClr val="231F20"/>
                </a:solidFill>
                <a:latin typeface="Times New Roman"/>
                <a:cs typeface="Times New Roman"/>
              </a:rPr>
              <a:t>Who </a:t>
            </a:r>
            <a:r>
              <a:rPr sz="726" spc="-3" dirty="0">
                <a:solidFill>
                  <a:srgbClr val="231F20"/>
                </a:solidFill>
                <a:latin typeface="Times New Roman"/>
                <a:cs typeface="Times New Roman"/>
              </a:rPr>
              <a:t>is</a:t>
            </a:r>
            <a:r>
              <a:rPr sz="726" spc="-10" dirty="0">
                <a:solidFill>
                  <a:srgbClr val="231F20"/>
                </a:solidFill>
                <a:latin typeface="Times New Roman"/>
                <a:cs typeface="Times New Roman"/>
              </a:rPr>
              <a:t> </a:t>
            </a:r>
            <a:r>
              <a:rPr sz="726" dirty="0">
                <a:solidFill>
                  <a:srgbClr val="231F20"/>
                </a:solidFill>
                <a:latin typeface="Times New Roman"/>
                <a:cs typeface="Times New Roman"/>
              </a:rPr>
              <a:t>Pafnutiy?</a:t>
            </a:r>
            <a:endParaRPr sz="726">
              <a:latin typeface="Times New Roman"/>
              <a:cs typeface="Times New Roman"/>
            </a:endParaRPr>
          </a:p>
          <a:p>
            <a:pPr marL="103036" indent="-94659">
              <a:lnSpc>
                <a:spcPts val="838"/>
              </a:lnSpc>
              <a:buAutoNum type="arabicPeriod" startAt="5"/>
              <a:tabLst>
                <a:tab pos="103455" algn="l"/>
              </a:tabLst>
            </a:pPr>
            <a:r>
              <a:rPr sz="726" dirty="0">
                <a:solidFill>
                  <a:srgbClr val="231F20"/>
                </a:solidFill>
                <a:latin typeface="Times New Roman"/>
                <a:cs typeface="Times New Roman"/>
              </a:rPr>
              <a:t>What’s its </a:t>
            </a:r>
            <a:r>
              <a:rPr sz="726" spc="3" dirty="0">
                <a:solidFill>
                  <a:srgbClr val="231F20"/>
                </a:solidFill>
                <a:latin typeface="Times New Roman"/>
                <a:cs typeface="Times New Roman"/>
              </a:rPr>
              <a:t>favourite</a:t>
            </a:r>
            <a:r>
              <a:rPr sz="726" spc="56" dirty="0">
                <a:solidFill>
                  <a:srgbClr val="231F20"/>
                </a:solidFill>
                <a:latin typeface="Times New Roman"/>
                <a:cs typeface="Times New Roman"/>
              </a:rPr>
              <a:t> </a:t>
            </a:r>
            <a:r>
              <a:rPr sz="726" spc="-3" dirty="0">
                <a:solidFill>
                  <a:srgbClr val="231F20"/>
                </a:solidFill>
                <a:latin typeface="Times New Roman"/>
                <a:cs typeface="Times New Roman"/>
              </a:rPr>
              <a:t>food?</a:t>
            </a:r>
            <a:endParaRPr sz="726">
              <a:latin typeface="Times New Roman"/>
              <a:cs typeface="Times New Roman"/>
            </a:endParaRPr>
          </a:p>
          <a:p>
            <a:pPr marL="713295">
              <a:spcBef>
                <a:spcPts val="772"/>
              </a:spcBef>
            </a:pPr>
            <a:r>
              <a:rPr sz="627" spc="-13" dirty="0">
                <a:solidFill>
                  <a:srgbClr val="231F20"/>
                </a:solidFill>
                <a:latin typeface="Calibri"/>
                <a:cs typeface="Calibri"/>
              </a:rPr>
              <a:t>Unit </a:t>
            </a:r>
            <a:r>
              <a:rPr sz="627" spc="33" dirty="0">
                <a:solidFill>
                  <a:srgbClr val="231F20"/>
                </a:solidFill>
                <a:latin typeface="Calibri"/>
                <a:cs typeface="Calibri"/>
              </a:rPr>
              <a:t>5  </a:t>
            </a:r>
            <a:r>
              <a:rPr sz="627" spc="7" dirty="0">
                <a:solidFill>
                  <a:srgbClr val="231F20"/>
                </a:solidFill>
                <a:latin typeface="Calibri"/>
                <a:cs typeface="Calibri"/>
              </a:rPr>
              <a:t>Lesson</a:t>
            </a:r>
            <a:r>
              <a:rPr sz="627" spc="26" dirty="0">
                <a:solidFill>
                  <a:srgbClr val="231F20"/>
                </a:solidFill>
                <a:latin typeface="Calibri"/>
                <a:cs typeface="Calibri"/>
              </a:rPr>
              <a:t> </a:t>
            </a:r>
            <a:r>
              <a:rPr sz="627" spc="33" dirty="0">
                <a:solidFill>
                  <a:srgbClr val="231F20"/>
                </a:solidFill>
                <a:latin typeface="Calibri"/>
                <a:cs typeface="Calibri"/>
              </a:rPr>
              <a:t>1</a:t>
            </a:r>
            <a:endParaRPr sz="627">
              <a:latin typeface="Calibri"/>
              <a:cs typeface="Calibri"/>
            </a:endParaRPr>
          </a:p>
        </p:txBody>
      </p:sp>
      <p:sp>
        <p:nvSpPr>
          <p:cNvPr id="10" name="object 10"/>
          <p:cNvSpPr/>
          <p:nvPr/>
        </p:nvSpPr>
        <p:spPr>
          <a:xfrm>
            <a:off x="5217233" y="2155326"/>
            <a:ext cx="1076390" cy="1163553"/>
          </a:xfrm>
          <a:prstGeom prst="rect">
            <a:avLst/>
          </a:prstGeom>
          <a:blipFill>
            <a:blip r:embed="rId4" cstate="print"/>
            <a:stretch>
              <a:fillRect/>
            </a:stretch>
          </a:blipFill>
        </p:spPr>
        <p:txBody>
          <a:bodyPr wrap="square" lIns="0" tIns="0" rIns="0" bIns="0" rtlCol="0"/>
          <a:lstStyle/>
          <a:p>
            <a:endParaRPr sz="1187"/>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956304" y="5425964"/>
            <a:ext cx="3154540" cy="1294101"/>
          </a:xfrm>
          <a:prstGeom prst="rect">
            <a:avLst/>
          </a:prstGeom>
          <a:blipFill>
            <a:blip r:embed="rId2" cstate="print"/>
            <a:stretch>
              <a:fillRect/>
            </a:stretch>
          </a:blipFill>
        </p:spPr>
        <p:txBody>
          <a:bodyPr wrap="square" lIns="0" tIns="0" rIns="0" bIns="0" rtlCol="0"/>
          <a:lstStyle/>
          <a:p>
            <a:endParaRPr sz="1187"/>
          </a:p>
        </p:txBody>
      </p:sp>
      <p:sp>
        <p:nvSpPr>
          <p:cNvPr id="3" name="object 3"/>
          <p:cNvSpPr txBox="1"/>
          <p:nvPr/>
        </p:nvSpPr>
        <p:spPr>
          <a:xfrm>
            <a:off x="3181487" y="2293618"/>
            <a:ext cx="2937826" cy="3096824"/>
          </a:xfrm>
          <a:prstGeom prst="rect">
            <a:avLst/>
          </a:prstGeom>
        </p:spPr>
        <p:txBody>
          <a:bodyPr vert="horz" wrap="square" lIns="0" tIns="18429" rIns="0" bIns="0" rtlCol="0">
            <a:spAutoFit/>
          </a:bodyPr>
          <a:lstStyle/>
          <a:p>
            <a:pPr marL="307852" marR="958320" indent="-291936">
              <a:lnSpc>
                <a:spcPts val="805"/>
              </a:lnSpc>
              <a:spcBef>
                <a:spcPts val="145"/>
              </a:spcBef>
            </a:pPr>
            <a:r>
              <a:rPr sz="726" spc="16" dirty="0">
                <a:solidFill>
                  <a:srgbClr val="231F20"/>
                </a:solidFill>
                <a:latin typeface="Garamond"/>
                <a:cs typeface="Garamond"/>
              </a:rPr>
              <a:t>Robin: </a:t>
            </a:r>
            <a:r>
              <a:rPr sz="726" spc="-7" dirty="0">
                <a:solidFill>
                  <a:srgbClr val="231F20"/>
                </a:solidFill>
                <a:latin typeface="Garamond"/>
                <a:cs typeface="Garamond"/>
              </a:rPr>
              <a:t>Yes, </a:t>
            </a:r>
            <a:r>
              <a:rPr sz="726" spc="16" dirty="0">
                <a:solidFill>
                  <a:srgbClr val="231F20"/>
                </a:solidFill>
                <a:latin typeface="Garamond"/>
                <a:cs typeface="Garamond"/>
              </a:rPr>
              <a:t>she lives </a:t>
            </a:r>
            <a:r>
              <a:rPr sz="726" spc="36" dirty="0">
                <a:solidFill>
                  <a:srgbClr val="231F20"/>
                </a:solidFill>
                <a:latin typeface="Garamond"/>
                <a:cs typeface="Garamond"/>
              </a:rPr>
              <a:t>in </a:t>
            </a:r>
            <a:r>
              <a:rPr sz="726" spc="10" dirty="0">
                <a:solidFill>
                  <a:srgbClr val="231F20"/>
                </a:solidFill>
                <a:latin typeface="Garamond"/>
                <a:cs typeface="Garamond"/>
              </a:rPr>
              <a:t>Loch </a:t>
            </a:r>
            <a:r>
              <a:rPr sz="726" spc="3" dirty="0">
                <a:solidFill>
                  <a:srgbClr val="231F20"/>
                </a:solidFill>
                <a:latin typeface="Garamond"/>
                <a:cs typeface="Garamond"/>
              </a:rPr>
              <a:t>Ness </a:t>
            </a:r>
            <a:r>
              <a:rPr sz="726" spc="36" dirty="0">
                <a:solidFill>
                  <a:srgbClr val="231F20"/>
                </a:solidFill>
                <a:latin typeface="Garamond"/>
                <a:cs typeface="Garamond"/>
              </a:rPr>
              <a:t>in </a:t>
            </a:r>
            <a:r>
              <a:rPr sz="726" spc="20" dirty="0">
                <a:solidFill>
                  <a:srgbClr val="231F20"/>
                </a:solidFill>
                <a:latin typeface="Garamond"/>
                <a:cs typeface="Garamond"/>
              </a:rPr>
              <a:t>Scotland. </a:t>
            </a:r>
            <a:r>
              <a:rPr sz="726" spc="-7" dirty="0">
                <a:solidFill>
                  <a:srgbClr val="231F20"/>
                </a:solidFill>
                <a:latin typeface="Garamond"/>
                <a:cs typeface="Garamond"/>
              </a:rPr>
              <a:t>It’s  </a:t>
            </a:r>
            <a:r>
              <a:rPr sz="726" spc="16" dirty="0">
                <a:solidFill>
                  <a:srgbClr val="231F20"/>
                </a:solidFill>
                <a:latin typeface="Garamond"/>
                <a:cs typeface="Garamond"/>
              </a:rPr>
              <a:t>not </a:t>
            </a:r>
            <a:r>
              <a:rPr sz="726" spc="26" dirty="0">
                <a:solidFill>
                  <a:srgbClr val="231F20"/>
                </a:solidFill>
                <a:latin typeface="Garamond"/>
                <a:cs typeface="Garamond"/>
              </a:rPr>
              <a:t>very </a:t>
            </a:r>
            <a:r>
              <a:rPr sz="726" spc="20" dirty="0">
                <a:solidFill>
                  <a:srgbClr val="231F20"/>
                </a:solidFill>
                <a:latin typeface="Garamond"/>
                <a:cs typeface="Garamond"/>
              </a:rPr>
              <a:t>far from </a:t>
            </a:r>
            <a:r>
              <a:rPr sz="726" spc="40" dirty="0">
                <a:solidFill>
                  <a:srgbClr val="231F20"/>
                </a:solidFill>
                <a:latin typeface="Garamond"/>
                <a:cs typeface="Garamond"/>
              </a:rPr>
              <a:t>my </a:t>
            </a:r>
            <a:r>
              <a:rPr sz="726" spc="23" dirty="0">
                <a:solidFill>
                  <a:srgbClr val="231F20"/>
                </a:solidFill>
                <a:latin typeface="Garamond"/>
                <a:cs typeface="Garamond"/>
              </a:rPr>
              <a:t>granny’s</a:t>
            </a:r>
            <a:r>
              <a:rPr sz="726" spc="20" dirty="0">
                <a:solidFill>
                  <a:srgbClr val="231F20"/>
                </a:solidFill>
                <a:latin typeface="Garamond"/>
                <a:cs typeface="Garamond"/>
              </a:rPr>
              <a:t> </a:t>
            </a:r>
            <a:r>
              <a:rPr sz="726" spc="16" dirty="0">
                <a:solidFill>
                  <a:srgbClr val="231F20"/>
                </a:solidFill>
                <a:latin typeface="Garamond"/>
                <a:cs typeface="Garamond"/>
              </a:rPr>
              <a:t>castle.</a:t>
            </a:r>
            <a:endParaRPr sz="726">
              <a:latin typeface="Garamond"/>
              <a:cs typeface="Garamond"/>
            </a:endParaRPr>
          </a:p>
          <a:p>
            <a:pPr marL="8377">
              <a:lnSpc>
                <a:spcPts val="755"/>
              </a:lnSpc>
            </a:pPr>
            <a:r>
              <a:rPr sz="726" spc="33" dirty="0">
                <a:solidFill>
                  <a:srgbClr val="231F20"/>
                </a:solidFill>
                <a:latin typeface="Garamond"/>
                <a:cs typeface="Garamond"/>
              </a:rPr>
              <a:t>Misha:  </a:t>
            </a:r>
            <a:r>
              <a:rPr sz="726" spc="10" dirty="0">
                <a:solidFill>
                  <a:srgbClr val="231F20"/>
                </a:solidFill>
                <a:latin typeface="Garamond"/>
                <a:cs typeface="Garamond"/>
              </a:rPr>
              <a:t>Oh, </a:t>
            </a:r>
            <a:r>
              <a:rPr sz="726" spc="23" dirty="0">
                <a:solidFill>
                  <a:srgbClr val="231F20"/>
                </a:solidFill>
                <a:latin typeface="Garamond"/>
                <a:cs typeface="Garamond"/>
              </a:rPr>
              <a:t>no! </a:t>
            </a:r>
            <a:r>
              <a:rPr sz="726" dirty="0">
                <a:solidFill>
                  <a:srgbClr val="231F20"/>
                </a:solidFill>
                <a:latin typeface="Garamond"/>
                <a:cs typeface="Garamond"/>
              </a:rPr>
              <a:t>Is </a:t>
            </a:r>
            <a:r>
              <a:rPr sz="726" spc="33" dirty="0">
                <a:solidFill>
                  <a:srgbClr val="231F20"/>
                </a:solidFill>
                <a:latin typeface="Garamond"/>
                <a:cs typeface="Garamond"/>
              </a:rPr>
              <a:t>your </a:t>
            </a:r>
            <a:r>
              <a:rPr sz="726" spc="16" dirty="0">
                <a:solidFill>
                  <a:srgbClr val="231F20"/>
                </a:solidFill>
                <a:latin typeface="Garamond"/>
                <a:cs typeface="Garamond"/>
              </a:rPr>
              <a:t>pet </a:t>
            </a:r>
            <a:r>
              <a:rPr sz="726" spc="33" dirty="0">
                <a:solidFill>
                  <a:srgbClr val="231F20"/>
                </a:solidFill>
                <a:latin typeface="Garamond"/>
                <a:cs typeface="Garamond"/>
              </a:rPr>
              <a:t>a </a:t>
            </a:r>
            <a:r>
              <a:rPr sz="726" spc="10" dirty="0">
                <a:solidFill>
                  <a:srgbClr val="231F20"/>
                </a:solidFill>
                <a:latin typeface="Garamond"/>
                <a:cs typeface="Garamond"/>
              </a:rPr>
              <a:t>Loch </a:t>
            </a:r>
            <a:r>
              <a:rPr sz="726" spc="3" dirty="0">
                <a:solidFill>
                  <a:srgbClr val="231F20"/>
                </a:solidFill>
                <a:latin typeface="Garamond"/>
                <a:cs typeface="Garamond"/>
              </a:rPr>
              <a:t>Ness</a:t>
            </a:r>
            <a:r>
              <a:rPr sz="726" spc="-99" dirty="0">
                <a:solidFill>
                  <a:srgbClr val="231F20"/>
                </a:solidFill>
                <a:latin typeface="Garamond"/>
                <a:cs typeface="Garamond"/>
              </a:rPr>
              <a:t> </a:t>
            </a:r>
            <a:r>
              <a:rPr sz="726" spc="20" dirty="0">
                <a:solidFill>
                  <a:srgbClr val="231F20"/>
                </a:solidFill>
                <a:latin typeface="Garamond"/>
                <a:cs typeface="Garamond"/>
              </a:rPr>
              <a:t>monster?</a:t>
            </a:r>
            <a:endParaRPr sz="726">
              <a:latin typeface="Garamond"/>
              <a:cs typeface="Garamond"/>
            </a:endParaRPr>
          </a:p>
          <a:p>
            <a:pPr marL="307852" marR="758530" indent="-291936">
              <a:lnSpc>
                <a:spcPts val="805"/>
              </a:lnSpc>
              <a:spcBef>
                <a:spcPts val="49"/>
              </a:spcBef>
            </a:pPr>
            <a:r>
              <a:rPr sz="726" spc="16" dirty="0">
                <a:solidFill>
                  <a:srgbClr val="231F20"/>
                </a:solidFill>
                <a:latin typeface="Garamond"/>
                <a:cs typeface="Garamond"/>
              </a:rPr>
              <a:t>Robin: </a:t>
            </a:r>
            <a:r>
              <a:rPr sz="726" spc="10" dirty="0">
                <a:solidFill>
                  <a:srgbClr val="231F20"/>
                </a:solidFill>
                <a:latin typeface="Garamond"/>
                <a:cs typeface="Garamond"/>
              </a:rPr>
              <a:t>Nessie isn’t </a:t>
            </a:r>
            <a:r>
              <a:rPr sz="726" spc="33" dirty="0">
                <a:solidFill>
                  <a:srgbClr val="231F20"/>
                </a:solidFill>
                <a:latin typeface="Garamond"/>
                <a:cs typeface="Garamond"/>
              </a:rPr>
              <a:t>a </a:t>
            </a:r>
            <a:r>
              <a:rPr sz="726" spc="16" dirty="0">
                <a:solidFill>
                  <a:srgbClr val="231F20"/>
                </a:solidFill>
                <a:latin typeface="Garamond"/>
                <a:cs typeface="Garamond"/>
              </a:rPr>
              <a:t>monster. She </a:t>
            </a:r>
            <a:r>
              <a:rPr sz="726" spc="26" dirty="0">
                <a:solidFill>
                  <a:srgbClr val="231F20"/>
                </a:solidFill>
                <a:latin typeface="Garamond"/>
                <a:cs typeface="Garamond"/>
              </a:rPr>
              <a:t>likes </a:t>
            </a:r>
            <a:r>
              <a:rPr sz="726" spc="16" dirty="0">
                <a:solidFill>
                  <a:srgbClr val="231F20"/>
                </a:solidFill>
                <a:latin typeface="Garamond"/>
                <a:cs typeface="Garamond"/>
              </a:rPr>
              <a:t>people </a:t>
            </a:r>
            <a:r>
              <a:rPr sz="726" spc="36" dirty="0">
                <a:solidFill>
                  <a:srgbClr val="231F20"/>
                </a:solidFill>
                <a:latin typeface="Garamond"/>
                <a:cs typeface="Garamond"/>
              </a:rPr>
              <a:t>and  </a:t>
            </a:r>
            <a:r>
              <a:rPr sz="726" spc="16" dirty="0">
                <a:solidFill>
                  <a:srgbClr val="231F20"/>
                </a:solidFill>
                <a:latin typeface="Garamond"/>
                <a:cs typeface="Garamond"/>
              </a:rPr>
              <a:t>she </a:t>
            </a:r>
            <a:r>
              <a:rPr sz="726" spc="23" dirty="0">
                <a:solidFill>
                  <a:srgbClr val="231F20"/>
                </a:solidFill>
                <a:latin typeface="Garamond"/>
                <a:cs typeface="Garamond"/>
              </a:rPr>
              <a:t>wants </a:t>
            </a:r>
            <a:r>
              <a:rPr sz="726" spc="7" dirty="0">
                <a:solidFill>
                  <a:srgbClr val="231F20"/>
                </a:solidFill>
                <a:latin typeface="Garamond"/>
                <a:cs typeface="Garamond"/>
              </a:rPr>
              <a:t>to </a:t>
            </a:r>
            <a:r>
              <a:rPr sz="726" spc="16" dirty="0">
                <a:solidFill>
                  <a:srgbClr val="231F20"/>
                </a:solidFill>
                <a:latin typeface="Garamond"/>
                <a:cs typeface="Garamond"/>
              </a:rPr>
              <a:t>have friends. </a:t>
            </a:r>
            <a:r>
              <a:rPr sz="726" spc="43" dirty="0">
                <a:solidFill>
                  <a:srgbClr val="231F20"/>
                </a:solidFill>
                <a:latin typeface="Garamond"/>
                <a:cs typeface="Garamond"/>
              </a:rPr>
              <a:t>When </a:t>
            </a:r>
            <a:r>
              <a:rPr sz="726" dirty="0">
                <a:solidFill>
                  <a:srgbClr val="231F20"/>
                </a:solidFill>
                <a:latin typeface="Garamond"/>
                <a:cs typeface="Garamond"/>
              </a:rPr>
              <a:t>I </a:t>
            </a:r>
            <a:r>
              <a:rPr sz="726" spc="23" dirty="0">
                <a:solidFill>
                  <a:srgbClr val="231F20"/>
                </a:solidFill>
                <a:latin typeface="Garamond"/>
                <a:cs typeface="Garamond"/>
              </a:rPr>
              <a:t>arrive </a:t>
            </a:r>
            <a:r>
              <a:rPr sz="726" spc="16" dirty="0">
                <a:solidFill>
                  <a:srgbClr val="231F20"/>
                </a:solidFill>
                <a:latin typeface="Garamond"/>
                <a:cs typeface="Garamond"/>
              </a:rPr>
              <a:t>at </a:t>
            </a:r>
            <a:r>
              <a:rPr sz="726" spc="20" dirty="0">
                <a:solidFill>
                  <a:srgbClr val="231F20"/>
                </a:solidFill>
                <a:latin typeface="Garamond"/>
                <a:cs typeface="Garamond"/>
              </a:rPr>
              <a:t>the  </a:t>
            </a:r>
            <a:r>
              <a:rPr sz="726" spc="23" dirty="0">
                <a:solidFill>
                  <a:srgbClr val="231F20"/>
                </a:solidFill>
                <a:latin typeface="Garamond"/>
                <a:cs typeface="Garamond"/>
              </a:rPr>
              <a:t>lake, </a:t>
            </a:r>
            <a:r>
              <a:rPr sz="726" dirty="0">
                <a:solidFill>
                  <a:srgbClr val="231F20"/>
                </a:solidFill>
                <a:latin typeface="Garamond"/>
                <a:cs typeface="Garamond"/>
              </a:rPr>
              <a:t>I </a:t>
            </a:r>
            <a:r>
              <a:rPr sz="726" spc="33" dirty="0">
                <a:solidFill>
                  <a:srgbClr val="231F20"/>
                </a:solidFill>
                <a:latin typeface="Garamond"/>
                <a:cs typeface="Garamond"/>
              </a:rPr>
              <a:t>call </a:t>
            </a:r>
            <a:r>
              <a:rPr sz="726" spc="20" dirty="0">
                <a:solidFill>
                  <a:srgbClr val="231F20"/>
                </a:solidFill>
                <a:latin typeface="Garamond"/>
                <a:cs typeface="Garamond"/>
              </a:rPr>
              <a:t>her </a:t>
            </a:r>
            <a:r>
              <a:rPr sz="726" spc="36" dirty="0">
                <a:solidFill>
                  <a:srgbClr val="231F20"/>
                </a:solidFill>
                <a:latin typeface="Garamond"/>
                <a:cs typeface="Garamond"/>
              </a:rPr>
              <a:t>and </a:t>
            </a:r>
            <a:r>
              <a:rPr sz="726" spc="16" dirty="0">
                <a:solidFill>
                  <a:srgbClr val="231F20"/>
                </a:solidFill>
                <a:latin typeface="Garamond"/>
                <a:cs typeface="Garamond"/>
              </a:rPr>
              <a:t>she </a:t>
            </a:r>
            <a:r>
              <a:rPr sz="726" spc="26" dirty="0">
                <a:solidFill>
                  <a:srgbClr val="231F20"/>
                </a:solidFill>
                <a:latin typeface="Garamond"/>
                <a:cs typeface="Garamond"/>
              </a:rPr>
              <a:t>always </a:t>
            </a:r>
            <a:r>
              <a:rPr sz="726" spc="16" dirty="0">
                <a:solidFill>
                  <a:srgbClr val="231F20"/>
                </a:solidFill>
                <a:latin typeface="Garamond"/>
                <a:cs typeface="Garamond"/>
              </a:rPr>
              <a:t>comes. She </a:t>
            </a:r>
            <a:r>
              <a:rPr sz="726" spc="82" dirty="0">
                <a:solidFill>
                  <a:srgbClr val="231F20"/>
                </a:solidFill>
                <a:latin typeface="Garamond"/>
                <a:cs typeface="Garamond"/>
              </a:rPr>
              <a:t> </a:t>
            </a:r>
            <a:r>
              <a:rPr sz="726" spc="20" dirty="0">
                <a:solidFill>
                  <a:srgbClr val="231F20"/>
                </a:solidFill>
                <a:latin typeface="Garamond"/>
                <a:cs typeface="Garamond"/>
              </a:rPr>
              <a:t>plays</a:t>
            </a:r>
            <a:endParaRPr sz="726">
              <a:latin typeface="Garamond"/>
              <a:cs typeface="Garamond"/>
            </a:endParaRPr>
          </a:p>
          <a:p>
            <a:pPr marL="307852" marR="3351" algn="just">
              <a:lnSpc>
                <a:spcPts val="805"/>
              </a:lnSpc>
            </a:pPr>
            <a:r>
              <a:rPr sz="726" spc="33" dirty="0">
                <a:solidFill>
                  <a:srgbClr val="231F20"/>
                </a:solidFill>
                <a:latin typeface="Garamond"/>
                <a:cs typeface="Garamond"/>
              </a:rPr>
              <a:t>with me </a:t>
            </a:r>
            <a:r>
              <a:rPr sz="726" spc="36" dirty="0">
                <a:solidFill>
                  <a:srgbClr val="231F20"/>
                </a:solidFill>
                <a:latin typeface="Garamond"/>
                <a:cs typeface="Garamond"/>
              </a:rPr>
              <a:t>and </a:t>
            </a:r>
            <a:r>
              <a:rPr sz="726" spc="20" dirty="0">
                <a:solidFill>
                  <a:srgbClr val="231F20"/>
                </a:solidFill>
                <a:latin typeface="Garamond"/>
                <a:cs typeface="Garamond"/>
              </a:rPr>
              <a:t>tells </a:t>
            </a:r>
            <a:r>
              <a:rPr sz="726" spc="33" dirty="0">
                <a:solidFill>
                  <a:srgbClr val="231F20"/>
                </a:solidFill>
                <a:latin typeface="Garamond"/>
                <a:cs typeface="Garamond"/>
              </a:rPr>
              <a:t>me </a:t>
            </a:r>
            <a:r>
              <a:rPr sz="726" spc="36" dirty="0">
                <a:solidFill>
                  <a:srgbClr val="231F20"/>
                </a:solidFill>
                <a:latin typeface="Garamond"/>
                <a:cs typeface="Garamond"/>
              </a:rPr>
              <a:t>all </a:t>
            </a:r>
            <a:r>
              <a:rPr sz="726" spc="16" dirty="0">
                <a:solidFill>
                  <a:srgbClr val="231F20"/>
                </a:solidFill>
                <a:latin typeface="Garamond"/>
                <a:cs typeface="Garamond"/>
              </a:rPr>
              <a:t>about </a:t>
            </a:r>
            <a:r>
              <a:rPr sz="726" spc="20" dirty="0">
                <a:solidFill>
                  <a:srgbClr val="231F20"/>
                </a:solidFill>
                <a:latin typeface="Garamond"/>
                <a:cs typeface="Garamond"/>
              </a:rPr>
              <a:t>her </a:t>
            </a:r>
            <a:r>
              <a:rPr sz="726" spc="10" dirty="0">
                <a:solidFill>
                  <a:srgbClr val="231F20"/>
                </a:solidFill>
                <a:latin typeface="Garamond"/>
                <a:cs typeface="Garamond"/>
              </a:rPr>
              <a:t>life. </a:t>
            </a:r>
            <a:r>
              <a:rPr sz="726" spc="20" dirty="0">
                <a:solidFill>
                  <a:srgbClr val="231F20"/>
                </a:solidFill>
                <a:latin typeface="Garamond"/>
                <a:cs typeface="Garamond"/>
              </a:rPr>
              <a:t>Sometimes her </a:t>
            </a:r>
            <a:r>
              <a:rPr sz="726" spc="16" dirty="0">
                <a:solidFill>
                  <a:srgbClr val="231F20"/>
                </a:solidFill>
                <a:latin typeface="Garamond"/>
                <a:cs typeface="Garamond"/>
              </a:rPr>
              <a:t>life </a:t>
            </a:r>
            <a:r>
              <a:rPr sz="726" spc="20" dirty="0">
                <a:solidFill>
                  <a:srgbClr val="231F20"/>
                </a:solidFill>
                <a:latin typeface="Garamond"/>
                <a:cs typeface="Garamond"/>
              </a:rPr>
              <a:t>is </a:t>
            </a:r>
            <a:r>
              <a:rPr sz="726" spc="33" dirty="0">
                <a:solidFill>
                  <a:srgbClr val="231F20"/>
                </a:solidFill>
                <a:latin typeface="Garamond"/>
                <a:cs typeface="Garamond"/>
              </a:rPr>
              <a:t>really  </a:t>
            </a:r>
            <a:r>
              <a:rPr sz="726" spc="23" dirty="0">
                <a:solidFill>
                  <a:srgbClr val="231F20"/>
                </a:solidFill>
                <a:latin typeface="Garamond"/>
                <a:cs typeface="Garamond"/>
              </a:rPr>
              <a:t>boring. </a:t>
            </a:r>
            <a:r>
              <a:rPr sz="726" spc="7" dirty="0">
                <a:solidFill>
                  <a:srgbClr val="231F20"/>
                </a:solidFill>
                <a:latin typeface="Garamond"/>
                <a:cs typeface="Garamond"/>
              </a:rPr>
              <a:t>People don’t </a:t>
            </a:r>
            <a:r>
              <a:rPr sz="726" spc="16" dirty="0">
                <a:solidFill>
                  <a:srgbClr val="231F20"/>
                </a:solidFill>
                <a:latin typeface="Garamond"/>
                <a:cs typeface="Garamond"/>
              </a:rPr>
              <a:t>come </a:t>
            </a:r>
            <a:r>
              <a:rPr sz="726" spc="10" dirty="0">
                <a:solidFill>
                  <a:srgbClr val="231F20"/>
                </a:solidFill>
                <a:latin typeface="Garamond"/>
                <a:cs typeface="Garamond"/>
              </a:rPr>
              <a:t>to </a:t>
            </a:r>
            <a:r>
              <a:rPr sz="726" spc="20" dirty="0">
                <a:solidFill>
                  <a:srgbClr val="231F20"/>
                </a:solidFill>
                <a:latin typeface="Garamond"/>
                <a:cs typeface="Garamond"/>
              </a:rPr>
              <a:t>the </a:t>
            </a:r>
            <a:r>
              <a:rPr sz="726" spc="26" dirty="0">
                <a:solidFill>
                  <a:srgbClr val="231F20"/>
                </a:solidFill>
                <a:latin typeface="Garamond"/>
                <a:cs typeface="Garamond"/>
              </a:rPr>
              <a:t>lake very </a:t>
            </a:r>
            <a:r>
              <a:rPr sz="726" spc="16" dirty="0">
                <a:solidFill>
                  <a:srgbClr val="231F20"/>
                </a:solidFill>
                <a:latin typeface="Garamond"/>
                <a:cs typeface="Garamond"/>
              </a:rPr>
              <a:t>often, </a:t>
            </a:r>
            <a:r>
              <a:rPr sz="726" spc="26" dirty="0">
                <a:solidFill>
                  <a:srgbClr val="231F20"/>
                </a:solidFill>
                <a:latin typeface="Garamond"/>
                <a:cs typeface="Garamond"/>
              </a:rPr>
              <a:t>they are </a:t>
            </a:r>
            <a:r>
              <a:rPr sz="726" spc="33" dirty="0">
                <a:solidFill>
                  <a:srgbClr val="231F20"/>
                </a:solidFill>
                <a:latin typeface="Garamond"/>
                <a:cs typeface="Garamond"/>
              </a:rPr>
              <a:t>afraid </a:t>
            </a:r>
            <a:r>
              <a:rPr sz="726" spc="-3" dirty="0">
                <a:solidFill>
                  <a:srgbClr val="231F20"/>
                </a:solidFill>
                <a:latin typeface="Garamond"/>
                <a:cs typeface="Garamond"/>
              </a:rPr>
              <a:t>of  </a:t>
            </a:r>
            <a:r>
              <a:rPr sz="726" spc="10" dirty="0">
                <a:solidFill>
                  <a:srgbClr val="231F20"/>
                </a:solidFill>
                <a:latin typeface="Garamond"/>
                <a:cs typeface="Garamond"/>
              </a:rPr>
              <a:t>her.</a:t>
            </a:r>
            <a:r>
              <a:rPr sz="726" dirty="0">
                <a:solidFill>
                  <a:srgbClr val="231F20"/>
                </a:solidFill>
                <a:latin typeface="Garamond"/>
                <a:cs typeface="Garamond"/>
              </a:rPr>
              <a:t> </a:t>
            </a:r>
            <a:r>
              <a:rPr sz="726" spc="16" dirty="0">
                <a:solidFill>
                  <a:srgbClr val="231F20"/>
                </a:solidFill>
                <a:latin typeface="Garamond"/>
                <a:cs typeface="Garamond"/>
              </a:rPr>
              <a:t>She</a:t>
            </a:r>
            <a:r>
              <a:rPr sz="726" dirty="0">
                <a:solidFill>
                  <a:srgbClr val="231F20"/>
                </a:solidFill>
                <a:latin typeface="Garamond"/>
                <a:cs typeface="Garamond"/>
              </a:rPr>
              <a:t> </a:t>
            </a:r>
            <a:r>
              <a:rPr sz="726" spc="10" dirty="0">
                <a:solidFill>
                  <a:srgbClr val="231F20"/>
                </a:solidFill>
                <a:latin typeface="Garamond"/>
                <a:cs typeface="Garamond"/>
              </a:rPr>
              <a:t>doesn’t</a:t>
            </a:r>
            <a:r>
              <a:rPr sz="726" dirty="0">
                <a:solidFill>
                  <a:srgbClr val="231F20"/>
                </a:solidFill>
                <a:latin typeface="Garamond"/>
                <a:cs typeface="Garamond"/>
              </a:rPr>
              <a:t> </a:t>
            </a:r>
            <a:r>
              <a:rPr sz="726" spc="26" dirty="0">
                <a:solidFill>
                  <a:srgbClr val="231F20"/>
                </a:solidFill>
                <a:latin typeface="Garamond"/>
                <a:cs typeface="Garamond"/>
              </a:rPr>
              <a:t>want</a:t>
            </a:r>
            <a:r>
              <a:rPr sz="726" dirty="0">
                <a:solidFill>
                  <a:srgbClr val="231F20"/>
                </a:solidFill>
                <a:latin typeface="Garamond"/>
                <a:cs typeface="Garamond"/>
              </a:rPr>
              <a:t> </a:t>
            </a:r>
            <a:r>
              <a:rPr sz="726" spc="10" dirty="0">
                <a:solidFill>
                  <a:srgbClr val="231F20"/>
                </a:solidFill>
                <a:latin typeface="Garamond"/>
                <a:cs typeface="Garamond"/>
              </a:rPr>
              <a:t>to</a:t>
            </a:r>
            <a:r>
              <a:rPr sz="726" dirty="0">
                <a:solidFill>
                  <a:srgbClr val="231F20"/>
                </a:solidFill>
                <a:latin typeface="Garamond"/>
                <a:cs typeface="Garamond"/>
              </a:rPr>
              <a:t> </a:t>
            </a:r>
            <a:r>
              <a:rPr sz="726" spc="16" dirty="0">
                <a:solidFill>
                  <a:srgbClr val="231F20"/>
                </a:solidFill>
                <a:latin typeface="Garamond"/>
                <a:cs typeface="Garamond"/>
              </a:rPr>
              <a:t>upset</a:t>
            </a:r>
            <a:r>
              <a:rPr sz="726" dirty="0">
                <a:solidFill>
                  <a:srgbClr val="231F20"/>
                </a:solidFill>
                <a:latin typeface="Garamond"/>
                <a:cs typeface="Garamond"/>
              </a:rPr>
              <a:t> </a:t>
            </a:r>
            <a:r>
              <a:rPr sz="726" spc="10" dirty="0">
                <a:solidFill>
                  <a:srgbClr val="231F20"/>
                </a:solidFill>
                <a:latin typeface="Garamond"/>
                <a:cs typeface="Garamond"/>
              </a:rPr>
              <a:t>people</a:t>
            </a:r>
            <a:r>
              <a:rPr sz="726" dirty="0">
                <a:solidFill>
                  <a:srgbClr val="231F20"/>
                </a:solidFill>
                <a:latin typeface="Garamond"/>
                <a:cs typeface="Garamond"/>
              </a:rPr>
              <a:t> </a:t>
            </a:r>
            <a:r>
              <a:rPr sz="726" spc="10" dirty="0">
                <a:solidFill>
                  <a:srgbClr val="231F20"/>
                </a:solidFill>
                <a:latin typeface="Garamond"/>
                <a:cs typeface="Garamond"/>
              </a:rPr>
              <a:t>so</a:t>
            </a:r>
            <a:r>
              <a:rPr sz="726" dirty="0">
                <a:solidFill>
                  <a:srgbClr val="231F20"/>
                </a:solidFill>
                <a:latin typeface="Garamond"/>
                <a:cs typeface="Garamond"/>
              </a:rPr>
              <a:t> </a:t>
            </a:r>
            <a:r>
              <a:rPr sz="726" spc="16" dirty="0">
                <a:solidFill>
                  <a:srgbClr val="231F20"/>
                </a:solidFill>
                <a:latin typeface="Garamond"/>
                <a:cs typeface="Garamond"/>
              </a:rPr>
              <a:t>she</a:t>
            </a:r>
            <a:r>
              <a:rPr sz="726" dirty="0">
                <a:solidFill>
                  <a:srgbClr val="231F20"/>
                </a:solidFill>
                <a:latin typeface="Garamond"/>
                <a:cs typeface="Garamond"/>
              </a:rPr>
              <a:t> </a:t>
            </a:r>
            <a:r>
              <a:rPr sz="726" spc="20" dirty="0">
                <a:solidFill>
                  <a:srgbClr val="231F20"/>
                </a:solidFill>
                <a:latin typeface="Garamond"/>
                <a:cs typeface="Garamond"/>
              </a:rPr>
              <a:t>spends</a:t>
            </a:r>
            <a:r>
              <a:rPr sz="726" dirty="0">
                <a:solidFill>
                  <a:srgbClr val="231F20"/>
                </a:solidFill>
                <a:latin typeface="Garamond"/>
                <a:cs typeface="Garamond"/>
              </a:rPr>
              <a:t> </a:t>
            </a:r>
            <a:r>
              <a:rPr sz="726" spc="20" dirty="0">
                <a:solidFill>
                  <a:srgbClr val="231F20"/>
                </a:solidFill>
                <a:latin typeface="Garamond"/>
                <a:cs typeface="Garamond"/>
              </a:rPr>
              <a:t>her</a:t>
            </a:r>
            <a:r>
              <a:rPr sz="726" dirty="0">
                <a:solidFill>
                  <a:srgbClr val="231F20"/>
                </a:solidFill>
                <a:latin typeface="Garamond"/>
                <a:cs typeface="Garamond"/>
              </a:rPr>
              <a:t> </a:t>
            </a:r>
            <a:r>
              <a:rPr sz="726" spc="33" dirty="0">
                <a:solidFill>
                  <a:srgbClr val="231F20"/>
                </a:solidFill>
                <a:latin typeface="Garamond"/>
                <a:cs typeface="Garamond"/>
              </a:rPr>
              <a:t>time</a:t>
            </a:r>
            <a:r>
              <a:rPr sz="726" dirty="0">
                <a:solidFill>
                  <a:srgbClr val="231F20"/>
                </a:solidFill>
                <a:latin typeface="Garamond"/>
                <a:cs typeface="Garamond"/>
              </a:rPr>
              <a:t> </a:t>
            </a:r>
            <a:r>
              <a:rPr sz="726" spc="20" dirty="0">
                <a:solidFill>
                  <a:srgbClr val="231F20"/>
                </a:solidFill>
                <a:latin typeface="Garamond"/>
                <a:cs typeface="Garamond"/>
              </a:rPr>
              <a:t>deep</a:t>
            </a:r>
            <a:r>
              <a:rPr sz="726" dirty="0">
                <a:solidFill>
                  <a:srgbClr val="231F20"/>
                </a:solidFill>
                <a:latin typeface="Garamond"/>
                <a:cs typeface="Garamond"/>
              </a:rPr>
              <a:t> </a:t>
            </a:r>
            <a:r>
              <a:rPr sz="726" spc="36" dirty="0">
                <a:solidFill>
                  <a:srgbClr val="231F20"/>
                </a:solidFill>
                <a:latin typeface="Garamond"/>
                <a:cs typeface="Garamond"/>
              </a:rPr>
              <a:t>in  </a:t>
            </a:r>
            <a:r>
              <a:rPr sz="726" spc="20" dirty="0">
                <a:solidFill>
                  <a:srgbClr val="231F20"/>
                </a:solidFill>
                <a:latin typeface="Garamond"/>
                <a:cs typeface="Garamond"/>
              </a:rPr>
              <a:t>the </a:t>
            </a:r>
            <a:r>
              <a:rPr sz="726" spc="23" dirty="0">
                <a:solidFill>
                  <a:srgbClr val="231F20"/>
                </a:solidFill>
                <a:latin typeface="Garamond"/>
                <a:cs typeface="Garamond"/>
              </a:rPr>
              <a:t>lake. </a:t>
            </a:r>
            <a:r>
              <a:rPr sz="726" spc="16" dirty="0">
                <a:solidFill>
                  <a:srgbClr val="231F20"/>
                </a:solidFill>
                <a:latin typeface="Garamond"/>
                <a:cs typeface="Garamond"/>
              </a:rPr>
              <a:t>The </a:t>
            </a:r>
            <a:r>
              <a:rPr sz="726" spc="23" dirty="0">
                <a:solidFill>
                  <a:srgbClr val="231F20"/>
                </a:solidFill>
                <a:latin typeface="Garamond"/>
                <a:cs typeface="Garamond"/>
              </a:rPr>
              <a:t>water </a:t>
            </a:r>
            <a:r>
              <a:rPr sz="726" spc="20" dirty="0">
                <a:solidFill>
                  <a:srgbClr val="231F20"/>
                </a:solidFill>
                <a:latin typeface="Garamond"/>
                <a:cs typeface="Garamond"/>
              </a:rPr>
              <a:t>is </a:t>
            </a:r>
            <a:r>
              <a:rPr sz="726" spc="26" dirty="0">
                <a:solidFill>
                  <a:srgbClr val="231F20"/>
                </a:solidFill>
                <a:latin typeface="Garamond"/>
                <a:cs typeface="Garamond"/>
              </a:rPr>
              <a:t>very </a:t>
            </a:r>
            <a:r>
              <a:rPr sz="726" spc="16" dirty="0">
                <a:solidFill>
                  <a:srgbClr val="231F20"/>
                </a:solidFill>
                <a:latin typeface="Garamond"/>
                <a:cs typeface="Garamond"/>
              </a:rPr>
              <a:t>cold </a:t>
            </a:r>
            <a:r>
              <a:rPr sz="726" spc="20" dirty="0">
                <a:solidFill>
                  <a:srgbClr val="231F20"/>
                </a:solidFill>
                <a:latin typeface="Garamond"/>
                <a:cs typeface="Garamond"/>
              </a:rPr>
              <a:t>there </a:t>
            </a:r>
            <a:r>
              <a:rPr sz="726" spc="36" dirty="0">
                <a:solidFill>
                  <a:srgbClr val="231F20"/>
                </a:solidFill>
                <a:latin typeface="Garamond"/>
                <a:cs typeface="Garamond"/>
              </a:rPr>
              <a:t>and </a:t>
            </a:r>
            <a:r>
              <a:rPr sz="726" spc="7" dirty="0">
                <a:solidFill>
                  <a:srgbClr val="231F20"/>
                </a:solidFill>
                <a:latin typeface="Garamond"/>
                <a:cs typeface="Garamond"/>
              </a:rPr>
              <a:t>Nessie </a:t>
            </a:r>
            <a:r>
              <a:rPr sz="726" spc="26" dirty="0">
                <a:solidFill>
                  <a:srgbClr val="231F20"/>
                </a:solidFill>
                <a:latin typeface="Garamond"/>
                <a:cs typeface="Garamond"/>
              </a:rPr>
              <a:t>likes </a:t>
            </a:r>
            <a:r>
              <a:rPr sz="726" spc="20" dirty="0">
                <a:solidFill>
                  <a:srgbClr val="231F20"/>
                </a:solidFill>
                <a:latin typeface="Garamond"/>
                <a:cs typeface="Garamond"/>
              </a:rPr>
              <a:t>the </a:t>
            </a:r>
            <a:r>
              <a:rPr sz="726" spc="26" dirty="0">
                <a:solidFill>
                  <a:srgbClr val="231F20"/>
                </a:solidFill>
                <a:latin typeface="Garamond"/>
                <a:cs typeface="Garamond"/>
              </a:rPr>
              <a:t>sun, </a:t>
            </a:r>
            <a:r>
              <a:rPr sz="726" spc="16" dirty="0">
                <a:solidFill>
                  <a:srgbClr val="231F20"/>
                </a:solidFill>
                <a:latin typeface="Garamond"/>
                <a:cs typeface="Garamond"/>
              </a:rPr>
              <a:t>but  she</a:t>
            </a:r>
            <a:r>
              <a:rPr sz="726" spc="-13" dirty="0">
                <a:solidFill>
                  <a:srgbClr val="231F20"/>
                </a:solidFill>
                <a:latin typeface="Garamond"/>
                <a:cs typeface="Garamond"/>
              </a:rPr>
              <a:t> </a:t>
            </a:r>
            <a:r>
              <a:rPr sz="726" spc="23" dirty="0">
                <a:solidFill>
                  <a:srgbClr val="231F20"/>
                </a:solidFill>
                <a:latin typeface="Garamond"/>
                <a:cs typeface="Garamond"/>
              </a:rPr>
              <a:t>understands…</a:t>
            </a:r>
            <a:r>
              <a:rPr sz="726" spc="-10" dirty="0">
                <a:solidFill>
                  <a:srgbClr val="231F20"/>
                </a:solidFill>
                <a:latin typeface="Garamond"/>
                <a:cs typeface="Garamond"/>
              </a:rPr>
              <a:t> </a:t>
            </a:r>
            <a:r>
              <a:rPr sz="726" spc="33" dirty="0">
                <a:solidFill>
                  <a:srgbClr val="231F20"/>
                </a:solidFill>
                <a:latin typeface="Garamond"/>
                <a:cs typeface="Garamond"/>
              </a:rPr>
              <a:t>Wait</a:t>
            </a:r>
            <a:r>
              <a:rPr sz="726" spc="-10" dirty="0">
                <a:solidFill>
                  <a:srgbClr val="231F20"/>
                </a:solidFill>
                <a:latin typeface="Garamond"/>
                <a:cs typeface="Garamond"/>
              </a:rPr>
              <a:t> </a:t>
            </a:r>
            <a:r>
              <a:rPr sz="726" spc="33" dirty="0">
                <a:solidFill>
                  <a:srgbClr val="231F20"/>
                </a:solidFill>
                <a:latin typeface="Garamond"/>
                <a:cs typeface="Garamond"/>
              </a:rPr>
              <a:t>a</a:t>
            </a:r>
            <a:r>
              <a:rPr sz="726" spc="-13" dirty="0">
                <a:solidFill>
                  <a:srgbClr val="231F20"/>
                </a:solidFill>
                <a:latin typeface="Garamond"/>
                <a:cs typeface="Garamond"/>
              </a:rPr>
              <a:t> </a:t>
            </a:r>
            <a:r>
              <a:rPr sz="726" spc="33" dirty="0">
                <a:solidFill>
                  <a:srgbClr val="231F20"/>
                </a:solidFill>
                <a:latin typeface="Garamond"/>
                <a:cs typeface="Garamond"/>
              </a:rPr>
              <a:t>minute!</a:t>
            </a:r>
            <a:r>
              <a:rPr sz="726" spc="-13" dirty="0">
                <a:solidFill>
                  <a:srgbClr val="231F20"/>
                </a:solidFill>
                <a:latin typeface="Garamond"/>
                <a:cs typeface="Garamond"/>
              </a:rPr>
              <a:t> </a:t>
            </a:r>
            <a:r>
              <a:rPr sz="726" spc="10" dirty="0">
                <a:solidFill>
                  <a:srgbClr val="231F20"/>
                </a:solidFill>
                <a:latin typeface="Garamond"/>
                <a:cs typeface="Garamond"/>
              </a:rPr>
              <a:t>How</a:t>
            </a:r>
            <a:r>
              <a:rPr sz="726" spc="-13" dirty="0">
                <a:solidFill>
                  <a:srgbClr val="231F20"/>
                </a:solidFill>
                <a:latin typeface="Garamond"/>
                <a:cs typeface="Garamond"/>
              </a:rPr>
              <a:t> </a:t>
            </a:r>
            <a:r>
              <a:rPr sz="726" spc="33" dirty="0">
                <a:solidFill>
                  <a:srgbClr val="231F20"/>
                </a:solidFill>
                <a:latin typeface="Garamond"/>
                <a:cs typeface="Garamond"/>
              </a:rPr>
              <a:t>can</a:t>
            </a:r>
            <a:r>
              <a:rPr sz="726" spc="-13" dirty="0">
                <a:solidFill>
                  <a:srgbClr val="231F20"/>
                </a:solidFill>
                <a:latin typeface="Garamond"/>
                <a:cs typeface="Garamond"/>
              </a:rPr>
              <a:t> </a:t>
            </a:r>
            <a:r>
              <a:rPr sz="726" spc="23" dirty="0">
                <a:solidFill>
                  <a:srgbClr val="231F20"/>
                </a:solidFill>
                <a:latin typeface="Garamond"/>
                <a:cs typeface="Garamond"/>
              </a:rPr>
              <a:t>you</a:t>
            </a:r>
            <a:r>
              <a:rPr sz="726" spc="-13" dirty="0">
                <a:solidFill>
                  <a:srgbClr val="231F20"/>
                </a:solidFill>
                <a:latin typeface="Garamond"/>
                <a:cs typeface="Garamond"/>
              </a:rPr>
              <a:t> </a:t>
            </a:r>
            <a:r>
              <a:rPr sz="726" spc="23" dirty="0">
                <a:solidFill>
                  <a:srgbClr val="231F20"/>
                </a:solidFill>
                <a:latin typeface="Garamond"/>
                <a:cs typeface="Garamond"/>
              </a:rPr>
              <a:t>know</a:t>
            </a:r>
            <a:r>
              <a:rPr sz="726" spc="-10" dirty="0">
                <a:solidFill>
                  <a:srgbClr val="231F20"/>
                </a:solidFill>
                <a:latin typeface="Garamond"/>
                <a:cs typeface="Garamond"/>
              </a:rPr>
              <a:t> </a:t>
            </a:r>
            <a:r>
              <a:rPr sz="726" spc="16" dirty="0">
                <a:solidFill>
                  <a:srgbClr val="231F20"/>
                </a:solidFill>
                <a:latin typeface="Garamond"/>
                <a:cs typeface="Garamond"/>
              </a:rPr>
              <a:t>about</a:t>
            </a:r>
            <a:r>
              <a:rPr sz="726" spc="-13" dirty="0">
                <a:solidFill>
                  <a:srgbClr val="231F20"/>
                </a:solidFill>
                <a:latin typeface="Garamond"/>
                <a:cs typeface="Garamond"/>
              </a:rPr>
              <a:t> </a:t>
            </a:r>
            <a:r>
              <a:rPr sz="726" spc="7" dirty="0">
                <a:solidFill>
                  <a:srgbClr val="231F20"/>
                </a:solidFill>
                <a:latin typeface="Garamond"/>
                <a:cs typeface="Garamond"/>
              </a:rPr>
              <a:t>Nessie?  </a:t>
            </a:r>
            <a:r>
              <a:rPr sz="726" dirty="0">
                <a:solidFill>
                  <a:srgbClr val="231F20"/>
                </a:solidFill>
                <a:latin typeface="Garamond"/>
                <a:cs typeface="Garamond"/>
              </a:rPr>
              <a:t>Is </a:t>
            </a:r>
            <a:r>
              <a:rPr sz="726" spc="16" dirty="0">
                <a:solidFill>
                  <a:srgbClr val="231F20"/>
                </a:solidFill>
                <a:latin typeface="Garamond"/>
                <a:cs typeface="Garamond"/>
              </a:rPr>
              <a:t>she </a:t>
            </a:r>
            <a:r>
              <a:rPr sz="726" spc="26" dirty="0">
                <a:solidFill>
                  <a:srgbClr val="231F20"/>
                </a:solidFill>
                <a:latin typeface="Garamond"/>
                <a:cs typeface="Garamond"/>
              </a:rPr>
              <a:t>still </a:t>
            </a:r>
            <a:r>
              <a:rPr sz="726" spc="23" dirty="0">
                <a:solidFill>
                  <a:srgbClr val="231F20"/>
                </a:solidFill>
                <a:latin typeface="Garamond"/>
                <a:cs typeface="Garamond"/>
              </a:rPr>
              <a:t>alive </a:t>
            </a:r>
            <a:r>
              <a:rPr sz="726" spc="36" dirty="0">
                <a:solidFill>
                  <a:srgbClr val="231F20"/>
                </a:solidFill>
                <a:latin typeface="Garamond"/>
                <a:cs typeface="Garamond"/>
              </a:rPr>
              <a:t>in </a:t>
            </a:r>
            <a:r>
              <a:rPr sz="726" spc="10" dirty="0">
                <a:solidFill>
                  <a:srgbClr val="231F20"/>
                </a:solidFill>
                <a:latin typeface="Garamond"/>
                <a:cs typeface="Garamond"/>
              </a:rPr>
              <a:t>Loch</a:t>
            </a:r>
            <a:r>
              <a:rPr sz="726" spc="20" dirty="0">
                <a:solidFill>
                  <a:srgbClr val="231F20"/>
                </a:solidFill>
                <a:latin typeface="Garamond"/>
                <a:cs typeface="Garamond"/>
              </a:rPr>
              <a:t> </a:t>
            </a:r>
            <a:r>
              <a:rPr sz="726" spc="3" dirty="0">
                <a:solidFill>
                  <a:srgbClr val="231F20"/>
                </a:solidFill>
                <a:latin typeface="Garamond"/>
                <a:cs typeface="Garamond"/>
              </a:rPr>
              <a:t>Ness?</a:t>
            </a:r>
            <a:endParaRPr sz="726">
              <a:latin typeface="Garamond"/>
              <a:cs typeface="Garamond"/>
            </a:endParaRPr>
          </a:p>
          <a:p>
            <a:pPr marL="307852" marR="109319" indent="-299893">
              <a:lnSpc>
                <a:spcPts val="805"/>
              </a:lnSpc>
            </a:pPr>
            <a:r>
              <a:rPr sz="726" spc="33" dirty="0">
                <a:solidFill>
                  <a:srgbClr val="231F20"/>
                </a:solidFill>
                <a:latin typeface="Garamond"/>
                <a:cs typeface="Garamond"/>
              </a:rPr>
              <a:t>Misha: </a:t>
            </a:r>
            <a:r>
              <a:rPr sz="726" spc="16" dirty="0">
                <a:solidFill>
                  <a:srgbClr val="231F20"/>
                </a:solidFill>
                <a:latin typeface="Garamond"/>
                <a:cs typeface="Garamond"/>
              </a:rPr>
              <a:t>Nobody </a:t>
            </a:r>
            <a:r>
              <a:rPr sz="726" spc="20" dirty="0">
                <a:solidFill>
                  <a:srgbClr val="231F20"/>
                </a:solidFill>
                <a:latin typeface="Garamond"/>
                <a:cs typeface="Garamond"/>
              </a:rPr>
              <a:t>knows </a:t>
            </a:r>
            <a:r>
              <a:rPr sz="726" dirty="0">
                <a:solidFill>
                  <a:srgbClr val="231F20"/>
                </a:solidFill>
                <a:latin typeface="Garamond"/>
                <a:cs typeface="Garamond"/>
              </a:rPr>
              <a:t>for </a:t>
            </a:r>
            <a:r>
              <a:rPr sz="726" spc="20" dirty="0">
                <a:solidFill>
                  <a:srgbClr val="231F20"/>
                </a:solidFill>
                <a:latin typeface="Garamond"/>
                <a:cs typeface="Garamond"/>
              </a:rPr>
              <a:t>sure, </a:t>
            </a:r>
            <a:r>
              <a:rPr sz="726" spc="16" dirty="0">
                <a:solidFill>
                  <a:srgbClr val="231F20"/>
                </a:solidFill>
                <a:latin typeface="Garamond"/>
                <a:cs typeface="Garamond"/>
              </a:rPr>
              <a:t>but </a:t>
            </a:r>
            <a:r>
              <a:rPr sz="726" spc="10" dirty="0">
                <a:solidFill>
                  <a:srgbClr val="231F20"/>
                </a:solidFill>
                <a:latin typeface="Garamond"/>
                <a:cs typeface="Garamond"/>
              </a:rPr>
              <a:t>people </a:t>
            </a:r>
            <a:r>
              <a:rPr sz="726" spc="33" dirty="0">
                <a:solidFill>
                  <a:srgbClr val="231F20"/>
                </a:solidFill>
                <a:latin typeface="Garamond"/>
                <a:cs typeface="Garamond"/>
              </a:rPr>
              <a:t>talk </a:t>
            </a:r>
            <a:r>
              <a:rPr sz="726" spc="16" dirty="0">
                <a:solidFill>
                  <a:srgbClr val="231F20"/>
                </a:solidFill>
                <a:latin typeface="Garamond"/>
                <a:cs typeface="Garamond"/>
              </a:rPr>
              <a:t>about </a:t>
            </a:r>
            <a:r>
              <a:rPr sz="726" spc="33" dirty="0">
                <a:solidFill>
                  <a:srgbClr val="231F20"/>
                </a:solidFill>
                <a:latin typeface="Garamond"/>
                <a:cs typeface="Garamond"/>
              </a:rPr>
              <a:t>a </a:t>
            </a:r>
            <a:r>
              <a:rPr sz="726" spc="20" dirty="0">
                <a:solidFill>
                  <a:srgbClr val="231F20"/>
                </a:solidFill>
                <a:latin typeface="Garamond"/>
                <a:cs typeface="Garamond"/>
              </a:rPr>
              <a:t>huge monster </a:t>
            </a:r>
            <a:r>
              <a:rPr sz="726" spc="36" dirty="0">
                <a:solidFill>
                  <a:srgbClr val="231F20"/>
                </a:solidFill>
                <a:latin typeface="Garamond"/>
                <a:cs typeface="Garamond"/>
              </a:rPr>
              <a:t>in  </a:t>
            </a:r>
            <a:r>
              <a:rPr sz="726" spc="10" dirty="0">
                <a:solidFill>
                  <a:srgbClr val="231F20"/>
                </a:solidFill>
                <a:latin typeface="Garamond"/>
                <a:cs typeface="Garamond"/>
              </a:rPr>
              <a:t>Loch</a:t>
            </a:r>
            <a:r>
              <a:rPr sz="726" spc="-7" dirty="0">
                <a:solidFill>
                  <a:srgbClr val="231F20"/>
                </a:solidFill>
                <a:latin typeface="Garamond"/>
                <a:cs typeface="Garamond"/>
              </a:rPr>
              <a:t> </a:t>
            </a:r>
            <a:r>
              <a:rPr sz="726" spc="3" dirty="0">
                <a:solidFill>
                  <a:srgbClr val="231F20"/>
                </a:solidFill>
                <a:latin typeface="Garamond"/>
                <a:cs typeface="Garamond"/>
              </a:rPr>
              <a:t>Ness.</a:t>
            </a:r>
            <a:endParaRPr sz="726">
              <a:latin typeface="Garamond"/>
              <a:cs typeface="Garamond"/>
            </a:endParaRPr>
          </a:p>
          <a:p>
            <a:pPr marL="16335">
              <a:lnSpc>
                <a:spcPts val="755"/>
              </a:lnSpc>
            </a:pPr>
            <a:r>
              <a:rPr sz="726" spc="16" dirty="0">
                <a:solidFill>
                  <a:srgbClr val="231F20"/>
                </a:solidFill>
                <a:latin typeface="Garamond"/>
                <a:cs typeface="Garamond"/>
              </a:rPr>
              <a:t>Robin:  </a:t>
            </a:r>
            <a:r>
              <a:rPr sz="726" spc="10" dirty="0">
                <a:solidFill>
                  <a:srgbClr val="231F20"/>
                </a:solidFill>
                <a:latin typeface="Garamond"/>
                <a:cs typeface="Garamond"/>
              </a:rPr>
              <a:t>Poor</a:t>
            </a:r>
            <a:r>
              <a:rPr sz="726" spc="-125" dirty="0">
                <a:solidFill>
                  <a:srgbClr val="231F20"/>
                </a:solidFill>
                <a:latin typeface="Garamond"/>
                <a:cs typeface="Garamond"/>
              </a:rPr>
              <a:t> </a:t>
            </a:r>
            <a:r>
              <a:rPr sz="726" spc="7" dirty="0">
                <a:solidFill>
                  <a:srgbClr val="231F20"/>
                </a:solidFill>
                <a:latin typeface="Garamond"/>
                <a:cs typeface="Garamond"/>
              </a:rPr>
              <a:t>Nessie.</a:t>
            </a:r>
            <a:endParaRPr sz="726">
              <a:latin typeface="Garamond"/>
              <a:cs typeface="Garamond"/>
            </a:endParaRPr>
          </a:p>
          <a:p>
            <a:pPr marL="307852" marR="163350" indent="-299893" algn="just">
              <a:lnSpc>
                <a:spcPts val="805"/>
              </a:lnSpc>
              <a:spcBef>
                <a:spcPts val="49"/>
              </a:spcBef>
            </a:pPr>
            <a:r>
              <a:rPr sz="726" spc="33" dirty="0">
                <a:solidFill>
                  <a:srgbClr val="231F20"/>
                </a:solidFill>
                <a:latin typeface="Garamond"/>
                <a:cs typeface="Garamond"/>
              </a:rPr>
              <a:t>Misha: </a:t>
            </a:r>
            <a:r>
              <a:rPr sz="726" spc="16" dirty="0">
                <a:solidFill>
                  <a:srgbClr val="231F20"/>
                </a:solidFill>
                <a:latin typeface="Garamond"/>
                <a:cs typeface="Garamond"/>
              </a:rPr>
              <a:t>Nowadays </a:t>
            </a:r>
            <a:r>
              <a:rPr sz="726" dirty="0">
                <a:solidFill>
                  <a:srgbClr val="231F20"/>
                </a:solidFill>
                <a:latin typeface="Garamond"/>
                <a:cs typeface="Garamond"/>
              </a:rPr>
              <a:t>she’s </a:t>
            </a:r>
            <a:r>
              <a:rPr sz="726" spc="33" dirty="0">
                <a:solidFill>
                  <a:srgbClr val="231F20"/>
                </a:solidFill>
                <a:latin typeface="Garamond"/>
                <a:cs typeface="Garamond"/>
              </a:rPr>
              <a:t>really </a:t>
            </a:r>
            <a:r>
              <a:rPr sz="726" spc="20" dirty="0">
                <a:solidFill>
                  <a:srgbClr val="231F20"/>
                </a:solidFill>
                <a:latin typeface="Garamond"/>
                <a:cs typeface="Garamond"/>
              </a:rPr>
              <a:t>popular. </a:t>
            </a:r>
            <a:r>
              <a:rPr sz="726" spc="7" dirty="0">
                <a:solidFill>
                  <a:srgbClr val="231F20"/>
                </a:solidFill>
                <a:latin typeface="Garamond"/>
                <a:cs typeface="Garamond"/>
              </a:rPr>
              <a:t>People </a:t>
            </a:r>
            <a:r>
              <a:rPr sz="726" spc="20" dirty="0">
                <a:solidFill>
                  <a:srgbClr val="231F20"/>
                </a:solidFill>
                <a:latin typeface="Garamond"/>
                <a:cs typeface="Garamond"/>
              </a:rPr>
              <a:t>from </a:t>
            </a:r>
            <a:r>
              <a:rPr sz="726" spc="36" dirty="0">
                <a:solidFill>
                  <a:srgbClr val="231F20"/>
                </a:solidFill>
                <a:latin typeface="Garamond"/>
                <a:cs typeface="Garamond"/>
              </a:rPr>
              <a:t>all </a:t>
            </a:r>
            <a:r>
              <a:rPr sz="726" spc="10" dirty="0">
                <a:solidFill>
                  <a:srgbClr val="231F20"/>
                </a:solidFill>
                <a:latin typeface="Garamond"/>
                <a:cs typeface="Garamond"/>
              </a:rPr>
              <a:t>over </a:t>
            </a:r>
            <a:r>
              <a:rPr sz="726" spc="20" dirty="0">
                <a:solidFill>
                  <a:srgbClr val="231F20"/>
                </a:solidFill>
                <a:latin typeface="Garamond"/>
                <a:cs typeface="Garamond"/>
              </a:rPr>
              <a:t>the </a:t>
            </a:r>
            <a:r>
              <a:rPr sz="726" spc="16" dirty="0">
                <a:solidFill>
                  <a:srgbClr val="231F20"/>
                </a:solidFill>
                <a:latin typeface="Garamond"/>
                <a:cs typeface="Garamond"/>
              </a:rPr>
              <a:t>world  come </a:t>
            </a:r>
            <a:r>
              <a:rPr sz="726" spc="10" dirty="0">
                <a:solidFill>
                  <a:srgbClr val="231F20"/>
                </a:solidFill>
                <a:latin typeface="Garamond"/>
                <a:cs typeface="Garamond"/>
              </a:rPr>
              <a:t>to Loch </a:t>
            </a:r>
            <a:r>
              <a:rPr sz="726" spc="3" dirty="0">
                <a:solidFill>
                  <a:srgbClr val="231F20"/>
                </a:solidFill>
                <a:latin typeface="Garamond"/>
                <a:cs typeface="Garamond"/>
              </a:rPr>
              <a:t>Ness. </a:t>
            </a:r>
            <a:r>
              <a:rPr sz="726" spc="23" dirty="0">
                <a:solidFill>
                  <a:srgbClr val="231F20"/>
                </a:solidFill>
                <a:latin typeface="Garamond"/>
                <a:cs typeface="Garamond"/>
              </a:rPr>
              <a:t>They </a:t>
            </a:r>
            <a:r>
              <a:rPr sz="726" spc="16" dirty="0">
                <a:solidFill>
                  <a:srgbClr val="231F20"/>
                </a:solidFill>
                <a:latin typeface="Garamond"/>
                <a:cs typeface="Garamond"/>
              </a:rPr>
              <a:t>hope </a:t>
            </a:r>
            <a:r>
              <a:rPr sz="726" spc="10" dirty="0">
                <a:solidFill>
                  <a:srgbClr val="231F20"/>
                </a:solidFill>
                <a:latin typeface="Garamond"/>
                <a:cs typeface="Garamond"/>
              </a:rPr>
              <a:t>to see </a:t>
            </a:r>
            <a:r>
              <a:rPr sz="726" spc="7" dirty="0">
                <a:solidFill>
                  <a:srgbClr val="231F20"/>
                </a:solidFill>
                <a:latin typeface="Garamond"/>
                <a:cs typeface="Garamond"/>
              </a:rPr>
              <a:t>Nessie. </a:t>
            </a:r>
            <a:r>
              <a:rPr sz="726" spc="16" dirty="0">
                <a:solidFill>
                  <a:srgbClr val="231F20"/>
                </a:solidFill>
                <a:latin typeface="Garamond"/>
                <a:cs typeface="Garamond"/>
              </a:rPr>
              <a:t>There </a:t>
            </a:r>
            <a:r>
              <a:rPr sz="726" spc="26" dirty="0">
                <a:solidFill>
                  <a:srgbClr val="231F20"/>
                </a:solidFill>
                <a:latin typeface="Garamond"/>
                <a:cs typeface="Garamond"/>
              </a:rPr>
              <a:t>are </a:t>
            </a:r>
            <a:r>
              <a:rPr sz="726" spc="7" dirty="0">
                <a:solidFill>
                  <a:srgbClr val="231F20"/>
                </a:solidFill>
                <a:latin typeface="Garamond"/>
                <a:cs typeface="Garamond"/>
              </a:rPr>
              <a:t>Nessie  </a:t>
            </a:r>
            <a:r>
              <a:rPr sz="726" spc="23" dirty="0">
                <a:solidFill>
                  <a:srgbClr val="231F20"/>
                </a:solidFill>
                <a:latin typeface="Garamond"/>
                <a:cs typeface="Garamond"/>
              </a:rPr>
              <a:t>monuments, </a:t>
            </a:r>
            <a:r>
              <a:rPr sz="726" spc="7" dirty="0">
                <a:solidFill>
                  <a:srgbClr val="231F20"/>
                </a:solidFill>
                <a:latin typeface="Garamond"/>
                <a:cs typeface="Garamond"/>
              </a:rPr>
              <a:t>Nessie </a:t>
            </a:r>
            <a:r>
              <a:rPr sz="726" spc="16" dirty="0">
                <a:solidFill>
                  <a:srgbClr val="231F20"/>
                </a:solidFill>
                <a:latin typeface="Garamond"/>
                <a:cs typeface="Garamond"/>
              </a:rPr>
              <a:t>tours, </a:t>
            </a:r>
            <a:r>
              <a:rPr sz="726" spc="7" dirty="0">
                <a:solidFill>
                  <a:srgbClr val="231F20"/>
                </a:solidFill>
                <a:latin typeface="Garamond"/>
                <a:cs typeface="Garamond"/>
              </a:rPr>
              <a:t>Nessie </a:t>
            </a:r>
            <a:r>
              <a:rPr sz="726" spc="16" dirty="0">
                <a:solidFill>
                  <a:srgbClr val="231F20"/>
                </a:solidFill>
                <a:latin typeface="Garamond"/>
                <a:cs typeface="Garamond"/>
              </a:rPr>
              <a:t>souvenirs, </a:t>
            </a:r>
            <a:r>
              <a:rPr sz="726" spc="7" dirty="0">
                <a:solidFill>
                  <a:srgbClr val="231F20"/>
                </a:solidFill>
                <a:latin typeface="Garamond"/>
                <a:cs typeface="Garamond"/>
              </a:rPr>
              <a:t>Nessie</a:t>
            </a:r>
            <a:r>
              <a:rPr sz="726" spc="148" dirty="0">
                <a:solidFill>
                  <a:srgbClr val="231F20"/>
                </a:solidFill>
                <a:latin typeface="Garamond"/>
                <a:cs typeface="Garamond"/>
              </a:rPr>
              <a:t> </a:t>
            </a:r>
            <a:r>
              <a:rPr sz="726" spc="26" dirty="0">
                <a:solidFill>
                  <a:srgbClr val="231F20"/>
                </a:solidFill>
                <a:latin typeface="Garamond"/>
                <a:cs typeface="Garamond"/>
              </a:rPr>
              <a:t>museums…</a:t>
            </a:r>
            <a:endParaRPr sz="726">
              <a:latin typeface="Garamond"/>
              <a:cs typeface="Garamond"/>
            </a:endParaRPr>
          </a:p>
          <a:p>
            <a:pPr marL="16335">
              <a:lnSpc>
                <a:spcPts val="755"/>
              </a:lnSpc>
            </a:pPr>
            <a:r>
              <a:rPr sz="726" spc="16" dirty="0">
                <a:solidFill>
                  <a:srgbClr val="231F20"/>
                </a:solidFill>
                <a:latin typeface="Garamond"/>
                <a:cs typeface="Garamond"/>
              </a:rPr>
              <a:t>Robin:  </a:t>
            </a:r>
            <a:r>
              <a:rPr sz="726" spc="10" dirty="0">
                <a:solidFill>
                  <a:srgbClr val="231F20"/>
                </a:solidFill>
                <a:latin typeface="Garamond"/>
                <a:cs typeface="Garamond"/>
              </a:rPr>
              <a:t>That’s </a:t>
            </a:r>
            <a:r>
              <a:rPr sz="726" spc="16" dirty="0">
                <a:solidFill>
                  <a:srgbClr val="231F20"/>
                </a:solidFill>
                <a:latin typeface="Garamond"/>
                <a:cs typeface="Garamond"/>
              </a:rPr>
              <a:t>good. </a:t>
            </a:r>
            <a:r>
              <a:rPr sz="726" spc="7" dirty="0">
                <a:solidFill>
                  <a:srgbClr val="231F20"/>
                </a:solidFill>
                <a:latin typeface="Garamond"/>
                <a:cs typeface="Garamond"/>
              </a:rPr>
              <a:t>So </a:t>
            </a:r>
            <a:r>
              <a:rPr sz="726" spc="26" dirty="0">
                <a:solidFill>
                  <a:srgbClr val="231F20"/>
                </a:solidFill>
                <a:latin typeface="Garamond"/>
                <a:cs typeface="Garamond"/>
              </a:rPr>
              <a:t>they </a:t>
            </a:r>
            <a:r>
              <a:rPr sz="726" spc="16" dirty="0">
                <a:solidFill>
                  <a:srgbClr val="231F20"/>
                </a:solidFill>
                <a:latin typeface="Garamond"/>
                <a:cs typeface="Garamond"/>
              </a:rPr>
              <a:t>aren’t </a:t>
            </a:r>
            <a:r>
              <a:rPr sz="726" spc="33" dirty="0">
                <a:solidFill>
                  <a:srgbClr val="231F20"/>
                </a:solidFill>
                <a:latin typeface="Garamond"/>
                <a:cs typeface="Garamond"/>
              </a:rPr>
              <a:t>afraid </a:t>
            </a:r>
            <a:r>
              <a:rPr sz="726" spc="-3" dirty="0">
                <a:solidFill>
                  <a:srgbClr val="231F20"/>
                </a:solidFill>
                <a:latin typeface="Garamond"/>
                <a:cs typeface="Garamond"/>
              </a:rPr>
              <a:t>of </a:t>
            </a:r>
            <a:r>
              <a:rPr sz="726" spc="20" dirty="0">
                <a:solidFill>
                  <a:srgbClr val="231F20"/>
                </a:solidFill>
                <a:latin typeface="Garamond"/>
                <a:cs typeface="Garamond"/>
              </a:rPr>
              <a:t>her</a:t>
            </a:r>
            <a:r>
              <a:rPr sz="726" spc="-16" dirty="0">
                <a:solidFill>
                  <a:srgbClr val="231F20"/>
                </a:solidFill>
                <a:latin typeface="Garamond"/>
                <a:cs typeface="Garamond"/>
              </a:rPr>
              <a:t> </a:t>
            </a:r>
            <a:r>
              <a:rPr sz="726" spc="16" dirty="0">
                <a:solidFill>
                  <a:srgbClr val="231F20"/>
                </a:solidFill>
                <a:latin typeface="Garamond"/>
                <a:cs typeface="Garamond"/>
              </a:rPr>
              <a:t>then?</a:t>
            </a:r>
            <a:endParaRPr sz="726">
              <a:latin typeface="Garamond"/>
              <a:cs typeface="Garamond"/>
            </a:endParaRPr>
          </a:p>
          <a:p>
            <a:pPr marL="307852" marR="70784" indent="-299893">
              <a:lnSpc>
                <a:spcPts val="805"/>
              </a:lnSpc>
              <a:spcBef>
                <a:spcPts val="49"/>
              </a:spcBef>
            </a:pPr>
            <a:r>
              <a:rPr sz="726" spc="33" dirty="0">
                <a:solidFill>
                  <a:srgbClr val="231F20"/>
                </a:solidFill>
                <a:latin typeface="Garamond"/>
                <a:cs typeface="Garamond"/>
              </a:rPr>
              <a:t>Misha: </a:t>
            </a:r>
            <a:r>
              <a:rPr sz="726" spc="3" dirty="0">
                <a:solidFill>
                  <a:srgbClr val="231F20"/>
                </a:solidFill>
                <a:latin typeface="Garamond"/>
                <a:cs typeface="Garamond"/>
              </a:rPr>
              <a:t>I’m </a:t>
            </a:r>
            <a:r>
              <a:rPr sz="726" spc="16" dirty="0">
                <a:solidFill>
                  <a:srgbClr val="231F20"/>
                </a:solidFill>
                <a:latin typeface="Garamond"/>
                <a:cs typeface="Garamond"/>
              </a:rPr>
              <a:t>not </a:t>
            </a:r>
            <a:r>
              <a:rPr sz="726" spc="10" dirty="0">
                <a:solidFill>
                  <a:srgbClr val="231F20"/>
                </a:solidFill>
                <a:latin typeface="Garamond"/>
                <a:cs typeface="Garamond"/>
              </a:rPr>
              <a:t>too </a:t>
            </a:r>
            <a:r>
              <a:rPr sz="726" spc="23" dirty="0">
                <a:solidFill>
                  <a:srgbClr val="231F20"/>
                </a:solidFill>
                <a:latin typeface="Garamond"/>
                <a:cs typeface="Garamond"/>
              </a:rPr>
              <a:t>sure </a:t>
            </a:r>
            <a:r>
              <a:rPr sz="726" spc="16" dirty="0">
                <a:solidFill>
                  <a:srgbClr val="231F20"/>
                </a:solidFill>
                <a:latin typeface="Garamond"/>
                <a:cs typeface="Garamond"/>
              </a:rPr>
              <a:t>about </a:t>
            </a:r>
            <a:r>
              <a:rPr sz="726" spc="20" dirty="0">
                <a:solidFill>
                  <a:srgbClr val="231F20"/>
                </a:solidFill>
                <a:latin typeface="Garamond"/>
                <a:cs typeface="Garamond"/>
              </a:rPr>
              <a:t>that. </a:t>
            </a:r>
            <a:r>
              <a:rPr sz="726" dirty="0">
                <a:solidFill>
                  <a:srgbClr val="231F20"/>
                </a:solidFill>
                <a:latin typeface="Garamond"/>
                <a:cs typeface="Garamond"/>
              </a:rPr>
              <a:t>I </a:t>
            </a:r>
            <a:r>
              <a:rPr sz="726" spc="36" dirty="0">
                <a:solidFill>
                  <a:srgbClr val="231F20"/>
                </a:solidFill>
                <a:latin typeface="Garamond"/>
                <a:cs typeface="Garamond"/>
              </a:rPr>
              <a:t>think </a:t>
            </a:r>
            <a:r>
              <a:rPr sz="726" spc="16" dirty="0">
                <a:solidFill>
                  <a:srgbClr val="231F20"/>
                </a:solidFill>
                <a:latin typeface="Garamond"/>
                <a:cs typeface="Garamond"/>
              </a:rPr>
              <a:t>some </a:t>
            </a:r>
            <a:r>
              <a:rPr sz="726" spc="10" dirty="0">
                <a:solidFill>
                  <a:srgbClr val="231F20"/>
                </a:solidFill>
                <a:latin typeface="Garamond"/>
                <a:cs typeface="Garamond"/>
              </a:rPr>
              <a:t>people </a:t>
            </a:r>
            <a:r>
              <a:rPr sz="726" spc="20" dirty="0">
                <a:solidFill>
                  <a:srgbClr val="231F20"/>
                </a:solidFill>
                <a:latin typeface="Garamond"/>
                <a:cs typeface="Garamond"/>
              </a:rPr>
              <a:t>just </a:t>
            </a:r>
            <a:r>
              <a:rPr sz="726" spc="7" dirty="0">
                <a:solidFill>
                  <a:srgbClr val="231F20"/>
                </a:solidFill>
                <a:latin typeface="Garamond"/>
                <a:cs typeface="Garamond"/>
              </a:rPr>
              <a:t>don’t </a:t>
            </a:r>
            <a:r>
              <a:rPr sz="726" spc="16" dirty="0">
                <a:solidFill>
                  <a:srgbClr val="231F20"/>
                </a:solidFill>
                <a:latin typeface="Garamond"/>
                <a:cs typeface="Garamond"/>
              </a:rPr>
              <a:t>believe  </a:t>
            </a:r>
            <a:r>
              <a:rPr sz="726" spc="36" dirty="0">
                <a:solidFill>
                  <a:srgbClr val="231F20"/>
                </a:solidFill>
                <a:latin typeface="Garamond"/>
                <a:cs typeface="Garamond"/>
              </a:rPr>
              <a:t>in </a:t>
            </a:r>
            <a:r>
              <a:rPr sz="726" spc="10" dirty="0">
                <a:solidFill>
                  <a:srgbClr val="231F20"/>
                </a:solidFill>
                <a:latin typeface="Garamond"/>
                <a:cs typeface="Garamond"/>
              </a:rPr>
              <a:t>her. But </a:t>
            </a:r>
            <a:r>
              <a:rPr sz="726" spc="23" dirty="0">
                <a:solidFill>
                  <a:srgbClr val="231F20"/>
                </a:solidFill>
                <a:latin typeface="Garamond"/>
                <a:cs typeface="Garamond"/>
              </a:rPr>
              <a:t>what </a:t>
            </a:r>
            <a:r>
              <a:rPr sz="726" spc="20" dirty="0">
                <a:solidFill>
                  <a:srgbClr val="231F20"/>
                </a:solidFill>
                <a:latin typeface="Garamond"/>
                <a:cs typeface="Garamond"/>
              </a:rPr>
              <a:t>is </a:t>
            </a:r>
            <a:r>
              <a:rPr sz="726" spc="10" dirty="0">
                <a:solidFill>
                  <a:srgbClr val="231F20"/>
                </a:solidFill>
                <a:latin typeface="Garamond"/>
                <a:cs typeface="Garamond"/>
              </a:rPr>
              <a:t>she? </a:t>
            </a:r>
            <a:r>
              <a:rPr sz="726" spc="26" dirty="0">
                <a:solidFill>
                  <a:srgbClr val="231F20"/>
                </a:solidFill>
                <a:latin typeface="Garamond"/>
                <a:cs typeface="Garamond"/>
              </a:rPr>
              <a:t>A</a:t>
            </a:r>
            <a:r>
              <a:rPr sz="726" spc="16" dirty="0">
                <a:solidFill>
                  <a:srgbClr val="231F20"/>
                </a:solidFill>
                <a:latin typeface="Garamond"/>
                <a:cs typeface="Garamond"/>
              </a:rPr>
              <a:t> </a:t>
            </a:r>
            <a:r>
              <a:rPr sz="726" spc="26" dirty="0">
                <a:solidFill>
                  <a:srgbClr val="231F20"/>
                </a:solidFill>
                <a:latin typeface="Garamond"/>
                <a:cs typeface="Garamond"/>
              </a:rPr>
              <a:t>dinosaur?</a:t>
            </a:r>
            <a:endParaRPr sz="726">
              <a:latin typeface="Garamond"/>
              <a:cs typeface="Garamond"/>
            </a:endParaRPr>
          </a:p>
          <a:p>
            <a:pPr marL="307852" marR="15078" indent="-291936">
              <a:lnSpc>
                <a:spcPts val="805"/>
              </a:lnSpc>
            </a:pPr>
            <a:r>
              <a:rPr sz="726" spc="16" dirty="0">
                <a:solidFill>
                  <a:srgbClr val="231F20"/>
                </a:solidFill>
                <a:latin typeface="Garamond"/>
                <a:cs typeface="Garamond"/>
              </a:rPr>
              <a:t>Robin: </a:t>
            </a:r>
            <a:r>
              <a:rPr sz="726" dirty="0">
                <a:solidFill>
                  <a:srgbClr val="231F20"/>
                </a:solidFill>
                <a:latin typeface="Garamond"/>
                <a:cs typeface="Garamond"/>
              </a:rPr>
              <a:t>I </a:t>
            </a:r>
            <a:r>
              <a:rPr sz="726" spc="7" dirty="0">
                <a:solidFill>
                  <a:srgbClr val="231F20"/>
                </a:solidFill>
                <a:latin typeface="Garamond"/>
                <a:cs typeface="Garamond"/>
              </a:rPr>
              <a:t>don’t </a:t>
            </a:r>
            <a:r>
              <a:rPr sz="726" spc="23" dirty="0">
                <a:solidFill>
                  <a:srgbClr val="231F20"/>
                </a:solidFill>
                <a:latin typeface="Garamond"/>
                <a:cs typeface="Garamond"/>
              </a:rPr>
              <a:t>know what </a:t>
            </a:r>
            <a:r>
              <a:rPr sz="726" spc="33" dirty="0">
                <a:solidFill>
                  <a:srgbClr val="231F20"/>
                </a:solidFill>
                <a:latin typeface="Garamond"/>
                <a:cs typeface="Garamond"/>
              </a:rPr>
              <a:t>a </a:t>
            </a:r>
            <a:r>
              <a:rPr sz="726" spc="26" dirty="0">
                <a:solidFill>
                  <a:srgbClr val="231F20"/>
                </a:solidFill>
                <a:latin typeface="Garamond"/>
                <a:cs typeface="Garamond"/>
              </a:rPr>
              <a:t>dinosaur </a:t>
            </a:r>
            <a:r>
              <a:rPr sz="726" spc="16" dirty="0">
                <a:solidFill>
                  <a:srgbClr val="231F20"/>
                </a:solidFill>
                <a:latin typeface="Garamond"/>
                <a:cs typeface="Garamond"/>
              </a:rPr>
              <a:t>is, </a:t>
            </a:r>
            <a:r>
              <a:rPr sz="726" spc="33" dirty="0">
                <a:solidFill>
                  <a:srgbClr val="231F20"/>
                </a:solidFill>
                <a:latin typeface="Garamond"/>
                <a:cs typeface="Garamond"/>
              </a:rPr>
              <a:t>Misha. </a:t>
            </a:r>
            <a:r>
              <a:rPr sz="726" spc="10" dirty="0">
                <a:solidFill>
                  <a:srgbClr val="231F20"/>
                </a:solidFill>
                <a:latin typeface="Garamond"/>
                <a:cs typeface="Garamond"/>
              </a:rPr>
              <a:t>But </a:t>
            </a:r>
            <a:r>
              <a:rPr sz="726" spc="7" dirty="0">
                <a:solidFill>
                  <a:srgbClr val="231F20"/>
                </a:solidFill>
                <a:latin typeface="Garamond"/>
                <a:cs typeface="Garamond"/>
              </a:rPr>
              <a:t>Nessie </a:t>
            </a:r>
            <a:r>
              <a:rPr sz="726" spc="20" dirty="0">
                <a:solidFill>
                  <a:srgbClr val="231F20"/>
                </a:solidFill>
                <a:latin typeface="Garamond"/>
                <a:cs typeface="Garamond"/>
              </a:rPr>
              <a:t>is </a:t>
            </a:r>
            <a:r>
              <a:rPr sz="726" spc="33" dirty="0">
                <a:solidFill>
                  <a:srgbClr val="231F20"/>
                </a:solidFill>
                <a:latin typeface="Garamond"/>
                <a:cs typeface="Garamond"/>
              </a:rPr>
              <a:t>a </a:t>
            </a:r>
            <a:r>
              <a:rPr sz="726" spc="23" dirty="0">
                <a:solidFill>
                  <a:srgbClr val="231F20"/>
                </a:solidFill>
                <a:latin typeface="Garamond"/>
                <a:cs typeface="Garamond"/>
              </a:rPr>
              <a:t>dragon, </a:t>
            </a:r>
            <a:r>
              <a:rPr sz="726" spc="20" dirty="0">
                <a:solidFill>
                  <a:srgbClr val="231F20"/>
                </a:solidFill>
                <a:latin typeface="Garamond"/>
                <a:cs typeface="Garamond"/>
              </a:rPr>
              <a:t>the  last </a:t>
            </a:r>
            <a:r>
              <a:rPr sz="726" spc="33" dirty="0">
                <a:solidFill>
                  <a:srgbClr val="231F20"/>
                </a:solidFill>
                <a:latin typeface="Garamond"/>
                <a:cs typeface="Garamond"/>
              </a:rPr>
              <a:t>magical </a:t>
            </a:r>
            <a:r>
              <a:rPr sz="726" spc="23" dirty="0">
                <a:solidFill>
                  <a:srgbClr val="231F20"/>
                </a:solidFill>
                <a:latin typeface="Garamond"/>
                <a:cs typeface="Garamond"/>
              </a:rPr>
              <a:t>creature </a:t>
            </a:r>
            <a:r>
              <a:rPr sz="726" spc="36" dirty="0">
                <a:solidFill>
                  <a:srgbClr val="231F20"/>
                </a:solidFill>
                <a:latin typeface="Garamond"/>
                <a:cs typeface="Garamond"/>
              </a:rPr>
              <a:t>in </a:t>
            </a:r>
            <a:r>
              <a:rPr sz="726" spc="20" dirty="0">
                <a:solidFill>
                  <a:srgbClr val="231F20"/>
                </a:solidFill>
                <a:latin typeface="Garamond"/>
                <a:cs typeface="Garamond"/>
              </a:rPr>
              <a:t>the </a:t>
            </a:r>
            <a:r>
              <a:rPr sz="726" spc="16" dirty="0">
                <a:solidFill>
                  <a:srgbClr val="231F20"/>
                </a:solidFill>
                <a:latin typeface="Garamond"/>
                <a:cs typeface="Garamond"/>
              </a:rPr>
              <a:t>world. She </a:t>
            </a:r>
            <a:r>
              <a:rPr sz="726" spc="33" dirty="0">
                <a:solidFill>
                  <a:srgbClr val="231F20"/>
                </a:solidFill>
                <a:latin typeface="Garamond"/>
                <a:cs typeface="Garamond"/>
              </a:rPr>
              <a:t>can </a:t>
            </a:r>
            <a:r>
              <a:rPr sz="726" spc="16" dirty="0">
                <a:solidFill>
                  <a:srgbClr val="231F20"/>
                </a:solidFill>
                <a:latin typeface="Garamond"/>
                <a:cs typeface="Garamond"/>
              </a:rPr>
              <a:t>live </a:t>
            </a:r>
            <a:r>
              <a:rPr sz="726" spc="26" dirty="0">
                <a:solidFill>
                  <a:srgbClr val="231F20"/>
                </a:solidFill>
                <a:latin typeface="Garamond"/>
                <a:cs typeface="Garamond"/>
              </a:rPr>
              <a:t>only </a:t>
            </a:r>
            <a:r>
              <a:rPr sz="726" spc="36" dirty="0">
                <a:solidFill>
                  <a:srgbClr val="231F20"/>
                </a:solidFill>
                <a:latin typeface="Garamond"/>
                <a:cs typeface="Garamond"/>
              </a:rPr>
              <a:t>in </a:t>
            </a:r>
            <a:r>
              <a:rPr sz="726" spc="10" dirty="0">
                <a:solidFill>
                  <a:srgbClr val="231F20"/>
                </a:solidFill>
                <a:latin typeface="Garamond"/>
                <a:cs typeface="Garamond"/>
              </a:rPr>
              <a:t>Loch </a:t>
            </a:r>
            <a:r>
              <a:rPr sz="726" spc="3" dirty="0">
                <a:solidFill>
                  <a:srgbClr val="231F20"/>
                </a:solidFill>
                <a:latin typeface="Garamond"/>
                <a:cs typeface="Garamond"/>
              </a:rPr>
              <a:t>Ness.  </a:t>
            </a:r>
            <a:r>
              <a:rPr sz="726" spc="16" dirty="0">
                <a:solidFill>
                  <a:srgbClr val="231F20"/>
                </a:solidFill>
                <a:latin typeface="Garamond"/>
                <a:cs typeface="Garamond"/>
              </a:rPr>
              <a:t>Her </a:t>
            </a:r>
            <a:r>
              <a:rPr sz="726" spc="7" dirty="0">
                <a:solidFill>
                  <a:srgbClr val="231F20"/>
                </a:solidFill>
                <a:latin typeface="Garamond"/>
                <a:cs typeface="Garamond"/>
              </a:rPr>
              <a:t>food </a:t>
            </a:r>
            <a:r>
              <a:rPr sz="726" spc="20" dirty="0">
                <a:solidFill>
                  <a:srgbClr val="231F20"/>
                </a:solidFill>
                <a:latin typeface="Garamond"/>
                <a:cs typeface="Garamond"/>
              </a:rPr>
              <a:t>is just the </a:t>
            </a:r>
            <a:r>
              <a:rPr sz="726" spc="23" dirty="0">
                <a:solidFill>
                  <a:srgbClr val="231F20"/>
                </a:solidFill>
                <a:latin typeface="Garamond"/>
                <a:cs typeface="Garamond"/>
              </a:rPr>
              <a:t>pure </a:t>
            </a:r>
            <a:r>
              <a:rPr sz="726" spc="16" dirty="0">
                <a:solidFill>
                  <a:srgbClr val="231F20"/>
                </a:solidFill>
                <a:latin typeface="Garamond"/>
                <a:cs typeface="Garamond"/>
              </a:rPr>
              <a:t>cold </a:t>
            </a:r>
            <a:r>
              <a:rPr sz="726" spc="23" dirty="0">
                <a:solidFill>
                  <a:srgbClr val="231F20"/>
                </a:solidFill>
                <a:latin typeface="Garamond"/>
                <a:cs typeface="Garamond"/>
              </a:rPr>
              <a:t>water </a:t>
            </a:r>
            <a:r>
              <a:rPr sz="726" spc="-3" dirty="0">
                <a:solidFill>
                  <a:srgbClr val="231F20"/>
                </a:solidFill>
                <a:latin typeface="Garamond"/>
                <a:cs typeface="Garamond"/>
              </a:rPr>
              <a:t>of </a:t>
            </a:r>
            <a:r>
              <a:rPr sz="726" spc="20" dirty="0">
                <a:solidFill>
                  <a:srgbClr val="231F20"/>
                </a:solidFill>
                <a:latin typeface="Garamond"/>
                <a:cs typeface="Garamond"/>
              </a:rPr>
              <a:t>the</a:t>
            </a:r>
            <a:r>
              <a:rPr sz="726" spc="73" dirty="0">
                <a:solidFill>
                  <a:srgbClr val="231F20"/>
                </a:solidFill>
                <a:latin typeface="Garamond"/>
                <a:cs typeface="Garamond"/>
              </a:rPr>
              <a:t> </a:t>
            </a:r>
            <a:r>
              <a:rPr sz="726" spc="23" dirty="0">
                <a:solidFill>
                  <a:srgbClr val="231F20"/>
                </a:solidFill>
                <a:latin typeface="Garamond"/>
                <a:cs typeface="Garamond"/>
              </a:rPr>
              <a:t>lake.</a:t>
            </a:r>
            <a:endParaRPr sz="726">
              <a:latin typeface="Garamond"/>
              <a:cs typeface="Garamond"/>
            </a:endParaRPr>
          </a:p>
          <a:p>
            <a:pPr marL="16335" marR="416752" indent="-8377">
              <a:lnSpc>
                <a:spcPts val="805"/>
              </a:lnSpc>
            </a:pPr>
            <a:r>
              <a:rPr sz="726" spc="33" dirty="0">
                <a:solidFill>
                  <a:srgbClr val="231F20"/>
                </a:solidFill>
                <a:latin typeface="Garamond"/>
                <a:cs typeface="Garamond"/>
              </a:rPr>
              <a:t>Misha: </a:t>
            </a:r>
            <a:r>
              <a:rPr sz="726" spc="26" dirty="0">
                <a:solidFill>
                  <a:srgbClr val="231F20"/>
                </a:solidFill>
                <a:latin typeface="Garamond"/>
                <a:cs typeface="Garamond"/>
              </a:rPr>
              <a:t>A </a:t>
            </a:r>
            <a:r>
              <a:rPr sz="726" spc="20" dirty="0">
                <a:solidFill>
                  <a:srgbClr val="231F20"/>
                </a:solidFill>
                <a:latin typeface="Garamond"/>
                <a:cs typeface="Garamond"/>
              </a:rPr>
              <a:t>dragon? </a:t>
            </a:r>
            <a:r>
              <a:rPr sz="726" spc="16" dirty="0">
                <a:solidFill>
                  <a:srgbClr val="231F20"/>
                </a:solidFill>
                <a:latin typeface="Garamond"/>
                <a:cs typeface="Garamond"/>
              </a:rPr>
              <a:t>There </a:t>
            </a:r>
            <a:r>
              <a:rPr sz="726" spc="26" dirty="0">
                <a:solidFill>
                  <a:srgbClr val="231F20"/>
                </a:solidFill>
                <a:latin typeface="Garamond"/>
                <a:cs typeface="Garamond"/>
              </a:rPr>
              <a:t>are </a:t>
            </a:r>
            <a:r>
              <a:rPr sz="726" spc="20" dirty="0">
                <a:solidFill>
                  <a:srgbClr val="231F20"/>
                </a:solidFill>
                <a:latin typeface="Garamond"/>
                <a:cs typeface="Garamond"/>
              </a:rPr>
              <a:t>no </a:t>
            </a:r>
            <a:r>
              <a:rPr sz="726" spc="23" dirty="0">
                <a:solidFill>
                  <a:srgbClr val="231F20"/>
                </a:solidFill>
                <a:latin typeface="Garamond"/>
                <a:cs typeface="Garamond"/>
              </a:rPr>
              <a:t>dragons. They </a:t>
            </a:r>
            <a:r>
              <a:rPr sz="726" spc="16" dirty="0">
                <a:solidFill>
                  <a:srgbClr val="231F20"/>
                </a:solidFill>
                <a:latin typeface="Garamond"/>
                <a:cs typeface="Garamond"/>
              </a:rPr>
              <a:t>live </a:t>
            </a:r>
            <a:r>
              <a:rPr sz="726" spc="36" dirty="0">
                <a:solidFill>
                  <a:srgbClr val="231F20"/>
                </a:solidFill>
                <a:latin typeface="Garamond"/>
                <a:cs typeface="Garamond"/>
              </a:rPr>
              <a:t>in </a:t>
            </a:r>
            <a:r>
              <a:rPr sz="726" spc="33" dirty="0">
                <a:solidFill>
                  <a:srgbClr val="231F20"/>
                </a:solidFill>
                <a:latin typeface="Garamond"/>
                <a:cs typeface="Garamond"/>
              </a:rPr>
              <a:t>fairy </a:t>
            </a:r>
            <a:r>
              <a:rPr sz="726" spc="16" dirty="0">
                <a:solidFill>
                  <a:srgbClr val="231F20"/>
                </a:solidFill>
                <a:latin typeface="Garamond"/>
                <a:cs typeface="Garamond"/>
              </a:rPr>
              <a:t>tales.  Robin:  </a:t>
            </a:r>
            <a:r>
              <a:rPr sz="726" spc="3" dirty="0">
                <a:solidFill>
                  <a:srgbClr val="231F20"/>
                </a:solidFill>
                <a:latin typeface="Garamond"/>
                <a:cs typeface="Garamond"/>
              </a:rPr>
              <a:t>Your </a:t>
            </a:r>
            <a:r>
              <a:rPr sz="726" spc="33" dirty="0">
                <a:solidFill>
                  <a:srgbClr val="231F20"/>
                </a:solidFill>
                <a:latin typeface="Garamond"/>
                <a:cs typeface="Garamond"/>
              </a:rPr>
              <a:t>fairy </a:t>
            </a:r>
            <a:r>
              <a:rPr sz="726" spc="20" dirty="0">
                <a:solidFill>
                  <a:srgbClr val="231F20"/>
                </a:solidFill>
                <a:latin typeface="Garamond"/>
                <a:cs typeface="Garamond"/>
              </a:rPr>
              <a:t>tales </a:t>
            </a:r>
            <a:r>
              <a:rPr sz="726" spc="26" dirty="0">
                <a:solidFill>
                  <a:srgbClr val="231F20"/>
                </a:solidFill>
                <a:latin typeface="Garamond"/>
                <a:cs typeface="Garamond"/>
              </a:rPr>
              <a:t>are </a:t>
            </a:r>
            <a:r>
              <a:rPr sz="726" spc="40" dirty="0">
                <a:solidFill>
                  <a:srgbClr val="231F20"/>
                </a:solidFill>
                <a:latin typeface="Garamond"/>
                <a:cs typeface="Garamond"/>
              </a:rPr>
              <a:t>my </a:t>
            </a:r>
            <a:r>
              <a:rPr sz="726" spc="20" dirty="0">
                <a:solidFill>
                  <a:srgbClr val="231F20"/>
                </a:solidFill>
                <a:latin typeface="Garamond"/>
                <a:cs typeface="Garamond"/>
              </a:rPr>
              <a:t>reality,</a:t>
            </a:r>
            <a:r>
              <a:rPr sz="726" spc="-66" dirty="0">
                <a:solidFill>
                  <a:srgbClr val="231F20"/>
                </a:solidFill>
                <a:latin typeface="Garamond"/>
                <a:cs typeface="Garamond"/>
              </a:rPr>
              <a:t> </a:t>
            </a:r>
            <a:r>
              <a:rPr sz="726" spc="33" dirty="0">
                <a:solidFill>
                  <a:srgbClr val="231F20"/>
                </a:solidFill>
                <a:latin typeface="Garamond"/>
                <a:cs typeface="Garamond"/>
              </a:rPr>
              <a:t>Misha.</a:t>
            </a:r>
            <a:endParaRPr sz="726">
              <a:latin typeface="Garamond"/>
              <a:cs typeface="Garamond"/>
            </a:endParaRPr>
          </a:p>
          <a:p>
            <a:pPr marL="8377">
              <a:lnSpc>
                <a:spcPts val="755"/>
              </a:lnSpc>
            </a:pPr>
            <a:r>
              <a:rPr sz="726" spc="33" dirty="0">
                <a:solidFill>
                  <a:srgbClr val="231F20"/>
                </a:solidFill>
                <a:latin typeface="Garamond"/>
                <a:cs typeface="Garamond"/>
              </a:rPr>
              <a:t>Misha: </a:t>
            </a:r>
            <a:r>
              <a:rPr sz="726" spc="43" dirty="0">
                <a:solidFill>
                  <a:srgbClr val="231F20"/>
                </a:solidFill>
                <a:latin typeface="Garamond"/>
                <a:cs typeface="Garamond"/>
              </a:rPr>
              <a:t>Can </a:t>
            </a:r>
            <a:r>
              <a:rPr sz="726" spc="23" dirty="0">
                <a:solidFill>
                  <a:srgbClr val="231F20"/>
                </a:solidFill>
                <a:latin typeface="Garamond"/>
                <a:cs typeface="Garamond"/>
              </a:rPr>
              <a:t>you </a:t>
            </a:r>
            <a:r>
              <a:rPr sz="726" spc="20" dirty="0">
                <a:solidFill>
                  <a:srgbClr val="231F20"/>
                </a:solidFill>
                <a:latin typeface="Garamond"/>
                <a:cs typeface="Garamond"/>
              </a:rPr>
              <a:t>tell </a:t>
            </a:r>
            <a:r>
              <a:rPr sz="726" spc="33" dirty="0">
                <a:solidFill>
                  <a:srgbClr val="231F20"/>
                </a:solidFill>
                <a:latin typeface="Garamond"/>
                <a:cs typeface="Garamond"/>
              </a:rPr>
              <a:t>me </a:t>
            </a:r>
            <a:r>
              <a:rPr sz="726" spc="16" dirty="0">
                <a:solidFill>
                  <a:srgbClr val="231F20"/>
                </a:solidFill>
                <a:latin typeface="Garamond"/>
                <a:cs typeface="Garamond"/>
              </a:rPr>
              <a:t>about </a:t>
            </a:r>
            <a:r>
              <a:rPr sz="726" spc="33" dirty="0">
                <a:solidFill>
                  <a:srgbClr val="231F20"/>
                </a:solidFill>
                <a:latin typeface="Garamond"/>
                <a:cs typeface="Garamond"/>
              </a:rPr>
              <a:t>your </a:t>
            </a:r>
            <a:r>
              <a:rPr sz="726" spc="16" dirty="0">
                <a:solidFill>
                  <a:srgbClr val="231F20"/>
                </a:solidFill>
                <a:latin typeface="Garamond"/>
                <a:cs typeface="Garamond"/>
              </a:rPr>
              <a:t>world,</a:t>
            </a:r>
            <a:r>
              <a:rPr sz="726" spc="66" dirty="0">
                <a:solidFill>
                  <a:srgbClr val="231F20"/>
                </a:solidFill>
                <a:latin typeface="Garamond"/>
                <a:cs typeface="Garamond"/>
              </a:rPr>
              <a:t> </a:t>
            </a:r>
            <a:r>
              <a:rPr sz="726" spc="10" dirty="0">
                <a:solidFill>
                  <a:srgbClr val="231F20"/>
                </a:solidFill>
                <a:latin typeface="Garamond"/>
                <a:cs typeface="Garamond"/>
              </a:rPr>
              <a:t>Robin?</a:t>
            </a:r>
            <a:endParaRPr sz="726">
              <a:latin typeface="Garamond"/>
              <a:cs typeface="Garamond"/>
            </a:endParaRPr>
          </a:p>
          <a:p>
            <a:pPr marL="8377" marR="195182" indent="7958">
              <a:lnSpc>
                <a:spcPts val="805"/>
              </a:lnSpc>
              <a:spcBef>
                <a:spcPts val="49"/>
              </a:spcBef>
            </a:pPr>
            <a:r>
              <a:rPr sz="726" spc="16" dirty="0">
                <a:solidFill>
                  <a:srgbClr val="231F20"/>
                </a:solidFill>
                <a:latin typeface="Garamond"/>
                <a:cs typeface="Garamond"/>
              </a:rPr>
              <a:t>Robin: </a:t>
            </a:r>
            <a:r>
              <a:rPr sz="726" dirty="0">
                <a:solidFill>
                  <a:srgbClr val="231F20"/>
                </a:solidFill>
                <a:latin typeface="Garamond"/>
                <a:cs typeface="Garamond"/>
              </a:rPr>
              <a:t>I </a:t>
            </a:r>
            <a:r>
              <a:rPr sz="726" spc="26" dirty="0">
                <a:solidFill>
                  <a:srgbClr val="231F20"/>
                </a:solidFill>
                <a:latin typeface="Garamond"/>
                <a:cs typeface="Garamond"/>
              </a:rPr>
              <a:t>want </a:t>
            </a:r>
            <a:r>
              <a:rPr sz="726" spc="7" dirty="0">
                <a:solidFill>
                  <a:srgbClr val="231F20"/>
                </a:solidFill>
                <a:latin typeface="Garamond"/>
                <a:cs typeface="Garamond"/>
              </a:rPr>
              <a:t>to, </a:t>
            </a:r>
            <a:r>
              <a:rPr sz="726" spc="16" dirty="0">
                <a:solidFill>
                  <a:srgbClr val="231F20"/>
                </a:solidFill>
                <a:latin typeface="Garamond"/>
                <a:cs typeface="Garamond"/>
              </a:rPr>
              <a:t>but </a:t>
            </a:r>
            <a:r>
              <a:rPr sz="726" dirty="0">
                <a:solidFill>
                  <a:srgbClr val="231F20"/>
                </a:solidFill>
                <a:latin typeface="Garamond"/>
                <a:cs typeface="Garamond"/>
              </a:rPr>
              <a:t>I </a:t>
            </a:r>
            <a:r>
              <a:rPr sz="726" spc="16" dirty="0">
                <a:solidFill>
                  <a:srgbClr val="231F20"/>
                </a:solidFill>
                <a:latin typeface="Garamond"/>
                <a:cs typeface="Garamond"/>
              </a:rPr>
              <a:t>can’t do it </a:t>
            </a:r>
            <a:r>
              <a:rPr sz="726" spc="7" dirty="0">
                <a:solidFill>
                  <a:srgbClr val="231F20"/>
                </a:solidFill>
                <a:latin typeface="Garamond"/>
                <a:cs typeface="Garamond"/>
              </a:rPr>
              <a:t>now. </a:t>
            </a:r>
            <a:r>
              <a:rPr sz="726" spc="16" dirty="0">
                <a:solidFill>
                  <a:srgbClr val="231F20"/>
                </a:solidFill>
                <a:latin typeface="Garamond"/>
                <a:cs typeface="Garamond"/>
              </a:rPr>
              <a:t>Please </a:t>
            </a:r>
            <a:r>
              <a:rPr sz="726" spc="7" dirty="0">
                <a:solidFill>
                  <a:srgbClr val="231F20"/>
                </a:solidFill>
                <a:latin typeface="Garamond"/>
                <a:cs typeface="Garamond"/>
              </a:rPr>
              <a:t>don’t </a:t>
            </a:r>
            <a:r>
              <a:rPr sz="726" spc="10" dirty="0">
                <a:solidFill>
                  <a:srgbClr val="231F20"/>
                </a:solidFill>
                <a:latin typeface="Garamond"/>
                <a:cs typeface="Garamond"/>
              </a:rPr>
              <a:t>be </a:t>
            </a:r>
            <a:r>
              <a:rPr sz="726" spc="43" dirty="0">
                <a:solidFill>
                  <a:srgbClr val="231F20"/>
                </a:solidFill>
                <a:latin typeface="Garamond"/>
                <a:cs typeface="Garamond"/>
              </a:rPr>
              <a:t>angry </a:t>
            </a:r>
            <a:r>
              <a:rPr sz="726" spc="33" dirty="0">
                <a:solidFill>
                  <a:srgbClr val="231F20"/>
                </a:solidFill>
                <a:latin typeface="Garamond"/>
                <a:cs typeface="Garamond"/>
              </a:rPr>
              <a:t>with me!  Misha:  </a:t>
            </a:r>
            <a:r>
              <a:rPr sz="726" spc="-7" dirty="0">
                <a:solidFill>
                  <a:srgbClr val="231F20"/>
                </a:solidFill>
                <a:latin typeface="Garamond"/>
                <a:cs typeface="Garamond"/>
              </a:rPr>
              <a:t>It’s </a:t>
            </a:r>
            <a:r>
              <a:rPr sz="726" spc="-10" dirty="0">
                <a:solidFill>
                  <a:srgbClr val="231F20"/>
                </a:solidFill>
                <a:latin typeface="Garamond"/>
                <a:cs typeface="Garamond"/>
              </a:rPr>
              <a:t>OK. </a:t>
            </a:r>
            <a:r>
              <a:rPr sz="726" dirty="0">
                <a:solidFill>
                  <a:srgbClr val="231F20"/>
                </a:solidFill>
                <a:latin typeface="Garamond"/>
                <a:cs typeface="Garamond"/>
              </a:rPr>
              <a:t>I </a:t>
            </a:r>
            <a:r>
              <a:rPr sz="726" spc="26" dirty="0">
                <a:solidFill>
                  <a:srgbClr val="231F20"/>
                </a:solidFill>
                <a:latin typeface="Garamond"/>
                <a:cs typeface="Garamond"/>
              </a:rPr>
              <a:t>understand. </a:t>
            </a:r>
            <a:r>
              <a:rPr sz="726" spc="10" dirty="0">
                <a:solidFill>
                  <a:srgbClr val="231F20"/>
                </a:solidFill>
                <a:latin typeface="Garamond"/>
                <a:cs typeface="Garamond"/>
              </a:rPr>
              <a:t>But </a:t>
            </a:r>
            <a:r>
              <a:rPr sz="726" dirty="0">
                <a:solidFill>
                  <a:srgbClr val="231F20"/>
                </a:solidFill>
                <a:latin typeface="Garamond"/>
                <a:cs typeface="Garamond"/>
              </a:rPr>
              <a:t>I </a:t>
            </a:r>
            <a:r>
              <a:rPr sz="726" spc="26" dirty="0">
                <a:solidFill>
                  <a:srgbClr val="231F20"/>
                </a:solidFill>
                <a:latin typeface="Garamond"/>
                <a:cs typeface="Garamond"/>
              </a:rPr>
              <a:t>want </a:t>
            </a:r>
            <a:r>
              <a:rPr sz="726" spc="10" dirty="0">
                <a:solidFill>
                  <a:srgbClr val="231F20"/>
                </a:solidFill>
                <a:latin typeface="Garamond"/>
                <a:cs typeface="Garamond"/>
              </a:rPr>
              <a:t>to </a:t>
            </a:r>
            <a:r>
              <a:rPr sz="726" spc="16" dirty="0">
                <a:solidFill>
                  <a:srgbClr val="231F20"/>
                </a:solidFill>
                <a:latin typeface="Garamond"/>
                <a:cs typeface="Garamond"/>
              </a:rPr>
              <a:t>help</a:t>
            </a:r>
            <a:r>
              <a:rPr sz="726" spc="40" dirty="0">
                <a:solidFill>
                  <a:srgbClr val="231F20"/>
                </a:solidFill>
                <a:latin typeface="Garamond"/>
                <a:cs typeface="Garamond"/>
              </a:rPr>
              <a:t> </a:t>
            </a:r>
            <a:r>
              <a:rPr sz="726" spc="20" dirty="0">
                <a:solidFill>
                  <a:srgbClr val="231F20"/>
                </a:solidFill>
                <a:latin typeface="Garamond"/>
                <a:cs typeface="Garamond"/>
              </a:rPr>
              <a:t>you.</a:t>
            </a:r>
            <a:endParaRPr sz="726">
              <a:latin typeface="Garamond"/>
              <a:cs typeface="Garamond"/>
            </a:endParaRPr>
          </a:p>
          <a:p>
            <a:pPr marL="16335">
              <a:lnSpc>
                <a:spcPts val="788"/>
              </a:lnSpc>
            </a:pPr>
            <a:r>
              <a:rPr sz="726" spc="16" dirty="0">
                <a:solidFill>
                  <a:srgbClr val="231F20"/>
                </a:solidFill>
                <a:latin typeface="Garamond"/>
                <a:cs typeface="Garamond"/>
              </a:rPr>
              <a:t>Robin:  </a:t>
            </a:r>
            <a:r>
              <a:rPr sz="726" dirty="0">
                <a:solidFill>
                  <a:srgbClr val="231F20"/>
                </a:solidFill>
                <a:latin typeface="Garamond"/>
                <a:cs typeface="Garamond"/>
              </a:rPr>
              <a:t>I </a:t>
            </a:r>
            <a:r>
              <a:rPr sz="726" spc="26" dirty="0">
                <a:solidFill>
                  <a:srgbClr val="231F20"/>
                </a:solidFill>
                <a:latin typeface="Garamond"/>
                <a:cs typeface="Garamond"/>
              </a:rPr>
              <a:t>must </a:t>
            </a:r>
            <a:r>
              <a:rPr sz="726" spc="16" dirty="0">
                <a:solidFill>
                  <a:srgbClr val="231F20"/>
                </a:solidFill>
                <a:latin typeface="Garamond"/>
                <a:cs typeface="Garamond"/>
              </a:rPr>
              <a:t>go </a:t>
            </a:r>
            <a:r>
              <a:rPr sz="726" spc="10" dirty="0">
                <a:solidFill>
                  <a:srgbClr val="231F20"/>
                </a:solidFill>
                <a:latin typeface="Garamond"/>
                <a:cs typeface="Garamond"/>
              </a:rPr>
              <a:t>to </a:t>
            </a:r>
            <a:r>
              <a:rPr sz="726" spc="16" dirty="0">
                <a:solidFill>
                  <a:srgbClr val="231F20"/>
                </a:solidFill>
                <a:latin typeface="Garamond"/>
                <a:cs typeface="Garamond"/>
              </a:rPr>
              <a:t>London. </a:t>
            </a:r>
            <a:r>
              <a:rPr sz="726" spc="43" dirty="0">
                <a:solidFill>
                  <a:srgbClr val="231F20"/>
                </a:solidFill>
                <a:latin typeface="Garamond"/>
                <a:cs typeface="Garamond"/>
              </a:rPr>
              <a:t>Can </a:t>
            </a:r>
            <a:r>
              <a:rPr sz="726" spc="23" dirty="0">
                <a:solidFill>
                  <a:srgbClr val="231F20"/>
                </a:solidFill>
                <a:latin typeface="Garamond"/>
                <a:cs typeface="Garamond"/>
              </a:rPr>
              <a:t>you </a:t>
            </a:r>
            <a:r>
              <a:rPr sz="726" spc="16" dirty="0">
                <a:solidFill>
                  <a:srgbClr val="231F20"/>
                </a:solidFill>
                <a:latin typeface="Garamond"/>
                <a:cs typeface="Garamond"/>
              </a:rPr>
              <a:t>help </a:t>
            </a:r>
            <a:r>
              <a:rPr sz="726" spc="33" dirty="0">
                <a:solidFill>
                  <a:srgbClr val="231F20"/>
                </a:solidFill>
                <a:latin typeface="Garamond"/>
                <a:cs typeface="Garamond"/>
              </a:rPr>
              <a:t>me </a:t>
            </a:r>
            <a:r>
              <a:rPr sz="726" spc="16" dirty="0">
                <a:solidFill>
                  <a:srgbClr val="231F20"/>
                </a:solidFill>
                <a:latin typeface="Garamond"/>
                <a:cs typeface="Garamond"/>
              </a:rPr>
              <a:t>do</a:t>
            </a:r>
            <a:r>
              <a:rPr sz="726" spc="-66" dirty="0">
                <a:solidFill>
                  <a:srgbClr val="231F20"/>
                </a:solidFill>
                <a:latin typeface="Garamond"/>
                <a:cs typeface="Garamond"/>
              </a:rPr>
              <a:t> </a:t>
            </a:r>
            <a:r>
              <a:rPr sz="726" spc="16" dirty="0">
                <a:solidFill>
                  <a:srgbClr val="231F20"/>
                </a:solidFill>
                <a:latin typeface="Garamond"/>
                <a:cs typeface="Garamond"/>
              </a:rPr>
              <a:t>that?</a:t>
            </a:r>
            <a:endParaRPr sz="726">
              <a:latin typeface="Garamond"/>
              <a:cs typeface="Garamond"/>
            </a:endParaRPr>
          </a:p>
        </p:txBody>
      </p:sp>
      <p:sp>
        <p:nvSpPr>
          <p:cNvPr id="4" name="object 4"/>
          <p:cNvSpPr/>
          <p:nvPr/>
        </p:nvSpPr>
        <p:spPr>
          <a:xfrm>
            <a:off x="5302402" y="2219922"/>
            <a:ext cx="913524" cy="678615"/>
          </a:xfrm>
          <a:prstGeom prst="rect">
            <a:avLst/>
          </a:prstGeom>
          <a:blipFill>
            <a:blip r:embed="rId3" cstate="print"/>
            <a:stretch>
              <a:fillRect/>
            </a:stretch>
          </a:blipFill>
        </p:spPr>
        <p:txBody>
          <a:bodyPr wrap="square" lIns="0" tIns="0" rIns="0" bIns="0" rtlCol="0"/>
          <a:lstStyle/>
          <a:p>
            <a:endParaRPr sz="1187"/>
          </a:p>
        </p:txBody>
      </p:sp>
      <p:sp>
        <p:nvSpPr>
          <p:cNvPr id="5" name="object 5"/>
          <p:cNvSpPr txBox="1"/>
          <p:nvPr/>
        </p:nvSpPr>
        <p:spPr>
          <a:xfrm>
            <a:off x="4324317" y="5509307"/>
            <a:ext cx="1793942" cy="1390716"/>
          </a:xfrm>
          <a:prstGeom prst="rect">
            <a:avLst/>
          </a:prstGeom>
        </p:spPr>
        <p:txBody>
          <a:bodyPr vert="horz" wrap="square" lIns="0" tIns="18429" rIns="0" bIns="0" rtlCol="0">
            <a:spAutoFit/>
          </a:bodyPr>
          <a:lstStyle/>
          <a:p>
            <a:pPr marL="8377" marR="3351" indent="-419" algn="just">
              <a:lnSpc>
                <a:spcPts val="805"/>
              </a:lnSpc>
              <a:spcBef>
                <a:spcPts val="145"/>
              </a:spcBef>
            </a:pPr>
            <a:r>
              <a:rPr sz="726" b="1" spc="-3" dirty="0">
                <a:solidFill>
                  <a:srgbClr val="231F20"/>
                </a:solidFill>
                <a:latin typeface="Palatino Linotype"/>
                <a:cs typeface="Palatino Linotype"/>
              </a:rPr>
              <a:t>Loch </a:t>
            </a:r>
            <a:r>
              <a:rPr sz="726" b="1" spc="-30" dirty="0">
                <a:solidFill>
                  <a:srgbClr val="231F20"/>
                </a:solidFill>
                <a:latin typeface="Palatino Linotype"/>
                <a:cs typeface="Palatino Linotype"/>
              </a:rPr>
              <a:t>Ness </a:t>
            </a:r>
            <a:r>
              <a:rPr sz="726" spc="23" dirty="0">
                <a:solidFill>
                  <a:srgbClr val="231F20"/>
                </a:solidFill>
                <a:latin typeface="Garamond"/>
                <a:cs typeface="Garamond"/>
              </a:rPr>
              <a:t>is </a:t>
            </a:r>
            <a:r>
              <a:rPr sz="726" spc="33" dirty="0">
                <a:solidFill>
                  <a:srgbClr val="231F20"/>
                </a:solidFill>
                <a:latin typeface="Garamond"/>
                <a:cs typeface="Garamond"/>
              </a:rPr>
              <a:t>a large </a:t>
            </a:r>
            <a:r>
              <a:rPr sz="726" spc="40" dirty="0">
                <a:solidFill>
                  <a:srgbClr val="231F20"/>
                </a:solidFill>
                <a:latin typeface="Garamond"/>
                <a:cs typeface="Garamond"/>
              </a:rPr>
              <a:t>and </a:t>
            </a:r>
            <a:r>
              <a:rPr sz="726" spc="33" dirty="0">
                <a:solidFill>
                  <a:srgbClr val="231F20"/>
                </a:solidFill>
                <a:latin typeface="Garamond"/>
                <a:cs typeface="Garamond"/>
              </a:rPr>
              <a:t>very </a:t>
            </a:r>
            <a:r>
              <a:rPr sz="726" spc="26" dirty="0">
                <a:solidFill>
                  <a:srgbClr val="231F20"/>
                </a:solidFill>
                <a:latin typeface="Garamond"/>
                <a:cs typeface="Garamond"/>
              </a:rPr>
              <a:t>deep </a:t>
            </a:r>
            <a:r>
              <a:rPr sz="726" spc="33" dirty="0">
                <a:solidFill>
                  <a:srgbClr val="231F20"/>
                </a:solidFill>
                <a:latin typeface="Garamond"/>
                <a:cs typeface="Garamond"/>
              </a:rPr>
              <a:t>lake </a:t>
            </a:r>
            <a:r>
              <a:rPr sz="726" spc="43" dirty="0">
                <a:solidFill>
                  <a:srgbClr val="231F20"/>
                </a:solidFill>
                <a:latin typeface="Garamond"/>
                <a:cs typeface="Garamond"/>
              </a:rPr>
              <a:t>in  </a:t>
            </a:r>
            <a:r>
              <a:rPr sz="726" spc="26" dirty="0">
                <a:solidFill>
                  <a:srgbClr val="231F20"/>
                </a:solidFill>
                <a:latin typeface="Garamond"/>
                <a:cs typeface="Garamond"/>
              </a:rPr>
              <a:t>Scotland. </a:t>
            </a:r>
            <a:r>
              <a:rPr sz="726" dirty="0">
                <a:solidFill>
                  <a:srgbClr val="231F20"/>
                </a:solidFill>
                <a:latin typeface="Garamond"/>
                <a:cs typeface="Garamond"/>
              </a:rPr>
              <a:t>It </a:t>
            </a:r>
            <a:r>
              <a:rPr sz="726" spc="23" dirty="0">
                <a:solidFill>
                  <a:srgbClr val="231F20"/>
                </a:solidFill>
                <a:latin typeface="Garamond"/>
                <a:cs typeface="Garamond"/>
              </a:rPr>
              <a:t>is </a:t>
            </a:r>
            <a:r>
              <a:rPr sz="726" spc="20" dirty="0">
                <a:solidFill>
                  <a:srgbClr val="231F20"/>
                </a:solidFill>
                <a:latin typeface="Garamond"/>
                <a:cs typeface="Garamond"/>
              </a:rPr>
              <a:t>about </a:t>
            </a:r>
            <a:r>
              <a:rPr sz="726" spc="10" dirty="0">
                <a:solidFill>
                  <a:srgbClr val="231F20"/>
                </a:solidFill>
                <a:latin typeface="Garamond"/>
                <a:cs typeface="Garamond"/>
              </a:rPr>
              <a:t>37 </a:t>
            </a:r>
            <a:r>
              <a:rPr sz="726" spc="33" dirty="0">
                <a:solidFill>
                  <a:srgbClr val="231F20"/>
                </a:solidFill>
                <a:latin typeface="Garamond"/>
                <a:cs typeface="Garamond"/>
              </a:rPr>
              <a:t>kilometres </a:t>
            </a:r>
            <a:r>
              <a:rPr sz="726" spc="20" dirty="0">
                <a:solidFill>
                  <a:srgbClr val="231F20"/>
                </a:solidFill>
                <a:latin typeface="Garamond"/>
                <a:cs typeface="Garamond"/>
              </a:rPr>
              <a:t>long </a:t>
            </a:r>
            <a:r>
              <a:rPr sz="726" spc="40" dirty="0">
                <a:solidFill>
                  <a:srgbClr val="231F20"/>
                </a:solidFill>
                <a:latin typeface="Garamond"/>
                <a:cs typeface="Garamond"/>
              </a:rPr>
              <a:t>and  </a:t>
            </a:r>
            <a:r>
              <a:rPr sz="726" spc="20" dirty="0">
                <a:solidFill>
                  <a:srgbClr val="231F20"/>
                </a:solidFill>
                <a:latin typeface="Garamond"/>
                <a:cs typeface="Garamond"/>
              </a:rPr>
              <a:t>230 </a:t>
            </a:r>
            <a:r>
              <a:rPr sz="726" spc="26" dirty="0">
                <a:solidFill>
                  <a:srgbClr val="231F20"/>
                </a:solidFill>
                <a:latin typeface="Garamond"/>
                <a:cs typeface="Garamond"/>
              </a:rPr>
              <a:t>metres </a:t>
            </a:r>
            <a:r>
              <a:rPr sz="726" spc="16" dirty="0">
                <a:solidFill>
                  <a:srgbClr val="231F20"/>
                </a:solidFill>
                <a:latin typeface="Garamond"/>
                <a:cs typeface="Garamond"/>
              </a:rPr>
              <a:t>deep. </a:t>
            </a:r>
            <a:r>
              <a:rPr sz="726" spc="23" dirty="0">
                <a:solidFill>
                  <a:srgbClr val="231F20"/>
                </a:solidFill>
                <a:latin typeface="Garamond"/>
                <a:cs typeface="Garamond"/>
              </a:rPr>
              <a:t>The </a:t>
            </a:r>
            <a:r>
              <a:rPr sz="726" spc="20" dirty="0">
                <a:solidFill>
                  <a:srgbClr val="231F20"/>
                </a:solidFill>
                <a:latin typeface="Garamond"/>
                <a:cs typeface="Garamond"/>
              </a:rPr>
              <a:t>old </a:t>
            </a:r>
            <a:r>
              <a:rPr sz="726" spc="23" dirty="0">
                <a:solidFill>
                  <a:srgbClr val="231F20"/>
                </a:solidFill>
                <a:latin typeface="Garamond"/>
                <a:cs typeface="Garamond"/>
              </a:rPr>
              <a:t>legend says </a:t>
            </a:r>
            <a:r>
              <a:rPr sz="726" spc="26" dirty="0">
                <a:solidFill>
                  <a:srgbClr val="231F20"/>
                </a:solidFill>
                <a:latin typeface="Garamond"/>
                <a:cs typeface="Garamond"/>
              </a:rPr>
              <a:t>that </a:t>
            </a:r>
            <a:r>
              <a:rPr sz="726" spc="33" dirty="0">
                <a:solidFill>
                  <a:srgbClr val="231F20"/>
                </a:solidFill>
                <a:latin typeface="Garamond"/>
                <a:cs typeface="Garamond"/>
              </a:rPr>
              <a:t>a  Christian </a:t>
            </a:r>
            <a:r>
              <a:rPr sz="726" spc="26" dirty="0">
                <a:solidFill>
                  <a:srgbClr val="231F20"/>
                </a:solidFill>
                <a:latin typeface="Garamond"/>
                <a:cs typeface="Garamond"/>
              </a:rPr>
              <a:t>monk, </a:t>
            </a:r>
            <a:r>
              <a:rPr sz="726" spc="7" dirty="0">
                <a:solidFill>
                  <a:srgbClr val="231F20"/>
                </a:solidFill>
                <a:latin typeface="Garamond"/>
                <a:cs typeface="Garamond"/>
              </a:rPr>
              <a:t>St </a:t>
            </a:r>
            <a:r>
              <a:rPr sz="726" spc="26" dirty="0">
                <a:solidFill>
                  <a:srgbClr val="231F20"/>
                </a:solidFill>
                <a:latin typeface="Garamond"/>
                <a:cs typeface="Garamond"/>
              </a:rPr>
              <a:t>Columbia, </a:t>
            </a:r>
            <a:r>
              <a:rPr sz="726" spc="16" dirty="0">
                <a:solidFill>
                  <a:srgbClr val="231F20"/>
                </a:solidFill>
                <a:latin typeface="Garamond"/>
                <a:cs typeface="Garamond"/>
              </a:rPr>
              <a:t>saw </a:t>
            </a:r>
            <a:r>
              <a:rPr sz="726" spc="20" dirty="0">
                <a:solidFill>
                  <a:srgbClr val="231F20"/>
                </a:solidFill>
                <a:latin typeface="Garamond"/>
                <a:cs typeface="Garamond"/>
              </a:rPr>
              <a:t>(видел) </a:t>
            </a:r>
            <a:r>
              <a:rPr sz="726" spc="33" dirty="0">
                <a:solidFill>
                  <a:srgbClr val="231F20"/>
                </a:solidFill>
                <a:latin typeface="Garamond"/>
                <a:cs typeface="Garamond"/>
              </a:rPr>
              <a:t>a  </a:t>
            </a:r>
            <a:r>
              <a:rPr sz="726" spc="26" dirty="0">
                <a:solidFill>
                  <a:srgbClr val="231F20"/>
                </a:solidFill>
                <a:latin typeface="Garamond"/>
                <a:cs typeface="Garamond"/>
              </a:rPr>
              <a:t>water </a:t>
            </a:r>
            <a:r>
              <a:rPr sz="726" spc="36" dirty="0">
                <a:solidFill>
                  <a:srgbClr val="231F20"/>
                </a:solidFill>
                <a:latin typeface="Garamond"/>
                <a:cs typeface="Garamond"/>
              </a:rPr>
              <a:t>dragon </a:t>
            </a:r>
            <a:r>
              <a:rPr sz="726" spc="43" dirty="0">
                <a:solidFill>
                  <a:srgbClr val="231F20"/>
                </a:solidFill>
                <a:latin typeface="Garamond"/>
                <a:cs typeface="Garamond"/>
              </a:rPr>
              <a:t>in </a:t>
            </a:r>
            <a:r>
              <a:rPr sz="726" spc="16" dirty="0">
                <a:solidFill>
                  <a:srgbClr val="231F20"/>
                </a:solidFill>
                <a:latin typeface="Garamond"/>
                <a:cs typeface="Garamond"/>
              </a:rPr>
              <a:t>Loch </a:t>
            </a:r>
            <a:r>
              <a:rPr sz="726" spc="10" dirty="0">
                <a:solidFill>
                  <a:srgbClr val="231F20"/>
                </a:solidFill>
                <a:latin typeface="Garamond"/>
                <a:cs typeface="Garamond"/>
              </a:rPr>
              <a:t>Ness </a:t>
            </a:r>
            <a:r>
              <a:rPr sz="726" spc="16" dirty="0">
                <a:solidFill>
                  <a:srgbClr val="231F20"/>
                </a:solidFill>
                <a:latin typeface="Garamond"/>
                <a:cs typeface="Garamond"/>
              </a:rPr>
              <a:t>1400 </a:t>
            </a:r>
            <a:r>
              <a:rPr sz="726" spc="33" dirty="0">
                <a:solidFill>
                  <a:srgbClr val="231F20"/>
                </a:solidFill>
                <a:latin typeface="Garamond"/>
                <a:cs typeface="Garamond"/>
              </a:rPr>
              <a:t>years </a:t>
            </a:r>
            <a:r>
              <a:rPr sz="726" spc="23" dirty="0">
                <a:solidFill>
                  <a:srgbClr val="231F20"/>
                </a:solidFill>
                <a:latin typeface="Garamond"/>
                <a:cs typeface="Garamond"/>
              </a:rPr>
              <a:t>ago.  Then </a:t>
            </a:r>
            <a:r>
              <a:rPr sz="726" spc="36" dirty="0">
                <a:solidFill>
                  <a:srgbClr val="231F20"/>
                </a:solidFill>
                <a:latin typeface="Garamond"/>
                <a:cs typeface="Garamond"/>
              </a:rPr>
              <a:t>in </a:t>
            </a:r>
            <a:r>
              <a:rPr sz="726" dirty="0">
                <a:solidFill>
                  <a:srgbClr val="231F20"/>
                </a:solidFill>
                <a:latin typeface="Garamond"/>
                <a:cs typeface="Garamond"/>
              </a:rPr>
              <a:t>1933, </a:t>
            </a:r>
            <a:r>
              <a:rPr sz="726" spc="16" dirty="0">
                <a:solidFill>
                  <a:srgbClr val="231F20"/>
                </a:solidFill>
                <a:latin typeface="Garamond"/>
                <a:cs typeface="Garamond"/>
              </a:rPr>
              <a:t>Kenneth </a:t>
            </a:r>
            <a:r>
              <a:rPr sz="726" spc="26" dirty="0">
                <a:solidFill>
                  <a:srgbClr val="231F20"/>
                </a:solidFill>
                <a:latin typeface="Garamond"/>
                <a:cs typeface="Garamond"/>
              </a:rPr>
              <a:t>Wilson, </a:t>
            </a:r>
            <a:r>
              <a:rPr sz="726" spc="33" dirty="0">
                <a:solidFill>
                  <a:srgbClr val="231F20"/>
                </a:solidFill>
                <a:latin typeface="Garamond"/>
                <a:cs typeface="Garamond"/>
              </a:rPr>
              <a:t>a </a:t>
            </a:r>
            <a:r>
              <a:rPr sz="726" spc="16" dirty="0">
                <a:solidFill>
                  <a:srgbClr val="231F20"/>
                </a:solidFill>
                <a:latin typeface="Garamond"/>
                <a:cs typeface="Garamond"/>
              </a:rPr>
              <a:t>doctor</a:t>
            </a:r>
            <a:r>
              <a:rPr sz="726" spc="-43" dirty="0">
                <a:solidFill>
                  <a:srgbClr val="231F20"/>
                </a:solidFill>
                <a:latin typeface="Garamond"/>
                <a:cs typeface="Garamond"/>
              </a:rPr>
              <a:t> </a:t>
            </a:r>
            <a:r>
              <a:rPr sz="726" spc="20" dirty="0">
                <a:solidFill>
                  <a:srgbClr val="231F20"/>
                </a:solidFill>
                <a:latin typeface="Garamond"/>
                <a:cs typeface="Garamond"/>
              </a:rPr>
              <a:t>from  London, </a:t>
            </a:r>
            <a:r>
              <a:rPr sz="726" spc="16" dirty="0">
                <a:solidFill>
                  <a:srgbClr val="231F20"/>
                </a:solidFill>
                <a:latin typeface="Garamond"/>
                <a:cs typeface="Garamond"/>
              </a:rPr>
              <a:t>took </a:t>
            </a:r>
            <a:r>
              <a:rPr sz="726" spc="33" dirty="0">
                <a:solidFill>
                  <a:srgbClr val="231F20"/>
                </a:solidFill>
                <a:latin typeface="Garamond"/>
                <a:cs typeface="Garamond"/>
              </a:rPr>
              <a:t>a picture </a:t>
            </a:r>
            <a:r>
              <a:rPr sz="726" dirty="0">
                <a:solidFill>
                  <a:srgbClr val="231F20"/>
                </a:solidFill>
                <a:latin typeface="Garamond"/>
                <a:cs typeface="Garamond"/>
              </a:rPr>
              <a:t>of </a:t>
            </a:r>
            <a:r>
              <a:rPr sz="726" spc="33" dirty="0">
                <a:solidFill>
                  <a:srgbClr val="231F20"/>
                </a:solidFill>
                <a:latin typeface="Garamond"/>
                <a:cs typeface="Garamond"/>
              </a:rPr>
              <a:t>a </a:t>
            </a:r>
            <a:r>
              <a:rPr sz="726" spc="26" dirty="0">
                <a:solidFill>
                  <a:srgbClr val="231F20"/>
                </a:solidFill>
                <a:latin typeface="Garamond"/>
                <a:cs typeface="Garamond"/>
              </a:rPr>
              <a:t>huge </a:t>
            </a:r>
            <a:r>
              <a:rPr sz="726" spc="49" dirty="0">
                <a:solidFill>
                  <a:srgbClr val="231F20"/>
                </a:solidFill>
                <a:latin typeface="Garamond"/>
                <a:cs typeface="Garamond"/>
              </a:rPr>
              <a:t>animal </a:t>
            </a:r>
            <a:r>
              <a:rPr sz="726" spc="43" dirty="0">
                <a:solidFill>
                  <a:srgbClr val="231F20"/>
                </a:solidFill>
                <a:latin typeface="Garamond"/>
                <a:cs typeface="Garamond"/>
              </a:rPr>
              <a:t>in  </a:t>
            </a:r>
            <a:r>
              <a:rPr sz="726" spc="26" dirty="0">
                <a:solidFill>
                  <a:srgbClr val="231F20"/>
                </a:solidFill>
                <a:latin typeface="Garamond"/>
                <a:cs typeface="Garamond"/>
              </a:rPr>
              <a:t>the lake. </a:t>
            </a:r>
            <a:r>
              <a:rPr sz="726" spc="16" dirty="0">
                <a:solidFill>
                  <a:srgbClr val="231F20"/>
                </a:solidFill>
                <a:latin typeface="Garamond"/>
                <a:cs typeface="Garamond"/>
              </a:rPr>
              <a:t>People </a:t>
            </a:r>
            <a:r>
              <a:rPr sz="726" spc="26" dirty="0">
                <a:solidFill>
                  <a:srgbClr val="231F20"/>
                </a:solidFill>
                <a:latin typeface="Garamond"/>
                <a:cs typeface="Garamond"/>
              </a:rPr>
              <a:t>remembered the </a:t>
            </a:r>
            <a:r>
              <a:rPr sz="726" spc="20" dirty="0">
                <a:solidFill>
                  <a:srgbClr val="231F20"/>
                </a:solidFill>
                <a:latin typeface="Garamond"/>
                <a:cs typeface="Garamond"/>
              </a:rPr>
              <a:t>old </a:t>
            </a:r>
            <a:r>
              <a:rPr sz="726" spc="23" dirty="0">
                <a:solidFill>
                  <a:srgbClr val="231F20"/>
                </a:solidFill>
                <a:latin typeface="Garamond"/>
                <a:cs typeface="Garamond"/>
              </a:rPr>
              <a:t>legend  </a:t>
            </a:r>
            <a:r>
              <a:rPr sz="726" spc="43" dirty="0">
                <a:solidFill>
                  <a:srgbClr val="231F20"/>
                </a:solidFill>
                <a:latin typeface="Garamond"/>
                <a:cs typeface="Garamond"/>
              </a:rPr>
              <a:t>and </a:t>
            </a:r>
            <a:r>
              <a:rPr sz="726" spc="33" dirty="0">
                <a:solidFill>
                  <a:srgbClr val="231F20"/>
                </a:solidFill>
                <a:latin typeface="Garamond"/>
                <a:cs typeface="Garamond"/>
              </a:rPr>
              <a:t>a hunt </a:t>
            </a:r>
            <a:r>
              <a:rPr sz="726" spc="10" dirty="0">
                <a:solidFill>
                  <a:srgbClr val="231F20"/>
                </a:solidFill>
                <a:latin typeface="Garamond"/>
                <a:cs typeface="Garamond"/>
              </a:rPr>
              <a:t>for </a:t>
            </a:r>
            <a:r>
              <a:rPr sz="726" spc="16" dirty="0">
                <a:solidFill>
                  <a:srgbClr val="231F20"/>
                </a:solidFill>
                <a:latin typeface="Garamond"/>
                <a:cs typeface="Garamond"/>
              </a:rPr>
              <a:t>Nessie </a:t>
            </a:r>
            <a:r>
              <a:rPr sz="726" spc="33" dirty="0">
                <a:solidFill>
                  <a:srgbClr val="231F20"/>
                </a:solidFill>
                <a:latin typeface="Garamond"/>
                <a:cs typeface="Garamond"/>
              </a:rPr>
              <a:t>began. </a:t>
            </a:r>
            <a:r>
              <a:rPr sz="726" spc="26" dirty="0">
                <a:solidFill>
                  <a:srgbClr val="231F20"/>
                </a:solidFill>
                <a:latin typeface="Garamond"/>
                <a:cs typeface="Garamond"/>
              </a:rPr>
              <a:t>(Тогда </a:t>
            </a:r>
            <a:r>
              <a:rPr sz="726" spc="16" dirty="0">
                <a:solidFill>
                  <a:srgbClr val="231F20"/>
                </a:solidFill>
                <a:latin typeface="Garamond"/>
                <a:cs typeface="Garamond"/>
              </a:rPr>
              <a:t>люди  </a:t>
            </a:r>
            <a:r>
              <a:rPr sz="726" spc="20" dirty="0">
                <a:solidFill>
                  <a:srgbClr val="231F20"/>
                </a:solidFill>
                <a:latin typeface="Garamond"/>
                <a:cs typeface="Garamond"/>
              </a:rPr>
              <a:t>вспомнили</a:t>
            </a:r>
            <a:r>
              <a:rPr sz="726" spc="-53" dirty="0">
                <a:solidFill>
                  <a:srgbClr val="231F20"/>
                </a:solidFill>
                <a:latin typeface="Garamond"/>
                <a:cs typeface="Garamond"/>
              </a:rPr>
              <a:t> </a:t>
            </a:r>
            <a:r>
              <a:rPr sz="726" spc="16" dirty="0">
                <a:solidFill>
                  <a:srgbClr val="231F20"/>
                </a:solidFill>
                <a:latin typeface="Garamond"/>
                <a:cs typeface="Garamond"/>
              </a:rPr>
              <a:t>старую</a:t>
            </a:r>
            <a:r>
              <a:rPr sz="726" spc="-53" dirty="0">
                <a:solidFill>
                  <a:srgbClr val="231F20"/>
                </a:solidFill>
                <a:latin typeface="Garamond"/>
                <a:cs typeface="Garamond"/>
              </a:rPr>
              <a:t> </a:t>
            </a:r>
            <a:r>
              <a:rPr sz="726" spc="16" dirty="0">
                <a:solidFill>
                  <a:srgbClr val="231F20"/>
                </a:solidFill>
                <a:latin typeface="Garamond"/>
                <a:cs typeface="Garamond"/>
              </a:rPr>
              <a:t>легенду,</a:t>
            </a:r>
            <a:r>
              <a:rPr sz="726" spc="-53" dirty="0">
                <a:solidFill>
                  <a:srgbClr val="231F20"/>
                </a:solidFill>
                <a:latin typeface="Garamond"/>
                <a:cs typeface="Garamond"/>
              </a:rPr>
              <a:t> </a:t>
            </a:r>
            <a:r>
              <a:rPr sz="726" spc="20" dirty="0">
                <a:solidFill>
                  <a:srgbClr val="231F20"/>
                </a:solidFill>
                <a:latin typeface="Garamond"/>
                <a:cs typeface="Garamond"/>
              </a:rPr>
              <a:t>и</a:t>
            </a:r>
            <a:r>
              <a:rPr sz="726" spc="-53" dirty="0">
                <a:solidFill>
                  <a:srgbClr val="231F20"/>
                </a:solidFill>
                <a:latin typeface="Garamond"/>
                <a:cs typeface="Garamond"/>
              </a:rPr>
              <a:t> </a:t>
            </a:r>
            <a:r>
              <a:rPr sz="726" spc="16" dirty="0">
                <a:solidFill>
                  <a:srgbClr val="231F20"/>
                </a:solidFill>
                <a:latin typeface="Garamond"/>
                <a:cs typeface="Garamond"/>
              </a:rPr>
              <a:t>охота</a:t>
            </a:r>
            <a:r>
              <a:rPr sz="726" spc="-53" dirty="0">
                <a:solidFill>
                  <a:srgbClr val="231F20"/>
                </a:solidFill>
                <a:latin typeface="Garamond"/>
                <a:cs typeface="Garamond"/>
              </a:rPr>
              <a:t> </a:t>
            </a:r>
            <a:r>
              <a:rPr sz="726" spc="26" dirty="0">
                <a:solidFill>
                  <a:srgbClr val="231F20"/>
                </a:solidFill>
                <a:latin typeface="Garamond"/>
                <a:cs typeface="Garamond"/>
              </a:rPr>
              <a:t>за</a:t>
            </a:r>
            <a:r>
              <a:rPr sz="726" spc="-53" dirty="0">
                <a:solidFill>
                  <a:srgbClr val="231F20"/>
                </a:solidFill>
                <a:latin typeface="Garamond"/>
                <a:cs typeface="Garamond"/>
              </a:rPr>
              <a:t> </a:t>
            </a:r>
            <a:r>
              <a:rPr sz="726" spc="10" dirty="0">
                <a:solidFill>
                  <a:srgbClr val="231F20"/>
                </a:solidFill>
                <a:latin typeface="Garamond"/>
                <a:cs typeface="Garamond"/>
              </a:rPr>
              <a:t>Несси  </a:t>
            </a:r>
            <a:r>
              <a:rPr sz="726" spc="20" dirty="0">
                <a:solidFill>
                  <a:srgbClr val="231F20"/>
                </a:solidFill>
                <a:latin typeface="Garamond"/>
                <a:cs typeface="Garamond"/>
              </a:rPr>
              <a:t>началась.)</a:t>
            </a:r>
            <a:endParaRPr sz="726">
              <a:latin typeface="Garamond"/>
              <a:cs typeface="Garamond"/>
            </a:endParaRPr>
          </a:p>
          <a:p>
            <a:pPr>
              <a:spcBef>
                <a:spcPts val="16"/>
              </a:spcBef>
            </a:pPr>
            <a:endParaRPr sz="956">
              <a:latin typeface="Times New Roman"/>
              <a:cs typeface="Times New Roman"/>
            </a:endParaRPr>
          </a:p>
          <a:p>
            <a:pPr marL="890885">
              <a:tabLst>
                <a:tab pos="1660724" algn="l"/>
              </a:tabLst>
            </a:pPr>
            <a:r>
              <a:rPr sz="627" spc="20" dirty="0">
                <a:solidFill>
                  <a:srgbClr val="231F20"/>
                </a:solidFill>
                <a:latin typeface="Calibri"/>
                <a:cs typeface="Calibri"/>
              </a:rPr>
              <a:t>U</a:t>
            </a:r>
            <a:r>
              <a:rPr sz="627" spc="-3" dirty="0">
                <a:solidFill>
                  <a:srgbClr val="231F20"/>
                </a:solidFill>
                <a:latin typeface="Calibri"/>
                <a:cs typeface="Calibri"/>
              </a:rPr>
              <a:t>n</a:t>
            </a:r>
            <a:r>
              <a:rPr sz="627" spc="-7" dirty="0">
                <a:solidFill>
                  <a:srgbClr val="231F20"/>
                </a:solidFill>
                <a:latin typeface="Calibri"/>
                <a:cs typeface="Calibri"/>
              </a:rPr>
              <a:t>i</a:t>
            </a:r>
            <a:r>
              <a:rPr sz="627" spc="-49" dirty="0">
                <a:solidFill>
                  <a:srgbClr val="231F20"/>
                </a:solidFill>
                <a:latin typeface="Calibri"/>
                <a:cs typeface="Calibri"/>
              </a:rPr>
              <a:t>t</a:t>
            </a:r>
            <a:r>
              <a:rPr sz="627" spc="33" dirty="0">
                <a:solidFill>
                  <a:srgbClr val="231F20"/>
                </a:solidFill>
                <a:latin typeface="Calibri"/>
                <a:cs typeface="Calibri"/>
              </a:rPr>
              <a:t> 5</a:t>
            </a:r>
            <a:r>
              <a:rPr sz="627" dirty="0">
                <a:solidFill>
                  <a:srgbClr val="231F20"/>
                </a:solidFill>
                <a:latin typeface="Calibri"/>
                <a:cs typeface="Calibri"/>
              </a:rPr>
              <a:t> </a:t>
            </a:r>
            <a:r>
              <a:rPr sz="627" spc="33" dirty="0">
                <a:solidFill>
                  <a:srgbClr val="231F20"/>
                </a:solidFill>
                <a:latin typeface="Calibri"/>
                <a:cs typeface="Calibri"/>
              </a:rPr>
              <a:t> </a:t>
            </a:r>
            <a:r>
              <a:rPr sz="627" spc="-7" dirty="0">
                <a:solidFill>
                  <a:srgbClr val="231F20"/>
                </a:solidFill>
                <a:latin typeface="Calibri"/>
                <a:cs typeface="Calibri"/>
              </a:rPr>
              <a:t>L</a:t>
            </a:r>
            <a:r>
              <a:rPr sz="627" spc="26" dirty="0">
                <a:solidFill>
                  <a:srgbClr val="231F20"/>
                </a:solidFill>
                <a:latin typeface="Calibri"/>
                <a:cs typeface="Calibri"/>
              </a:rPr>
              <a:t>e</a:t>
            </a:r>
            <a:r>
              <a:rPr sz="627" spc="7" dirty="0">
                <a:solidFill>
                  <a:srgbClr val="231F20"/>
                </a:solidFill>
                <a:latin typeface="Calibri"/>
                <a:cs typeface="Calibri"/>
              </a:rPr>
              <a:t>s</a:t>
            </a:r>
            <a:r>
              <a:rPr sz="627" dirty="0">
                <a:solidFill>
                  <a:srgbClr val="231F20"/>
                </a:solidFill>
                <a:latin typeface="Calibri"/>
                <a:cs typeface="Calibri"/>
              </a:rPr>
              <a:t>s</a:t>
            </a:r>
            <a:r>
              <a:rPr sz="627" spc="33" dirty="0">
                <a:solidFill>
                  <a:srgbClr val="231F20"/>
                </a:solidFill>
                <a:latin typeface="Calibri"/>
                <a:cs typeface="Calibri"/>
              </a:rPr>
              <a:t>o</a:t>
            </a:r>
            <a:r>
              <a:rPr sz="627" dirty="0">
                <a:solidFill>
                  <a:srgbClr val="231F20"/>
                </a:solidFill>
                <a:latin typeface="Calibri"/>
                <a:cs typeface="Calibri"/>
              </a:rPr>
              <a:t>ns</a:t>
            </a:r>
            <a:r>
              <a:rPr sz="627" spc="33" dirty="0">
                <a:solidFill>
                  <a:srgbClr val="231F20"/>
                </a:solidFill>
                <a:latin typeface="Calibri"/>
                <a:cs typeface="Calibri"/>
              </a:rPr>
              <a:t> </a:t>
            </a:r>
            <a:r>
              <a:rPr sz="627" spc="20" dirty="0">
                <a:solidFill>
                  <a:srgbClr val="231F20"/>
                </a:solidFill>
                <a:latin typeface="Calibri"/>
                <a:cs typeface="Calibri"/>
              </a:rPr>
              <a:t>4</a:t>
            </a:r>
            <a:r>
              <a:rPr sz="627" spc="3" dirty="0">
                <a:solidFill>
                  <a:srgbClr val="231F20"/>
                </a:solidFill>
                <a:latin typeface="Calibri"/>
                <a:cs typeface="Calibri"/>
              </a:rPr>
              <a:t>,</a:t>
            </a:r>
            <a:r>
              <a:rPr sz="627" spc="33" dirty="0">
                <a:solidFill>
                  <a:srgbClr val="231F20"/>
                </a:solidFill>
                <a:latin typeface="Calibri"/>
                <a:cs typeface="Calibri"/>
              </a:rPr>
              <a:t> 5</a:t>
            </a:r>
            <a:r>
              <a:rPr sz="627" dirty="0">
                <a:solidFill>
                  <a:srgbClr val="231F20"/>
                </a:solidFill>
                <a:latin typeface="Calibri"/>
                <a:cs typeface="Calibri"/>
              </a:rPr>
              <a:t>	</a:t>
            </a:r>
            <a:r>
              <a:rPr sz="890" spc="-10" baseline="3086" dirty="0">
                <a:solidFill>
                  <a:srgbClr val="231F20"/>
                </a:solidFill>
                <a:latin typeface="Century Gothic"/>
                <a:cs typeface="Century Gothic"/>
              </a:rPr>
              <a:t>1</a:t>
            </a:r>
            <a:r>
              <a:rPr sz="890" spc="-15" baseline="3086" dirty="0">
                <a:solidFill>
                  <a:srgbClr val="231F20"/>
                </a:solidFill>
                <a:latin typeface="Century Gothic"/>
                <a:cs typeface="Century Gothic"/>
              </a:rPr>
              <a:t>31</a:t>
            </a:r>
            <a:endParaRPr sz="890" baseline="3086">
              <a:latin typeface="Century Gothic"/>
              <a:cs typeface="Century Gothic"/>
            </a:endParaRPr>
          </a:p>
        </p:txBody>
      </p:sp>
      <p:sp>
        <p:nvSpPr>
          <p:cNvPr id="6" name="object 6"/>
          <p:cNvSpPr/>
          <p:nvPr/>
        </p:nvSpPr>
        <p:spPr>
          <a:xfrm>
            <a:off x="2711000" y="5526279"/>
            <a:ext cx="1516586" cy="1098254"/>
          </a:xfrm>
          <a:prstGeom prst="rect">
            <a:avLst/>
          </a:prstGeom>
          <a:blipFill>
            <a:blip r:embed="rId4" cstate="print"/>
            <a:stretch>
              <a:fillRect/>
            </a:stretch>
          </a:blipFill>
        </p:spPr>
        <p:txBody>
          <a:bodyPr wrap="square" lIns="0" tIns="0" rIns="0" bIns="0" rtlCol="0"/>
          <a:lstStyle/>
          <a:p>
            <a:endParaRPr sz="1187"/>
          </a:p>
        </p:txBody>
      </p:sp>
      <p:sp>
        <p:nvSpPr>
          <p:cNvPr id="7" name="object 7"/>
          <p:cNvSpPr/>
          <p:nvPr/>
        </p:nvSpPr>
        <p:spPr>
          <a:xfrm>
            <a:off x="2904175" y="5436803"/>
            <a:ext cx="735839" cy="418182"/>
          </a:xfrm>
          <a:prstGeom prst="rect">
            <a:avLst/>
          </a:prstGeom>
          <a:blipFill>
            <a:blip r:embed="rId5" cstate="print"/>
            <a:stretch>
              <a:fillRect/>
            </a:stretch>
          </a:blipFill>
        </p:spPr>
        <p:txBody>
          <a:bodyPr wrap="square" lIns="0" tIns="0" rIns="0" bIns="0" rtlCol="0"/>
          <a:lstStyle/>
          <a:p>
            <a:endParaRPr sz="1187"/>
          </a:p>
        </p:txBody>
      </p:sp>
      <p:sp>
        <p:nvSpPr>
          <p:cNvPr id="8" name="object 8"/>
          <p:cNvSpPr txBox="1"/>
          <p:nvPr/>
        </p:nvSpPr>
        <p:spPr>
          <a:xfrm>
            <a:off x="3024282" y="5491940"/>
            <a:ext cx="493826" cy="125286"/>
          </a:xfrm>
          <a:prstGeom prst="rect">
            <a:avLst/>
          </a:prstGeom>
        </p:spPr>
        <p:txBody>
          <a:bodyPr vert="horz" wrap="square" lIns="0" tIns="8377" rIns="0" bIns="0" rtlCol="0">
            <a:spAutoFit/>
          </a:bodyPr>
          <a:lstStyle/>
          <a:p>
            <a:pPr marL="8377">
              <a:spcBef>
                <a:spcPts val="66"/>
              </a:spcBef>
            </a:pPr>
            <a:r>
              <a:rPr sz="759" spc="-13" dirty="0">
                <a:solidFill>
                  <a:srgbClr val="231F20"/>
                </a:solidFill>
                <a:latin typeface="Century Gothic"/>
                <a:cs typeface="Century Gothic"/>
              </a:rPr>
              <a:t>FOR</a:t>
            </a:r>
            <a:r>
              <a:rPr sz="759" spc="-20" dirty="0">
                <a:solidFill>
                  <a:srgbClr val="231F20"/>
                </a:solidFill>
                <a:latin typeface="Century Gothic"/>
                <a:cs typeface="Century Gothic"/>
              </a:rPr>
              <a:t> </a:t>
            </a:r>
            <a:r>
              <a:rPr sz="759" spc="-7" dirty="0">
                <a:solidFill>
                  <a:srgbClr val="231F20"/>
                </a:solidFill>
                <a:latin typeface="Century Gothic"/>
                <a:cs typeface="Century Gothic"/>
              </a:rPr>
              <a:t>YOUR</a:t>
            </a:r>
            <a:endParaRPr sz="759">
              <a:latin typeface="Century Gothic"/>
              <a:cs typeface="Century Gothic"/>
            </a:endParaRPr>
          </a:p>
        </p:txBody>
      </p:sp>
      <p:sp>
        <p:nvSpPr>
          <p:cNvPr id="9" name="object 9"/>
          <p:cNvSpPr txBox="1"/>
          <p:nvPr/>
        </p:nvSpPr>
        <p:spPr>
          <a:xfrm>
            <a:off x="2956304" y="5646363"/>
            <a:ext cx="629534" cy="123594"/>
          </a:xfrm>
          <a:prstGeom prst="rect">
            <a:avLst/>
          </a:prstGeom>
          <a:solidFill>
            <a:srgbClr val="EC008C"/>
          </a:solidFill>
        </p:spPr>
        <p:txBody>
          <a:bodyPr vert="horz" wrap="square" lIns="0" tIns="6702" rIns="0" bIns="0" rtlCol="0">
            <a:spAutoFit/>
          </a:bodyPr>
          <a:lstStyle/>
          <a:p>
            <a:pPr marL="22199">
              <a:spcBef>
                <a:spcPts val="53"/>
              </a:spcBef>
            </a:pPr>
            <a:r>
              <a:rPr sz="759" b="1" spc="-13" dirty="0">
                <a:solidFill>
                  <a:srgbClr val="FFFFFF"/>
                </a:solidFill>
                <a:latin typeface="Calibri"/>
                <a:cs typeface="Calibri"/>
              </a:rPr>
              <a:t>INFORMATION</a:t>
            </a:r>
            <a:endParaRPr sz="759">
              <a:latin typeface="Calibri"/>
              <a:cs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6359" y="6787256"/>
            <a:ext cx="145760" cy="99894"/>
          </a:xfrm>
          <a:prstGeom prst="rect">
            <a:avLst/>
          </a:prstGeom>
        </p:spPr>
        <p:txBody>
          <a:bodyPr vert="horz" wrap="square" lIns="0" tIns="8377" rIns="0" bIns="0" rtlCol="0">
            <a:spAutoFit/>
          </a:bodyPr>
          <a:lstStyle/>
          <a:p>
            <a:pPr marL="8377">
              <a:spcBef>
                <a:spcPts val="66"/>
              </a:spcBef>
            </a:pPr>
            <a:r>
              <a:rPr sz="594" spc="-10" dirty="0">
                <a:solidFill>
                  <a:srgbClr val="231F20"/>
                </a:solidFill>
                <a:latin typeface="Tahoma"/>
                <a:cs typeface="Tahoma"/>
              </a:rPr>
              <a:t>1</a:t>
            </a:r>
            <a:r>
              <a:rPr sz="594" spc="10" dirty="0">
                <a:solidFill>
                  <a:srgbClr val="231F20"/>
                </a:solidFill>
                <a:latin typeface="Tahoma"/>
                <a:cs typeface="Tahoma"/>
              </a:rPr>
              <a:t>7</a:t>
            </a:r>
            <a:r>
              <a:rPr sz="594" spc="33" dirty="0">
                <a:solidFill>
                  <a:srgbClr val="231F20"/>
                </a:solidFill>
                <a:latin typeface="Tahoma"/>
                <a:cs typeface="Tahoma"/>
              </a:rPr>
              <a:t>1</a:t>
            </a:r>
            <a:endParaRPr sz="594">
              <a:latin typeface="Tahoma"/>
              <a:cs typeface="Tahoma"/>
            </a:endParaRPr>
          </a:p>
        </p:txBody>
      </p:sp>
      <p:sp>
        <p:nvSpPr>
          <p:cNvPr id="3" name="object 3"/>
          <p:cNvSpPr txBox="1"/>
          <p:nvPr/>
        </p:nvSpPr>
        <p:spPr>
          <a:xfrm>
            <a:off x="5326303" y="6786151"/>
            <a:ext cx="558329" cy="104960"/>
          </a:xfrm>
          <a:prstGeom prst="rect">
            <a:avLst/>
          </a:prstGeom>
        </p:spPr>
        <p:txBody>
          <a:bodyPr vert="horz" wrap="square" lIns="0" tIns="8377" rIns="0" bIns="0" rtlCol="0">
            <a:spAutoFit/>
          </a:bodyPr>
          <a:lstStyle/>
          <a:p>
            <a:pPr marL="8377">
              <a:spcBef>
                <a:spcPts val="66"/>
              </a:spcBef>
            </a:pPr>
            <a:r>
              <a:rPr sz="627" spc="-13" dirty="0">
                <a:solidFill>
                  <a:srgbClr val="231F20"/>
                </a:solidFill>
                <a:latin typeface="Calibri"/>
                <a:cs typeface="Calibri"/>
              </a:rPr>
              <a:t>Unit </a:t>
            </a:r>
            <a:r>
              <a:rPr sz="627" spc="33" dirty="0">
                <a:solidFill>
                  <a:srgbClr val="231F20"/>
                </a:solidFill>
                <a:latin typeface="Calibri"/>
                <a:cs typeface="Calibri"/>
              </a:rPr>
              <a:t>6  </a:t>
            </a:r>
            <a:r>
              <a:rPr sz="627" spc="7" dirty="0">
                <a:solidFill>
                  <a:srgbClr val="231F20"/>
                </a:solidFill>
                <a:latin typeface="Calibri"/>
                <a:cs typeface="Calibri"/>
              </a:rPr>
              <a:t>Lesson</a:t>
            </a:r>
            <a:r>
              <a:rPr sz="627" spc="26" dirty="0">
                <a:solidFill>
                  <a:srgbClr val="231F20"/>
                </a:solidFill>
                <a:latin typeface="Calibri"/>
                <a:cs typeface="Calibri"/>
              </a:rPr>
              <a:t> </a:t>
            </a:r>
            <a:r>
              <a:rPr sz="627" spc="33" dirty="0">
                <a:solidFill>
                  <a:srgbClr val="231F20"/>
                </a:solidFill>
                <a:latin typeface="Calibri"/>
                <a:cs typeface="Calibri"/>
              </a:rPr>
              <a:t>6</a:t>
            </a:r>
            <a:endParaRPr sz="627">
              <a:latin typeface="Calibri"/>
              <a:cs typeface="Calibri"/>
            </a:endParaRPr>
          </a:p>
        </p:txBody>
      </p:sp>
      <p:sp>
        <p:nvSpPr>
          <p:cNvPr id="4" name="object 4"/>
          <p:cNvSpPr/>
          <p:nvPr/>
        </p:nvSpPr>
        <p:spPr>
          <a:xfrm>
            <a:off x="2956372" y="3684203"/>
            <a:ext cx="3157263" cy="2215131"/>
          </a:xfrm>
          <a:prstGeom prst="rect">
            <a:avLst/>
          </a:prstGeom>
          <a:blipFill>
            <a:blip r:embed="rId2" cstate="print"/>
            <a:stretch>
              <a:fillRect/>
            </a:stretch>
          </a:blipFill>
        </p:spPr>
        <p:txBody>
          <a:bodyPr wrap="square" lIns="0" tIns="0" rIns="0" bIns="0" rtlCol="0"/>
          <a:lstStyle/>
          <a:p>
            <a:endParaRPr sz="1187"/>
          </a:p>
        </p:txBody>
      </p:sp>
      <p:sp>
        <p:nvSpPr>
          <p:cNvPr id="5" name="object 5"/>
          <p:cNvSpPr/>
          <p:nvPr/>
        </p:nvSpPr>
        <p:spPr>
          <a:xfrm>
            <a:off x="5396576" y="3688289"/>
            <a:ext cx="873968" cy="1704970"/>
          </a:xfrm>
          <a:prstGeom prst="rect">
            <a:avLst/>
          </a:prstGeom>
          <a:blipFill>
            <a:blip r:embed="rId3" cstate="print"/>
            <a:stretch>
              <a:fillRect/>
            </a:stretch>
          </a:blipFill>
        </p:spPr>
        <p:txBody>
          <a:bodyPr wrap="square" lIns="0" tIns="0" rIns="0" bIns="0" rtlCol="0"/>
          <a:lstStyle/>
          <a:p>
            <a:endParaRPr sz="1187"/>
          </a:p>
        </p:txBody>
      </p:sp>
      <p:sp>
        <p:nvSpPr>
          <p:cNvPr id="6" name="object 6"/>
          <p:cNvSpPr/>
          <p:nvPr/>
        </p:nvSpPr>
        <p:spPr>
          <a:xfrm>
            <a:off x="3060640" y="6033651"/>
            <a:ext cx="3053036" cy="548863"/>
          </a:xfrm>
          <a:prstGeom prst="rect">
            <a:avLst/>
          </a:prstGeom>
          <a:blipFill>
            <a:blip r:embed="rId4" cstate="print"/>
            <a:stretch>
              <a:fillRect/>
            </a:stretch>
          </a:blipFill>
        </p:spPr>
        <p:txBody>
          <a:bodyPr wrap="square" lIns="0" tIns="0" rIns="0" bIns="0" rtlCol="0"/>
          <a:lstStyle/>
          <a:p>
            <a:endParaRPr sz="1187"/>
          </a:p>
        </p:txBody>
      </p:sp>
      <p:sp>
        <p:nvSpPr>
          <p:cNvPr id="7" name="object 7"/>
          <p:cNvSpPr/>
          <p:nvPr/>
        </p:nvSpPr>
        <p:spPr>
          <a:xfrm>
            <a:off x="2963535" y="5972707"/>
            <a:ext cx="1058697" cy="210272"/>
          </a:xfrm>
          <a:prstGeom prst="rect">
            <a:avLst/>
          </a:prstGeom>
          <a:blipFill>
            <a:blip r:embed="rId5" cstate="print"/>
            <a:stretch>
              <a:fillRect/>
            </a:stretch>
          </a:blipFill>
        </p:spPr>
        <p:txBody>
          <a:bodyPr wrap="square" lIns="0" tIns="0" rIns="0" bIns="0" rtlCol="0"/>
          <a:lstStyle/>
          <a:p>
            <a:endParaRPr sz="1187"/>
          </a:p>
        </p:txBody>
      </p:sp>
      <p:sp>
        <p:nvSpPr>
          <p:cNvPr id="8" name="object 8"/>
          <p:cNvSpPr/>
          <p:nvPr/>
        </p:nvSpPr>
        <p:spPr>
          <a:xfrm>
            <a:off x="2955694" y="2326109"/>
            <a:ext cx="201375" cy="132977"/>
          </a:xfrm>
          <a:prstGeom prst="rect">
            <a:avLst/>
          </a:prstGeom>
          <a:blipFill>
            <a:blip r:embed="rId6" cstate="print"/>
            <a:stretch>
              <a:fillRect/>
            </a:stretch>
          </a:blipFill>
        </p:spPr>
        <p:txBody>
          <a:bodyPr wrap="square" lIns="0" tIns="0" rIns="0" bIns="0" rtlCol="0"/>
          <a:lstStyle/>
          <a:p>
            <a:endParaRPr sz="1187"/>
          </a:p>
        </p:txBody>
      </p:sp>
      <p:sp>
        <p:nvSpPr>
          <p:cNvPr id="9" name="object 9"/>
          <p:cNvSpPr txBox="1"/>
          <p:nvPr/>
        </p:nvSpPr>
        <p:spPr>
          <a:xfrm>
            <a:off x="3020635" y="2308881"/>
            <a:ext cx="3016571" cy="1291246"/>
          </a:xfrm>
          <a:prstGeom prst="rect">
            <a:avLst/>
          </a:prstGeom>
        </p:spPr>
        <p:txBody>
          <a:bodyPr vert="horz" wrap="square" lIns="0" tIns="30157" rIns="0" bIns="0" rtlCol="0">
            <a:spAutoFit/>
          </a:bodyPr>
          <a:lstStyle/>
          <a:p>
            <a:pPr marL="8377">
              <a:spcBef>
                <a:spcPts val="237"/>
              </a:spcBef>
              <a:tabLst>
                <a:tab pos="172146" algn="l"/>
              </a:tabLst>
            </a:pPr>
            <a:r>
              <a:rPr sz="693" spc="49" dirty="0">
                <a:solidFill>
                  <a:srgbClr val="231F20"/>
                </a:solidFill>
                <a:latin typeface="Tahoma"/>
                <a:cs typeface="Tahoma"/>
              </a:rPr>
              <a:t>7	</a:t>
            </a:r>
            <a:r>
              <a:rPr sz="693" spc="3" dirty="0">
                <a:solidFill>
                  <a:srgbClr val="231F20"/>
                </a:solidFill>
                <a:latin typeface="Tahoma"/>
                <a:cs typeface="Tahoma"/>
              </a:rPr>
              <a:t>Read </a:t>
            </a:r>
            <a:r>
              <a:rPr sz="693" spc="-23" dirty="0">
                <a:solidFill>
                  <a:srgbClr val="231F20"/>
                </a:solidFill>
                <a:latin typeface="Tahoma"/>
                <a:cs typeface="Tahoma"/>
              </a:rPr>
              <a:t>the </a:t>
            </a:r>
            <a:r>
              <a:rPr sz="693" dirty="0">
                <a:solidFill>
                  <a:srgbClr val="231F20"/>
                </a:solidFill>
                <a:latin typeface="Tahoma"/>
                <a:cs typeface="Tahoma"/>
              </a:rPr>
              <a:t>end of </a:t>
            </a:r>
            <a:r>
              <a:rPr sz="693" spc="-23" dirty="0">
                <a:solidFill>
                  <a:srgbClr val="231F20"/>
                </a:solidFill>
                <a:latin typeface="Tahoma"/>
                <a:cs typeface="Tahoma"/>
              </a:rPr>
              <a:t>the </a:t>
            </a:r>
            <a:r>
              <a:rPr sz="693" spc="-3" dirty="0">
                <a:solidFill>
                  <a:srgbClr val="231F20"/>
                </a:solidFill>
                <a:latin typeface="Tahoma"/>
                <a:cs typeface="Tahoma"/>
              </a:rPr>
              <a:t>conversation </a:t>
            </a:r>
            <a:r>
              <a:rPr sz="693" spc="7" dirty="0">
                <a:solidFill>
                  <a:srgbClr val="231F20"/>
                </a:solidFill>
                <a:latin typeface="Tahoma"/>
                <a:cs typeface="Tahoma"/>
              </a:rPr>
              <a:t>and </a:t>
            </a:r>
            <a:r>
              <a:rPr sz="693" spc="-7" dirty="0">
                <a:solidFill>
                  <a:srgbClr val="231F20"/>
                </a:solidFill>
                <a:latin typeface="Tahoma"/>
                <a:cs typeface="Tahoma"/>
              </a:rPr>
              <a:t>check </a:t>
            </a:r>
            <a:r>
              <a:rPr sz="693" spc="3" dirty="0">
                <a:solidFill>
                  <a:srgbClr val="231F20"/>
                </a:solidFill>
                <a:latin typeface="Tahoma"/>
                <a:cs typeface="Tahoma"/>
              </a:rPr>
              <a:t>your</a:t>
            </a:r>
            <a:r>
              <a:rPr sz="693" spc="-129" dirty="0">
                <a:solidFill>
                  <a:srgbClr val="231F20"/>
                </a:solidFill>
                <a:latin typeface="Tahoma"/>
                <a:cs typeface="Tahoma"/>
              </a:rPr>
              <a:t> </a:t>
            </a:r>
            <a:r>
              <a:rPr sz="693" dirty="0">
                <a:solidFill>
                  <a:srgbClr val="231F20"/>
                </a:solidFill>
                <a:latin typeface="Tahoma"/>
                <a:cs typeface="Tahoma"/>
              </a:rPr>
              <a:t>ideas.</a:t>
            </a:r>
            <a:endParaRPr sz="693">
              <a:latin typeface="Tahoma"/>
              <a:cs typeface="Tahoma"/>
            </a:endParaRPr>
          </a:p>
          <a:p>
            <a:pPr marL="421359" marR="3351" indent="-312040">
              <a:lnSpc>
                <a:spcPts val="805"/>
              </a:lnSpc>
              <a:spcBef>
                <a:spcPts val="247"/>
              </a:spcBef>
            </a:pPr>
            <a:r>
              <a:rPr sz="726" spc="3" dirty="0">
                <a:solidFill>
                  <a:srgbClr val="231F20"/>
                </a:solidFill>
                <a:latin typeface="Times New Roman"/>
                <a:cs typeface="Times New Roman"/>
              </a:rPr>
              <a:t>Misha: </a:t>
            </a:r>
            <a:r>
              <a:rPr sz="726" dirty="0">
                <a:solidFill>
                  <a:srgbClr val="231F20"/>
                </a:solidFill>
                <a:latin typeface="Times New Roman"/>
                <a:cs typeface="Times New Roman"/>
              </a:rPr>
              <a:t>Nowadays </a:t>
            </a:r>
            <a:r>
              <a:rPr sz="726" spc="-13" dirty="0">
                <a:solidFill>
                  <a:srgbClr val="231F20"/>
                </a:solidFill>
                <a:latin typeface="Times New Roman"/>
                <a:cs typeface="Times New Roman"/>
              </a:rPr>
              <a:t>we </a:t>
            </a:r>
            <a:r>
              <a:rPr sz="726" dirty="0">
                <a:solidFill>
                  <a:srgbClr val="231F20"/>
                </a:solidFill>
                <a:latin typeface="Times New Roman"/>
                <a:cs typeface="Times New Roman"/>
              </a:rPr>
              <a:t>associate </a:t>
            </a:r>
            <a:r>
              <a:rPr sz="726" spc="16" dirty="0">
                <a:solidFill>
                  <a:srgbClr val="231F20"/>
                </a:solidFill>
                <a:latin typeface="Times New Roman"/>
                <a:cs typeface="Times New Roman"/>
              </a:rPr>
              <a:t>England with Queen </a:t>
            </a:r>
            <a:r>
              <a:rPr sz="726" spc="7" dirty="0">
                <a:solidFill>
                  <a:srgbClr val="231F20"/>
                </a:solidFill>
                <a:latin typeface="Times New Roman"/>
                <a:cs typeface="Times New Roman"/>
              </a:rPr>
              <a:t>Elizabeth </a:t>
            </a:r>
            <a:r>
              <a:rPr sz="726" spc="3" dirty="0">
                <a:solidFill>
                  <a:srgbClr val="231F20"/>
                </a:solidFill>
                <a:latin typeface="Times New Roman"/>
                <a:cs typeface="Times New Roman"/>
              </a:rPr>
              <a:t>II, </a:t>
            </a:r>
            <a:r>
              <a:rPr sz="726" spc="-23" dirty="0">
                <a:solidFill>
                  <a:srgbClr val="231F20"/>
                </a:solidFill>
                <a:latin typeface="Times New Roman"/>
                <a:cs typeface="Times New Roman"/>
              </a:rPr>
              <a:t>Big </a:t>
            </a:r>
            <a:r>
              <a:rPr sz="726" spc="-3" dirty="0">
                <a:solidFill>
                  <a:srgbClr val="231F20"/>
                </a:solidFill>
                <a:latin typeface="Times New Roman"/>
                <a:cs typeface="Times New Roman"/>
              </a:rPr>
              <a:t>Ben,  </a:t>
            </a:r>
            <a:r>
              <a:rPr sz="726" spc="7" dirty="0">
                <a:solidFill>
                  <a:srgbClr val="231F20"/>
                </a:solidFill>
                <a:latin typeface="Times New Roman"/>
                <a:cs typeface="Times New Roman"/>
              </a:rPr>
              <a:t>double-decker </a:t>
            </a:r>
            <a:r>
              <a:rPr sz="726" dirty="0">
                <a:solidFill>
                  <a:srgbClr val="231F20"/>
                </a:solidFill>
                <a:latin typeface="Times New Roman"/>
                <a:cs typeface="Times New Roman"/>
              </a:rPr>
              <a:t>buses, </a:t>
            </a:r>
            <a:r>
              <a:rPr sz="726" spc="3" dirty="0">
                <a:solidFill>
                  <a:srgbClr val="231F20"/>
                </a:solidFill>
                <a:latin typeface="Times New Roman"/>
                <a:cs typeface="Times New Roman"/>
              </a:rPr>
              <a:t>tea,</a:t>
            </a:r>
            <a:r>
              <a:rPr sz="726" spc="66" dirty="0">
                <a:solidFill>
                  <a:srgbClr val="231F20"/>
                </a:solidFill>
                <a:latin typeface="Times New Roman"/>
                <a:cs typeface="Times New Roman"/>
              </a:rPr>
              <a:t> </a:t>
            </a:r>
            <a:r>
              <a:rPr sz="726" spc="3" dirty="0">
                <a:solidFill>
                  <a:srgbClr val="231F20"/>
                </a:solidFill>
                <a:latin typeface="Times New Roman"/>
                <a:cs typeface="Times New Roman"/>
              </a:rPr>
              <a:t>football…</a:t>
            </a:r>
            <a:endParaRPr sz="726">
              <a:latin typeface="Times New Roman"/>
              <a:cs typeface="Times New Roman"/>
            </a:endParaRPr>
          </a:p>
          <a:p>
            <a:pPr marL="117696">
              <a:lnSpc>
                <a:spcPts val="755"/>
              </a:lnSpc>
            </a:pPr>
            <a:r>
              <a:rPr sz="726" dirty="0">
                <a:solidFill>
                  <a:srgbClr val="231F20"/>
                </a:solidFill>
                <a:latin typeface="Times New Roman"/>
                <a:cs typeface="Times New Roman"/>
              </a:rPr>
              <a:t>Robin:  </a:t>
            </a:r>
            <a:r>
              <a:rPr sz="726" spc="23" dirty="0">
                <a:solidFill>
                  <a:srgbClr val="231F20"/>
                </a:solidFill>
                <a:latin typeface="Times New Roman"/>
                <a:cs typeface="Times New Roman"/>
              </a:rPr>
              <a:t>And </a:t>
            </a:r>
            <a:r>
              <a:rPr sz="726" spc="10" dirty="0">
                <a:solidFill>
                  <a:srgbClr val="231F20"/>
                </a:solidFill>
                <a:latin typeface="Times New Roman"/>
                <a:cs typeface="Times New Roman"/>
              </a:rPr>
              <a:t>what </a:t>
            </a:r>
            <a:r>
              <a:rPr sz="726" spc="20" dirty="0">
                <a:solidFill>
                  <a:srgbClr val="231F20"/>
                </a:solidFill>
                <a:latin typeface="Times New Roman"/>
                <a:cs typeface="Times New Roman"/>
              </a:rPr>
              <a:t>do </a:t>
            </a:r>
            <a:r>
              <a:rPr sz="726" spc="3" dirty="0">
                <a:solidFill>
                  <a:srgbClr val="231F20"/>
                </a:solidFill>
                <a:latin typeface="Times New Roman"/>
                <a:cs typeface="Times New Roman"/>
              </a:rPr>
              <a:t>you </a:t>
            </a:r>
            <a:r>
              <a:rPr sz="726" dirty="0">
                <a:solidFill>
                  <a:srgbClr val="231F20"/>
                </a:solidFill>
                <a:latin typeface="Times New Roman"/>
                <a:cs typeface="Times New Roman"/>
              </a:rPr>
              <a:t>associate </a:t>
            </a:r>
            <a:r>
              <a:rPr sz="726" spc="7" dirty="0">
                <a:solidFill>
                  <a:srgbClr val="231F20"/>
                </a:solidFill>
                <a:latin typeface="Times New Roman"/>
                <a:cs typeface="Times New Roman"/>
              </a:rPr>
              <a:t>Scotland</a:t>
            </a:r>
            <a:r>
              <a:rPr sz="726" spc="99" dirty="0">
                <a:solidFill>
                  <a:srgbClr val="231F20"/>
                </a:solidFill>
                <a:latin typeface="Times New Roman"/>
                <a:cs typeface="Times New Roman"/>
              </a:rPr>
              <a:t> </a:t>
            </a:r>
            <a:r>
              <a:rPr sz="726" dirty="0">
                <a:solidFill>
                  <a:srgbClr val="231F20"/>
                </a:solidFill>
                <a:latin typeface="Times New Roman"/>
                <a:cs typeface="Times New Roman"/>
              </a:rPr>
              <a:t>with?</a:t>
            </a:r>
            <a:endParaRPr sz="726">
              <a:latin typeface="Times New Roman"/>
              <a:cs typeface="Times New Roman"/>
            </a:endParaRPr>
          </a:p>
          <a:p>
            <a:pPr marL="117696" marR="108481" indent="-8377">
              <a:lnSpc>
                <a:spcPts val="805"/>
              </a:lnSpc>
              <a:spcBef>
                <a:spcPts val="46"/>
              </a:spcBef>
            </a:pPr>
            <a:r>
              <a:rPr sz="726" spc="3" dirty="0">
                <a:solidFill>
                  <a:srgbClr val="231F20"/>
                </a:solidFill>
                <a:latin typeface="Times New Roman"/>
                <a:cs typeface="Times New Roman"/>
              </a:rPr>
              <a:t>Misha: </a:t>
            </a:r>
            <a:r>
              <a:rPr sz="726" spc="16" dirty="0">
                <a:solidFill>
                  <a:srgbClr val="231F20"/>
                </a:solidFill>
                <a:latin typeface="Times New Roman"/>
                <a:cs typeface="Times New Roman"/>
              </a:rPr>
              <a:t>Tartans, </a:t>
            </a:r>
            <a:r>
              <a:rPr sz="726" spc="3" dirty="0">
                <a:solidFill>
                  <a:srgbClr val="231F20"/>
                </a:solidFill>
                <a:latin typeface="Times New Roman"/>
                <a:cs typeface="Times New Roman"/>
              </a:rPr>
              <a:t>kilts, bagpipes, </a:t>
            </a:r>
            <a:r>
              <a:rPr sz="726" dirty="0">
                <a:solidFill>
                  <a:srgbClr val="231F20"/>
                </a:solidFill>
                <a:latin typeface="Times New Roman"/>
                <a:cs typeface="Times New Roman"/>
              </a:rPr>
              <a:t>lochs, </a:t>
            </a:r>
            <a:r>
              <a:rPr sz="726" spc="-3" dirty="0">
                <a:solidFill>
                  <a:srgbClr val="231F20"/>
                </a:solidFill>
                <a:latin typeface="Times New Roman"/>
                <a:cs typeface="Times New Roman"/>
              </a:rPr>
              <a:t>Nessie, </a:t>
            </a:r>
            <a:r>
              <a:rPr sz="726" spc="20" dirty="0">
                <a:solidFill>
                  <a:srgbClr val="231F20"/>
                </a:solidFill>
                <a:latin typeface="Times New Roman"/>
                <a:cs typeface="Times New Roman"/>
              </a:rPr>
              <a:t>Edinburgh </a:t>
            </a:r>
            <a:r>
              <a:rPr sz="726" dirty="0">
                <a:solidFill>
                  <a:srgbClr val="231F20"/>
                </a:solidFill>
                <a:latin typeface="Times New Roman"/>
                <a:cs typeface="Times New Roman"/>
              </a:rPr>
              <a:t>Castle…  Robin:  </a:t>
            </a:r>
            <a:r>
              <a:rPr sz="726" spc="20" dirty="0">
                <a:solidFill>
                  <a:srgbClr val="231F20"/>
                </a:solidFill>
                <a:latin typeface="Times New Roman"/>
                <a:cs typeface="Times New Roman"/>
              </a:rPr>
              <a:t>Oh, </a:t>
            </a:r>
            <a:r>
              <a:rPr sz="726" spc="-3" dirty="0">
                <a:solidFill>
                  <a:srgbClr val="231F20"/>
                </a:solidFill>
                <a:latin typeface="Times New Roman"/>
                <a:cs typeface="Times New Roman"/>
              </a:rPr>
              <a:t>really? </a:t>
            </a:r>
            <a:r>
              <a:rPr sz="726" spc="23" dirty="0">
                <a:solidFill>
                  <a:srgbClr val="231F20"/>
                </a:solidFill>
                <a:latin typeface="Times New Roman"/>
                <a:cs typeface="Times New Roman"/>
              </a:rPr>
              <a:t>And </a:t>
            </a:r>
            <a:r>
              <a:rPr sz="726" spc="10" dirty="0">
                <a:solidFill>
                  <a:srgbClr val="231F20"/>
                </a:solidFill>
                <a:latin typeface="Times New Roman"/>
                <a:cs typeface="Times New Roman"/>
              </a:rPr>
              <a:t>what </a:t>
            </a:r>
            <a:r>
              <a:rPr sz="726" spc="16" dirty="0">
                <a:solidFill>
                  <a:srgbClr val="231F20"/>
                </a:solidFill>
                <a:latin typeface="Times New Roman"/>
                <a:cs typeface="Times New Roman"/>
              </a:rPr>
              <a:t>about </a:t>
            </a:r>
            <a:r>
              <a:rPr sz="726" spc="20" dirty="0">
                <a:solidFill>
                  <a:srgbClr val="231F20"/>
                </a:solidFill>
                <a:latin typeface="Times New Roman"/>
                <a:cs typeface="Times New Roman"/>
              </a:rPr>
              <a:t>the </a:t>
            </a:r>
            <a:r>
              <a:rPr sz="726" dirty="0">
                <a:solidFill>
                  <a:srgbClr val="231F20"/>
                </a:solidFill>
                <a:latin typeface="Times New Roman"/>
                <a:cs typeface="Times New Roman"/>
              </a:rPr>
              <a:t>Stone </a:t>
            </a:r>
            <a:r>
              <a:rPr sz="726" spc="-3" dirty="0">
                <a:solidFill>
                  <a:srgbClr val="231F20"/>
                </a:solidFill>
                <a:latin typeface="Times New Roman"/>
                <a:cs typeface="Times New Roman"/>
              </a:rPr>
              <a:t>of </a:t>
            </a:r>
            <a:r>
              <a:rPr sz="726" dirty="0">
                <a:solidFill>
                  <a:srgbClr val="231F20"/>
                </a:solidFill>
                <a:latin typeface="Times New Roman"/>
                <a:cs typeface="Times New Roman"/>
              </a:rPr>
              <a:t>Destiny? </a:t>
            </a:r>
            <a:r>
              <a:rPr sz="726" spc="20" dirty="0">
                <a:solidFill>
                  <a:srgbClr val="231F20"/>
                </a:solidFill>
                <a:latin typeface="Times New Roman"/>
                <a:cs typeface="Times New Roman"/>
              </a:rPr>
              <a:t>Do </a:t>
            </a:r>
            <a:r>
              <a:rPr sz="726" spc="3" dirty="0">
                <a:solidFill>
                  <a:srgbClr val="231F20"/>
                </a:solidFill>
                <a:latin typeface="Times New Roman"/>
                <a:cs typeface="Times New Roman"/>
              </a:rPr>
              <a:t>you</a:t>
            </a:r>
            <a:r>
              <a:rPr sz="726" spc="181" dirty="0">
                <a:solidFill>
                  <a:srgbClr val="231F20"/>
                </a:solidFill>
                <a:latin typeface="Times New Roman"/>
                <a:cs typeface="Times New Roman"/>
              </a:rPr>
              <a:t> </a:t>
            </a:r>
            <a:r>
              <a:rPr sz="726" spc="16" dirty="0">
                <a:solidFill>
                  <a:srgbClr val="231F20"/>
                </a:solidFill>
                <a:latin typeface="Times New Roman"/>
                <a:cs typeface="Times New Roman"/>
              </a:rPr>
              <a:t>know</a:t>
            </a:r>
            <a:endParaRPr sz="726">
              <a:latin typeface="Times New Roman"/>
              <a:cs typeface="Times New Roman"/>
            </a:endParaRPr>
          </a:p>
          <a:p>
            <a:pPr marL="421359">
              <a:lnSpc>
                <a:spcPts val="755"/>
              </a:lnSpc>
            </a:pPr>
            <a:r>
              <a:rPr sz="726" spc="16" dirty="0">
                <a:solidFill>
                  <a:srgbClr val="231F20"/>
                </a:solidFill>
                <a:latin typeface="Times New Roman"/>
                <a:cs typeface="Times New Roman"/>
              </a:rPr>
              <a:t>about</a:t>
            </a:r>
            <a:r>
              <a:rPr sz="726" spc="-26" dirty="0">
                <a:solidFill>
                  <a:srgbClr val="231F20"/>
                </a:solidFill>
                <a:latin typeface="Times New Roman"/>
                <a:cs typeface="Times New Roman"/>
              </a:rPr>
              <a:t> </a:t>
            </a:r>
            <a:r>
              <a:rPr sz="726" spc="-13" dirty="0">
                <a:solidFill>
                  <a:srgbClr val="231F20"/>
                </a:solidFill>
                <a:latin typeface="Times New Roman"/>
                <a:cs typeface="Times New Roman"/>
              </a:rPr>
              <a:t>it?</a:t>
            </a:r>
            <a:endParaRPr sz="726">
              <a:latin typeface="Times New Roman"/>
              <a:cs typeface="Times New Roman"/>
            </a:endParaRPr>
          </a:p>
          <a:p>
            <a:pPr marL="109738">
              <a:lnSpc>
                <a:spcPts val="805"/>
              </a:lnSpc>
            </a:pPr>
            <a:r>
              <a:rPr sz="726" spc="3" dirty="0">
                <a:solidFill>
                  <a:srgbClr val="231F20"/>
                </a:solidFill>
                <a:latin typeface="Times New Roman"/>
                <a:cs typeface="Times New Roman"/>
              </a:rPr>
              <a:t>Misha:  </a:t>
            </a:r>
            <a:r>
              <a:rPr sz="726" spc="16" dirty="0">
                <a:solidFill>
                  <a:srgbClr val="231F20"/>
                </a:solidFill>
                <a:latin typeface="Times New Roman"/>
                <a:cs typeface="Times New Roman"/>
              </a:rPr>
              <a:t>The </a:t>
            </a:r>
            <a:r>
              <a:rPr sz="726" dirty="0">
                <a:solidFill>
                  <a:srgbClr val="231F20"/>
                </a:solidFill>
                <a:latin typeface="Times New Roman"/>
                <a:cs typeface="Times New Roman"/>
              </a:rPr>
              <a:t>Stone </a:t>
            </a:r>
            <a:r>
              <a:rPr sz="726" spc="-3" dirty="0">
                <a:solidFill>
                  <a:srgbClr val="231F20"/>
                </a:solidFill>
                <a:latin typeface="Times New Roman"/>
                <a:cs typeface="Times New Roman"/>
              </a:rPr>
              <a:t>of </a:t>
            </a:r>
            <a:r>
              <a:rPr sz="726" dirty="0">
                <a:solidFill>
                  <a:srgbClr val="231F20"/>
                </a:solidFill>
                <a:latin typeface="Times New Roman"/>
                <a:cs typeface="Times New Roman"/>
              </a:rPr>
              <a:t>Destiny? </a:t>
            </a:r>
            <a:r>
              <a:rPr sz="726" spc="33" dirty="0">
                <a:solidFill>
                  <a:srgbClr val="231F20"/>
                </a:solidFill>
                <a:latin typeface="Times New Roman"/>
                <a:cs typeface="Times New Roman"/>
              </a:rPr>
              <a:t>What </a:t>
            </a:r>
            <a:r>
              <a:rPr sz="726" spc="-3" dirty="0">
                <a:solidFill>
                  <a:srgbClr val="231F20"/>
                </a:solidFill>
                <a:latin typeface="Times New Roman"/>
                <a:cs typeface="Times New Roman"/>
              </a:rPr>
              <a:t>is</a:t>
            </a:r>
            <a:r>
              <a:rPr sz="726" spc="89" dirty="0">
                <a:solidFill>
                  <a:srgbClr val="231F20"/>
                </a:solidFill>
                <a:latin typeface="Times New Roman"/>
                <a:cs typeface="Times New Roman"/>
              </a:rPr>
              <a:t> </a:t>
            </a:r>
            <a:r>
              <a:rPr sz="726" spc="-13" dirty="0">
                <a:solidFill>
                  <a:srgbClr val="231F20"/>
                </a:solidFill>
                <a:latin typeface="Times New Roman"/>
                <a:cs typeface="Times New Roman"/>
              </a:rPr>
              <a:t>it?</a:t>
            </a:r>
            <a:endParaRPr sz="726">
              <a:latin typeface="Times New Roman"/>
              <a:cs typeface="Times New Roman"/>
            </a:endParaRPr>
          </a:p>
          <a:p>
            <a:pPr marL="421359" marR="22199" indent="-304082">
              <a:lnSpc>
                <a:spcPts val="805"/>
              </a:lnSpc>
              <a:spcBef>
                <a:spcPts val="46"/>
              </a:spcBef>
            </a:pPr>
            <a:r>
              <a:rPr sz="726" dirty="0">
                <a:solidFill>
                  <a:srgbClr val="231F20"/>
                </a:solidFill>
                <a:latin typeface="Times New Roman"/>
                <a:cs typeface="Times New Roman"/>
              </a:rPr>
              <a:t>Robin: </a:t>
            </a:r>
            <a:r>
              <a:rPr sz="726" spc="-7" dirty="0">
                <a:solidFill>
                  <a:srgbClr val="231F20"/>
                </a:solidFill>
                <a:latin typeface="Times New Roman"/>
                <a:cs typeface="Times New Roman"/>
              </a:rPr>
              <a:t>Well, </a:t>
            </a:r>
            <a:r>
              <a:rPr sz="726" spc="10" dirty="0">
                <a:solidFill>
                  <a:srgbClr val="231F20"/>
                </a:solidFill>
                <a:latin typeface="Times New Roman"/>
                <a:cs typeface="Times New Roman"/>
              </a:rPr>
              <a:t>I </a:t>
            </a:r>
            <a:r>
              <a:rPr sz="726" spc="33" dirty="0">
                <a:solidFill>
                  <a:srgbClr val="231F20"/>
                </a:solidFill>
                <a:latin typeface="Times New Roman"/>
                <a:cs typeface="Times New Roman"/>
              </a:rPr>
              <a:t>think </a:t>
            </a:r>
            <a:r>
              <a:rPr sz="726" spc="-26" dirty="0">
                <a:solidFill>
                  <a:srgbClr val="231F20"/>
                </a:solidFill>
                <a:latin typeface="Times New Roman"/>
                <a:cs typeface="Times New Roman"/>
              </a:rPr>
              <a:t>it’s </a:t>
            </a:r>
            <a:r>
              <a:rPr sz="726" spc="16" dirty="0">
                <a:solidFill>
                  <a:srgbClr val="231F20"/>
                </a:solidFill>
                <a:latin typeface="Times New Roman"/>
                <a:cs typeface="Times New Roman"/>
              </a:rPr>
              <a:t>time to </a:t>
            </a:r>
            <a:r>
              <a:rPr sz="726" dirty="0">
                <a:solidFill>
                  <a:srgbClr val="231F20"/>
                </a:solidFill>
                <a:latin typeface="Times New Roman"/>
                <a:cs typeface="Times New Roman"/>
              </a:rPr>
              <a:t>tell </a:t>
            </a:r>
            <a:r>
              <a:rPr sz="726" spc="3" dirty="0">
                <a:solidFill>
                  <a:srgbClr val="231F20"/>
                </a:solidFill>
                <a:latin typeface="Times New Roman"/>
                <a:cs typeface="Times New Roman"/>
              </a:rPr>
              <a:t>you </a:t>
            </a:r>
            <a:r>
              <a:rPr sz="726" spc="7" dirty="0">
                <a:solidFill>
                  <a:srgbClr val="231F20"/>
                </a:solidFill>
                <a:latin typeface="Times New Roman"/>
                <a:cs typeface="Times New Roman"/>
              </a:rPr>
              <a:t>my </a:t>
            </a:r>
            <a:r>
              <a:rPr sz="726" dirty="0">
                <a:solidFill>
                  <a:srgbClr val="231F20"/>
                </a:solidFill>
                <a:latin typeface="Times New Roman"/>
                <a:cs typeface="Times New Roman"/>
              </a:rPr>
              <a:t>story. But </a:t>
            </a:r>
            <a:r>
              <a:rPr sz="726" spc="-13" dirty="0">
                <a:solidFill>
                  <a:srgbClr val="231F20"/>
                </a:solidFill>
                <a:latin typeface="Times New Roman"/>
                <a:cs typeface="Times New Roman"/>
              </a:rPr>
              <a:t>we </a:t>
            </a:r>
            <a:r>
              <a:rPr sz="726" spc="20" dirty="0">
                <a:solidFill>
                  <a:srgbClr val="231F20"/>
                </a:solidFill>
                <a:latin typeface="Times New Roman"/>
                <a:cs typeface="Times New Roman"/>
              </a:rPr>
              <a:t>must start from  the</a:t>
            </a:r>
            <a:r>
              <a:rPr sz="726" spc="-16" dirty="0">
                <a:solidFill>
                  <a:srgbClr val="231F20"/>
                </a:solidFill>
                <a:latin typeface="Times New Roman"/>
                <a:cs typeface="Times New Roman"/>
              </a:rPr>
              <a:t> </a:t>
            </a:r>
            <a:r>
              <a:rPr sz="726" spc="16" dirty="0">
                <a:solidFill>
                  <a:srgbClr val="231F20"/>
                </a:solidFill>
                <a:latin typeface="Times New Roman"/>
                <a:cs typeface="Times New Roman"/>
              </a:rPr>
              <a:t>beginning.</a:t>
            </a:r>
            <a:endParaRPr sz="726">
              <a:latin typeface="Times New Roman"/>
              <a:cs typeface="Times New Roman"/>
            </a:endParaRPr>
          </a:p>
          <a:p>
            <a:pPr marL="117696" marR="734656" indent="-8377">
              <a:lnSpc>
                <a:spcPts val="805"/>
              </a:lnSpc>
            </a:pPr>
            <a:r>
              <a:rPr sz="726" spc="3" dirty="0">
                <a:solidFill>
                  <a:srgbClr val="231F20"/>
                </a:solidFill>
                <a:latin typeface="Times New Roman"/>
                <a:cs typeface="Times New Roman"/>
              </a:rPr>
              <a:t>Misha: </a:t>
            </a:r>
            <a:r>
              <a:rPr sz="726" dirty="0">
                <a:solidFill>
                  <a:srgbClr val="231F20"/>
                </a:solidFill>
                <a:latin typeface="Times New Roman"/>
                <a:cs typeface="Times New Roman"/>
              </a:rPr>
              <a:t>OK. But </a:t>
            </a:r>
            <a:r>
              <a:rPr sz="726" spc="20" dirty="0">
                <a:solidFill>
                  <a:srgbClr val="231F20"/>
                </a:solidFill>
                <a:latin typeface="Times New Roman"/>
                <a:cs typeface="Times New Roman"/>
              </a:rPr>
              <a:t>can </a:t>
            </a:r>
            <a:r>
              <a:rPr sz="726" spc="-13" dirty="0">
                <a:solidFill>
                  <a:srgbClr val="231F20"/>
                </a:solidFill>
                <a:latin typeface="Times New Roman"/>
                <a:cs typeface="Times New Roman"/>
              </a:rPr>
              <a:t>we </a:t>
            </a:r>
            <a:r>
              <a:rPr sz="726" spc="20" dirty="0">
                <a:solidFill>
                  <a:srgbClr val="231F20"/>
                </a:solidFill>
                <a:latin typeface="Times New Roman"/>
                <a:cs typeface="Times New Roman"/>
              </a:rPr>
              <a:t>start </a:t>
            </a:r>
            <a:r>
              <a:rPr sz="726" spc="-3" dirty="0">
                <a:solidFill>
                  <a:srgbClr val="231F20"/>
                </a:solidFill>
                <a:latin typeface="Times New Roman"/>
                <a:cs typeface="Times New Roman"/>
              </a:rPr>
              <a:t>now? </a:t>
            </a:r>
            <a:r>
              <a:rPr sz="726" spc="10" dirty="0">
                <a:solidFill>
                  <a:srgbClr val="231F20"/>
                </a:solidFill>
                <a:latin typeface="Times New Roman"/>
                <a:cs typeface="Times New Roman"/>
              </a:rPr>
              <a:t>I </a:t>
            </a:r>
            <a:r>
              <a:rPr sz="726" spc="-3" dirty="0">
                <a:solidFill>
                  <a:srgbClr val="231F20"/>
                </a:solidFill>
                <a:latin typeface="Times New Roman"/>
                <a:cs typeface="Times New Roman"/>
              </a:rPr>
              <a:t>don’t </a:t>
            </a:r>
            <a:r>
              <a:rPr sz="726" spc="16" dirty="0">
                <a:solidFill>
                  <a:srgbClr val="231F20"/>
                </a:solidFill>
                <a:latin typeface="Times New Roman"/>
                <a:cs typeface="Times New Roman"/>
              </a:rPr>
              <a:t>want to </a:t>
            </a:r>
            <a:r>
              <a:rPr sz="726" dirty="0">
                <a:solidFill>
                  <a:srgbClr val="231F20"/>
                </a:solidFill>
                <a:latin typeface="Times New Roman"/>
                <a:cs typeface="Times New Roman"/>
              </a:rPr>
              <a:t>wait.  Robin:  </a:t>
            </a:r>
            <a:r>
              <a:rPr sz="726" spc="-3" dirty="0">
                <a:solidFill>
                  <a:srgbClr val="231F20"/>
                </a:solidFill>
                <a:latin typeface="Times New Roman"/>
                <a:cs typeface="Times New Roman"/>
              </a:rPr>
              <a:t>We </a:t>
            </a:r>
            <a:r>
              <a:rPr sz="726" spc="20" dirty="0">
                <a:solidFill>
                  <a:srgbClr val="231F20"/>
                </a:solidFill>
                <a:latin typeface="Times New Roman"/>
                <a:cs typeface="Times New Roman"/>
              </a:rPr>
              <a:t>can </a:t>
            </a:r>
            <a:r>
              <a:rPr sz="726" spc="16" dirty="0">
                <a:solidFill>
                  <a:srgbClr val="231F20"/>
                </a:solidFill>
                <a:latin typeface="Times New Roman"/>
                <a:cs typeface="Times New Roman"/>
              </a:rPr>
              <a:t>talk </a:t>
            </a:r>
            <a:r>
              <a:rPr sz="726" spc="10" dirty="0">
                <a:solidFill>
                  <a:srgbClr val="231F20"/>
                </a:solidFill>
                <a:latin typeface="Times New Roman"/>
                <a:cs typeface="Times New Roman"/>
              </a:rPr>
              <a:t>tomorrow, </a:t>
            </a:r>
            <a:r>
              <a:rPr sz="726" spc="7" dirty="0">
                <a:solidFill>
                  <a:srgbClr val="231F20"/>
                </a:solidFill>
                <a:latin typeface="Times New Roman"/>
                <a:cs typeface="Times New Roman"/>
              </a:rPr>
              <a:t>Misha. </a:t>
            </a:r>
            <a:r>
              <a:rPr sz="726" spc="-26" dirty="0">
                <a:solidFill>
                  <a:srgbClr val="231F20"/>
                </a:solidFill>
                <a:latin typeface="Times New Roman"/>
                <a:cs typeface="Times New Roman"/>
              </a:rPr>
              <a:t>It’s  </a:t>
            </a:r>
            <a:r>
              <a:rPr sz="726" spc="3" dirty="0">
                <a:solidFill>
                  <a:srgbClr val="231F20"/>
                </a:solidFill>
                <a:latin typeface="Times New Roman"/>
                <a:cs typeface="Times New Roman"/>
              </a:rPr>
              <a:t>a long</a:t>
            </a:r>
            <a:r>
              <a:rPr sz="726" spc="20" dirty="0">
                <a:solidFill>
                  <a:srgbClr val="231F20"/>
                </a:solidFill>
                <a:latin typeface="Times New Roman"/>
                <a:cs typeface="Times New Roman"/>
              </a:rPr>
              <a:t> </a:t>
            </a:r>
            <a:r>
              <a:rPr sz="726" dirty="0">
                <a:solidFill>
                  <a:srgbClr val="231F20"/>
                </a:solidFill>
                <a:latin typeface="Times New Roman"/>
                <a:cs typeface="Times New Roman"/>
              </a:rPr>
              <a:t>story.</a:t>
            </a:r>
            <a:endParaRPr sz="726">
              <a:latin typeface="Times New Roman"/>
              <a:cs typeface="Times New Roman"/>
            </a:endParaRPr>
          </a:p>
        </p:txBody>
      </p:sp>
      <p:sp>
        <p:nvSpPr>
          <p:cNvPr id="10" name="object 10"/>
          <p:cNvSpPr txBox="1"/>
          <p:nvPr/>
        </p:nvSpPr>
        <p:spPr>
          <a:xfrm>
            <a:off x="3662213" y="3772529"/>
            <a:ext cx="1634779" cy="326809"/>
          </a:xfrm>
          <a:prstGeom prst="rect">
            <a:avLst/>
          </a:prstGeom>
        </p:spPr>
        <p:txBody>
          <a:bodyPr vert="horz" wrap="square" lIns="0" tIns="18848" rIns="0" bIns="0" rtlCol="0">
            <a:spAutoFit/>
          </a:bodyPr>
          <a:lstStyle/>
          <a:p>
            <a:pPr marL="8377" marR="3351" indent="-419" algn="just">
              <a:lnSpc>
                <a:spcPts val="805"/>
              </a:lnSpc>
              <a:spcBef>
                <a:spcPts val="148"/>
              </a:spcBef>
            </a:pPr>
            <a:r>
              <a:rPr sz="726" b="1" spc="-3" dirty="0">
                <a:solidFill>
                  <a:srgbClr val="231F20"/>
                </a:solidFill>
                <a:latin typeface="Garamond"/>
                <a:cs typeface="Garamond"/>
              </a:rPr>
              <a:t>The </a:t>
            </a:r>
            <a:r>
              <a:rPr sz="726" b="1" spc="7" dirty="0">
                <a:solidFill>
                  <a:srgbClr val="231F20"/>
                </a:solidFill>
                <a:latin typeface="Garamond"/>
                <a:cs typeface="Garamond"/>
              </a:rPr>
              <a:t>Stone </a:t>
            </a:r>
            <a:r>
              <a:rPr sz="726" b="1" spc="16" dirty="0">
                <a:solidFill>
                  <a:srgbClr val="231F20"/>
                </a:solidFill>
                <a:latin typeface="Garamond"/>
                <a:cs typeface="Garamond"/>
              </a:rPr>
              <a:t>of </a:t>
            </a:r>
            <a:r>
              <a:rPr sz="726" b="1" spc="7" dirty="0">
                <a:solidFill>
                  <a:srgbClr val="231F20"/>
                </a:solidFill>
                <a:latin typeface="Garamond"/>
                <a:cs typeface="Garamond"/>
              </a:rPr>
              <a:t>Destiny</a:t>
            </a:r>
            <a:r>
              <a:rPr sz="726" b="1" spc="-125" dirty="0">
                <a:solidFill>
                  <a:srgbClr val="231F20"/>
                </a:solidFill>
                <a:latin typeface="Garamond"/>
                <a:cs typeface="Garamond"/>
              </a:rPr>
              <a:t> </a:t>
            </a:r>
            <a:r>
              <a:rPr sz="726" spc="-33" dirty="0">
                <a:solidFill>
                  <a:srgbClr val="231F20"/>
                </a:solidFill>
                <a:latin typeface="Palatino Linotype"/>
                <a:cs typeface="Palatino Linotype"/>
              </a:rPr>
              <a:t>— </a:t>
            </a:r>
            <a:r>
              <a:rPr sz="726" spc="-20" dirty="0">
                <a:solidFill>
                  <a:srgbClr val="231F20"/>
                </a:solidFill>
                <a:latin typeface="Palatino Linotype"/>
                <a:cs typeface="Palatino Linotype"/>
              </a:rPr>
              <a:t>Камень </a:t>
            </a:r>
            <a:r>
              <a:rPr sz="726" spc="-10" dirty="0">
                <a:solidFill>
                  <a:srgbClr val="231F20"/>
                </a:solidFill>
                <a:latin typeface="Palatino Linotype"/>
                <a:cs typeface="Palatino Linotype"/>
              </a:rPr>
              <a:t>судьбы.  </a:t>
            </a:r>
            <a:r>
              <a:rPr sz="726" spc="-36" dirty="0">
                <a:solidFill>
                  <a:srgbClr val="231F20"/>
                </a:solidFill>
                <a:latin typeface="Palatino Linotype"/>
                <a:cs typeface="Palatino Linotype"/>
              </a:rPr>
              <a:t>По </a:t>
            </a:r>
            <a:r>
              <a:rPr sz="726" spc="-26" dirty="0">
                <a:solidFill>
                  <a:srgbClr val="231F20"/>
                </a:solidFill>
                <a:latin typeface="Palatino Linotype"/>
                <a:cs typeface="Palatino Linotype"/>
              </a:rPr>
              <a:t>преданию </a:t>
            </a:r>
            <a:r>
              <a:rPr sz="726" spc="-20" dirty="0">
                <a:solidFill>
                  <a:srgbClr val="231F20"/>
                </a:solidFill>
                <a:latin typeface="Palatino Linotype"/>
                <a:cs typeface="Palatino Linotype"/>
              </a:rPr>
              <a:t>Камень </a:t>
            </a:r>
            <a:r>
              <a:rPr sz="726" spc="-10" dirty="0">
                <a:solidFill>
                  <a:srgbClr val="231F20"/>
                </a:solidFill>
                <a:latin typeface="Palatino Linotype"/>
                <a:cs typeface="Palatino Linotype"/>
              </a:rPr>
              <a:t>судьбы </a:t>
            </a:r>
            <a:r>
              <a:rPr sz="726" spc="-23" dirty="0">
                <a:solidFill>
                  <a:srgbClr val="231F20"/>
                </a:solidFill>
                <a:latin typeface="Palatino Linotype"/>
                <a:cs typeface="Palatino Linotype"/>
              </a:rPr>
              <a:t>был </a:t>
            </a:r>
            <a:r>
              <a:rPr sz="726" spc="-30" dirty="0">
                <a:solidFill>
                  <a:srgbClr val="231F20"/>
                </a:solidFill>
                <a:latin typeface="Palatino Linotype"/>
                <a:cs typeface="Palatino Linotype"/>
              </a:rPr>
              <a:t>при-  </a:t>
            </a:r>
            <a:r>
              <a:rPr sz="726" spc="-3" dirty="0">
                <a:solidFill>
                  <a:srgbClr val="231F20"/>
                </a:solidFill>
                <a:latin typeface="Palatino Linotype"/>
                <a:cs typeface="Palatino Linotype"/>
              </a:rPr>
              <a:t>везен </a:t>
            </a:r>
            <a:r>
              <a:rPr sz="726" spc="-23" dirty="0">
                <a:solidFill>
                  <a:srgbClr val="231F20"/>
                </a:solidFill>
                <a:latin typeface="Palatino Linotype"/>
                <a:cs typeface="Palatino Linotype"/>
              </a:rPr>
              <a:t>из  </a:t>
            </a:r>
            <a:r>
              <a:rPr sz="726" spc="-10" dirty="0">
                <a:solidFill>
                  <a:srgbClr val="231F20"/>
                </a:solidFill>
                <a:latin typeface="Palatino Linotype"/>
                <a:cs typeface="Palatino Linotype"/>
              </a:rPr>
              <a:t>Святой </a:t>
            </a:r>
            <a:r>
              <a:rPr sz="726" spc="-30" dirty="0">
                <a:solidFill>
                  <a:srgbClr val="231F20"/>
                </a:solidFill>
                <a:latin typeface="Palatino Linotype"/>
                <a:cs typeface="Palatino Linotype"/>
              </a:rPr>
              <a:t>земли  более </a:t>
            </a:r>
            <a:r>
              <a:rPr sz="726" spc="49" dirty="0">
                <a:solidFill>
                  <a:srgbClr val="231F20"/>
                </a:solidFill>
                <a:latin typeface="Palatino Linotype"/>
                <a:cs typeface="Palatino Linotype"/>
              </a:rPr>
              <a:t> </a:t>
            </a:r>
            <a:r>
              <a:rPr sz="726" spc="-10" dirty="0">
                <a:solidFill>
                  <a:srgbClr val="231F20"/>
                </a:solidFill>
                <a:latin typeface="Palatino Linotype"/>
                <a:cs typeface="Palatino Linotype"/>
              </a:rPr>
              <a:t>четырех</a:t>
            </a:r>
            <a:endParaRPr sz="726">
              <a:latin typeface="Palatino Linotype"/>
              <a:cs typeface="Palatino Linotype"/>
            </a:endParaRPr>
          </a:p>
        </p:txBody>
      </p:sp>
      <p:sp>
        <p:nvSpPr>
          <p:cNvPr id="11" name="object 11"/>
          <p:cNvSpPr txBox="1"/>
          <p:nvPr/>
        </p:nvSpPr>
        <p:spPr>
          <a:xfrm>
            <a:off x="3065924" y="4079103"/>
            <a:ext cx="2232480" cy="2071030"/>
          </a:xfrm>
          <a:prstGeom prst="rect">
            <a:avLst/>
          </a:prstGeom>
        </p:spPr>
        <p:txBody>
          <a:bodyPr vert="horz" wrap="square" lIns="0" tIns="18429" rIns="0" bIns="0" rtlCol="0">
            <a:spAutoFit/>
          </a:bodyPr>
          <a:lstStyle/>
          <a:p>
            <a:pPr marL="126910" marR="3351" indent="477484" algn="just">
              <a:lnSpc>
                <a:spcPts val="805"/>
              </a:lnSpc>
              <a:spcBef>
                <a:spcPts val="145"/>
              </a:spcBef>
            </a:pPr>
            <a:r>
              <a:rPr sz="726" spc="-3" dirty="0">
                <a:solidFill>
                  <a:srgbClr val="231F20"/>
                </a:solidFill>
                <a:latin typeface="Palatino Linotype"/>
                <a:cs typeface="Palatino Linotype"/>
              </a:rPr>
              <a:t>тысяч </a:t>
            </a:r>
            <a:r>
              <a:rPr sz="726" spc="-23" dirty="0">
                <a:solidFill>
                  <a:srgbClr val="231F20"/>
                </a:solidFill>
                <a:latin typeface="Palatino Linotype"/>
                <a:cs typeface="Palatino Linotype"/>
              </a:rPr>
              <a:t>лет </a:t>
            </a:r>
            <a:r>
              <a:rPr sz="726" spc="-26" dirty="0">
                <a:solidFill>
                  <a:srgbClr val="231F20"/>
                </a:solidFill>
                <a:latin typeface="Palatino Linotype"/>
                <a:cs typeface="Palatino Linotype"/>
              </a:rPr>
              <a:t>тому </a:t>
            </a:r>
            <a:r>
              <a:rPr sz="726" spc="-13" dirty="0">
                <a:solidFill>
                  <a:srgbClr val="231F20"/>
                </a:solidFill>
                <a:latin typeface="Palatino Linotype"/>
                <a:cs typeface="Palatino Linotype"/>
              </a:rPr>
              <a:t>назад. </a:t>
            </a:r>
            <a:r>
              <a:rPr sz="726" spc="-30" dirty="0">
                <a:solidFill>
                  <a:srgbClr val="231F20"/>
                </a:solidFill>
                <a:latin typeface="Palatino Linotype"/>
                <a:cs typeface="Palatino Linotype"/>
              </a:rPr>
              <a:t>На </a:t>
            </a:r>
            <a:r>
              <a:rPr sz="726" spc="-26" dirty="0">
                <a:solidFill>
                  <a:srgbClr val="231F20"/>
                </a:solidFill>
                <a:latin typeface="Palatino Linotype"/>
                <a:cs typeface="Palatino Linotype"/>
              </a:rPr>
              <a:t>протяжении  </a:t>
            </a:r>
            <a:r>
              <a:rPr sz="726" dirty="0">
                <a:solidFill>
                  <a:srgbClr val="231F20"/>
                </a:solidFill>
                <a:latin typeface="Palatino Linotype"/>
                <a:cs typeface="Palatino Linotype"/>
              </a:rPr>
              <a:t>веков </a:t>
            </a:r>
            <a:r>
              <a:rPr sz="726" spc="3" dirty="0">
                <a:solidFill>
                  <a:srgbClr val="231F20"/>
                </a:solidFill>
                <a:latin typeface="Palatino Linotype"/>
                <a:cs typeface="Palatino Linotype"/>
              </a:rPr>
              <a:t>все </a:t>
            </a:r>
            <a:r>
              <a:rPr sz="726" spc="-16" dirty="0">
                <a:solidFill>
                  <a:srgbClr val="231F20"/>
                </a:solidFill>
                <a:latin typeface="Palatino Linotype"/>
                <a:cs typeface="Palatino Linotype"/>
              </a:rPr>
              <a:t>шотландские </a:t>
            </a:r>
            <a:r>
              <a:rPr sz="726" spc="-23" dirty="0">
                <a:solidFill>
                  <a:srgbClr val="231F20"/>
                </a:solidFill>
                <a:latin typeface="Palatino Linotype"/>
                <a:cs typeface="Palatino Linotype"/>
              </a:rPr>
              <a:t>короли </a:t>
            </a:r>
            <a:r>
              <a:rPr sz="726" spc="-10" dirty="0">
                <a:solidFill>
                  <a:srgbClr val="231F20"/>
                </a:solidFill>
                <a:latin typeface="Palatino Linotype"/>
                <a:cs typeface="Palatino Linotype"/>
              </a:rPr>
              <a:t>короновались </a:t>
            </a:r>
            <a:r>
              <a:rPr sz="726" spc="-13" dirty="0">
                <a:solidFill>
                  <a:srgbClr val="231F20"/>
                </a:solidFill>
                <a:latin typeface="Palatino Linotype"/>
                <a:cs typeface="Palatino Linotype"/>
              </a:rPr>
              <a:t>на  </a:t>
            </a:r>
            <a:r>
              <a:rPr sz="726" spc="-26" dirty="0">
                <a:solidFill>
                  <a:srgbClr val="231F20"/>
                </a:solidFill>
                <a:latin typeface="Palatino Linotype"/>
                <a:cs typeface="Palatino Linotype"/>
              </a:rPr>
              <a:t>Камне </a:t>
            </a:r>
            <a:r>
              <a:rPr sz="726" spc="-10" dirty="0">
                <a:solidFill>
                  <a:srgbClr val="231F20"/>
                </a:solidFill>
                <a:latin typeface="Palatino Linotype"/>
                <a:cs typeface="Palatino Linotype"/>
              </a:rPr>
              <a:t>судьбы. </a:t>
            </a:r>
            <a:r>
              <a:rPr sz="726" spc="-30" dirty="0">
                <a:solidFill>
                  <a:srgbClr val="231F20"/>
                </a:solidFill>
                <a:latin typeface="Palatino Linotype"/>
                <a:cs typeface="Palatino Linotype"/>
              </a:rPr>
              <a:t>Более </a:t>
            </a:r>
            <a:r>
              <a:rPr sz="726" spc="-23" dirty="0">
                <a:solidFill>
                  <a:srgbClr val="231F20"/>
                </a:solidFill>
                <a:latin typeface="Palatino Linotype"/>
                <a:cs typeface="Palatino Linotype"/>
              </a:rPr>
              <a:t>семисот </a:t>
            </a:r>
            <a:r>
              <a:rPr sz="726" spc="-26" dirty="0">
                <a:solidFill>
                  <a:srgbClr val="231F20"/>
                </a:solidFill>
                <a:latin typeface="Palatino Linotype"/>
                <a:cs typeface="Palatino Linotype"/>
              </a:rPr>
              <a:t>лет </a:t>
            </a:r>
            <a:r>
              <a:rPr sz="726" spc="-13" dirty="0">
                <a:solidFill>
                  <a:srgbClr val="231F20"/>
                </a:solidFill>
                <a:latin typeface="Palatino Linotype"/>
                <a:cs typeface="Palatino Linotype"/>
              </a:rPr>
              <a:t>назад, </a:t>
            </a:r>
            <a:r>
              <a:rPr sz="726" spc="26" dirty="0">
                <a:solidFill>
                  <a:srgbClr val="231F20"/>
                </a:solidFill>
                <a:latin typeface="Palatino Linotype"/>
                <a:cs typeface="Palatino Linotype"/>
              </a:rPr>
              <a:t>в</a:t>
            </a:r>
            <a:r>
              <a:rPr sz="726" spc="-135" dirty="0">
                <a:solidFill>
                  <a:srgbClr val="231F20"/>
                </a:solidFill>
                <a:latin typeface="Palatino Linotype"/>
                <a:cs typeface="Palatino Linotype"/>
              </a:rPr>
              <a:t> </a:t>
            </a:r>
            <a:r>
              <a:rPr sz="726" spc="16" dirty="0">
                <a:solidFill>
                  <a:srgbClr val="231F20"/>
                </a:solidFill>
                <a:latin typeface="Palatino Linotype"/>
                <a:cs typeface="Palatino Linotype"/>
              </a:rPr>
              <a:t>XIII </a:t>
            </a:r>
            <a:r>
              <a:rPr sz="726" spc="-10" dirty="0">
                <a:solidFill>
                  <a:srgbClr val="231F20"/>
                </a:solidFill>
                <a:latin typeface="Palatino Linotype"/>
                <a:cs typeface="Palatino Linotype"/>
              </a:rPr>
              <a:t>веке,  </a:t>
            </a:r>
            <a:r>
              <a:rPr sz="726" spc="-20" dirty="0">
                <a:solidFill>
                  <a:srgbClr val="231F20"/>
                </a:solidFill>
                <a:latin typeface="Palatino Linotype"/>
                <a:cs typeface="Palatino Linotype"/>
              </a:rPr>
              <a:t>английский </a:t>
            </a:r>
            <a:r>
              <a:rPr sz="726" spc="-23" dirty="0">
                <a:solidFill>
                  <a:srgbClr val="231F20"/>
                </a:solidFill>
                <a:latin typeface="Palatino Linotype"/>
                <a:cs typeface="Palatino Linotype"/>
              </a:rPr>
              <a:t>король </a:t>
            </a:r>
            <a:r>
              <a:rPr sz="726" spc="-33" dirty="0">
                <a:solidFill>
                  <a:srgbClr val="231F20"/>
                </a:solidFill>
                <a:latin typeface="Palatino Linotype"/>
                <a:cs typeface="Palatino Linotype"/>
              </a:rPr>
              <a:t>Эдуард </a:t>
            </a:r>
            <a:r>
              <a:rPr sz="726" spc="16" dirty="0">
                <a:solidFill>
                  <a:srgbClr val="231F20"/>
                </a:solidFill>
                <a:latin typeface="Palatino Linotype"/>
                <a:cs typeface="Palatino Linotype"/>
              </a:rPr>
              <a:t>I </a:t>
            </a:r>
            <a:r>
              <a:rPr sz="726" spc="-23" dirty="0">
                <a:solidFill>
                  <a:srgbClr val="231F20"/>
                </a:solidFill>
                <a:latin typeface="Palatino Linotype"/>
                <a:cs typeface="Palatino Linotype"/>
              </a:rPr>
              <a:t>похитил </a:t>
            </a:r>
            <a:r>
              <a:rPr sz="726" spc="-20" dirty="0">
                <a:solidFill>
                  <a:srgbClr val="231F20"/>
                </a:solidFill>
                <a:latin typeface="Palatino Linotype"/>
                <a:cs typeface="Palatino Linotype"/>
              </a:rPr>
              <a:t>этот </a:t>
            </a:r>
            <a:r>
              <a:rPr sz="726" spc="-10" dirty="0">
                <a:solidFill>
                  <a:srgbClr val="231F20"/>
                </a:solidFill>
                <a:latin typeface="Palatino Linotype"/>
                <a:cs typeface="Palatino Linotype"/>
              </a:rPr>
              <a:t>священ-  ный камень </a:t>
            </a:r>
            <a:r>
              <a:rPr sz="726" spc="-36" dirty="0">
                <a:solidFill>
                  <a:srgbClr val="231F20"/>
                </a:solidFill>
                <a:latin typeface="Palatino Linotype"/>
                <a:cs typeface="Palatino Linotype"/>
              </a:rPr>
              <a:t>у </a:t>
            </a:r>
            <a:r>
              <a:rPr sz="726" spc="-20" dirty="0">
                <a:solidFill>
                  <a:srgbClr val="231F20"/>
                </a:solidFill>
                <a:latin typeface="Palatino Linotype"/>
                <a:cs typeface="Palatino Linotype"/>
              </a:rPr>
              <a:t>шотландцев, </a:t>
            </a:r>
            <a:r>
              <a:rPr sz="726" spc="-7" dirty="0">
                <a:solidFill>
                  <a:srgbClr val="231F20"/>
                </a:solidFill>
                <a:latin typeface="Palatino Linotype"/>
                <a:cs typeface="Palatino Linotype"/>
              </a:rPr>
              <a:t>надеясь, что </a:t>
            </a:r>
            <a:r>
              <a:rPr sz="726" spc="-13" dirty="0">
                <a:solidFill>
                  <a:srgbClr val="231F20"/>
                </a:solidFill>
                <a:latin typeface="Palatino Linotype"/>
                <a:cs typeface="Palatino Linotype"/>
              </a:rPr>
              <a:t>без </a:t>
            </a:r>
            <a:r>
              <a:rPr sz="726" spc="-10" dirty="0">
                <a:solidFill>
                  <a:srgbClr val="231F20"/>
                </a:solidFill>
                <a:latin typeface="Palatino Linotype"/>
                <a:cs typeface="Palatino Linotype"/>
              </a:rPr>
              <a:t>него  </a:t>
            </a:r>
            <a:r>
              <a:rPr sz="726" spc="-23" dirty="0">
                <a:solidFill>
                  <a:srgbClr val="231F20"/>
                </a:solidFill>
                <a:latin typeface="Palatino Linotype"/>
                <a:cs typeface="Palatino Linotype"/>
              </a:rPr>
              <a:t>они </a:t>
            </a:r>
            <a:r>
              <a:rPr sz="726" spc="-20" dirty="0">
                <a:solidFill>
                  <a:srgbClr val="231F20"/>
                </a:solidFill>
                <a:latin typeface="Palatino Linotype"/>
                <a:cs typeface="Palatino Linotype"/>
              </a:rPr>
              <a:t>не </a:t>
            </a:r>
            <a:r>
              <a:rPr sz="726" spc="-13" dirty="0">
                <a:solidFill>
                  <a:srgbClr val="231F20"/>
                </a:solidFill>
                <a:latin typeface="Palatino Linotype"/>
                <a:cs typeface="Palatino Linotype"/>
              </a:rPr>
              <a:t>смогут </a:t>
            </a:r>
            <a:r>
              <a:rPr sz="726" spc="-33" dirty="0">
                <a:solidFill>
                  <a:srgbClr val="231F20"/>
                </a:solidFill>
                <a:latin typeface="Palatino Linotype"/>
                <a:cs typeface="Palatino Linotype"/>
              </a:rPr>
              <a:t>больше </a:t>
            </a:r>
            <a:r>
              <a:rPr sz="726" spc="-13" dirty="0">
                <a:solidFill>
                  <a:srgbClr val="231F20"/>
                </a:solidFill>
                <a:latin typeface="Palatino Linotype"/>
                <a:cs typeface="Palatino Linotype"/>
              </a:rPr>
              <a:t>короновать </a:t>
            </a:r>
            <a:r>
              <a:rPr sz="726" spc="-3" dirty="0">
                <a:solidFill>
                  <a:srgbClr val="231F20"/>
                </a:solidFill>
                <a:latin typeface="Palatino Linotype"/>
                <a:cs typeface="Palatino Linotype"/>
              </a:rPr>
              <a:t>своих </a:t>
            </a:r>
            <a:r>
              <a:rPr sz="726" spc="-13" dirty="0">
                <a:solidFill>
                  <a:srgbClr val="231F20"/>
                </a:solidFill>
                <a:latin typeface="Palatino Linotype"/>
                <a:cs typeface="Palatino Linotype"/>
              </a:rPr>
              <a:t>правите-  </a:t>
            </a:r>
            <a:r>
              <a:rPr sz="726" spc="-40" dirty="0">
                <a:solidFill>
                  <a:srgbClr val="231F20"/>
                </a:solidFill>
                <a:latin typeface="Palatino Linotype"/>
                <a:cs typeface="Palatino Linotype"/>
              </a:rPr>
              <a:t>лей </a:t>
            </a:r>
            <a:r>
              <a:rPr sz="726" spc="-36" dirty="0">
                <a:solidFill>
                  <a:srgbClr val="231F20"/>
                </a:solidFill>
                <a:latin typeface="Palatino Linotype"/>
                <a:cs typeface="Palatino Linotype"/>
              </a:rPr>
              <a:t>и </a:t>
            </a:r>
            <a:r>
              <a:rPr sz="726" spc="-7" dirty="0">
                <a:solidFill>
                  <a:srgbClr val="231F20"/>
                </a:solidFill>
                <a:latin typeface="Palatino Linotype"/>
                <a:cs typeface="Palatino Linotype"/>
              </a:rPr>
              <a:t>воинственная </a:t>
            </a:r>
            <a:r>
              <a:rPr sz="726" spc="-23" dirty="0">
                <a:solidFill>
                  <a:srgbClr val="231F20"/>
                </a:solidFill>
                <a:latin typeface="Palatino Linotype"/>
                <a:cs typeface="Palatino Linotype"/>
              </a:rPr>
              <a:t>Шотландия, </a:t>
            </a:r>
            <a:r>
              <a:rPr sz="726" spc="-16" dirty="0">
                <a:solidFill>
                  <a:srgbClr val="231F20"/>
                </a:solidFill>
                <a:latin typeface="Palatino Linotype"/>
                <a:cs typeface="Palatino Linotype"/>
              </a:rPr>
              <a:t>наконец, </a:t>
            </a:r>
            <a:r>
              <a:rPr sz="726" spc="-20" dirty="0">
                <a:solidFill>
                  <a:srgbClr val="231F20"/>
                </a:solidFill>
                <a:latin typeface="Palatino Linotype"/>
                <a:cs typeface="Palatino Linotype"/>
              </a:rPr>
              <a:t>утратит  </a:t>
            </a:r>
            <a:r>
              <a:rPr sz="726" spc="-13" dirty="0">
                <a:solidFill>
                  <a:srgbClr val="231F20"/>
                </a:solidFill>
                <a:latin typeface="Palatino Linotype"/>
                <a:cs typeface="Palatino Linotype"/>
              </a:rPr>
              <a:t>независимость. </a:t>
            </a:r>
            <a:r>
              <a:rPr sz="726" spc="-20" dirty="0">
                <a:solidFill>
                  <a:srgbClr val="231F20"/>
                </a:solidFill>
                <a:latin typeface="Palatino Linotype"/>
                <a:cs typeface="Palatino Linotype"/>
              </a:rPr>
              <a:t>Камень </a:t>
            </a:r>
            <a:r>
              <a:rPr sz="726" spc="-23" dirty="0">
                <a:solidFill>
                  <a:srgbClr val="231F20"/>
                </a:solidFill>
                <a:latin typeface="Palatino Linotype"/>
                <a:cs typeface="Palatino Linotype"/>
              </a:rPr>
              <a:t>был </a:t>
            </a:r>
            <a:r>
              <a:rPr sz="726" spc="-20" dirty="0">
                <a:solidFill>
                  <a:srgbClr val="231F20"/>
                </a:solidFill>
                <a:latin typeface="Palatino Linotype"/>
                <a:cs typeface="Palatino Linotype"/>
              </a:rPr>
              <a:t>привезен </a:t>
            </a:r>
            <a:r>
              <a:rPr sz="726" spc="26" dirty="0">
                <a:solidFill>
                  <a:srgbClr val="231F20"/>
                </a:solidFill>
                <a:latin typeface="Palatino Linotype"/>
                <a:cs typeface="Palatino Linotype"/>
              </a:rPr>
              <a:t>в </a:t>
            </a:r>
            <a:r>
              <a:rPr sz="726" spc="-26" dirty="0">
                <a:solidFill>
                  <a:srgbClr val="231F20"/>
                </a:solidFill>
                <a:latin typeface="Palatino Linotype"/>
                <a:cs typeface="Palatino Linotype"/>
              </a:rPr>
              <a:t>Лондон </a:t>
            </a:r>
            <a:r>
              <a:rPr sz="726" spc="26" dirty="0">
                <a:solidFill>
                  <a:srgbClr val="231F20"/>
                </a:solidFill>
                <a:latin typeface="Palatino Linotype"/>
                <a:cs typeface="Palatino Linotype"/>
              </a:rPr>
              <a:t>в  </a:t>
            </a:r>
            <a:r>
              <a:rPr sz="726" spc="-13" dirty="0">
                <a:solidFill>
                  <a:srgbClr val="231F20"/>
                </a:solidFill>
                <a:latin typeface="Palatino Linotype"/>
                <a:cs typeface="Palatino Linotype"/>
              </a:rPr>
              <a:t>Вестминстерское аббатство </a:t>
            </a:r>
            <a:r>
              <a:rPr sz="726" spc="-36" dirty="0">
                <a:solidFill>
                  <a:srgbClr val="231F20"/>
                </a:solidFill>
                <a:latin typeface="Palatino Linotype"/>
                <a:cs typeface="Palatino Linotype"/>
              </a:rPr>
              <a:t>и помещен под </a:t>
            </a:r>
            <a:r>
              <a:rPr sz="726" spc="-13" dirty="0">
                <a:solidFill>
                  <a:srgbClr val="231F20"/>
                </a:solidFill>
                <a:latin typeface="Palatino Linotype"/>
                <a:cs typeface="Palatino Linotype"/>
              </a:rPr>
              <a:t>коро-  </a:t>
            </a:r>
            <a:r>
              <a:rPr sz="726" spc="-16" dirty="0">
                <a:solidFill>
                  <a:srgbClr val="231F20"/>
                </a:solidFill>
                <a:latin typeface="Palatino Linotype"/>
                <a:cs typeface="Palatino Linotype"/>
              </a:rPr>
              <a:t>левский</a:t>
            </a:r>
            <a:r>
              <a:rPr sz="726" dirty="0">
                <a:solidFill>
                  <a:srgbClr val="231F20"/>
                </a:solidFill>
                <a:latin typeface="Palatino Linotype"/>
                <a:cs typeface="Palatino Linotype"/>
              </a:rPr>
              <a:t> </a:t>
            </a:r>
            <a:r>
              <a:rPr sz="726" spc="-16" dirty="0">
                <a:solidFill>
                  <a:srgbClr val="231F20"/>
                </a:solidFill>
                <a:latin typeface="Palatino Linotype"/>
                <a:cs typeface="Palatino Linotype"/>
              </a:rPr>
              <a:t>трон.</a:t>
            </a:r>
            <a:endParaRPr sz="726" dirty="0">
              <a:latin typeface="Palatino Linotype"/>
              <a:cs typeface="Palatino Linotype"/>
            </a:endParaRPr>
          </a:p>
          <a:p>
            <a:pPr marL="126910" marR="4188" indent="118533" algn="just">
              <a:lnSpc>
                <a:spcPts val="805"/>
              </a:lnSpc>
            </a:pPr>
            <a:r>
              <a:rPr sz="726" spc="-13" dirty="0">
                <a:solidFill>
                  <a:srgbClr val="231F20"/>
                </a:solidFill>
                <a:latin typeface="Palatino Linotype"/>
                <a:cs typeface="Palatino Linotype"/>
              </a:rPr>
              <a:t>С тех </a:t>
            </a:r>
            <a:r>
              <a:rPr sz="726" spc="-40" dirty="0">
                <a:solidFill>
                  <a:srgbClr val="231F20"/>
                </a:solidFill>
                <a:latin typeface="Palatino Linotype"/>
                <a:cs typeface="Palatino Linotype"/>
              </a:rPr>
              <a:t>пор </a:t>
            </a:r>
            <a:r>
              <a:rPr sz="726" dirty="0">
                <a:solidFill>
                  <a:srgbClr val="231F20"/>
                </a:solidFill>
                <a:latin typeface="Palatino Linotype"/>
                <a:cs typeface="Palatino Linotype"/>
              </a:rPr>
              <a:t>все </a:t>
            </a:r>
            <a:r>
              <a:rPr sz="726" spc="-30" dirty="0">
                <a:solidFill>
                  <a:srgbClr val="231F20"/>
                </a:solidFill>
                <a:latin typeface="Palatino Linotype"/>
                <a:cs typeface="Palatino Linotype"/>
              </a:rPr>
              <a:t>короли </a:t>
            </a:r>
            <a:r>
              <a:rPr sz="726" spc="-23" dirty="0">
                <a:solidFill>
                  <a:srgbClr val="231F20"/>
                </a:solidFill>
                <a:latin typeface="Palatino Linotype"/>
                <a:cs typeface="Palatino Linotype"/>
              </a:rPr>
              <a:t>Англии </a:t>
            </a:r>
            <a:r>
              <a:rPr sz="726" spc="-16" dirty="0">
                <a:solidFill>
                  <a:srgbClr val="231F20"/>
                </a:solidFill>
                <a:latin typeface="Palatino Linotype"/>
                <a:cs typeface="Palatino Linotype"/>
              </a:rPr>
              <a:t>короновались на  </a:t>
            </a:r>
            <a:r>
              <a:rPr sz="726" spc="-26" dirty="0">
                <a:solidFill>
                  <a:srgbClr val="231F20"/>
                </a:solidFill>
                <a:latin typeface="Palatino Linotype"/>
                <a:cs typeface="Palatino Linotype"/>
              </a:rPr>
              <a:t>этом </a:t>
            </a:r>
            <a:r>
              <a:rPr sz="726" spc="-16" dirty="0">
                <a:solidFill>
                  <a:srgbClr val="231F20"/>
                </a:solidFill>
                <a:latin typeface="Palatino Linotype"/>
                <a:cs typeface="Palatino Linotype"/>
              </a:rPr>
              <a:t>Камне. </a:t>
            </a:r>
            <a:r>
              <a:rPr sz="726" spc="-10" dirty="0">
                <a:solidFill>
                  <a:srgbClr val="231F20"/>
                </a:solidFill>
                <a:latin typeface="Palatino Linotype"/>
                <a:cs typeface="Palatino Linotype"/>
              </a:rPr>
              <a:t>Однако </a:t>
            </a:r>
            <a:r>
              <a:rPr sz="726" spc="-26" dirty="0">
                <a:solidFill>
                  <a:srgbClr val="231F20"/>
                </a:solidFill>
                <a:latin typeface="Palatino Linotype"/>
                <a:cs typeface="Palatino Linotype"/>
              </a:rPr>
              <a:t>Эдуард </a:t>
            </a:r>
            <a:r>
              <a:rPr sz="726" spc="-20" dirty="0">
                <a:solidFill>
                  <a:srgbClr val="231F20"/>
                </a:solidFill>
                <a:latin typeface="Palatino Linotype"/>
                <a:cs typeface="Palatino Linotype"/>
              </a:rPr>
              <a:t>ошибся: </a:t>
            </a:r>
            <a:r>
              <a:rPr sz="726" spc="-23" dirty="0">
                <a:solidFill>
                  <a:srgbClr val="231F20"/>
                </a:solidFill>
                <a:latin typeface="Palatino Linotype"/>
                <a:cs typeface="Palatino Linotype"/>
              </a:rPr>
              <a:t>похищение  </a:t>
            </a:r>
            <a:r>
              <a:rPr sz="726" spc="-16" dirty="0">
                <a:solidFill>
                  <a:srgbClr val="231F20"/>
                </a:solidFill>
                <a:latin typeface="Palatino Linotype"/>
                <a:cs typeface="Palatino Linotype"/>
              </a:rPr>
              <a:t>Камня </a:t>
            </a:r>
            <a:r>
              <a:rPr sz="726" spc="-20" dirty="0">
                <a:solidFill>
                  <a:srgbClr val="231F20"/>
                </a:solidFill>
                <a:latin typeface="Palatino Linotype"/>
                <a:cs typeface="Palatino Linotype"/>
              </a:rPr>
              <a:t>только </a:t>
            </a:r>
            <a:r>
              <a:rPr sz="726" spc="-30" dirty="0">
                <a:solidFill>
                  <a:srgbClr val="231F20"/>
                </a:solidFill>
                <a:latin typeface="Palatino Linotype"/>
                <a:cs typeface="Palatino Linotype"/>
              </a:rPr>
              <a:t>подогрело </a:t>
            </a:r>
            <a:r>
              <a:rPr sz="726" spc="-7" dirty="0">
                <a:solidFill>
                  <a:srgbClr val="231F20"/>
                </a:solidFill>
                <a:latin typeface="Palatino Linotype"/>
                <a:cs typeface="Palatino Linotype"/>
              </a:rPr>
              <a:t>ненависть </a:t>
            </a:r>
            <a:r>
              <a:rPr sz="726" spc="-23" dirty="0">
                <a:solidFill>
                  <a:srgbClr val="231F20"/>
                </a:solidFill>
                <a:latin typeface="Palatino Linotype"/>
                <a:cs typeface="Palatino Linotype"/>
              </a:rPr>
              <a:t>шотландцев </a:t>
            </a:r>
            <a:r>
              <a:rPr sz="726" dirty="0">
                <a:solidFill>
                  <a:srgbClr val="231F20"/>
                </a:solidFill>
                <a:latin typeface="Palatino Linotype"/>
                <a:cs typeface="Palatino Linotype"/>
              </a:rPr>
              <a:t>к  </a:t>
            </a:r>
            <a:r>
              <a:rPr sz="726" spc="-7" dirty="0">
                <a:solidFill>
                  <a:srgbClr val="231F20"/>
                </a:solidFill>
                <a:latin typeface="Palatino Linotype"/>
                <a:cs typeface="Palatino Linotype"/>
              </a:rPr>
              <a:t>завоевателям, война </a:t>
            </a:r>
            <a:r>
              <a:rPr sz="726" spc="-26" dirty="0">
                <a:solidFill>
                  <a:srgbClr val="231F20"/>
                </a:solidFill>
                <a:latin typeface="Palatino Linotype"/>
                <a:cs typeface="Palatino Linotype"/>
              </a:rPr>
              <a:t>между </a:t>
            </a:r>
            <a:r>
              <a:rPr sz="726" spc="-20" dirty="0">
                <a:solidFill>
                  <a:srgbClr val="231F20"/>
                </a:solidFill>
                <a:latin typeface="Palatino Linotype"/>
                <a:cs typeface="Palatino Linotype"/>
              </a:rPr>
              <a:t>ними продолжалась  </a:t>
            </a:r>
            <a:r>
              <a:rPr sz="726" spc="-46" dirty="0">
                <a:solidFill>
                  <a:srgbClr val="231F20"/>
                </a:solidFill>
                <a:latin typeface="Palatino Linotype"/>
                <a:cs typeface="Palatino Linotype"/>
              </a:rPr>
              <a:t>еще </a:t>
            </a:r>
            <a:r>
              <a:rPr sz="726" spc="-23" dirty="0">
                <a:solidFill>
                  <a:srgbClr val="231F20"/>
                </a:solidFill>
                <a:latin typeface="Palatino Linotype"/>
                <a:cs typeface="Palatino Linotype"/>
              </a:rPr>
              <a:t>много </a:t>
            </a:r>
            <a:r>
              <a:rPr sz="726" spc="-33" dirty="0">
                <a:solidFill>
                  <a:srgbClr val="231F20"/>
                </a:solidFill>
                <a:latin typeface="Palatino Linotype"/>
                <a:cs typeface="Palatino Linotype"/>
              </a:rPr>
              <a:t>лет, </a:t>
            </a:r>
            <a:r>
              <a:rPr sz="726" spc="-36" dirty="0">
                <a:solidFill>
                  <a:srgbClr val="231F20"/>
                </a:solidFill>
                <a:latin typeface="Palatino Linotype"/>
                <a:cs typeface="Palatino Linotype"/>
              </a:rPr>
              <a:t>и </a:t>
            </a:r>
            <a:r>
              <a:rPr sz="726" spc="-30" dirty="0">
                <a:solidFill>
                  <a:srgbClr val="231F20"/>
                </a:solidFill>
                <a:latin typeface="Palatino Linotype"/>
                <a:cs typeface="Palatino Linotype"/>
              </a:rPr>
              <a:t>шотландцы </a:t>
            </a:r>
            <a:r>
              <a:rPr sz="726" spc="-23" dirty="0">
                <a:solidFill>
                  <a:srgbClr val="231F20"/>
                </a:solidFill>
                <a:latin typeface="Palatino Linotype"/>
                <a:cs typeface="Palatino Linotype"/>
              </a:rPr>
              <a:t>не </a:t>
            </a:r>
            <a:r>
              <a:rPr sz="726" spc="-26" dirty="0">
                <a:solidFill>
                  <a:srgbClr val="231F20"/>
                </a:solidFill>
                <a:latin typeface="Palatino Linotype"/>
                <a:cs typeface="Palatino Linotype"/>
              </a:rPr>
              <a:t>раз</a:t>
            </a:r>
            <a:r>
              <a:rPr sz="726" spc="-99" dirty="0">
                <a:solidFill>
                  <a:srgbClr val="231F20"/>
                </a:solidFill>
                <a:latin typeface="Palatino Linotype"/>
                <a:cs typeface="Palatino Linotype"/>
              </a:rPr>
              <a:t> </a:t>
            </a:r>
            <a:r>
              <a:rPr sz="726" spc="-36" dirty="0">
                <a:solidFill>
                  <a:srgbClr val="231F20"/>
                </a:solidFill>
                <a:latin typeface="Palatino Linotype"/>
                <a:cs typeface="Palatino Linotype"/>
              </a:rPr>
              <a:t>предпринимали  </a:t>
            </a:r>
            <a:r>
              <a:rPr sz="726" spc="-20" dirty="0">
                <a:solidFill>
                  <a:srgbClr val="231F20"/>
                </a:solidFill>
                <a:latin typeface="Palatino Linotype"/>
                <a:cs typeface="Palatino Linotype"/>
              </a:rPr>
              <a:t>попытки  </a:t>
            </a:r>
            <a:r>
              <a:rPr sz="726" spc="-7" dirty="0">
                <a:solidFill>
                  <a:srgbClr val="231F20"/>
                </a:solidFill>
                <a:latin typeface="Palatino Linotype"/>
                <a:cs typeface="Palatino Linotype"/>
              </a:rPr>
              <a:t>вернуть </a:t>
            </a:r>
            <a:r>
              <a:rPr sz="726" spc="-23" dirty="0">
                <a:solidFill>
                  <a:srgbClr val="231F20"/>
                </a:solidFill>
                <a:latin typeface="Palatino Linotype"/>
                <a:cs typeface="Palatino Linotype"/>
              </a:rPr>
              <a:t>похищенную</a:t>
            </a:r>
            <a:r>
              <a:rPr sz="726" spc="-16" dirty="0">
                <a:solidFill>
                  <a:srgbClr val="231F20"/>
                </a:solidFill>
                <a:latin typeface="Palatino Linotype"/>
                <a:cs typeface="Palatino Linotype"/>
              </a:rPr>
              <a:t> </a:t>
            </a:r>
            <a:r>
              <a:rPr sz="726" spc="-23" dirty="0">
                <a:solidFill>
                  <a:srgbClr val="231F20"/>
                </a:solidFill>
                <a:latin typeface="Palatino Linotype"/>
                <a:cs typeface="Palatino Linotype"/>
              </a:rPr>
              <a:t>реликвию.</a:t>
            </a:r>
            <a:endParaRPr sz="726" dirty="0">
              <a:latin typeface="Palatino Linotype"/>
              <a:cs typeface="Palatino Linotype"/>
            </a:endParaRPr>
          </a:p>
          <a:p>
            <a:pPr>
              <a:lnSpc>
                <a:spcPct val="100000"/>
              </a:lnSpc>
            </a:pPr>
            <a:endParaRPr sz="989" dirty="0">
              <a:latin typeface="Times New Roman"/>
              <a:cs typeface="Times New Roman"/>
            </a:endParaRPr>
          </a:p>
          <a:p>
            <a:pPr>
              <a:spcBef>
                <a:spcPts val="33"/>
              </a:spcBef>
            </a:pPr>
            <a:endParaRPr sz="824" dirty="0">
              <a:latin typeface="Times New Roman"/>
              <a:cs typeface="Times New Roman"/>
            </a:endParaRPr>
          </a:p>
          <a:p>
            <a:pPr marL="8377"/>
            <a:r>
              <a:rPr sz="857" spc="-7" dirty="0">
                <a:solidFill>
                  <a:srgbClr val="231F20"/>
                </a:solidFill>
                <a:latin typeface="Tahoma"/>
                <a:cs typeface="Tahoma"/>
              </a:rPr>
              <a:t>Ask Miss</a:t>
            </a:r>
            <a:r>
              <a:rPr sz="857" spc="-142" dirty="0">
                <a:solidFill>
                  <a:srgbClr val="231F20"/>
                </a:solidFill>
                <a:latin typeface="Tahoma"/>
                <a:cs typeface="Tahoma"/>
              </a:rPr>
              <a:t> </a:t>
            </a:r>
            <a:r>
              <a:rPr sz="857" spc="-16" dirty="0">
                <a:solidFill>
                  <a:srgbClr val="231F20"/>
                </a:solidFill>
                <a:latin typeface="Tahoma"/>
                <a:cs typeface="Tahoma"/>
              </a:rPr>
              <a:t>Reading</a:t>
            </a:r>
            <a:endParaRPr sz="857" dirty="0">
              <a:latin typeface="Tahoma"/>
              <a:cs typeface="Tahoma"/>
            </a:endParaRPr>
          </a:p>
        </p:txBody>
      </p:sp>
      <p:sp>
        <p:nvSpPr>
          <p:cNvPr id="12" name="object 12"/>
          <p:cNvSpPr txBox="1"/>
          <p:nvPr/>
        </p:nvSpPr>
        <p:spPr>
          <a:xfrm>
            <a:off x="3197219" y="6243848"/>
            <a:ext cx="2170490" cy="239865"/>
          </a:xfrm>
          <a:prstGeom prst="rect">
            <a:avLst/>
          </a:prstGeom>
          <a:solidFill>
            <a:srgbClr val="FFFFFF"/>
          </a:solidFill>
          <a:ln w="12700">
            <a:solidFill>
              <a:srgbClr val="FDB913"/>
            </a:solidFill>
          </a:ln>
        </p:spPr>
        <p:txBody>
          <a:bodyPr vert="horz" wrap="square" lIns="0" tIns="34345" rIns="0" bIns="0" rtlCol="0">
            <a:spAutoFit/>
          </a:bodyPr>
          <a:lstStyle/>
          <a:p>
            <a:pPr marL="110156" marR="145758">
              <a:lnSpc>
                <a:spcPts val="805"/>
              </a:lnSpc>
              <a:spcBef>
                <a:spcPts val="270"/>
              </a:spcBef>
            </a:pPr>
            <a:r>
              <a:rPr sz="726" spc="16" dirty="0">
                <a:solidFill>
                  <a:srgbClr val="231F20"/>
                </a:solidFill>
                <a:latin typeface="Times New Roman"/>
                <a:cs typeface="Times New Roman"/>
              </a:rPr>
              <a:t>Буква </a:t>
            </a:r>
            <a:r>
              <a:rPr sz="726" b="1" spc="16" dirty="0">
                <a:solidFill>
                  <a:srgbClr val="231F20"/>
                </a:solidFill>
                <a:latin typeface="Garamond"/>
                <a:cs typeface="Garamond"/>
              </a:rPr>
              <a:t>u </a:t>
            </a:r>
            <a:r>
              <a:rPr sz="726" spc="7" dirty="0">
                <a:solidFill>
                  <a:srgbClr val="231F20"/>
                </a:solidFill>
                <a:latin typeface="Times New Roman"/>
                <a:cs typeface="Times New Roman"/>
              </a:rPr>
              <a:t>перед </a:t>
            </a:r>
            <a:r>
              <a:rPr sz="726" spc="20" dirty="0">
                <a:solidFill>
                  <a:srgbClr val="231F20"/>
                </a:solidFill>
                <a:latin typeface="Times New Roman"/>
                <a:cs typeface="Times New Roman"/>
              </a:rPr>
              <a:t>буквосочетаниями </a:t>
            </a:r>
            <a:r>
              <a:rPr sz="726" b="1" spc="16" dirty="0">
                <a:solidFill>
                  <a:srgbClr val="231F20"/>
                </a:solidFill>
                <a:latin typeface="Garamond"/>
                <a:cs typeface="Garamond"/>
              </a:rPr>
              <a:t>ll</a:t>
            </a:r>
            <a:r>
              <a:rPr sz="726" spc="16" dirty="0">
                <a:solidFill>
                  <a:srgbClr val="231F20"/>
                </a:solidFill>
                <a:latin typeface="Times New Roman"/>
                <a:cs typeface="Times New Roman"/>
              </a:rPr>
              <a:t>, </a:t>
            </a:r>
            <a:r>
              <a:rPr sz="726" b="1" dirty="0">
                <a:solidFill>
                  <a:srgbClr val="231F20"/>
                </a:solidFill>
                <a:latin typeface="Garamond"/>
                <a:cs typeface="Garamond"/>
              </a:rPr>
              <a:t>sh </a:t>
            </a:r>
            <a:r>
              <a:rPr sz="726" spc="16" dirty="0">
                <a:solidFill>
                  <a:srgbClr val="231F20"/>
                </a:solidFill>
                <a:latin typeface="Times New Roman"/>
                <a:cs typeface="Times New Roman"/>
              </a:rPr>
              <a:t>может  читаться </a:t>
            </a:r>
            <a:r>
              <a:rPr sz="726" spc="20" dirty="0">
                <a:solidFill>
                  <a:srgbClr val="231F20"/>
                </a:solidFill>
                <a:latin typeface="Times New Roman"/>
                <a:cs typeface="Times New Roman"/>
              </a:rPr>
              <a:t>как </a:t>
            </a:r>
            <a:r>
              <a:rPr sz="693" spc="-13" dirty="0">
                <a:solidFill>
                  <a:srgbClr val="231F20"/>
                </a:solidFill>
                <a:latin typeface="Times New Roman"/>
                <a:cs typeface="Times New Roman"/>
              </a:rPr>
              <a:t>[υ]</a:t>
            </a:r>
            <a:r>
              <a:rPr sz="726" spc="-13" dirty="0">
                <a:solidFill>
                  <a:srgbClr val="231F20"/>
                </a:solidFill>
                <a:latin typeface="Times New Roman"/>
                <a:cs typeface="Times New Roman"/>
              </a:rPr>
              <a:t>: </a:t>
            </a:r>
            <a:r>
              <a:rPr sz="726" i="1" spc="10" dirty="0">
                <a:solidFill>
                  <a:srgbClr val="231F20"/>
                </a:solidFill>
                <a:latin typeface="Palatino Linotype"/>
                <a:cs typeface="Palatino Linotype"/>
              </a:rPr>
              <a:t>bush </a:t>
            </a:r>
            <a:r>
              <a:rPr sz="693" spc="3" dirty="0">
                <a:solidFill>
                  <a:srgbClr val="231F20"/>
                </a:solidFill>
                <a:latin typeface="Times New Roman"/>
                <a:cs typeface="Times New Roman"/>
              </a:rPr>
              <a:t>[bυʃ]</a:t>
            </a:r>
            <a:r>
              <a:rPr sz="726" spc="3" dirty="0">
                <a:solidFill>
                  <a:srgbClr val="231F20"/>
                </a:solidFill>
                <a:latin typeface="Times New Roman"/>
                <a:cs typeface="Times New Roman"/>
              </a:rPr>
              <a:t>, </a:t>
            </a:r>
            <a:r>
              <a:rPr sz="726" i="1" spc="-7" dirty="0">
                <a:solidFill>
                  <a:srgbClr val="231F20"/>
                </a:solidFill>
                <a:latin typeface="Palatino Linotype"/>
                <a:cs typeface="Palatino Linotype"/>
              </a:rPr>
              <a:t>pull</a:t>
            </a:r>
            <a:r>
              <a:rPr sz="726" i="1" spc="75" dirty="0">
                <a:solidFill>
                  <a:srgbClr val="231F20"/>
                </a:solidFill>
                <a:latin typeface="Palatino Linotype"/>
                <a:cs typeface="Palatino Linotype"/>
              </a:rPr>
              <a:t> </a:t>
            </a:r>
            <a:r>
              <a:rPr sz="693" spc="7" dirty="0">
                <a:solidFill>
                  <a:srgbClr val="231F20"/>
                </a:solidFill>
                <a:latin typeface="Times New Roman"/>
                <a:cs typeface="Times New Roman"/>
              </a:rPr>
              <a:t>[pυl].</a:t>
            </a:r>
            <a:endParaRPr sz="693">
              <a:latin typeface="Times New Roman"/>
              <a:cs typeface="Times New Roman"/>
            </a:endParaRPr>
          </a:p>
        </p:txBody>
      </p:sp>
      <p:sp>
        <p:nvSpPr>
          <p:cNvPr id="13" name="object 13"/>
          <p:cNvSpPr/>
          <p:nvPr/>
        </p:nvSpPr>
        <p:spPr>
          <a:xfrm>
            <a:off x="2955660" y="6265134"/>
            <a:ext cx="201367" cy="132977"/>
          </a:xfrm>
          <a:prstGeom prst="rect">
            <a:avLst/>
          </a:prstGeom>
          <a:blipFill>
            <a:blip r:embed="rId7" cstate="print"/>
            <a:stretch>
              <a:fillRect/>
            </a:stretch>
          </a:blipFill>
        </p:spPr>
        <p:txBody>
          <a:bodyPr wrap="square" lIns="0" tIns="0" rIns="0" bIns="0" rtlCol="0"/>
          <a:lstStyle/>
          <a:p>
            <a:endParaRPr sz="1187"/>
          </a:p>
        </p:txBody>
      </p:sp>
      <p:sp>
        <p:nvSpPr>
          <p:cNvPr id="14" name="object 14"/>
          <p:cNvSpPr txBox="1"/>
          <p:nvPr/>
        </p:nvSpPr>
        <p:spPr>
          <a:xfrm>
            <a:off x="3020599" y="6274900"/>
            <a:ext cx="71624" cy="116782"/>
          </a:xfrm>
          <a:prstGeom prst="rect">
            <a:avLst/>
          </a:prstGeom>
        </p:spPr>
        <p:txBody>
          <a:bodyPr vert="horz" wrap="square" lIns="0" tIns="10052" rIns="0" bIns="0" rtlCol="0">
            <a:spAutoFit/>
          </a:bodyPr>
          <a:lstStyle/>
          <a:p>
            <a:pPr marL="8377">
              <a:spcBef>
                <a:spcPts val="79"/>
              </a:spcBef>
            </a:pPr>
            <a:r>
              <a:rPr sz="693" spc="49" dirty="0">
                <a:solidFill>
                  <a:srgbClr val="231F20"/>
                </a:solidFill>
                <a:latin typeface="Tahoma"/>
                <a:cs typeface="Tahoma"/>
              </a:rPr>
              <a:t>8</a:t>
            </a:r>
            <a:endParaRPr sz="693">
              <a:latin typeface="Tahoma"/>
              <a:cs typeface="Tahoma"/>
            </a:endParaRPr>
          </a:p>
        </p:txBody>
      </p:sp>
      <p:sp>
        <p:nvSpPr>
          <p:cNvPr id="15" name="object 15"/>
          <p:cNvSpPr/>
          <p:nvPr/>
        </p:nvSpPr>
        <p:spPr>
          <a:xfrm>
            <a:off x="5454638" y="5962412"/>
            <a:ext cx="611942" cy="611942"/>
          </a:xfrm>
          <a:custGeom>
            <a:avLst/>
            <a:gdLst/>
            <a:ahLst/>
            <a:cxnLst/>
            <a:rect l="l" t="t" r="r" b="b"/>
            <a:pathLst>
              <a:path w="927735" h="927734">
                <a:moveTo>
                  <a:pt x="463588" y="0"/>
                </a:moveTo>
                <a:lnTo>
                  <a:pt x="416189" y="2395"/>
                </a:lnTo>
                <a:lnTo>
                  <a:pt x="370159" y="9422"/>
                </a:lnTo>
                <a:lnTo>
                  <a:pt x="325732" y="20846"/>
                </a:lnTo>
                <a:lnTo>
                  <a:pt x="283140" y="36436"/>
                </a:lnTo>
                <a:lnTo>
                  <a:pt x="242617" y="55958"/>
                </a:lnTo>
                <a:lnTo>
                  <a:pt x="204395" y="79179"/>
                </a:lnTo>
                <a:lnTo>
                  <a:pt x="168707" y="105866"/>
                </a:lnTo>
                <a:lnTo>
                  <a:pt x="135786" y="135786"/>
                </a:lnTo>
                <a:lnTo>
                  <a:pt x="105866" y="168707"/>
                </a:lnTo>
                <a:lnTo>
                  <a:pt x="79179" y="204395"/>
                </a:lnTo>
                <a:lnTo>
                  <a:pt x="55958" y="242617"/>
                </a:lnTo>
                <a:lnTo>
                  <a:pt x="36436" y="283140"/>
                </a:lnTo>
                <a:lnTo>
                  <a:pt x="20846" y="325732"/>
                </a:lnTo>
                <a:lnTo>
                  <a:pt x="9422" y="370159"/>
                </a:lnTo>
                <a:lnTo>
                  <a:pt x="2395" y="416189"/>
                </a:lnTo>
                <a:lnTo>
                  <a:pt x="0" y="463588"/>
                </a:lnTo>
                <a:lnTo>
                  <a:pt x="2395" y="510989"/>
                </a:lnTo>
                <a:lnTo>
                  <a:pt x="9422" y="557020"/>
                </a:lnTo>
                <a:lnTo>
                  <a:pt x="20846" y="601448"/>
                </a:lnTo>
                <a:lnTo>
                  <a:pt x="36436" y="644040"/>
                </a:lnTo>
                <a:lnTo>
                  <a:pt x="55958" y="684564"/>
                </a:lnTo>
                <a:lnTo>
                  <a:pt x="79179" y="722786"/>
                </a:lnTo>
                <a:lnTo>
                  <a:pt x="105866" y="758474"/>
                </a:lnTo>
                <a:lnTo>
                  <a:pt x="135786" y="791394"/>
                </a:lnTo>
                <a:lnTo>
                  <a:pt x="168707" y="821313"/>
                </a:lnTo>
                <a:lnTo>
                  <a:pt x="204395" y="848000"/>
                </a:lnTo>
                <a:lnTo>
                  <a:pt x="242617" y="871220"/>
                </a:lnTo>
                <a:lnTo>
                  <a:pt x="283140" y="890741"/>
                </a:lnTo>
                <a:lnTo>
                  <a:pt x="325732" y="906330"/>
                </a:lnTo>
                <a:lnTo>
                  <a:pt x="370159" y="917754"/>
                </a:lnTo>
                <a:lnTo>
                  <a:pt x="416189" y="924780"/>
                </a:lnTo>
                <a:lnTo>
                  <a:pt x="463588" y="927176"/>
                </a:lnTo>
                <a:lnTo>
                  <a:pt x="463588" y="901865"/>
                </a:lnTo>
                <a:lnTo>
                  <a:pt x="412469" y="898912"/>
                </a:lnTo>
                <a:lnTo>
                  <a:pt x="363091" y="890285"/>
                </a:lnTo>
                <a:lnTo>
                  <a:pt x="315779" y="876311"/>
                </a:lnTo>
                <a:lnTo>
                  <a:pt x="270858" y="857317"/>
                </a:lnTo>
                <a:lnTo>
                  <a:pt x="228652" y="833630"/>
                </a:lnTo>
                <a:lnTo>
                  <a:pt x="189485" y="805580"/>
                </a:lnTo>
                <a:lnTo>
                  <a:pt x="153682" y="773493"/>
                </a:lnTo>
                <a:lnTo>
                  <a:pt x="121595" y="737695"/>
                </a:lnTo>
                <a:lnTo>
                  <a:pt x="93545" y="698531"/>
                </a:lnTo>
                <a:lnTo>
                  <a:pt x="69860" y="656327"/>
                </a:lnTo>
                <a:lnTo>
                  <a:pt x="50867" y="611405"/>
                </a:lnTo>
                <a:lnTo>
                  <a:pt x="36895" y="564092"/>
                </a:lnTo>
                <a:lnTo>
                  <a:pt x="28271" y="514711"/>
                </a:lnTo>
                <a:lnTo>
                  <a:pt x="25323" y="463588"/>
                </a:lnTo>
                <a:lnTo>
                  <a:pt x="28271" y="412464"/>
                </a:lnTo>
                <a:lnTo>
                  <a:pt x="36895" y="363083"/>
                </a:lnTo>
                <a:lnTo>
                  <a:pt x="50867" y="315770"/>
                </a:lnTo>
                <a:lnTo>
                  <a:pt x="69860" y="270849"/>
                </a:lnTo>
                <a:lnTo>
                  <a:pt x="93545" y="228644"/>
                </a:lnTo>
                <a:lnTo>
                  <a:pt x="121595" y="189480"/>
                </a:lnTo>
                <a:lnTo>
                  <a:pt x="153682" y="153682"/>
                </a:lnTo>
                <a:lnTo>
                  <a:pt x="189485" y="121595"/>
                </a:lnTo>
                <a:lnTo>
                  <a:pt x="228652" y="93545"/>
                </a:lnTo>
                <a:lnTo>
                  <a:pt x="270858" y="69860"/>
                </a:lnTo>
                <a:lnTo>
                  <a:pt x="315779" y="50867"/>
                </a:lnTo>
                <a:lnTo>
                  <a:pt x="363091" y="36895"/>
                </a:lnTo>
                <a:lnTo>
                  <a:pt x="412469" y="28271"/>
                </a:lnTo>
                <a:lnTo>
                  <a:pt x="463588" y="25323"/>
                </a:lnTo>
                <a:lnTo>
                  <a:pt x="613681" y="25323"/>
                </a:lnTo>
                <a:lnTo>
                  <a:pt x="601449" y="20846"/>
                </a:lnTo>
                <a:lnTo>
                  <a:pt x="557020" y="9422"/>
                </a:lnTo>
                <a:lnTo>
                  <a:pt x="510989" y="2395"/>
                </a:lnTo>
                <a:lnTo>
                  <a:pt x="463588" y="0"/>
                </a:lnTo>
                <a:close/>
              </a:path>
              <a:path w="927735" h="927734">
                <a:moveTo>
                  <a:pt x="613681" y="25323"/>
                </a:moveTo>
                <a:lnTo>
                  <a:pt x="463588" y="25323"/>
                </a:lnTo>
                <a:lnTo>
                  <a:pt x="514711" y="28271"/>
                </a:lnTo>
                <a:lnTo>
                  <a:pt x="564092" y="36895"/>
                </a:lnTo>
                <a:lnTo>
                  <a:pt x="611405" y="50867"/>
                </a:lnTo>
                <a:lnTo>
                  <a:pt x="656327" y="69860"/>
                </a:lnTo>
                <a:lnTo>
                  <a:pt x="698531" y="93545"/>
                </a:lnTo>
                <a:lnTo>
                  <a:pt x="737695" y="121595"/>
                </a:lnTo>
                <a:lnTo>
                  <a:pt x="773493" y="153682"/>
                </a:lnTo>
                <a:lnTo>
                  <a:pt x="805584" y="189480"/>
                </a:lnTo>
                <a:lnTo>
                  <a:pt x="833636" y="228644"/>
                </a:lnTo>
                <a:lnTo>
                  <a:pt x="857322" y="270849"/>
                </a:lnTo>
                <a:lnTo>
                  <a:pt x="876315" y="315770"/>
                </a:lnTo>
                <a:lnTo>
                  <a:pt x="890287" y="363083"/>
                </a:lnTo>
                <a:lnTo>
                  <a:pt x="898913" y="412464"/>
                </a:lnTo>
                <a:lnTo>
                  <a:pt x="901865" y="463588"/>
                </a:lnTo>
                <a:lnTo>
                  <a:pt x="898913" y="514711"/>
                </a:lnTo>
                <a:lnTo>
                  <a:pt x="890287" y="564092"/>
                </a:lnTo>
                <a:lnTo>
                  <a:pt x="876315" y="611405"/>
                </a:lnTo>
                <a:lnTo>
                  <a:pt x="857322" y="656327"/>
                </a:lnTo>
                <a:lnTo>
                  <a:pt x="833636" y="698531"/>
                </a:lnTo>
                <a:lnTo>
                  <a:pt x="805584" y="737695"/>
                </a:lnTo>
                <a:lnTo>
                  <a:pt x="773493" y="773493"/>
                </a:lnTo>
                <a:lnTo>
                  <a:pt x="737695" y="805580"/>
                </a:lnTo>
                <a:lnTo>
                  <a:pt x="698531" y="833630"/>
                </a:lnTo>
                <a:lnTo>
                  <a:pt x="656327" y="857317"/>
                </a:lnTo>
                <a:lnTo>
                  <a:pt x="611405" y="876311"/>
                </a:lnTo>
                <a:lnTo>
                  <a:pt x="564092" y="890285"/>
                </a:lnTo>
                <a:lnTo>
                  <a:pt x="514711" y="898912"/>
                </a:lnTo>
                <a:lnTo>
                  <a:pt x="463588" y="901865"/>
                </a:lnTo>
                <a:lnTo>
                  <a:pt x="463588" y="927176"/>
                </a:lnTo>
                <a:lnTo>
                  <a:pt x="510989" y="924780"/>
                </a:lnTo>
                <a:lnTo>
                  <a:pt x="557020" y="917754"/>
                </a:lnTo>
                <a:lnTo>
                  <a:pt x="601449" y="906330"/>
                </a:lnTo>
                <a:lnTo>
                  <a:pt x="644042" y="890741"/>
                </a:lnTo>
                <a:lnTo>
                  <a:pt x="684567" y="871220"/>
                </a:lnTo>
                <a:lnTo>
                  <a:pt x="722790" y="848000"/>
                </a:lnTo>
                <a:lnTo>
                  <a:pt x="758479" y="821313"/>
                </a:lnTo>
                <a:lnTo>
                  <a:pt x="791400" y="791394"/>
                </a:lnTo>
                <a:lnTo>
                  <a:pt x="821321" y="758474"/>
                </a:lnTo>
                <a:lnTo>
                  <a:pt x="848008" y="722786"/>
                </a:lnTo>
                <a:lnTo>
                  <a:pt x="871230" y="684564"/>
                </a:lnTo>
                <a:lnTo>
                  <a:pt x="890752" y="644040"/>
                </a:lnTo>
                <a:lnTo>
                  <a:pt x="906342" y="601448"/>
                </a:lnTo>
                <a:lnTo>
                  <a:pt x="917766" y="557020"/>
                </a:lnTo>
                <a:lnTo>
                  <a:pt x="924793" y="510989"/>
                </a:lnTo>
                <a:lnTo>
                  <a:pt x="927188" y="463588"/>
                </a:lnTo>
                <a:lnTo>
                  <a:pt x="924793" y="416189"/>
                </a:lnTo>
                <a:lnTo>
                  <a:pt x="917766" y="370159"/>
                </a:lnTo>
                <a:lnTo>
                  <a:pt x="906342" y="325732"/>
                </a:lnTo>
                <a:lnTo>
                  <a:pt x="890752" y="283140"/>
                </a:lnTo>
                <a:lnTo>
                  <a:pt x="871230" y="242617"/>
                </a:lnTo>
                <a:lnTo>
                  <a:pt x="848008" y="204395"/>
                </a:lnTo>
                <a:lnTo>
                  <a:pt x="821321" y="168707"/>
                </a:lnTo>
                <a:lnTo>
                  <a:pt x="791400" y="135786"/>
                </a:lnTo>
                <a:lnTo>
                  <a:pt x="758479" y="105866"/>
                </a:lnTo>
                <a:lnTo>
                  <a:pt x="722790" y="79179"/>
                </a:lnTo>
                <a:lnTo>
                  <a:pt x="684567" y="55958"/>
                </a:lnTo>
                <a:lnTo>
                  <a:pt x="644042" y="36436"/>
                </a:lnTo>
                <a:lnTo>
                  <a:pt x="613681" y="25323"/>
                </a:lnTo>
                <a:close/>
              </a:path>
            </a:pathLst>
          </a:custGeom>
          <a:solidFill>
            <a:srgbClr val="FFDF4F"/>
          </a:solidFill>
        </p:spPr>
        <p:txBody>
          <a:bodyPr wrap="square" lIns="0" tIns="0" rIns="0" bIns="0" rtlCol="0"/>
          <a:lstStyle/>
          <a:p>
            <a:endParaRPr sz="1187"/>
          </a:p>
        </p:txBody>
      </p:sp>
      <p:sp>
        <p:nvSpPr>
          <p:cNvPr id="16" name="object 16"/>
          <p:cNvSpPr/>
          <p:nvPr/>
        </p:nvSpPr>
        <p:spPr>
          <a:xfrm>
            <a:off x="5507958" y="5907559"/>
            <a:ext cx="470462" cy="146196"/>
          </a:xfrm>
          <a:prstGeom prst="rect">
            <a:avLst/>
          </a:prstGeom>
          <a:blipFill>
            <a:blip r:embed="rId8" cstate="print"/>
            <a:stretch>
              <a:fillRect/>
            </a:stretch>
          </a:blipFill>
        </p:spPr>
        <p:txBody>
          <a:bodyPr wrap="square" lIns="0" tIns="0" rIns="0" bIns="0" rtlCol="0"/>
          <a:lstStyle/>
          <a:p>
            <a:endParaRPr sz="1187"/>
          </a:p>
        </p:txBody>
      </p:sp>
      <p:sp>
        <p:nvSpPr>
          <p:cNvPr id="17" name="object 17"/>
          <p:cNvSpPr/>
          <p:nvPr/>
        </p:nvSpPr>
        <p:spPr>
          <a:xfrm>
            <a:off x="5507958" y="6033651"/>
            <a:ext cx="56268" cy="61973"/>
          </a:xfrm>
          <a:prstGeom prst="rect">
            <a:avLst/>
          </a:prstGeom>
          <a:blipFill>
            <a:blip r:embed="rId9" cstate="print"/>
            <a:stretch>
              <a:fillRect/>
            </a:stretch>
          </a:blipFill>
        </p:spPr>
        <p:txBody>
          <a:bodyPr wrap="square" lIns="0" tIns="0" rIns="0" bIns="0" rtlCol="0"/>
          <a:lstStyle/>
          <a:p>
            <a:endParaRPr sz="1187"/>
          </a:p>
        </p:txBody>
      </p:sp>
      <p:sp>
        <p:nvSpPr>
          <p:cNvPr id="18" name="object 18"/>
          <p:cNvSpPr/>
          <p:nvPr/>
        </p:nvSpPr>
        <p:spPr>
          <a:xfrm>
            <a:off x="5507958" y="6440776"/>
            <a:ext cx="239784" cy="132951"/>
          </a:xfrm>
          <a:prstGeom prst="rect">
            <a:avLst/>
          </a:prstGeom>
          <a:blipFill>
            <a:blip r:embed="rId10" cstate="print"/>
            <a:stretch>
              <a:fillRect/>
            </a:stretch>
          </a:blipFill>
        </p:spPr>
        <p:txBody>
          <a:bodyPr wrap="square" lIns="0" tIns="0" rIns="0" bIns="0" rtlCol="0"/>
          <a:lstStyle/>
          <a:p>
            <a:endParaRPr sz="1187"/>
          </a:p>
        </p:txBody>
      </p:sp>
      <p:sp>
        <p:nvSpPr>
          <p:cNvPr id="19" name="object 19"/>
          <p:cNvSpPr/>
          <p:nvPr/>
        </p:nvSpPr>
        <p:spPr>
          <a:xfrm>
            <a:off x="5773116" y="6482644"/>
            <a:ext cx="205304" cy="91083"/>
          </a:xfrm>
          <a:prstGeom prst="rect">
            <a:avLst/>
          </a:prstGeom>
          <a:blipFill>
            <a:blip r:embed="rId11" cstate="print"/>
            <a:stretch>
              <a:fillRect/>
            </a:stretch>
          </a:blipFill>
        </p:spPr>
        <p:txBody>
          <a:bodyPr wrap="square" lIns="0" tIns="0" rIns="0" bIns="0" rtlCol="0"/>
          <a:lstStyle/>
          <a:p>
            <a:endParaRPr sz="1187"/>
          </a:p>
        </p:txBody>
      </p:sp>
      <p:sp>
        <p:nvSpPr>
          <p:cNvPr id="20" name="object 20"/>
          <p:cNvSpPr/>
          <p:nvPr/>
        </p:nvSpPr>
        <p:spPr>
          <a:xfrm>
            <a:off x="5507958" y="5979116"/>
            <a:ext cx="470462" cy="578174"/>
          </a:xfrm>
          <a:prstGeom prst="rect">
            <a:avLst/>
          </a:prstGeom>
          <a:blipFill>
            <a:blip r:embed="rId12" cstate="print"/>
            <a:stretch>
              <a:fillRect/>
            </a:stretch>
          </a:blipFill>
        </p:spPr>
        <p:txBody>
          <a:bodyPr wrap="square" lIns="0" tIns="0" rIns="0" bIns="0" rtlCol="0"/>
          <a:lstStyle/>
          <a:p>
            <a:endParaRPr sz="1187"/>
          </a:p>
        </p:txBody>
      </p:sp>
      <p:sp>
        <p:nvSpPr>
          <p:cNvPr id="21" name="object 21"/>
          <p:cNvSpPr/>
          <p:nvPr/>
        </p:nvSpPr>
        <p:spPr>
          <a:xfrm>
            <a:off x="5507958" y="5962412"/>
            <a:ext cx="470462" cy="164860"/>
          </a:xfrm>
          <a:prstGeom prst="rect">
            <a:avLst/>
          </a:prstGeom>
          <a:blipFill>
            <a:blip r:embed="rId13" cstate="print"/>
            <a:stretch>
              <a:fillRect/>
            </a:stretch>
          </a:blipFill>
        </p:spPr>
        <p:txBody>
          <a:bodyPr wrap="square" lIns="0" tIns="0" rIns="0" bIns="0" rtlCol="0"/>
          <a:lstStyle/>
          <a:p>
            <a:endParaRPr sz="1187"/>
          </a:p>
        </p:txBody>
      </p:sp>
      <p:sp>
        <p:nvSpPr>
          <p:cNvPr id="22" name="object 22"/>
          <p:cNvSpPr/>
          <p:nvPr/>
        </p:nvSpPr>
        <p:spPr>
          <a:xfrm>
            <a:off x="5507958" y="6409126"/>
            <a:ext cx="470462" cy="164600"/>
          </a:xfrm>
          <a:prstGeom prst="rect">
            <a:avLst/>
          </a:prstGeom>
          <a:blipFill>
            <a:blip r:embed="rId14" cstate="print"/>
            <a:stretch>
              <a:fillRect/>
            </a:stretch>
          </a:blipFill>
        </p:spPr>
        <p:txBody>
          <a:bodyPr wrap="square" lIns="0" tIns="0" rIns="0" bIns="0" rtlCol="0"/>
          <a:lstStyle/>
          <a:p>
            <a:endParaRPr sz="1187"/>
          </a:p>
        </p:txBody>
      </p:sp>
      <p:sp>
        <p:nvSpPr>
          <p:cNvPr id="23" name="object 23"/>
          <p:cNvSpPr/>
          <p:nvPr/>
        </p:nvSpPr>
        <p:spPr>
          <a:xfrm>
            <a:off x="2904241" y="3729422"/>
            <a:ext cx="735838" cy="418173"/>
          </a:xfrm>
          <a:prstGeom prst="rect">
            <a:avLst/>
          </a:prstGeom>
          <a:blipFill>
            <a:blip r:embed="rId15" cstate="print"/>
            <a:stretch>
              <a:fillRect/>
            </a:stretch>
          </a:blipFill>
        </p:spPr>
        <p:txBody>
          <a:bodyPr wrap="square" lIns="0" tIns="0" rIns="0" bIns="0" rtlCol="0"/>
          <a:lstStyle/>
          <a:p>
            <a:endParaRPr sz="1187"/>
          </a:p>
        </p:txBody>
      </p:sp>
      <p:sp>
        <p:nvSpPr>
          <p:cNvPr id="24" name="object 24"/>
          <p:cNvSpPr txBox="1"/>
          <p:nvPr/>
        </p:nvSpPr>
        <p:spPr>
          <a:xfrm>
            <a:off x="3024352" y="3784558"/>
            <a:ext cx="493826" cy="125286"/>
          </a:xfrm>
          <a:prstGeom prst="rect">
            <a:avLst/>
          </a:prstGeom>
        </p:spPr>
        <p:txBody>
          <a:bodyPr vert="horz" wrap="square" lIns="0" tIns="8377" rIns="0" bIns="0" rtlCol="0">
            <a:spAutoFit/>
          </a:bodyPr>
          <a:lstStyle/>
          <a:p>
            <a:pPr marL="8377">
              <a:spcBef>
                <a:spcPts val="66"/>
              </a:spcBef>
            </a:pPr>
            <a:r>
              <a:rPr sz="759" spc="16" dirty="0">
                <a:solidFill>
                  <a:srgbClr val="231F20"/>
                </a:solidFill>
                <a:latin typeface="Tahoma"/>
                <a:cs typeface="Tahoma"/>
              </a:rPr>
              <a:t>FOR</a:t>
            </a:r>
            <a:r>
              <a:rPr sz="759" spc="-46" dirty="0">
                <a:solidFill>
                  <a:srgbClr val="231F20"/>
                </a:solidFill>
                <a:latin typeface="Tahoma"/>
                <a:cs typeface="Tahoma"/>
              </a:rPr>
              <a:t> </a:t>
            </a:r>
            <a:r>
              <a:rPr sz="759" spc="20" dirty="0">
                <a:solidFill>
                  <a:srgbClr val="231F20"/>
                </a:solidFill>
                <a:latin typeface="Tahoma"/>
                <a:cs typeface="Tahoma"/>
              </a:rPr>
              <a:t>YOUR</a:t>
            </a:r>
            <a:endParaRPr sz="759">
              <a:latin typeface="Tahoma"/>
              <a:cs typeface="Tahoma"/>
            </a:endParaRPr>
          </a:p>
        </p:txBody>
      </p:sp>
      <p:sp>
        <p:nvSpPr>
          <p:cNvPr id="25" name="object 25"/>
          <p:cNvSpPr txBox="1"/>
          <p:nvPr/>
        </p:nvSpPr>
        <p:spPr>
          <a:xfrm>
            <a:off x="2956372" y="3938981"/>
            <a:ext cx="629534" cy="123594"/>
          </a:xfrm>
          <a:prstGeom prst="rect">
            <a:avLst/>
          </a:prstGeom>
          <a:solidFill>
            <a:srgbClr val="EC008C"/>
          </a:solidFill>
        </p:spPr>
        <p:txBody>
          <a:bodyPr vert="horz" wrap="square" lIns="0" tIns="6702" rIns="0" bIns="0" rtlCol="0">
            <a:spAutoFit/>
          </a:bodyPr>
          <a:lstStyle/>
          <a:p>
            <a:pPr marL="22199">
              <a:spcBef>
                <a:spcPts val="53"/>
              </a:spcBef>
            </a:pPr>
            <a:r>
              <a:rPr sz="759" b="1" spc="-13" dirty="0">
                <a:solidFill>
                  <a:srgbClr val="FFFFFF"/>
                </a:solidFill>
                <a:latin typeface="Calibri"/>
                <a:cs typeface="Calibri"/>
              </a:rPr>
              <a:t>INFORMATION</a:t>
            </a:r>
            <a:endParaRPr sz="759">
              <a:latin typeface="Calibri"/>
              <a:cs typeface="Calibri"/>
            </a:endParaRPr>
          </a:p>
        </p:txBody>
      </p:sp>
      <p:sp>
        <p:nvSpPr>
          <p:cNvPr id="26" name="object 26"/>
          <p:cNvSpPr/>
          <p:nvPr/>
        </p:nvSpPr>
        <p:spPr>
          <a:xfrm>
            <a:off x="5352983" y="5273109"/>
            <a:ext cx="889146" cy="618661"/>
          </a:xfrm>
          <a:prstGeom prst="rect">
            <a:avLst/>
          </a:prstGeom>
          <a:blipFill>
            <a:blip r:embed="rId16" cstate="print"/>
            <a:stretch>
              <a:fillRect/>
            </a:stretch>
          </a:blipFill>
        </p:spPr>
        <p:txBody>
          <a:bodyPr wrap="square" lIns="0" tIns="0" rIns="0" bIns="0" rtlCol="0"/>
          <a:lstStyle/>
          <a:p>
            <a:endParaRPr sz="1187"/>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70D5B1-50E3-A7F4-9D01-C1557E4CF46B}"/>
              </a:ext>
            </a:extLst>
          </p:cNvPr>
          <p:cNvSpPr txBox="1"/>
          <p:nvPr/>
        </p:nvSpPr>
        <p:spPr>
          <a:xfrm>
            <a:off x="2915816" y="66842"/>
            <a:ext cx="5501827" cy="523220"/>
          </a:xfrm>
          <a:prstGeom prst="rect">
            <a:avLst/>
          </a:prstGeom>
          <a:solidFill>
            <a:srgbClr val="1E86CA"/>
          </a:solidFill>
        </p:spPr>
        <p:txBody>
          <a:bodyPr wrap="none" rtlCol="0">
            <a:spAutoFit/>
          </a:bodyPr>
          <a:lstStyle/>
          <a:p>
            <a:r>
              <a:rPr lang="ru-RU" sz="2800" b="1" dirty="0">
                <a:solidFill>
                  <a:schemeClr val="bg1"/>
                </a:solidFill>
              </a:rPr>
              <a:t>К</a:t>
            </a:r>
            <a:r>
              <a:rPr lang="x-none" sz="2800" b="1" dirty="0">
                <a:solidFill>
                  <a:schemeClr val="bg1"/>
                </a:solidFill>
              </a:rPr>
              <a:t>лючевые методические приемы</a:t>
            </a:r>
          </a:p>
        </p:txBody>
      </p:sp>
      <p:sp>
        <p:nvSpPr>
          <p:cNvPr id="4" name="TextBox 3">
            <a:extLst>
              <a:ext uri="{FF2B5EF4-FFF2-40B4-BE49-F238E27FC236}">
                <a16:creationId xmlns:a16="http://schemas.microsoft.com/office/drawing/2014/main" id="{DBFF1FC2-0E57-307D-B0B8-84BE16BCE05E}"/>
              </a:ext>
            </a:extLst>
          </p:cNvPr>
          <p:cNvSpPr txBox="1"/>
          <p:nvPr/>
        </p:nvSpPr>
        <p:spPr>
          <a:xfrm>
            <a:off x="755576" y="1259633"/>
            <a:ext cx="7416825" cy="7294305"/>
          </a:xfrm>
          <a:prstGeom prst="rect">
            <a:avLst/>
          </a:prstGeom>
          <a:noFill/>
        </p:spPr>
        <p:txBody>
          <a:bodyPr wrap="square" rtlCol="0">
            <a:spAutoFit/>
          </a:bodyPr>
          <a:lstStyle/>
          <a:p>
            <a:r>
              <a:rPr lang="x-none" sz="1800" b="1" kern="100" dirty="0">
                <a:effectLst/>
                <a:latin typeface="Calibri" panose="020F0502020204030204" pitchFamily="34" charset="0"/>
                <a:ea typeface="Calibri" panose="020F0502020204030204" pitchFamily="34" charset="0"/>
                <a:cs typeface="Times New Roman" panose="02020603050405020304" pitchFamily="18" charset="0"/>
              </a:rPr>
              <a:t>1. Разделение текста на </a:t>
            </a:r>
            <a:r>
              <a:rPr lang="ru-RU" sz="1800" b="1" kern="100" dirty="0">
                <a:effectLst/>
                <a:latin typeface="Calibri" panose="020F0502020204030204" pitchFamily="34" charset="0"/>
                <a:ea typeface="Calibri" panose="020F0502020204030204" pitchFamily="34" charset="0"/>
                <a:cs typeface="Times New Roman" panose="02020603050405020304" pitchFamily="18" charset="0"/>
              </a:rPr>
              <a:t> пронумерованные </a:t>
            </a:r>
            <a:r>
              <a:rPr lang="x-none" sz="1800" b="1" kern="100" dirty="0">
                <a:effectLst/>
                <a:latin typeface="Calibri" panose="020F0502020204030204" pitchFamily="34" charset="0"/>
                <a:ea typeface="Calibri" panose="020F0502020204030204" pitchFamily="34" charset="0"/>
                <a:cs typeface="Times New Roman" panose="02020603050405020304" pitchFamily="18" charset="0"/>
              </a:rPr>
              <a:t>смысловые фрагменты. </a:t>
            </a:r>
            <a:r>
              <a:rPr lang="x-none" sz="1800" kern="100" dirty="0">
                <a:effectLst/>
                <a:latin typeface="Calibri" panose="020F0502020204030204" pitchFamily="34" charset="0"/>
                <a:ea typeface="Calibri" panose="020F0502020204030204" pitchFamily="34" charset="0"/>
                <a:cs typeface="Times New Roman" panose="02020603050405020304" pitchFamily="18" charset="0"/>
              </a:rPr>
              <a:t>Текст разделен на смысловые пронумерованные фрагменты, что соответствует естественному ритму </a:t>
            </a:r>
            <a:r>
              <a:rPr lang="x-none" sz="1800" kern="100">
                <a:effectLst/>
                <a:latin typeface="Calibri" panose="020F0502020204030204" pitchFamily="34" charset="0"/>
                <a:ea typeface="Calibri" panose="020F0502020204030204" pitchFamily="34" charset="0"/>
                <a:cs typeface="Times New Roman" panose="02020603050405020304" pitchFamily="18" charset="0"/>
              </a:rPr>
              <a:t>восприятия т</a:t>
            </a:r>
            <a:r>
              <a:rPr lang="ru-RU" sz="1800" kern="100" dirty="0" err="1">
                <a:effectLst/>
                <a:latin typeface="Calibri" panose="020F0502020204030204" pitchFamily="34" charset="0"/>
                <a:ea typeface="Calibri" panose="020F0502020204030204" pitchFamily="34" charset="0"/>
                <a:cs typeface="Times New Roman" panose="02020603050405020304" pitchFamily="18" charset="0"/>
              </a:rPr>
              <a:t>екста</a:t>
            </a:r>
            <a:r>
              <a:rPr lang="x-none" sz="1800" kern="100">
                <a:effectLst/>
                <a:latin typeface="Calibri" panose="020F0502020204030204" pitchFamily="34" charset="0"/>
                <a:ea typeface="Calibri" panose="020F0502020204030204" pitchFamily="34" charset="0"/>
                <a:cs typeface="Times New Roman" panose="02020603050405020304" pitchFamily="18" charset="0"/>
              </a:rPr>
              <a:t> </a:t>
            </a:r>
            <a:r>
              <a:rPr lang="x-none" sz="1800" kern="100" dirty="0">
                <a:effectLst/>
                <a:latin typeface="Calibri" panose="020F0502020204030204" pitchFamily="34" charset="0"/>
                <a:ea typeface="Calibri" panose="020F0502020204030204" pitchFamily="34" charset="0"/>
                <a:cs typeface="Times New Roman" panose="02020603050405020304" pitchFamily="18" charset="0"/>
              </a:rPr>
              <a:t>начинающим читателем. Благодаря снижению когнитивной нагрузки, ребенок может полностью сконцентрироваться на понимании смысла текста, а не на борьбе с его объемом и сложностью.</a:t>
            </a:r>
          </a:p>
          <a:p>
            <a:r>
              <a:rPr lang="x-none" sz="1800" b="1" kern="100" dirty="0">
                <a:effectLst/>
                <a:latin typeface="Calibri" panose="020F0502020204030204" pitchFamily="34" charset="0"/>
                <a:ea typeface="Calibri" panose="020F0502020204030204" pitchFamily="34" charset="0"/>
                <a:cs typeface="Times New Roman" panose="02020603050405020304" pitchFamily="18" charset="0"/>
              </a:rPr>
              <a:t>2. Выделение слов с логическим ударением. </a:t>
            </a:r>
            <a:r>
              <a:rPr lang="x-none" sz="1800" kern="100" dirty="0">
                <a:effectLst/>
                <a:latin typeface="Calibri" panose="020F0502020204030204" pitchFamily="34" charset="0"/>
                <a:ea typeface="Calibri" panose="020F0502020204030204" pitchFamily="34" charset="0"/>
                <a:cs typeface="Times New Roman" panose="02020603050405020304" pitchFamily="18" charset="0"/>
              </a:rPr>
              <a:t>Слова, несущие основную смысловую нагрузку, выделены жирным шрифтом. Этот прием основан на </a:t>
            </a:r>
            <a:r>
              <a:rPr lang="ru-RU" sz="1800" kern="100" dirty="0">
                <a:effectLst/>
                <a:latin typeface="Calibri" panose="020F0502020204030204" pitchFamily="34" charset="0"/>
                <a:ea typeface="Calibri" panose="020F0502020204030204" pitchFamily="34" charset="0"/>
                <a:cs typeface="Times New Roman" panose="02020603050405020304" pitchFamily="18" charset="0"/>
              </a:rPr>
              <a:t> многочисленных </a:t>
            </a:r>
            <a:r>
              <a:rPr lang="x-none" sz="1800" kern="100" dirty="0">
                <a:effectLst/>
                <a:latin typeface="Calibri" panose="020F0502020204030204" pitchFamily="34" charset="0"/>
                <a:ea typeface="Calibri" panose="020F0502020204030204" pitchFamily="34" charset="0"/>
                <a:cs typeface="Times New Roman" panose="02020603050405020304" pitchFamily="18" charset="0"/>
              </a:rPr>
              <a:t>исследованиях в области детского восприятия </a:t>
            </a:r>
            <a:r>
              <a:rPr lang="ru-RU"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x-none" sz="1800" kern="100" dirty="0">
                <a:effectLst/>
                <a:latin typeface="Calibri" panose="020F0502020204030204" pitchFamily="34" charset="0"/>
                <a:ea typeface="Calibri" panose="020F0502020204030204" pitchFamily="34" charset="0"/>
                <a:cs typeface="Times New Roman" panose="02020603050405020304" pitchFamily="18" charset="0"/>
              </a:rPr>
              <a:t>Выделение </a:t>
            </a:r>
            <a:r>
              <a:rPr lang="ru-RU" sz="1800" kern="100" dirty="0">
                <a:effectLst/>
                <a:latin typeface="Calibri" panose="020F0502020204030204" pitchFamily="34" charset="0"/>
                <a:ea typeface="Calibri" panose="020F0502020204030204" pitchFamily="34" charset="0"/>
                <a:cs typeface="Times New Roman" panose="02020603050405020304" pitchFamily="18" charset="0"/>
              </a:rPr>
              <a:t> слов </a:t>
            </a:r>
            <a:r>
              <a:rPr lang="x-none" sz="1800" kern="100" dirty="0">
                <a:effectLst/>
                <a:latin typeface="Calibri" panose="020F0502020204030204" pitchFamily="34" charset="0"/>
                <a:ea typeface="Calibri" panose="020F0502020204030204" pitchFamily="34" charset="0"/>
                <a:cs typeface="Times New Roman" panose="02020603050405020304" pitchFamily="18" charset="0"/>
              </a:rPr>
              <a:t>помогает ребенку понять, какие слова нужно произносить с особым ударением, что способствует развитию правильной и выразительной речи. Ребенок учится определять, какие слова являются ключевыми в предложении, и правильно расставлять акценты при чтении и говорении. В конечном итоге, выделение ключевых слов помогает ребенку лучше понимать и запоминать основные идеи текста.</a:t>
            </a:r>
          </a:p>
          <a:p>
            <a:r>
              <a:rPr lang="x-none" sz="1800" b="1" kern="100" dirty="0">
                <a:effectLst/>
                <a:latin typeface="Calibri" panose="020F0502020204030204" pitchFamily="34" charset="0"/>
                <a:ea typeface="Calibri" panose="020F0502020204030204" pitchFamily="34" charset="0"/>
                <a:cs typeface="Times New Roman" panose="02020603050405020304" pitchFamily="18" charset="0"/>
              </a:rPr>
              <a:t>3. Визуал</a:t>
            </a:r>
            <a:r>
              <a:rPr lang="ru-RU" sz="1800" b="1" kern="100" dirty="0" err="1">
                <a:effectLst/>
                <a:latin typeface="Calibri" panose="020F0502020204030204" pitchFamily="34" charset="0"/>
                <a:ea typeface="Calibri" panose="020F0502020204030204" pitchFamily="34" charset="0"/>
                <a:cs typeface="Times New Roman" panose="02020603050405020304" pitchFamily="18" charset="0"/>
              </a:rPr>
              <a:t>ьное</a:t>
            </a:r>
            <a:r>
              <a:rPr lang="ru-RU" sz="1800" b="1" kern="100" dirty="0">
                <a:effectLst/>
                <a:latin typeface="Calibri" panose="020F0502020204030204" pitchFamily="34" charset="0"/>
                <a:ea typeface="Calibri" panose="020F0502020204030204" pitchFamily="34" charset="0"/>
                <a:cs typeface="Times New Roman" panose="02020603050405020304" pitchFamily="18" charset="0"/>
              </a:rPr>
              <a:t> выделение знаков препинания. </a:t>
            </a:r>
            <a:endParaRPr lang="x-none" sz="1800" b="1" kern="100" dirty="0">
              <a:effectLst/>
              <a:latin typeface="Calibri" panose="020F0502020204030204" pitchFamily="34" charset="0"/>
              <a:ea typeface="Calibri" panose="020F0502020204030204" pitchFamily="34" charset="0"/>
              <a:cs typeface="Times New Roman" panose="02020603050405020304" pitchFamily="18" charset="0"/>
            </a:endParaRPr>
          </a:p>
          <a:p>
            <a:r>
              <a:rPr lang="x-none" sz="1800" kern="100" dirty="0">
                <a:effectLst/>
                <a:latin typeface="Calibri" panose="020F0502020204030204" pitchFamily="34" charset="0"/>
                <a:ea typeface="Calibri" panose="020F0502020204030204" pitchFamily="34" charset="0"/>
                <a:cs typeface="Times New Roman" panose="02020603050405020304" pitchFamily="18" charset="0"/>
              </a:rPr>
              <a:t>Знаки препинания в тексте специально выделены, чтобы привлечь к ним внимание. Выделение знаков препинания помогает ребенку понять, как они связаны с ритмом и интонацией устной речи, и как они помогают правильно читать и понимать текст. Ребенок начинает видеть знаки препинания не как сложные правила, а как органичную часть письменной речи, которая помогает передать смысл и интонацию. </a:t>
            </a:r>
            <a:r>
              <a:rPr lang="ru-RU" sz="1800" kern="100" dirty="0">
                <a:effectLst/>
                <a:latin typeface="Calibri" panose="020F0502020204030204" pitchFamily="34" charset="0"/>
                <a:ea typeface="Calibri" panose="020F0502020204030204" pitchFamily="34" charset="0"/>
                <a:cs typeface="Times New Roman" panose="02020603050405020304" pitchFamily="18" charset="0"/>
              </a:rPr>
              <a:t> Метод визуального выделения </a:t>
            </a:r>
            <a:r>
              <a:rPr lang="x-none" sz="1800" kern="100" dirty="0">
                <a:effectLst/>
                <a:latin typeface="Calibri" panose="020F0502020204030204" pitchFamily="34" charset="0"/>
                <a:ea typeface="Calibri" panose="020F0502020204030204" pitchFamily="34" charset="0"/>
                <a:cs typeface="Times New Roman" panose="02020603050405020304" pitchFamily="18" charset="0"/>
              </a:rPr>
              <a:t>помогает ребенку усваивать правила пунктуации не заучиванием, а через зрительное восприятие и понимание их роли в тексте.</a:t>
            </a:r>
          </a:p>
        </p:txBody>
      </p:sp>
    </p:spTree>
    <p:extLst>
      <p:ext uri="{BB962C8B-B14F-4D97-AF65-F5344CB8AC3E}">
        <p14:creationId xmlns:p14="http://schemas.microsoft.com/office/powerpoint/2010/main" val="2848201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19872" y="683568"/>
            <a:ext cx="2324251" cy="438710"/>
          </a:xfrm>
          <a:prstGeom prst="rect">
            <a:avLst/>
          </a:prstGeom>
          <a:solidFill>
            <a:srgbClr val="1E86CA"/>
          </a:solidFill>
        </p:spPr>
        <p:txBody>
          <a:bodyPr wrap="square" rtlCol="0">
            <a:spAutoFit/>
          </a:bodyPr>
          <a:lstStyle/>
          <a:p>
            <a:pPr algn="ctr"/>
            <a:r>
              <a:rPr lang="ru-RU" sz="2251" b="1" dirty="0">
                <a:solidFill>
                  <a:schemeClr val="bg1"/>
                </a:solidFill>
              </a:rPr>
              <a:t>УЧЕБНИКИ </a:t>
            </a:r>
          </a:p>
        </p:txBody>
      </p:sp>
      <p:grpSp>
        <p:nvGrpSpPr>
          <p:cNvPr id="26" name="Группа 25"/>
          <p:cNvGrpSpPr/>
          <p:nvPr/>
        </p:nvGrpSpPr>
        <p:grpSpPr>
          <a:xfrm>
            <a:off x="3217317" y="1475656"/>
            <a:ext cx="2722835" cy="2304776"/>
            <a:chOff x="2915816" y="1835696"/>
            <a:chExt cx="2722835" cy="2304776"/>
          </a:xfrm>
          <a:effectLst>
            <a:outerShdw blurRad="50800" dist="38100" dir="2700000" algn="tl" rotWithShape="0">
              <a:prstClr val="black">
                <a:alpha val="40000"/>
              </a:prstClr>
            </a:outerShdw>
          </a:effectLst>
        </p:grpSpPr>
        <p:pic>
          <p:nvPicPr>
            <p:cNvPr id="29701" name="Picture 9" descr="V:\pubs_new\Oblogki wse\HappyEng.ru\3 class\HEru3SB_cover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7944" y="1979711"/>
              <a:ext cx="1570707" cy="216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0" descr="V:\pubs_new\Oblogki wse\HappyEng.ru\3 class\HEru3SB_cover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5816" y="1835696"/>
              <a:ext cx="1570707" cy="2153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098" name="Picture 2" descr="V:\pubs_new\Oblogki wse\HappyEng.ru\5(4) class\HEruSB5(4)_coverFGOS.jpg"/>
          <p:cNvPicPr>
            <a:picLocks noChangeAspect="1" noChangeArrowheads="1"/>
          </p:cNvPicPr>
          <p:nvPr/>
        </p:nvPicPr>
        <p:blipFill>
          <a:blip r:embed="rId4" cstate="print"/>
          <a:srcRect/>
          <a:stretch>
            <a:fillRect/>
          </a:stretch>
        </p:blipFill>
        <p:spPr bwMode="auto">
          <a:xfrm>
            <a:off x="1146385" y="4280368"/>
            <a:ext cx="1409391" cy="1885212"/>
          </a:xfrm>
          <a:prstGeom prst="rect">
            <a:avLst/>
          </a:prstGeom>
          <a:noFill/>
          <a:effectLst>
            <a:outerShdw blurRad="50800" dist="38100" dir="2700000" algn="tl" rotWithShape="0">
              <a:prstClr val="black">
                <a:alpha val="40000"/>
              </a:prstClr>
            </a:outerShdw>
          </a:effectLst>
        </p:spPr>
      </p:pic>
      <p:pic>
        <p:nvPicPr>
          <p:cNvPr id="4099" name="Picture 3" descr="V:\pubs_new\Oblogki wse\HappyEng.ru\6 class\RGB_JPEG\HEru6SB_oblFGOS.jpg"/>
          <p:cNvPicPr>
            <a:picLocks noChangeAspect="1" noChangeArrowheads="1"/>
          </p:cNvPicPr>
          <p:nvPr/>
        </p:nvPicPr>
        <p:blipFill>
          <a:blip r:embed="rId5" cstate="print"/>
          <a:srcRect/>
          <a:stretch>
            <a:fillRect/>
          </a:stretch>
        </p:blipFill>
        <p:spPr bwMode="auto">
          <a:xfrm>
            <a:off x="2843808" y="4280368"/>
            <a:ext cx="1409392" cy="1885212"/>
          </a:xfrm>
          <a:prstGeom prst="rect">
            <a:avLst/>
          </a:prstGeom>
          <a:noFill/>
          <a:effectLst>
            <a:outerShdw blurRad="50800" dist="38100" dir="2700000" algn="tl" rotWithShape="0">
              <a:prstClr val="black">
                <a:alpha val="40000"/>
              </a:prstClr>
            </a:outerShdw>
          </a:effectLst>
        </p:spPr>
      </p:pic>
      <p:pic>
        <p:nvPicPr>
          <p:cNvPr id="4100" name="Picture 4" descr="V:\pubs_new\Oblogki wse\HappyEng.ru\7 class\RGB_JPEG\HEru7SB_coverFGOS.jpg"/>
          <p:cNvPicPr>
            <a:picLocks noChangeAspect="1" noChangeArrowheads="1"/>
          </p:cNvPicPr>
          <p:nvPr/>
        </p:nvPicPr>
        <p:blipFill>
          <a:blip r:embed="rId6" cstate="print"/>
          <a:srcRect/>
          <a:stretch>
            <a:fillRect/>
          </a:stretch>
        </p:blipFill>
        <p:spPr bwMode="auto">
          <a:xfrm>
            <a:off x="4530476" y="4280368"/>
            <a:ext cx="1409676" cy="1885212"/>
          </a:xfrm>
          <a:prstGeom prst="rect">
            <a:avLst/>
          </a:prstGeom>
          <a:noFill/>
          <a:effectLst>
            <a:outerShdw blurRad="50800" dist="38100" dir="2700000" algn="tl" rotWithShape="0">
              <a:prstClr val="black">
                <a:alpha val="40000"/>
              </a:prstClr>
            </a:outerShdw>
          </a:effectLst>
        </p:spPr>
      </p:pic>
      <p:pic>
        <p:nvPicPr>
          <p:cNvPr id="4101" name="Picture 5" descr="V:\pubs_new\Oblogki wse\HappyEng.ru\8 class\HEru8SB_coverFGOS.jpg"/>
          <p:cNvPicPr>
            <a:picLocks noChangeAspect="1" noChangeArrowheads="1"/>
          </p:cNvPicPr>
          <p:nvPr/>
        </p:nvPicPr>
        <p:blipFill>
          <a:blip r:embed="rId7" cstate="print"/>
          <a:srcRect/>
          <a:stretch>
            <a:fillRect/>
          </a:stretch>
        </p:blipFill>
        <p:spPr bwMode="auto">
          <a:xfrm>
            <a:off x="6186944" y="4280368"/>
            <a:ext cx="1409392" cy="1885212"/>
          </a:xfrm>
          <a:prstGeom prst="rect">
            <a:avLst/>
          </a:prstGeom>
          <a:noFill/>
          <a:effectLst>
            <a:outerShdw blurRad="50800" dist="38100" dir="2700000" algn="tl" rotWithShape="0">
              <a:prstClr val="black">
                <a:alpha val="40000"/>
              </a:prstClr>
            </a:outerShdw>
          </a:effectLst>
        </p:spPr>
      </p:pic>
      <p:grpSp>
        <p:nvGrpSpPr>
          <p:cNvPr id="21" name="Группа 20"/>
          <p:cNvGrpSpPr/>
          <p:nvPr/>
        </p:nvGrpSpPr>
        <p:grpSpPr>
          <a:xfrm>
            <a:off x="1979712" y="6400878"/>
            <a:ext cx="4752528" cy="1915538"/>
            <a:chOff x="5209932" y="5099090"/>
            <a:chExt cx="3873258" cy="1561142"/>
          </a:xfrm>
        </p:grpSpPr>
        <p:pic>
          <p:nvPicPr>
            <p:cNvPr id="4102" name="Picture 6" descr="V:\pubs_new\Oblogki wse\HappyEng.ru\9 class\RGB_JPEG\HEru9SB_coverFGOS.jpg"/>
            <p:cNvPicPr>
              <a:picLocks noChangeAspect="1" noChangeArrowheads="1"/>
            </p:cNvPicPr>
            <p:nvPr/>
          </p:nvPicPr>
          <p:blipFill>
            <a:blip r:embed="rId8" cstate="print"/>
            <a:srcRect/>
            <a:stretch>
              <a:fillRect/>
            </a:stretch>
          </p:blipFill>
          <p:spPr bwMode="auto">
            <a:xfrm>
              <a:off x="5209932" y="5106318"/>
              <a:ext cx="1148870" cy="1536427"/>
            </a:xfrm>
            <a:prstGeom prst="rect">
              <a:avLst/>
            </a:prstGeom>
            <a:noFill/>
            <a:effectLst>
              <a:outerShdw blurRad="50800" dist="38100" dir="2700000" algn="tl" rotWithShape="0">
                <a:prstClr val="black">
                  <a:alpha val="40000"/>
                </a:prstClr>
              </a:outerShdw>
            </a:effectLst>
          </p:spPr>
        </p:pic>
        <p:pic>
          <p:nvPicPr>
            <p:cNvPr id="4103" name="Picture 7" descr="V:\pubs_new\Oblogki wse\HappyEng.ru\10 class\Heru10_SB_FGOS.jpg"/>
            <p:cNvPicPr>
              <a:picLocks noChangeAspect="1" noChangeArrowheads="1"/>
            </p:cNvPicPr>
            <p:nvPr/>
          </p:nvPicPr>
          <p:blipFill>
            <a:blip r:embed="rId9" cstate="print"/>
            <a:srcRect/>
            <a:stretch>
              <a:fillRect/>
            </a:stretch>
          </p:blipFill>
          <p:spPr bwMode="auto">
            <a:xfrm>
              <a:off x="6551403" y="5106318"/>
              <a:ext cx="1174278" cy="1553914"/>
            </a:xfrm>
            <a:prstGeom prst="rect">
              <a:avLst/>
            </a:prstGeom>
            <a:noFill/>
            <a:effectLst>
              <a:outerShdw blurRad="50800" dist="38100" dir="2700000" algn="tl" rotWithShape="0">
                <a:prstClr val="black">
                  <a:alpha val="40000"/>
                </a:prstClr>
              </a:outerShdw>
            </a:effectLst>
          </p:spPr>
        </p:pic>
        <p:pic>
          <p:nvPicPr>
            <p:cNvPr id="4104" name="Picture 8" descr="V:\pubs_new\Oblogki wse\HappyEng.ru\11 class\HEru11SB_cover_FGOS.jpg"/>
            <p:cNvPicPr>
              <a:picLocks noChangeAspect="1" noChangeArrowheads="1"/>
            </p:cNvPicPr>
            <p:nvPr/>
          </p:nvPicPr>
          <p:blipFill>
            <a:blip r:embed="rId10" cstate="print"/>
            <a:srcRect/>
            <a:stretch>
              <a:fillRect/>
            </a:stretch>
          </p:blipFill>
          <p:spPr bwMode="auto">
            <a:xfrm>
              <a:off x="7935771" y="5099090"/>
              <a:ext cx="1147419" cy="1536427"/>
            </a:xfrm>
            <a:prstGeom prst="rect">
              <a:avLst/>
            </a:prstGeom>
            <a:noFill/>
            <a:effectLst>
              <a:outerShdw blurRad="50800" dist="38100" dir="2700000" algn="tl" rotWithShape="0">
                <a:prstClr val="black">
                  <a:alpha val="40000"/>
                </a:prstClr>
              </a:outerShdw>
            </a:effectLst>
          </p:spPr>
        </p:pic>
      </p:grpSp>
      <p:grpSp>
        <p:nvGrpSpPr>
          <p:cNvPr id="25" name="Группа 24"/>
          <p:cNvGrpSpPr/>
          <p:nvPr/>
        </p:nvGrpSpPr>
        <p:grpSpPr>
          <a:xfrm>
            <a:off x="264989" y="1475656"/>
            <a:ext cx="2722835" cy="2307548"/>
            <a:chOff x="539552" y="1259632"/>
            <a:chExt cx="2722835" cy="2307548"/>
          </a:xfrm>
          <a:effectLst>
            <a:outerShdw blurRad="50800" dist="38100" dir="2700000" algn="tl" rotWithShape="0">
              <a:prstClr val="black">
                <a:alpha val="40000"/>
              </a:prstClr>
            </a:outerShdw>
          </a:effectLst>
        </p:grpSpPr>
        <p:pic>
          <p:nvPicPr>
            <p:cNvPr id="29700" name="Picture 8" descr="V:\pubs_new\Oblogki wse\HappyEng.ru\2 class\HEru2SB1_cover20%.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91680" y="1403648"/>
              <a:ext cx="1570707" cy="2163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7" descr="V:\pubs_new\Oblogki wse\HappyEng.ru\2 class\HEru2SB2_coverR.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9552" y="1259632"/>
              <a:ext cx="1569321" cy="2157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 name="Группа 26"/>
          <p:cNvGrpSpPr/>
          <p:nvPr/>
        </p:nvGrpSpPr>
        <p:grpSpPr>
          <a:xfrm>
            <a:off x="6156176" y="1475656"/>
            <a:ext cx="2736304" cy="2303394"/>
            <a:chOff x="6228184" y="1331640"/>
            <a:chExt cx="2736304" cy="2303394"/>
          </a:xfrm>
          <a:effectLst>
            <a:outerShdw blurRad="50800" dist="38100" dir="2700000" algn="tl" rotWithShape="0">
              <a:prstClr val="black">
                <a:alpha val="40000"/>
              </a:prstClr>
            </a:outerShdw>
          </a:effectLst>
        </p:grpSpPr>
        <p:pic>
          <p:nvPicPr>
            <p:cNvPr id="29698" name="Picture 5" descr="V:\pubs_new\happy_english.ru\Webinar\Презентация 02.12.13\HEru4SB_P2.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97935" y="1475656"/>
              <a:ext cx="1566553" cy="215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7" name="Picture 4" descr="V:\pubs_new\happy_english.ru\Webinar\Презентация 02.12.13\HEru4SB_P1.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228184" y="1331640"/>
              <a:ext cx="1569324" cy="215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70150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349E39-CF58-85DC-97C8-E510F8DC4579}"/>
              </a:ext>
            </a:extLst>
          </p:cNvPr>
          <p:cNvSpPr txBox="1"/>
          <p:nvPr/>
        </p:nvSpPr>
        <p:spPr>
          <a:xfrm>
            <a:off x="1115616" y="2483768"/>
            <a:ext cx="6912768" cy="4524315"/>
          </a:xfrm>
          <a:prstGeom prst="rect">
            <a:avLst/>
          </a:prstGeom>
          <a:noFill/>
        </p:spPr>
        <p:txBody>
          <a:bodyPr wrap="square" rtlCol="0">
            <a:spAutoFit/>
          </a:bodyPr>
          <a:lstStyle/>
          <a:p>
            <a:r>
              <a:rPr lang="ru-RU" sz="1800" kern="100" dirty="0">
                <a:effectLst/>
                <a:latin typeface="Calibri" panose="020F0502020204030204" pitchFamily="34" charset="0"/>
                <a:ea typeface="Calibri" panose="020F0502020204030204" pitchFamily="34" charset="0"/>
                <a:cs typeface="Times New Roman" panose="02020603050405020304" pitchFamily="18" charset="0"/>
              </a:rPr>
              <a:t>Инновационный </a:t>
            </a:r>
            <a:r>
              <a:rPr lang="x-none" sz="1800" kern="100" dirty="0">
                <a:effectLst/>
                <a:latin typeface="Calibri" panose="020F0502020204030204" pitchFamily="34" charset="0"/>
                <a:ea typeface="Calibri" panose="020F0502020204030204" pitchFamily="34" charset="0"/>
                <a:cs typeface="Times New Roman" panose="02020603050405020304" pitchFamily="18" charset="0"/>
              </a:rPr>
              <a:t>подход, представленный в этом сборнике, направлен на формирование навыка осознанного чтения, при котором ребёнок понимает не только отдельные слова, но и связи между ними в предложениях.</a:t>
            </a:r>
          </a:p>
          <a:p>
            <a:r>
              <a:rPr lang="x-none" sz="1800" kern="100" dirty="0">
                <a:effectLst/>
                <a:latin typeface="Calibri" panose="020F0502020204030204" pitchFamily="34" charset="0"/>
                <a:ea typeface="Calibri" panose="020F0502020204030204" pitchFamily="34" charset="0"/>
                <a:cs typeface="Times New Roman" panose="02020603050405020304" pitchFamily="18" charset="0"/>
              </a:rPr>
              <a:t>Методика помогает ребёнку перейти от чтения по слогам к более плавному чтению целыми словами и предложениями, что значительно улучшает скорость и понимание прочитанного.</a:t>
            </a:r>
          </a:p>
          <a:p>
            <a:r>
              <a:rPr lang="x-none" sz="1800" kern="100" dirty="0">
                <a:effectLst/>
                <a:latin typeface="Calibri" panose="020F0502020204030204" pitchFamily="34" charset="0"/>
                <a:ea typeface="Calibri" panose="020F0502020204030204" pitchFamily="34" charset="0"/>
                <a:cs typeface="Times New Roman" panose="02020603050405020304" pitchFamily="18" charset="0"/>
              </a:rPr>
              <a:t>У ребёнка развивается способность видеть общую структуру текста, понимать, как организованы его части и как они связаны между собой. Это позволяет лучше ориентироваться в тексте и выделять главные идеи</a:t>
            </a:r>
            <a:r>
              <a:rPr lang="ru-RU" sz="1800" kern="100" dirty="0">
                <a:effectLst/>
                <a:latin typeface="Calibri" panose="020F0502020204030204" pitchFamily="34" charset="0"/>
                <a:ea typeface="Calibri" panose="020F0502020204030204" pitchFamily="34" charset="0"/>
                <a:cs typeface="Times New Roman" panose="02020603050405020304" pitchFamily="18" charset="0"/>
              </a:rPr>
              <a:t>, формировать навыки пересказа.</a:t>
            </a:r>
            <a:endParaRPr lang="x-non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ru-RU" sz="1800" kern="100" dirty="0">
                <a:effectLst/>
                <a:latin typeface="Calibri" panose="020F0502020204030204" pitchFamily="34" charset="0"/>
                <a:ea typeface="Calibri" panose="020F0502020204030204" pitchFamily="34" charset="0"/>
                <a:cs typeface="Times New Roman" panose="02020603050405020304" pitchFamily="18" charset="0"/>
              </a:rPr>
              <a:t>Методика способствует формированию  </a:t>
            </a:r>
            <a:r>
              <a:rPr lang="x-none" sz="1800" kern="100" dirty="0">
                <a:effectLst/>
                <a:latin typeface="Calibri" panose="020F0502020204030204" pitchFamily="34" charset="0"/>
                <a:ea typeface="Calibri" panose="020F0502020204030204" pitchFamily="34" charset="0"/>
                <a:cs typeface="Times New Roman" panose="02020603050405020304" pitchFamily="18" charset="0"/>
              </a:rPr>
              <a:t>естественн</a:t>
            </a:r>
            <a:r>
              <a:rPr lang="ru-RU" sz="1800" kern="100" dirty="0">
                <a:effectLst/>
                <a:latin typeface="Calibri" panose="020F0502020204030204" pitchFamily="34" charset="0"/>
                <a:ea typeface="Calibri" panose="020F0502020204030204" pitchFamily="34" charset="0"/>
                <a:cs typeface="Times New Roman" panose="02020603050405020304" pitchFamily="18" charset="0"/>
              </a:rPr>
              <a:t>ой </a:t>
            </a:r>
            <a:r>
              <a:rPr lang="x-none" sz="1800" kern="100" dirty="0">
                <a:effectLst/>
                <a:latin typeface="Calibri" panose="020F0502020204030204" pitchFamily="34" charset="0"/>
                <a:ea typeface="Calibri" panose="020F0502020204030204" pitchFamily="34" charset="0"/>
                <a:cs typeface="Times New Roman" panose="02020603050405020304" pitchFamily="18" charset="0"/>
              </a:rPr>
              <a:t>интонационн</a:t>
            </a:r>
            <a:r>
              <a:rPr lang="ru-RU" sz="1800" kern="100" dirty="0">
                <a:effectLst/>
                <a:latin typeface="Calibri" panose="020F0502020204030204" pitchFamily="34" charset="0"/>
                <a:ea typeface="Calibri" panose="020F0502020204030204" pitchFamily="34" charset="0"/>
                <a:cs typeface="Times New Roman" panose="02020603050405020304" pitchFamily="18" charset="0"/>
              </a:rPr>
              <a:t>ой </a:t>
            </a:r>
            <a:r>
              <a:rPr lang="x-none" sz="1800" kern="100" dirty="0">
                <a:effectLst/>
                <a:latin typeface="Calibri" panose="020F0502020204030204" pitchFamily="34" charset="0"/>
                <a:ea typeface="Calibri" panose="020F0502020204030204" pitchFamily="34" charset="0"/>
                <a:cs typeface="Times New Roman" panose="02020603050405020304" pitchFamily="18" charset="0"/>
              </a:rPr>
              <a:t>выраз</a:t>
            </a:r>
            <a:r>
              <a:rPr lang="ru-RU" sz="1800" kern="100" dirty="0">
                <a:effectLst/>
                <a:latin typeface="Calibri" panose="020F0502020204030204" pitchFamily="34" charset="0"/>
                <a:ea typeface="Calibri" panose="020F0502020204030204" pitchFamily="34" charset="0"/>
                <a:cs typeface="Times New Roman" panose="02020603050405020304" pitchFamily="18" charset="0"/>
              </a:rPr>
              <a:t>и</a:t>
            </a:r>
            <a:r>
              <a:rPr lang="x-none" sz="1800" kern="100" dirty="0">
                <a:effectLst/>
                <a:latin typeface="Calibri" panose="020F0502020204030204" pitchFamily="34" charset="0"/>
                <a:ea typeface="Calibri" panose="020F0502020204030204" pitchFamily="34" charset="0"/>
                <a:cs typeface="Times New Roman" panose="02020603050405020304" pitchFamily="18" charset="0"/>
              </a:rPr>
              <a:t>тельност</a:t>
            </a:r>
            <a:r>
              <a:rPr lang="ru-RU" sz="1800" kern="100" dirty="0">
                <a:effectLst/>
                <a:latin typeface="Calibri" panose="020F0502020204030204" pitchFamily="34" charset="0"/>
                <a:ea typeface="Calibri" panose="020F0502020204030204" pitchFamily="34" charset="0"/>
                <a:cs typeface="Times New Roman" panose="02020603050405020304" pitchFamily="18" charset="0"/>
              </a:rPr>
              <a:t>и</a:t>
            </a:r>
            <a:r>
              <a:rPr lang="x-none" sz="1800" kern="100" dirty="0">
                <a:effectLst/>
                <a:latin typeface="Calibri" panose="020F0502020204030204" pitchFamily="34" charset="0"/>
                <a:ea typeface="Calibri" panose="020F0502020204030204" pitchFamily="34" charset="0"/>
                <a:cs typeface="Times New Roman" panose="02020603050405020304" pitchFamily="18" charset="0"/>
              </a:rPr>
              <a:t> при чтении вслух. </a:t>
            </a:r>
          </a:p>
          <a:p>
            <a:r>
              <a:rPr lang="ru-RU" sz="1800" kern="100" dirty="0">
                <a:effectLst/>
                <a:latin typeface="Calibri" panose="020F0502020204030204" pitchFamily="34" charset="0"/>
                <a:ea typeface="Calibri" panose="020F0502020204030204" pitchFamily="34" charset="0"/>
                <a:cs typeface="Times New Roman" panose="02020603050405020304" pitchFamily="18" charset="0"/>
              </a:rPr>
              <a:t> В текстах з</a:t>
            </a:r>
            <a:r>
              <a:rPr lang="x-none" sz="1800" kern="100" dirty="0">
                <a:effectLst/>
                <a:latin typeface="Calibri" panose="020F0502020204030204" pitchFamily="34" charset="0"/>
                <a:ea typeface="Calibri" panose="020F0502020204030204" pitchFamily="34" charset="0"/>
                <a:cs typeface="Times New Roman" panose="02020603050405020304" pitchFamily="18" charset="0"/>
              </a:rPr>
              <a:t>акрепляются грамматические конструкции и лексические единицы ФОП НОО для 2-го класса в комму- никативном контексте.</a:t>
            </a:r>
            <a:br>
              <a:rPr lang="x-none"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x-none"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00268995-A649-99D9-0A90-EAB5F23F0E38}"/>
              </a:ext>
            </a:extLst>
          </p:cNvPr>
          <p:cNvSpPr txBox="1"/>
          <p:nvPr/>
        </p:nvSpPr>
        <p:spPr>
          <a:xfrm>
            <a:off x="2843808" y="179512"/>
            <a:ext cx="4066684" cy="523220"/>
          </a:xfrm>
          <a:prstGeom prst="rect">
            <a:avLst/>
          </a:prstGeom>
          <a:solidFill>
            <a:srgbClr val="1E86CA"/>
          </a:solidFill>
        </p:spPr>
        <p:txBody>
          <a:bodyPr wrap="square" rtlCol="0">
            <a:spAutoFit/>
          </a:bodyPr>
          <a:lstStyle/>
          <a:p>
            <a:r>
              <a:rPr lang="x-none" sz="2800" dirty="0">
                <a:solidFill>
                  <a:schemeClr val="bg1"/>
                </a:solidFill>
              </a:rPr>
              <a:t>Педагогическая ценность</a:t>
            </a:r>
          </a:p>
        </p:txBody>
      </p:sp>
    </p:spTree>
    <p:extLst>
      <p:ext uri="{BB962C8B-B14F-4D97-AF65-F5344CB8AC3E}">
        <p14:creationId xmlns:p14="http://schemas.microsoft.com/office/powerpoint/2010/main" val="3020811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291284"/>
            <a:ext cx="8558795" cy="60946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33941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t="3044" b="5288"/>
          <a:stretch/>
        </p:blipFill>
        <p:spPr>
          <a:xfrm>
            <a:off x="2195735" y="1121228"/>
            <a:ext cx="5402353" cy="70511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180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5736" y="957199"/>
            <a:ext cx="5256156" cy="7488000"/>
          </a:xfrm>
          <a:prstGeom prst="rect">
            <a:avLst/>
          </a:prstGeom>
          <a:ln>
            <a:noFill/>
          </a:ln>
          <a:effectLst>
            <a:outerShdw blurRad="190500" dist="139700" dir="2700000" sx="98000" sy="98000" algn="tl" rotWithShape="0">
              <a:srgbClr val="333333">
                <a:alpha val="94000"/>
              </a:srgbClr>
            </a:outerShdw>
          </a:effectLst>
        </p:spPr>
      </p:pic>
    </p:spTree>
    <p:extLst>
      <p:ext uri="{BB962C8B-B14F-4D97-AF65-F5344CB8AC3E}">
        <p14:creationId xmlns:p14="http://schemas.microsoft.com/office/powerpoint/2010/main" val="20685875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5446" y="899592"/>
            <a:ext cx="5268353" cy="75013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921524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5588" y="899592"/>
            <a:ext cx="5348064" cy="76148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512801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3728" y="1115616"/>
            <a:ext cx="5179802" cy="73752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31193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460" y="1547664"/>
            <a:ext cx="8739510" cy="62232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498735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b="8373"/>
          <a:stretch/>
        </p:blipFill>
        <p:spPr>
          <a:xfrm>
            <a:off x="2195736" y="1021500"/>
            <a:ext cx="5464201" cy="71287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272817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8400" y="971600"/>
            <a:ext cx="5132040" cy="73111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4618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Группа 16"/>
          <p:cNvGrpSpPr/>
          <p:nvPr/>
        </p:nvGrpSpPr>
        <p:grpSpPr>
          <a:xfrm>
            <a:off x="3659041" y="5292080"/>
            <a:ext cx="5161431" cy="2223397"/>
            <a:chOff x="4930801" y="5203026"/>
            <a:chExt cx="3025575" cy="1303331"/>
          </a:xfrm>
        </p:grpSpPr>
        <p:pic>
          <p:nvPicPr>
            <p:cNvPr id="27652" name="Рисунок 15" descr="000000998_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1480" y="5211609"/>
              <a:ext cx="934776" cy="128616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Рисунок 22" descr="000000991_2.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0801" y="5203026"/>
              <a:ext cx="888789" cy="129877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Рисунок 24" descr="000010017_2.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5851" y="5213282"/>
              <a:ext cx="940525" cy="12930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Группа 17"/>
          <p:cNvGrpSpPr/>
          <p:nvPr/>
        </p:nvGrpSpPr>
        <p:grpSpPr>
          <a:xfrm>
            <a:off x="467544" y="4795191"/>
            <a:ext cx="2736305" cy="3534400"/>
            <a:chOff x="323528" y="5206537"/>
            <a:chExt cx="2417844" cy="3123054"/>
          </a:xfrm>
        </p:grpSpPr>
        <p:pic>
          <p:nvPicPr>
            <p:cNvPr id="27655" name="Рисунок 18" descr="000000981_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08565" y="6804248"/>
              <a:ext cx="1132806" cy="150876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Рисунок 25" descr="000000984_2.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6368" y="6800377"/>
              <a:ext cx="1148899" cy="152921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Рисунок 23" descr="000000983_2.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01381" y="5213094"/>
              <a:ext cx="1139991" cy="150876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Рисунок 21" descr="000000982_2.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3528" y="5206537"/>
              <a:ext cx="1145015" cy="150912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651" name="Рисунок 14" descr="000010096_2.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7065" y="2569473"/>
            <a:ext cx="1439629" cy="198374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Рисунок 16" descr="000000979_2.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68144" y="2569474"/>
            <a:ext cx="1439589" cy="198374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Рисунок 17" descr="000010265_2.jp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979712" y="2568815"/>
            <a:ext cx="1439871" cy="198374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Рисунок 19" descr="000000980_2.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77149" y="2569473"/>
            <a:ext cx="1446858" cy="198374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Рисунок 18" descr="Funny Stories копия.jpg"/>
          <p:cNvPicPr>
            <a:picLocks noChangeAspect="1"/>
          </p:cNvPicPr>
          <p:nvPr/>
        </p:nvPicPr>
        <p:blipFill>
          <a:blip r:embed="rId14" cstate="print"/>
          <a:stretch>
            <a:fillRect/>
          </a:stretch>
        </p:blipFill>
        <p:spPr>
          <a:xfrm>
            <a:off x="3632031" y="1907704"/>
            <a:ext cx="1948082" cy="2679902"/>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2576CA1A-B734-D61F-9924-A98C0B358B69}"/>
              </a:ext>
            </a:extLst>
          </p:cNvPr>
          <p:cNvSpPr txBox="1"/>
          <p:nvPr/>
        </p:nvSpPr>
        <p:spPr>
          <a:xfrm>
            <a:off x="2987824" y="1043608"/>
            <a:ext cx="3336170" cy="584775"/>
          </a:xfrm>
          <a:prstGeom prst="rect">
            <a:avLst/>
          </a:prstGeom>
          <a:solidFill>
            <a:srgbClr val="1E86CA"/>
          </a:solidFill>
        </p:spPr>
        <p:txBody>
          <a:bodyPr wrap="none" rtlCol="0">
            <a:spAutoFit/>
          </a:bodyPr>
          <a:lstStyle/>
          <a:p>
            <a:r>
              <a:rPr lang="ru-RU" b="1" dirty="0">
                <a:solidFill>
                  <a:schemeClr val="bg1"/>
                </a:solidFill>
              </a:rPr>
              <a:t>У</a:t>
            </a:r>
            <a:r>
              <a:rPr lang="x-none" b="1" dirty="0">
                <a:solidFill>
                  <a:schemeClr val="bg1"/>
                </a:solidFill>
              </a:rPr>
              <a:t>чебные пособия</a:t>
            </a:r>
          </a:p>
        </p:txBody>
      </p:sp>
    </p:spTree>
    <p:extLst>
      <p:ext uri="{BB962C8B-B14F-4D97-AF65-F5344CB8AC3E}">
        <p14:creationId xmlns:p14="http://schemas.microsoft.com/office/powerpoint/2010/main" val="2338846138"/>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5736" y="905117"/>
            <a:ext cx="5205126" cy="74112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08887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4147" y="899592"/>
            <a:ext cx="5336725" cy="75986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475242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err="1">
                <a:solidFill>
                  <a:srgbClr val="00B0F0"/>
                </a:solidFill>
              </a:rPr>
              <a:t>Легенды</a:t>
            </a:r>
            <a:r>
              <a:rPr dirty="0">
                <a:solidFill>
                  <a:srgbClr val="00B0F0"/>
                </a:solidFill>
              </a:rPr>
              <a:t> </a:t>
            </a:r>
            <a:r>
              <a:rPr dirty="0" err="1">
                <a:solidFill>
                  <a:srgbClr val="00B0F0"/>
                </a:solidFill>
              </a:rPr>
              <a:t>и</a:t>
            </a:r>
            <a:r>
              <a:rPr dirty="0">
                <a:solidFill>
                  <a:srgbClr val="00B0F0"/>
                </a:solidFill>
              </a:rPr>
              <a:t> </a:t>
            </a:r>
            <a:r>
              <a:rPr dirty="0" err="1">
                <a:solidFill>
                  <a:srgbClr val="00B0F0"/>
                </a:solidFill>
              </a:rPr>
              <a:t>сказки</a:t>
            </a:r>
            <a:endParaRPr dirty="0">
              <a:solidFill>
                <a:srgbClr val="00B0F0"/>
              </a:solidFill>
            </a:endParaRPr>
          </a:p>
        </p:txBody>
      </p:sp>
      <p:sp>
        <p:nvSpPr>
          <p:cNvPr id="3" name="Content Placeholder 2"/>
          <p:cNvSpPr>
            <a:spLocks noGrp="1"/>
          </p:cNvSpPr>
          <p:nvPr>
            <p:ph idx="1"/>
          </p:nvPr>
        </p:nvSpPr>
        <p:spPr/>
        <p:txBody>
          <a:bodyPr>
            <a:normAutofit/>
          </a:bodyPr>
          <a:lstStyle/>
          <a:p>
            <a:r>
              <a:rPr dirty="0" err="1"/>
              <a:t>Жанр</a:t>
            </a:r>
            <a:r>
              <a:rPr dirty="0"/>
              <a:t>, </a:t>
            </a:r>
            <a:r>
              <a:rPr dirty="0" err="1"/>
              <a:t>объединяющий</a:t>
            </a:r>
            <a:r>
              <a:rPr dirty="0"/>
              <a:t> </a:t>
            </a:r>
            <a:r>
              <a:rPr dirty="0" err="1"/>
              <a:t>фабульное</a:t>
            </a:r>
            <a:r>
              <a:rPr dirty="0"/>
              <a:t> </a:t>
            </a:r>
            <a:r>
              <a:rPr dirty="0" err="1"/>
              <a:t>и</a:t>
            </a:r>
            <a:r>
              <a:rPr dirty="0"/>
              <a:t> </a:t>
            </a:r>
            <a:r>
              <a:rPr dirty="0" err="1"/>
              <a:t>информативное</a:t>
            </a:r>
            <a:endParaRPr lang="ru-RU" dirty="0"/>
          </a:p>
          <a:p>
            <a:r>
              <a:rPr lang="ru-RU" dirty="0"/>
              <a:t>Позволяют работать с аутентичными текстами</a:t>
            </a:r>
            <a:endParaRPr dirty="0"/>
          </a:p>
          <a:p>
            <a:r>
              <a:rPr dirty="0" err="1"/>
              <a:t>Методический</a:t>
            </a:r>
            <a:r>
              <a:rPr dirty="0"/>
              <a:t> </a:t>
            </a:r>
            <a:r>
              <a:rPr dirty="0" err="1"/>
              <a:t>потенциал</a:t>
            </a:r>
            <a:r>
              <a:rPr dirty="0"/>
              <a:t>:</a:t>
            </a:r>
          </a:p>
          <a:p>
            <a:pPr lvl="1"/>
            <a:r>
              <a:rPr dirty="0" err="1"/>
              <a:t>Культурологический</a:t>
            </a:r>
            <a:r>
              <a:rPr dirty="0"/>
              <a:t> </a:t>
            </a:r>
            <a:r>
              <a:rPr dirty="0" err="1"/>
              <a:t>компонент</a:t>
            </a:r>
            <a:r>
              <a:rPr dirty="0"/>
              <a:t>, </a:t>
            </a:r>
            <a:r>
              <a:rPr dirty="0" err="1"/>
              <a:t>богатый</a:t>
            </a:r>
            <a:r>
              <a:rPr dirty="0"/>
              <a:t> </a:t>
            </a:r>
            <a:r>
              <a:rPr dirty="0" err="1"/>
              <a:t>язык</a:t>
            </a:r>
            <a:r>
              <a:rPr dirty="0"/>
              <a:t> </a:t>
            </a:r>
            <a:r>
              <a:rPr dirty="0" err="1"/>
              <a:t>описаний</a:t>
            </a:r>
            <a:endParaRPr dirty="0"/>
          </a:p>
          <a:p>
            <a:pPr lvl="1"/>
            <a:r>
              <a:rPr dirty="0" err="1"/>
              <a:t>Элементы</a:t>
            </a:r>
            <a:r>
              <a:rPr dirty="0"/>
              <a:t> </a:t>
            </a:r>
            <a:r>
              <a:rPr dirty="0" err="1"/>
              <a:t>волшебства</a:t>
            </a:r>
            <a:r>
              <a:rPr dirty="0"/>
              <a:t> </a:t>
            </a:r>
            <a:r>
              <a:rPr dirty="0" err="1"/>
              <a:t>привлекают</a:t>
            </a:r>
            <a:r>
              <a:rPr dirty="0"/>
              <a:t> </a:t>
            </a:r>
            <a:r>
              <a:rPr dirty="0" err="1"/>
              <a:t>внимание</a:t>
            </a:r>
            <a:r>
              <a:rPr lang="ru-RU" dirty="0"/>
              <a:t>, </a:t>
            </a:r>
            <a:r>
              <a:rPr lang="ru-RU" dirty="0" err="1"/>
              <a:t>жают</a:t>
            </a:r>
            <a:r>
              <a:rPr lang="ru-RU" dirty="0"/>
              <a:t> возможность </a:t>
            </a:r>
            <a:r>
              <a:rPr lang="ru-RU" dirty="0" err="1"/>
              <a:t>орагизации</a:t>
            </a:r>
            <a:r>
              <a:rPr lang="ru-RU" dirty="0"/>
              <a:t> </a:t>
            </a:r>
            <a:r>
              <a:rPr lang="ru-RU" dirty="0" err="1"/>
              <a:t>проетной</a:t>
            </a:r>
            <a:r>
              <a:rPr lang="ru-RU" dirty="0"/>
              <a:t> </a:t>
            </a:r>
            <a:r>
              <a:rPr lang="ru-RU" dirty="0" err="1"/>
              <a:t>деятельноси</a:t>
            </a:r>
            <a:r>
              <a:rPr lang="ru-RU" dirty="0"/>
              <a:t>: отдели реальные события от вымысла.</a:t>
            </a: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Booklet_magic_apple9.jpg"/>
          <p:cNvPicPr>
            <a:picLocks noChangeAspect="1"/>
          </p:cNvPicPr>
          <p:nvPr/>
        </p:nvPicPr>
        <p:blipFill>
          <a:blip r:embed="rId2"/>
          <a:stretch>
            <a:fillRect/>
          </a:stretch>
        </p:blipFill>
        <p:spPr>
          <a:xfrm>
            <a:off x="934308" y="2000250"/>
            <a:ext cx="7275384" cy="5143500"/>
          </a:xfrm>
          <a:prstGeom prst="rect">
            <a:avLst/>
          </a:prstGeom>
        </p:spPr>
      </p:pic>
    </p:spTree>
    <p:extLst>
      <p:ext uri="{BB962C8B-B14F-4D97-AF65-F5344CB8AC3E}">
        <p14:creationId xmlns:p14="http://schemas.microsoft.com/office/powerpoint/2010/main" val="3426261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 name="Рисунок 10" descr="Reader_7_8_04.jpg"/>
          <p:cNvPicPr>
            <a:picLocks noChangeAspect="1"/>
          </p:cNvPicPr>
          <p:nvPr/>
        </p:nvPicPr>
        <p:blipFill>
          <a:blip r:embed="rId2" cstate="screen"/>
          <a:stretch>
            <a:fillRect/>
          </a:stretch>
        </p:blipFill>
        <p:spPr>
          <a:xfrm>
            <a:off x="782849" y="1996978"/>
            <a:ext cx="3878316" cy="5146773"/>
          </a:xfrm>
          <a:prstGeom prst="rect">
            <a:avLst/>
          </a:prstGeom>
          <a:effectLst>
            <a:outerShdw blurRad="50800" dist="38100" dir="2700000" algn="tl" rotWithShape="0">
              <a:prstClr val="black">
                <a:alpha val="40000"/>
              </a:prstClr>
            </a:outerShdw>
          </a:effectLst>
        </p:spPr>
      </p:pic>
      <p:pic>
        <p:nvPicPr>
          <p:cNvPr id="12" name="Рисунок 11" descr="Reader_7_8_05.jpg"/>
          <p:cNvPicPr>
            <a:picLocks noChangeAspect="1"/>
          </p:cNvPicPr>
          <p:nvPr/>
        </p:nvPicPr>
        <p:blipFill>
          <a:blip r:embed="rId3" cstate="screen"/>
          <a:stretch>
            <a:fillRect/>
          </a:stretch>
        </p:blipFill>
        <p:spPr>
          <a:xfrm>
            <a:off x="4661165" y="1996978"/>
            <a:ext cx="3878316" cy="5146773"/>
          </a:xfrm>
          <a:prstGeom prst="rect">
            <a:avLst/>
          </a:prstGeom>
          <a:effectLst>
            <a:outerShdw blurRad="50800" dist="38100" dir="2700000" algn="tl" rotWithShape="0">
              <a:prstClr val="black">
                <a:alpha val="40000"/>
              </a:prstClr>
            </a:outerShdw>
          </a:effectLst>
        </p:spPr>
      </p:pic>
      <p:pic>
        <p:nvPicPr>
          <p:cNvPr id="13" name="Рисунок 12" descr="Reader_7_8_cover (2).jpg"/>
          <p:cNvPicPr>
            <a:picLocks noChangeAspect="1"/>
          </p:cNvPicPr>
          <p:nvPr/>
        </p:nvPicPr>
        <p:blipFill>
          <a:blip r:embed="rId4" cstate="screen"/>
          <a:stretch>
            <a:fillRect/>
          </a:stretch>
        </p:blipFill>
        <p:spPr>
          <a:xfrm>
            <a:off x="290001" y="2277596"/>
            <a:ext cx="960659" cy="1350000"/>
          </a:xfrm>
          <a:prstGeom prst="rect">
            <a:avLst/>
          </a:prstGeom>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pic>
    </p:spTree>
    <p:extLst>
      <p:ext uri="{BB962C8B-B14F-4D97-AF65-F5344CB8AC3E}">
        <p14:creationId xmlns:p14="http://schemas.microsoft.com/office/powerpoint/2010/main" val="15719571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7C3AFC51-F5D9-7D2F-E733-8051D3C1FB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6349" y="2668290"/>
            <a:ext cx="3705876" cy="3483387"/>
          </a:xfrm>
          <a:prstGeom prst="rect">
            <a:avLst/>
          </a:prstGeom>
        </p:spPr>
      </p:pic>
    </p:spTree>
    <p:extLst>
      <p:ext uri="{BB962C8B-B14F-4D97-AF65-F5344CB8AC3E}">
        <p14:creationId xmlns:p14="http://schemas.microsoft.com/office/powerpoint/2010/main" val="18616408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443FB0A-1F8A-80C5-DD5D-D945C497AD84}"/>
              </a:ext>
            </a:extLst>
          </p:cNvPr>
          <p:cNvSpPr txBox="1"/>
          <p:nvPr/>
        </p:nvSpPr>
        <p:spPr>
          <a:xfrm>
            <a:off x="3235351" y="2506271"/>
            <a:ext cx="2622524" cy="3608617"/>
          </a:xfrm>
          <a:prstGeom prst="rect">
            <a:avLst/>
          </a:prstGeom>
          <a:noFill/>
        </p:spPr>
        <p:txBody>
          <a:bodyPr wrap="square">
            <a:spAutoFit/>
          </a:bodyPr>
          <a:lstStyle/>
          <a:p>
            <a:pPr marL="192881" indent="-192881">
              <a:buFont typeface="+mj-lt"/>
              <a:buAutoNum type="arabicPeriod"/>
            </a:pPr>
            <a:r>
              <a:rPr lang="ru-DE" sz="788" b="1" dirty="0">
                <a:latin typeface="Times New Roman" panose="02020603050405020304" pitchFamily="18" charset="0"/>
                <a:ea typeface="Times New Roman" panose="02020603050405020304" pitchFamily="18" charset="0"/>
              </a:rPr>
              <a:t>Read these historical facts. </a:t>
            </a:r>
            <a:endParaRPr lang="ru-DE" sz="788" dirty="0">
              <a:latin typeface="Times New Roman" panose="02020603050405020304" pitchFamily="18" charset="0"/>
              <a:ea typeface="Times New Roman" panose="02020603050405020304" pitchFamily="18" charset="0"/>
            </a:endParaRPr>
          </a:p>
          <a:p>
            <a:pPr marL="257175"/>
            <a:r>
              <a:rPr lang="ru-DE" sz="788" b="1" dirty="0">
                <a:latin typeface="Times New Roman" panose="02020603050405020304" pitchFamily="18" charset="0"/>
                <a:ea typeface="Times New Roman" panose="02020603050405020304" pitchFamily="18" charset="0"/>
              </a:rPr>
              <a:t> </a:t>
            </a:r>
            <a:endParaRPr lang="ru-DE" sz="788" dirty="0">
              <a:latin typeface="Times New Roman" panose="02020603050405020304" pitchFamily="18" charset="0"/>
              <a:ea typeface="Times New Roman" panose="02020603050405020304" pitchFamily="18" charset="0"/>
            </a:endParaRPr>
          </a:p>
          <a:p>
            <a:pPr marL="192881" indent="-192881">
              <a:buFont typeface="+mj-lt"/>
              <a:buAutoNum type="arabicPeriod"/>
            </a:pPr>
            <a:r>
              <a:rPr lang="ru-DE" sz="788" dirty="0">
                <a:latin typeface="Times New Roman" panose="02020603050405020304" pitchFamily="18" charset="0"/>
                <a:ea typeface="Times New Roman" panose="02020603050405020304" pitchFamily="18" charset="0"/>
              </a:rPr>
              <a:t>Novgorod was a great trading city in medieval Russia. </a:t>
            </a:r>
          </a:p>
          <a:p>
            <a:pPr marL="192881" indent="-192881">
              <a:buFont typeface="+mj-lt"/>
              <a:buAutoNum type="arabicPeriod"/>
            </a:pPr>
            <a:r>
              <a:rPr lang="ru-DE" sz="788" dirty="0">
                <a:latin typeface="Times New Roman" panose="02020603050405020304" pitchFamily="18" charset="0"/>
                <a:ea typeface="Times New Roman" panose="02020603050405020304" pitchFamily="18" charset="0"/>
              </a:rPr>
              <a:t>Merchants sold furs and honey in Novgorod's markets.</a:t>
            </a:r>
          </a:p>
          <a:p>
            <a:pPr marL="192881" indent="-192881">
              <a:buFont typeface="+mj-lt"/>
              <a:buAutoNum type="arabicPeriod"/>
            </a:pPr>
            <a:r>
              <a:rPr lang="ru-DE" sz="788" dirty="0">
                <a:latin typeface="Times New Roman" panose="02020603050405020304" pitchFamily="18" charset="0"/>
                <a:ea typeface="Times New Roman" panose="02020603050405020304" pitchFamily="18" charset="0"/>
              </a:rPr>
              <a:t>Builders made most houses from wood.</a:t>
            </a:r>
          </a:p>
          <a:p>
            <a:pPr marL="192881" indent="-192881">
              <a:buFont typeface="+mj-lt"/>
              <a:buAutoNum type="arabicPeriod"/>
            </a:pPr>
            <a:r>
              <a:rPr lang="ru-DE" sz="788" dirty="0">
                <a:latin typeface="Times New Roman" panose="02020603050405020304" pitchFamily="18" charset="0"/>
                <a:ea typeface="Times New Roman" panose="02020603050405020304" pitchFamily="18" charset="0"/>
              </a:rPr>
              <a:t>Saint Sophia Cathedral stands in Novgorod with shining silver domes.</a:t>
            </a:r>
          </a:p>
          <a:p>
            <a:pPr marL="192881" indent="-192881">
              <a:buFont typeface="+mj-lt"/>
              <a:buAutoNum type="arabicPeriod"/>
            </a:pPr>
            <a:r>
              <a:rPr lang="ru-DE" sz="788" dirty="0">
                <a:latin typeface="Times New Roman" panose="02020603050405020304" pitchFamily="18" charset="0"/>
                <a:ea typeface="Times New Roman" panose="02020603050405020304" pitchFamily="18" charset="0"/>
              </a:rPr>
              <a:t>Few children went to school; rich families paid monks to teach boys.</a:t>
            </a:r>
          </a:p>
          <a:p>
            <a:pPr marL="192881" indent="-192881">
              <a:buFont typeface="+mj-lt"/>
              <a:buAutoNum type="arabicPeriod"/>
            </a:pPr>
            <a:r>
              <a:rPr lang="ru-DE" sz="788" dirty="0">
                <a:latin typeface="Times New Roman" panose="02020603050405020304" pitchFamily="18" charset="0"/>
                <a:ea typeface="Times New Roman" panose="02020603050405020304" pitchFamily="18" charset="0"/>
              </a:rPr>
              <a:t>Students learned to read and write by copying short prayers.</a:t>
            </a:r>
          </a:p>
          <a:p>
            <a:pPr marL="192881" indent="-192881">
              <a:buFont typeface="+mj-lt"/>
              <a:buAutoNum type="arabicPeriod"/>
            </a:pPr>
            <a:r>
              <a:rPr lang="ru-DE" sz="788" dirty="0">
                <a:latin typeface="Times New Roman" panose="02020603050405020304" pitchFamily="18" charset="0"/>
                <a:ea typeface="Times New Roman" panose="02020603050405020304" pitchFamily="18" charset="0"/>
              </a:rPr>
              <a:t>People wrote and drew on birch bark sheets.</a:t>
            </a:r>
          </a:p>
          <a:p>
            <a:pPr marL="192881" indent="-192881">
              <a:buFont typeface="+mj-lt"/>
              <a:buAutoNum type="arabicPeriod"/>
            </a:pPr>
            <a:r>
              <a:rPr lang="ru-DE" sz="788" dirty="0">
                <a:latin typeface="Times New Roman" panose="02020603050405020304" pitchFamily="18" charset="0"/>
                <a:ea typeface="Times New Roman" panose="02020603050405020304" pitchFamily="18" charset="0"/>
              </a:rPr>
              <a:t>Archaeologists found a real boy's notes and drawings; his name was Onfim.</a:t>
            </a:r>
          </a:p>
          <a:p>
            <a:pPr marL="192881" indent="-192881">
              <a:buFont typeface="+mj-lt"/>
              <a:buAutoNum type="arabicPeriod"/>
            </a:pPr>
            <a:r>
              <a:rPr lang="ru-DE" sz="788" dirty="0">
                <a:latin typeface="Times New Roman" panose="02020603050405020304" pitchFamily="18" charset="0"/>
                <a:ea typeface="Times New Roman" panose="02020603050405020304" pitchFamily="18" charset="0"/>
              </a:rPr>
              <a:t>Icon painters mixed pigments and painted holy images on wooden panels.</a:t>
            </a:r>
          </a:p>
          <a:p>
            <a:pPr marL="192881" indent="-192881">
              <a:buFont typeface="+mj-lt"/>
              <a:buAutoNum type="arabicPeriod"/>
            </a:pPr>
            <a:r>
              <a:rPr lang="ru-DE" sz="788" dirty="0">
                <a:latin typeface="Times New Roman" panose="02020603050405020304" pitchFamily="18" charset="0"/>
                <a:ea typeface="Times New Roman" panose="02020603050405020304" pitchFamily="18" charset="0"/>
              </a:rPr>
              <a:t>Artists often showed Saint George fighting a dragon in Russian art.</a:t>
            </a:r>
          </a:p>
          <a:p>
            <a:r>
              <a:rPr lang="ru-DE" sz="788" dirty="0">
                <a:latin typeface="Times New Roman" panose="02020603050405020304" pitchFamily="18" charset="0"/>
                <a:ea typeface="Times New Roman" panose="02020603050405020304" pitchFamily="18" charset="0"/>
              </a:rPr>
              <a:t> </a:t>
            </a:r>
          </a:p>
          <a:p>
            <a:r>
              <a:rPr lang="en-US" sz="788" b="1" dirty="0">
                <a:latin typeface="Times New Roman" panose="02020603050405020304" pitchFamily="18" charset="0"/>
                <a:ea typeface="Times New Roman" panose="02020603050405020304" pitchFamily="18" charset="0"/>
              </a:rPr>
              <a:t>2. Try to answer the questions.</a:t>
            </a:r>
            <a:endParaRPr lang="ru-DE" sz="788" dirty="0">
              <a:latin typeface="Times New Roman" panose="02020603050405020304" pitchFamily="18" charset="0"/>
              <a:ea typeface="Times New Roman" panose="02020603050405020304" pitchFamily="18" charset="0"/>
            </a:endParaRPr>
          </a:p>
          <a:p>
            <a:r>
              <a:rPr lang="ru-DE" sz="788" dirty="0">
                <a:latin typeface="Times New Roman" panose="02020603050405020304" pitchFamily="18" charset="0"/>
                <a:ea typeface="Times New Roman" panose="02020603050405020304" pitchFamily="18" charset="0"/>
              </a:rPr>
              <a:t>1. Where will this story take place?</a:t>
            </a:r>
          </a:p>
          <a:p>
            <a:r>
              <a:rPr lang="ru-DE" sz="788" dirty="0">
                <a:latin typeface="Times New Roman" panose="02020603050405020304" pitchFamily="18" charset="0"/>
                <a:ea typeface="Times New Roman" panose="02020603050405020304" pitchFamily="18" charset="0"/>
              </a:rPr>
              <a:t>2. Who will be the main character of this story?</a:t>
            </a:r>
          </a:p>
          <a:p>
            <a:r>
              <a:rPr lang="ru-DE" sz="788" dirty="0">
                <a:latin typeface="Times New Roman" panose="02020603050405020304" pitchFamily="18" charset="0"/>
                <a:ea typeface="Times New Roman" panose="02020603050405020304" pitchFamily="18" charset="0"/>
              </a:rPr>
              <a:t>3. Wil this  be a real person or an imaginary character?</a:t>
            </a:r>
          </a:p>
          <a:p>
            <a:r>
              <a:rPr lang="ru-DE" sz="788" dirty="0">
                <a:latin typeface="Times New Roman" panose="02020603050405020304" pitchFamily="18" charset="0"/>
                <a:ea typeface="Times New Roman" panose="02020603050405020304" pitchFamily="18" charset="0"/>
              </a:rPr>
              <a:t>4. What will the main character do?   </a:t>
            </a:r>
          </a:p>
          <a:p>
            <a:r>
              <a:rPr lang="ru-DE" sz="788" dirty="0">
                <a:latin typeface="Times New Roman" panose="02020603050405020304" pitchFamily="18" charset="0"/>
                <a:ea typeface="Times New Roman" panose="02020603050405020304" pitchFamily="18" charset="0"/>
              </a:rPr>
              <a:t>5. Will the main character be from a rich or a pooor family?  </a:t>
            </a:r>
          </a:p>
          <a:p>
            <a:r>
              <a:rPr lang="en-US" sz="788" b="1" dirty="0">
                <a:latin typeface="Times New Roman" panose="02020603050405020304" pitchFamily="18" charset="0"/>
                <a:ea typeface="Times New Roman" panose="02020603050405020304" pitchFamily="18" charset="0"/>
              </a:rPr>
              <a:t> </a:t>
            </a:r>
            <a:endParaRPr lang="ru-DE" sz="788" dirty="0">
              <a:latin typeface="Times New Roman" panose="02020603050405020304" pitchFamily="18" charset="0"/>
              <a:ea typeface="Times New Roman" panose="02020603050405020304" pitchFamily="18" charset="0"/>
            </a:endParaRPr>
          </a:p>
          <a:p>
            <a:r>
              <a:rPr lang="en-US" sz="788" b="1" dirty="0">
                <a:latin typeface="Times New Roman" panose="02020603050405020304" pitchFamily="18" charset="0"/>
                <a:ea typeface="Times New Roman" panose="02020603050405020304" pitchFamily="18" charset="0"/>
              </a:rPr>
              <a:t>3. </a:t>
            </a:r>
            <a:r>
              <a:rPr lang="ru-DE" sz="788" b="1" dirty="0">
                <a:latin typeface="Times New Roman" panose="02020603050405020304" pitchFamily="18" charset="0"/>
                <a:ea typeface="Times New Roman" panose="02020603050405020304" pitchFamily="18" charset="0"/>
              </a:rPr>
              <a:t>Listen to the story and check your ideas. </a:t>
            </a:r>
            <a:endParaRPr lang="ru-DE" sz="788" dirty="0">
              <a:latin typeface="Times New Roman" panose="02020603050405020304" pitchFamily="18" charset="0"/>
              <a:ea typeface="Times New Roman" panose="02020603050405020304" pitchFamily="18" charset="0"/>
            </a:endParaRPr>
          </a:p>
          <a:p>
            <a:r>
              <a:rPr lang="ru-DE" sz="788" dirty="0">
                <a:latin typeface="Times New Roman" panose="02020603050405020304" pitchFamily="18" charset="0"/>
                <a:ea typeface="Times New Roman" panose="02020603050405020304" pitchFamily="18" charset="0"/>
              </a:rPr>
              <a:t> </a:t>
            </a:r>
          </a:p>
          <a:p>
            <a:r>
              <a:rPr lang="ru-DE" sz="788" b="1" dirty="0">
                <a:latin typeface="Times New Roman" panose="02020603050405020304" pitchFamily="18" charset="0"/>
                <a:ea typeface="Times New Roman" panose="02020603050405020304" pitchFamily="18" charset="0"/>
              </a:rPr>
              <a:t>4. </a:t>
            </a:r>
            <a:r>
              <a:rPr lang="en-US" sz="788" b="1" dirty="0">
                <a:latin typeface="Times New Roman" panose="02020603050405020304" pitchFamily="18" charset="0"/>
                <a:ea typeface="Times New Roman" panose="02020603050405020304" pitchFamily="18" charset="0"/>
              </a:rPr>
              <a:t>Read the story after the speaker.</a:t>
            </a:r>
            <a:endParaRPr lang="ru-DE" sz="788"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701947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575231-8FD0-C83E-67F3-8936DCCE419F}"/>
              </a:ext>
            </a:extLst>
          </p:cNvPr>
          <p:cNvSpPr txBox="1"/>
          <p:nvPr/>
        </p:nvSpPr>
        <p:spPr>
          <a:xfrm>
            <a:off x="2000250" y="2870813"/>
            <a:ext cx="4840002" cy="3693319"/>
          </a:xfrm>
          <a:prstGeom prst="rect">
            <a:avLst/>
          </a:prstGeom>
          <a:noFill/>
        </p:spPr>
        <p:txBody>
          <a:bodyPr wrap="square">
            <a:spAutoFit/>
          </a:bodyPr>
          <a:lstStyle/>
          <a:p>
            <a:r>
              <a:rPr lang="ru-DE" sz="900" b="1" kern="100" dirty="0">
                <a:latin typeface="Calibri" panose="020F0502020204030204" pitchFamily="34" charset="0"/>
                <a:ea typeface="Calibri" panose="020F0502020204030204" pitchFamily="34" charset="0"/>
                <a:cs typeface="Times New Roman" panose="02020603050405020304" pitchFamily="18" charset="0"/>
              </a:rPr>
              <a:t>Onfim's Dream of Saint Sophia</a:t>
            </a:r>
            <a:endParaRPr lang="ru-DE" sz="900" kern="100" dirty="0">
              <a:latin typeface="Calibri" panose="020F0502020204030204" pitchFamily="34" charset="0"/>
              <a:ea typeface="Calibri" panose="020F0502020204030204" pitchFamily="34" charset="0"/>
              <a:cs typeface="Times New Roman" panose="02020603050405020304" pitchFamily="18" charset="0"/>
            </a:endParaRPr>
          </a:p>
          <a:p>
            <a:r>
              <a:rPr lang="ru-DE" sz="900" kern="100" dirty="0">
                <a:latin typeface="Calibri" panose="020F0502020204030204" pitchFamily="34" charset="0"/>
                <a:ea typeface="Calibri" panose="020F0502020204030204" pitchFamily="34" charset="0"/>
                <a:cs typeface="Times New Roman" panose="02020603050405020304" pitchFamily="18" charset="0"/>
              </a:rPr>
              <a:t>In the great trading city of Novgorod, wooden houses stood along muddy streets. Merchants sold furs and honey from distant lands. Church bells rang from tall towers, but none was more beautiful than Saint Sophia Cathedral with its silver domes reaching toward heaven.</a:t>
            </a:r>
          </a:p>
          <a:p>
            <a:r>
              <a:rPr lang="ru-DE" sz="900" kern="100" dirty="0">
                <a:latin typeface="Calibri" panose="020F0502020204030204" pitchFamily="34" charset="0"/>
                <a:ea typeface="Calibri" panose="020F0502020204030204" pitchFamily="34" charset="0"/>
                <a:cs typeface="Times New Roman" panose="02020603050405020304" pitchFamily="18" charset="0"/>
              </a:rPr>
              <a:t> </a:t>
            </a:r>
          </a:p>
          <a:p>
            <a:r>
              <a:rPr lang="ru-DE" sz="900" kern="100" dirty="0">
                <a:latin typeface="Calibri" panose="020F0502020204030204" pitchFamily="34" charset="0"/>
                <a:ea typeface="Calibri" panose="020F0502020204030204" pitchFamily="34" charset="0"/>
                <a:cs typeface="Times New Roman" panose="02020603050405020304" pitchFamily="18" charset="0"/>
              </a:rPr>
              <a:t>Most children in Novgorod worked. Boys learned trades. Girls helped at home. But Onfim was lucky. His father was a wealthy fur trader. He paid a learned monk to teach his son reading and writing. Very few boys in all of Novgorod went to school and Onfim was one of them.  </a:t>
            </a:r>
          </a:p>
          <a:p>
            <a:r>
              <a:rPr lang="ru-DE" sz="900" kern="100" dirty="0">
                <a:latin typeface="Calibri" panose="020F0502020204030204" pitchFamily="34" charset="0"/>
                <a:ea typeface="Calibri" panose="020F0502020204030204" pitchFamily="34" charset="0"/>
                <a:cs typeface="Times New Roman" panose="02020603050405020304" pitchFamily="18" charset="0"/>
              </a:rPr>
              <a:t>At school, Onfim practiced his letters. "Lord, help your servant Onfim." He wrote this prayer over and over. Onfim loved school.  </a:t>
            </a:r>
          </a:p>
          <a:p>
            <a:r>
              <a:rPr lang="ru-DE" sz="900" kern="100" dirty="0">
                <a:latin typeface="Calibri" panose="020F0502020204030204" pitchFamily="34" charset="0"/>
                <a:ea typeface="Calibri" panose="020F0502020204030204" pitchFamily="34" charset="0"/>
                <a:cs typeface="Times New Roman" panose="02020603050405020304" pitchFamily="18" charset="0"/>
              </a:rPr>
              <a:t>But he loved something else even more. Every day after lessons, he ran to Saint Sophia Cathedral. He stared at the painted walls. Angels with golden wings. Saints with kind faces. Jesus with his mother Mary. The faces looked so real  in the candlelight.</a:t>
            </a:r>
          </a:p>
          <a:p>
            <a:r>
              <a:rPr lang="ru-DE" sz="900" kern="100" dirty="0">
                <a:latin typeface="Calibri" panose="020F0502020204030204" pitchFamily="34" charset="0"/>
                <a:ea typeface="Calibri" panose="020F0502020204030204" pitchFamily="34" charset="0"/>
                <a:cs typeface="Times New Roman" panose="02020603050405020304" pitchFamily="18" charset="0"/>
              </a:rPr>
              <a:t> After that Onfim went home and drew pictures.</a:t>
            </a:r>
          </a:p>
          <a:p>
            <a:r>
              <a:rPr lang="ru-DE" sz="900" kern="100" dirty="0">
                <a:latin typeface="Calibri" panose="020F0502020204030204" pitchFamily="34" charset="0"/>
                <a:ea typeface="Calibri" panose="020F0502020204030204" pitchFamily="34" charset="0"/>
                <a:cs typeface="Times New Roman" panose="02020603050405020304" pitchFamily="18" charset="0"/>
              </a:rPr>
              <a:t> </a:t>
            </a:r>
          </a:p>
          <a:p>
            <a:r>
              <a:rPr lang="ru-DE" sz="900" kern="100" dirty="0">
                <a:latin typeface="Calibri" panose="020F0502020204030204" pitchFamily="34" charset="0"/>
                <a:ea typeface="Calibri" panose="020F0502020204030204" pitchFamily="34" charset="0"/>
                <a:cs typeface="Times New Roman" panose="02020603050405020304" pitchFamily="18" charset="0"/>
              </a:rPr>
              <a:t>One day he drew Saint George fighting dragons on his birch bark.  Another day there were angels with shining wings. Sometimes he just drew people he knew and his father always nodded and smiled.</a:t>
            </a:r>
          </a:p>
          <a:p>
            <a:r>
              <a:rPr lang="ru-DE" sz="900" kern="100" dirty="0">
                <a:latin typeface="Calibri" panose="020F0502020204030204" pitchFamily="34" charset="0"/>
                <a:ea typeface="Calibri" panose="020F0502020204030204" pitchFamily="34" charset="0"/>
                <a:cs typeface="Times New Roman" panose="02020603050405020304" pitchFamily="18" charset="0"/>
              </a:rPr>
              <a:t>One winter morning, Onfim walked to school. He carried his birch bark drawings. The wind was strong. Snow swirled everywhere. Suddenly, the wind tore the drawings from his hands. They flew across the white streets like brown leaves.</a:t>
            </a:r>
          </a:p>
          <a:p>
            <a:r>
              <a:rPr lang="ru-DE" sz="900" kern="100" dirty="0">
                <a:latin typeface="Calibri" panose="020F0502020204030204" pitchFamily="34" charset="0"/>
                <a:ea typeface="Calibri" panose="020F0502020204030204" pitchFamily="34" charset="0"/>
                <a:cs typeface="Times New Roman" panose="02020603050405020304" pitchFamily="18" charset="0"/>
              </a:rPr>
              <a:t>"No!" Onfim cried. He chased after them. But the wind was too strong. His drawings disappeared into snowdrifts, under carts, and between houses.</a:t>
            </a:r>
          </a:p>
          <a:p>
            <a:r>
              <a:rPr lang="ru-DE" sz="900" kern="100" dirty="0">
                <a:latin typeface="Calibri" panose="020F0502020204030204" pitchFamily="34" charset="0"/>
                <a:ea typeface="Calibri" panose="020F0502020204030204" pitchFamily="34" charset="0"/>
                <a:cs typeface="Times New Roman" panose="02020603050405020304" pitchFamily="18" charset="0"/>
              </a:rPr>
              <a:t>At school, Onfim sat quietly with empty hands. His friend Pavel noticed his sadness.</a:t>
            </a:r>
          </a:p>
          <a:p>
            <a:r>
              <a:rPr lang="ru-DE" sz="900" kern="100" dirty="0">
                <a:latin typeface="Calibri" panose="020F0502020204030204" pitchFamily="34" charset="0"/>
                <a:ea typeface="Calibri" panose="020F0502020204030204" pitchFamily="34" charset="0"/>
                <a:cs typeface="Times New Roman" panose="02020603050405020304" pitchFamily="18" charset="0"/>
              </a:rPr>
              <a:t>"Where are your drawings today?"</a:t>
            </a:r>
          </a:p>
          <a:p>
            <a:r>
              <a:rPr lang="ru-DE" sz="900" kern="100" dirty="0">
                <a:latin typeface="Calibri" panose="020F0502020204030204" pitchFamily="34" charset="0"/>
                <a:ea typeface="Calibri" panose="020F0502020204030204" pitchFamily="34" charset="0"/>
                <a:cs typeface="Times New Roman" panose="02020603050405020304" pitchFamily="18" charset="0"/>
              </a:rPr>
              <a:t>"The wind took them," Onfim whispered.</a:t>
            </a:r>
          </a:p>
        </p:txBody>
      </p:sp>
    </p:spTree>
    <p:extLst>
      <p:ext uri="{BB962C8B-B14F-4D97-AF65-F5344CB8AC3E}">
        <p14:creationId xmlns:p14="http://schemas.microsoft.com/office/powerpoint/2010/main" val="29230655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C077B2-322D-1949-8EAA-BF583B52A222}"/>
              </a:ext>
            </a:extLst>
          </p:cNvPr>
          <p:cNvSpPr txBox="1"/>
          <p:nvPr/>
        </p:nvSpPr>
        <p:spPr>
          <a:xfrm>
            <a:off x="2668289" y="2546775"/>
            <a:ext cx="3189587" cy="3970318"/>
          </a:xfrm>
          <a:prstGeom prst="rect">
            <a:avLst/>
          </a:prstGeom>
          <a:noFill/>
        </p:spPr>
        <p:txBody>
          <a:bodyPr wrap="square">
            <a:spAutoFit/>
          </a:bodyPr>
          <a:lstStyle/>
          <a:p>
            <a:r>
              <a:rPr lang="en" sz="900" b="1" dirty="0"/>
              <a:t>Find proof for each historical fact</a:t>
            </a:r>
          </a:p>
          <a:p>
            <a:r>
              <a:rPr lang="en" sz="900" b="1" dirty="0"/>
              <a:t>Instructions:</a:t>
            </a:r>
            <a:r>
              <a:rPr lang="en" sz="900" dirty="0"/>
              <a:t> Read each historical fact below. Then find the sentence or sentences in the story that prove this fact is true. Write down what you found or underline it in the text.</a:t>
            </a:r>
          </a:p>
          <a:p>
            <a:r>
              <a:rPr lang="en" sz="900" b="1" dirty="0"/>
              <a:t>Historical Fact 1:</a:t>
            </a:r>
            <a:r>
              <a:rPr lang="en" sz="900" dirty="0"/>
              <a:t> Novgorod was a rich trading city.</a:t>
            </a:r>
            <a:br>
              <a:rPr lang="en" sz="900" dirty="0"/>
            </a:br>
            <a:r>
              <a:rPr lang="en" sz="900" b="1" dirty="0"/>
              <a:t>Proof from the story:</a:t>
            </a:r>
            <a:endParaRPr lang="en" sz="900" dirty="0"/>
          </a:p>
          <a:p>
            <a:r>
              <a:rPr lang="en" sz="900" b="1" dirty="0"/>
              <a:t>Historical Fact 2:</a:t>
            </a:r>
            <a:r>
              <a:rPr lang="en" sz="900" dirty="0"/>
              <a:t> Merchants sold furs and honey.</a:t>
            </a:r>
            <a:br>
              <a:rPr lang="en" sz="900" dirty="0"/>
            </a:br>
            <a:r>
              <a:rPr lang="en" sz="900" b="1" dirty="0"/>
              <a:t>Proof from the story:</a:t>
            </a:r>
            <a:endParaRPr lang="en" sz="900" dirty="0"/>
          </a:p>
          <a:p>
            <a:r>
              <a:rPr lang="en" sz="900" b="1" dirty="0"/>
              <a:t>Historical Fact 3:</a:t>
            </a:r>
            <a:r>
              <a:rPr lang="en" sz="900" dirty="0"/>
              <a:t> Houses were made of wood.</a:t>
            </a:r>
            <a:br>
              <a:rPr lang="en" sz="900" dirty="0"/>
            </a:br>
            <a:r>
              <a:rPr lang="en" sz="900" b="1" dirty="0"/>
              <a:t>Proof from the story:</a:t>
            </a:r>
            <a:endParaRPr lang="en" sz="900" dirty="0"/>
          </a:p>
          <a:p>
            <a:r>
              <a:rPr lang="en" sz="900" b="1" dirty="0"/>
              <a:t>Historical Fact 4:</a:t>
            </a:r>
            <a:r>
              <a:rPr lang="en" sz="900" dirty="0"/>
              <a:t> Saint Sophia Cathedral has silver domes.</a:t>
            </a:r>
            <a:br>
              <a:rPr lang="en" sz="900" dirty="0"/>
            </a:br>
            <a:r>
              <a:rPr lang="en" sz="900" b="1" dirty="0"/>
              <a:t>Proof from the story:</a:t>
            </a:r>
            <a:endParaRPr lang="en" sz="900" dirty="0"/>
          </a:p>
          <a:p>
            <a:r>
              <a:rPr lang="en" sz="900" b="1" dirty="0"/>
              <a:t>Historical Fact 5:</a:t>
            </a:r>
            <a:r>
              <a:rPr lang="en" sz="900" dirty="0"/>
              <a:t> Only rich families could pay for their children to go to school.</a:t>
            </a:r>
            <a:br>
              <a:rPr lang="en" sz="900" dirty="0"/>
            </a:br>
            <a:r>
              <a:rPr lang="en" sz="900" b="1" dirty="0"/>
              <a:t>Proof from the story:</a:t>
            </a:r>
            <a:endParaRPr lang="en" sz="900" dirty="0"/>
          </a:p>
          <a:p>
            <a:r>
              <a:rPr lang="en" sz="900" b="1" dirty="0"/>
              <a:t>Historical Fact 6:</a:t>
            </a:r>
            <a:r>
              <a:rPr lang="en" sz="900" dirty="0"/>
              <a:t> Students learned by copying prayers.</a:t>
            </a:r>
            <a:br>
              <a:rPr lang="en" sz="900" dirty="0"/>
            </a:br>
            <a:r>
              <a:rPr lang="en" sz="900" b="1" dirty="0"/>
              <a:t>Proof from the story:</a:t>
            </a:r>
            <a:endParaRPr lang="en" sz="900" dirty="0"/>
          </a:p>
          <a:p>
            <a:r>
              <a:rPr lang="en" sz="900" b="1" dirty="0"/>
              <a:t>Historical Fact 7:</a:t>
            </a:r>
            <a:r>
              <a:rPr lang="en" sz="900" dirty="0"/>
              <a:t> People wrote and drew on birch bark.</a:t>
            </a:r>
            <a:br>
              <a:rPr lang="en" sz="900" dirty="0"/>
            </a:br>
            <a:r>
              <a:rPr lang="en" sz="900" b="1" dirty="0"/>
              <a:t>Proof from the story:</a:t>
            </a:r>
            <a:endParaRPr lang="en" sz="900" dirty="0"/>
          </a:p>
          <a:p>
            <a:r>
              <a:rPr lang="en" sz="900" b="1" dirty="0"/>
              <a:t>Historical Fact 8:</a:t>
            </a:r>
            <a:r>
              <a:rPr lang="en" sz="900" dirty="0"/>
              <a:t> A real boy named </a:t>
            </a:r>
            <a:r>
              <a:rPr lang="en" sz="900" dirty="0" err="1"/>
              <a:t>Onfim</a:t>
            </a:r>
            <a:r>
              <a:rPr lang="en" sz="900" dirty="0"/>
              <a:t> made drawings that archaeologists found.</a:t>
            </a:r>
            <a:br>
              <a:rPr lang="en" sz="900" dirty="0"/>
            </a:br>
            <a:r>
              <a:rPr lang="en" sz="900" b="1" dirty="0"/>
              <a:t>Proof from the story:</a:t>
            </a:r>
            <a:endParaRPr lang="en" sz="900" dirty="0"/>
          </a:p>
          <a:p>
            <a:r>
              <a:rPr lang="en" sz="900" b="1" dirty="0"/>
              <a:t>Historical Fact 9:</a:t>
            </a:r>
            <a:r>
              <a:rPr lang="en" sz="900" dirty="0"/>
              <a:t> Icon painters mixed pigments and painted on wooden panels.</a:t>
            </a:r>
            <a:br>
              <a:rPr lang="en" sz="900" dirty="0"/>
            </a:br>
            <a:r>
              <a:rPr lang="en" sz="900" b="1" dirty="0"/>
              <a:t>Proof from the story:</a:t>
            </a:r>
            <a:endParaRPr lang="en" sz="900" dirty="0"/>
          </a:p>
          <a:p>
            <a:r>
              <a:rPr lang="en" sz="900" b="1" dirty="0"/>
              <a:t>Historical Fact 10:</a:t>
            </a:r>
            <a:r>
              <a:rPr lang="en" sz="900" dirty="0"/>
              <a:t> Artists often showed Saint George fighting a dragon.</a:t>
            </a:r>
            <a:br>
              <a:rPr lang="en" sz="900" dirty="0"/>
            </a:br>
            <a:r>
              <a:rPr lang="en" sz="900" b="1" dirty="0"/>
              <a:t>Proof from the story:</a:t>
            </a:r>
            <a:endParaRPr lang="en" sz="900" dirty="0"/>
          </a:p>
        </p:txBody>
      </p:sp>
    </p:spTree>
    <p:extLst>
      <p:ext uri="{BB962C8B-B14F-4D97-AF65-F5344CB8AC3E}">
        <p14:creationId xmlns:p14="http://schemas.microsoft.com/office/powerpoint/2010/main" val="36186920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D6BA90-9D12-552C-B3AC-79B6123F1283}"/>
              </a:ext>
            </a:extLst>
          </p:cNvPr>
          <p:cNvSpPr txBox="1"/>
          <p:nvPr/>
        </p:nvSpPr>
        <p:spPr>
          <a:xfrm>
            <a:off x="3154343" y="2668289"/>
            <a:ext cx="3604901" cy="1495218"/>
          </a:xfrm>
          <a:prstGeom prst="rect">
            <a:avLst/>
          </a:prstGeom>
          <a:noFill/>
        </p:spPr>
        <p:txBody>
          <a:bodyPr wrap="square">
            <a:spAutoFit/>
          </a:bodyPr>
          <a:lstStyle/>
          <a:p>
            <a:r>
              <a:rPr lang="ru-DE" sz="1013" b="1" dirty="0">
                <a:latin typeface="Times New Roman" panose="02020603050405020304" pitchFamily="18" charset="0"/>
                <a:ea typeface="Times New Roman" panose="02020603050405020304" pitchFamily="18" charset="0"/>
              </a:rPr>
              <a:t>Circle the correct word</a:t>
            </a:r>
            <a:r>
              <a:rPr lang="ru-RU" sz="1013" b="1" dirty="0">
                <a:latin typeface="Times New Roman" panose="02020603050405020304" pitchFamily="18" charset="0"/>
                <a:ea typeface="Times New Roman" panose="02020603050405020304" pitchFamily="18" charset="0"/>
              </a:rPr>
              <a:t>.</a:t>
            </a:r>
            <a:endParaRPr lang="ru-DE" sz="1013" dirty="0">
              <a:latin typeface="Times New Roman" panose="02020603050405020304" pitchFamily="18" charset="0"/>
              <a:ea typeface="Times New Roman" panose="02020603050405020304" pitchFamily="18" charset="0"/>
            </a:endParaRPr>
          </a:p>
          <a:p>
            <a:pPr marL="192881" indent="-192881">
              <a:buFont typeface="+mj-lt"/>
              <a:buAutoNum type="arabicPeriod"/>
              <a:tabLst>
                <a:tab pos="257175" algn="l"/>
              </a:tabLst>
            </a:pPr>
            <a:r>
              <a:rPr lang="ru-DE" sz="1013" dirty="0">
                <a:latin typeface="Times New Roman" panose="02020603050405020304" pitchFamily="18" charset="0"/>
                <a:ea typeface="Times New Roman" panose="02020603050405020304" pitchFamily="18" charset="0"/>
              </a:rPr>
              <a:t>Onfim lived in (Novgorod / Moscow / Kiev).</a:t>
            </a:r>
          </a:p>
          <a:p>
            <a:pPr marL="192881" indent="-192881">
              <a:buFont typeface="+mj-lt"/>
              <a:buAutoNum type="arabicPeriod"/>
              <a:tabLst>
                <a:tab pos="257175" algn="l"/>
              </a:tabLst>
            </a:pPr>
            <a:r>
              <a:rPr lang="ru-DE" sz="1013" dirty="0">
                <a:latin typeface="Times New Roman" panose="02020603050405020304" pitchFamily="18" charset="0"/>
                <a:ea typeface="Times New Roman" panose="02020603050405020304" pitchFamily="18" charset="0"/>
              </a:rPr>
              <a:t>His father sold (bread / furs / fish).</a:t>
            </a:r>
          </a:p>
          <a:p>
            <a:pPr marL="192881" indent="-192881">
              <a:buFont typeface="+mj-lt"/>
              <a:buAutoNum type="arabicPeriod"/>
              <a:tabLst>
                <a:tab pos="257175" algn="l"/>
              </a:tabLst>
            </a:pPr>
            <a:r>
              <a:rPr lang="ru-DE" sz="1013" dirty="0">
                <a:latin typeface="Times New Roman" panose="02020603050405020304" pitchFamily="18" charset="0"/>
                <a:ea typeface="Times New Roman" panose="02020603050405020304" pitchFamily="18" charset="0"/>
              </a:rPr>
              <a:t>Onfim learned to write from a (painter / monk / merchant).</a:t>
            </a:r>
          </a:p>
          <a:p>
            <a:pPr marL="192881" indent="-192881">
              <a:buFont typeface="+mj-lt"/>
              <a:buAutoNum type="arabicPeriod"/>
              <a:tabLst>
                <a:tab pos="257175" algn="l"/>
              </a:tabLst>
            </a:pPr>
            <a:r>
              <a:rPr lang="ru-DE" sz="1013" dirty="0">
                <a:latin typeface="Times New Roman" panose="02020603050405020304" pitchFamily="18" charset="0"/>
                <a:ea typeface="Times New Roman" panose="02020603050405020304" pitchFamily="18" charset="0"/>
              </a:rPr>
              <a:t>Onfim drew on (paper / wood / birch bark).</a:t>
            </a:r>
          </a:p>
          <a:p>
            <a:pPr marL="192881" indent="-192881">
              <a:buFont typeface="+mj-lt"/>
              <a:buAutoNum type="arabicPeriod"/>
              <a:tabLst>
                <a:tab pos="257175" algn="l"/>
              </a:tabLst>
            </a:pPr>
            <a:r>
              <a:rPr lang="ru-DE" sz="1013" dirty="0">
                <a:latin typeface="Times New Roman" panose="02020603050405020304" pitchFamily="18" charset="0"/>
                <a:ea typeface="Times New Roman" panose="02020603050405020304" pitchFamily="18" charset="0"/>
              </a:rPr>
              <a:t>The cathedral had (gold / silver / bronze) domes.</a:t>
            </a:r>
          </a:p>
          <a:p>
            <a:pPr marL="192881" indent="-192881">
              <a:buFont typeface="+mj-lt"/>
              <a:buAutoNum type="arabicPeriod"/>
              <a:tabLst>
                <a:tab pos="257175" algn="l"/>
              </a:tabLst>
            </a:pPr>
            <a:r>
              <a:rPr lang="ru-DE" sz="1013" dirty="0">
                <a:latin typeface="Times New Roman" panose="02020603050405020304" pitchFamily="18" charset="0"/>
                <a:ea typeface="Times New Roman" panose="02020603050405020304" pitchFamily="18" charset="0"/>
              </a:rPr>
              <a:t>Onfim's friend was named (Ivan / Pavel / George).</a:t>
            </a:r>
          </a:p>
          <a:p>
            <a:pPr marL="192881" indent="-192881">
              <a:buFont typeface="+mj-lt"/>
              <a:buAutoNum type="arabicPeriod"/>
              <a:tabLst>
                <a:tab pos="257175" algn="l"/>
              </a:tabLst>
            </a:pPr>
            <a:r>
              <a:rPr lang="ru-DE" sz="1013" dirty="0">
                <a:latin typeface="Times New Roman" panose="02020603050405020304" pitchFamily="18" charset="0"/>
                <a:ea typeface="Times New Roman" panose="02020603050405020304" pitchFamily="18" charset="0"/>
              </a:rPr>
              <a:t>The (rain / snow / wind) took Onfim's drawings.</a:t>
            </a:r>
          </a:p>
          <a:p>
            <a:pPr marL="192881" indent="-192881">
              <a:buFont typeface="+mj-lt"/>
              <a:buAutoNum type="arabicPeriod"/>
              <a:tabLst>
                <a:tab pos="257175" algn="l"/>
              </a:tabLst>
            </a:pPr>
            <a:r>
              <a:rPr lang="ru-DE" sz="1013" dirty="0">
                <a:latin typeface="Times New Roman" panose="02020603050405020304" pitchFamily="18" charset="0"/>
                <a:ea typeface="Times New Roman" panose="02020603050405020304" pitchFamily="18" charset="0"/>
              </a:rPr>
              <a:t>Master Ivan was a (merchant / monk / painter).</a:t>
            </a:r>
          </a:p>
        </p:txBody>
      </p:sp>
    </p:spTree>
    <p:extLst>
      <p:ext uri="{BB962C8B-B14F-4D97-AF65-F5344CB8AC3E}">
        <p14:creationId xmlns:p14="http://schemas.microsoft.com/office/powerpoint/2010/main" val="1272884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descr="Maket-coversHe.ru2-4n.png"/>
          <p:cNvPicPr>
            <a:picLocks noChangeAspect="1"/>
          </p:cNvPicPr>
          <p:nvPr/>
        </p:nvPicPr>
        <p:blipFill>
          <a:blip r:embed="rId3" cstate="print"/>
          <a:stretch>
            <a:fillRect/>
          </a:stretch>
        </p:blipFill>
        <p:spPr>
          <a:xfrm>
            <a:off x="179512" y="2555776"/>
            <a:ext cx="8709990" cy="3984442"/>
          </a:xfrm>
          <a:prstGeom prst="rect">
            <a:avLst/>
          </a:prstGeom>
        </p:spPr>
      </p:pic>
      <p:sp>
        <p:nvSpPr>
          <p:cNvPr id="2" name="TextBox 1">
            <a:extLst>
              <a:ext uri="{FF2B5EF4-FFF2-40B4-BE49-F238E27FC236}">
                <a16:creationId xmlns:a16="http://schemas.microsoft.com/office/drawing/2014/main" id="{0C2AC137-1BEB-7383-861F-3C3859F04897}"/>
              </a:ext>
            </a:extLst>
          </p:cNvPr>
          <p:cNvSpPr txBox="1"/>
          <p:nvPr/>
        </p:nvSpPr>
        <p:spPr>
          <a:xfrm>
            <a:off x="3131840" y="179512"/>
            <a:ext cx="2710076" cy="523220"/>
          </a:xfrm>
          <a:prstGeom prst="rect">
            <a:avLst/>
          </a:prstGeom>
          <a:solidFill>
            <a:srgbClr val="1E86CA"/>
          </a:solidFill>
        </p:spPr>
        <p:txBody>
          <a:bodyPr wrap="square" rtlCol="0">
            <a:spAutoFit/>
          </a:bodyPr>
          <a:lstStyle/>
          <a:p>
            <a:r>
              <a:rPr lang="ru-RU" sz="2800" b="1" dirty="0">
                <a:solidFill>
                  <a:schemeClr val="bg1"/>
                </a:solidFill>
              </a:rPr>
              <a:t>Новые издания</a:t>
            </a:r>
            <a:endParaRPr lang="x-none" sz="2800" b="1" dirty="0">
              <a:solidFill>
                <a:schemeClr val="bg1"/>
              </a:solidFill>
            </a:endParaRPr>
          </a:p>
        </p:txBody>
      </p:sp>
    </p:spTree>
    <p:extLst>
      <p:ext uri="{BB962C8B-B14F-4D97-AF65-F5344CB8AC3E}">
        <p14:creationId xmlns:p14="http://schemas.microsoft.com/office/powerpoint/2010/main" val="16447721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308B53-5C8D-B8A6-0374-FA9C02A4C69B}"/>
              </a:ext>
            </a:extLst>
          </p:cNvPr>
          <p:cNvSpPr>
            <a:spLocks noChangeArrowheads="1"/>
          </p:cNvSpPr>
          <p:nvPr/>
        </p:nvSpPr>
        <p:spPr bwMode="auto">
          <a:xfrm>
            <a:off x="2000251" y="1972994"/>
            <a:ext cx="103939" cy="311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1435" tIns="25718" rIns="51435" bIns="25718" numCol="1" anchor="ctr" anchorCtr="0" compatLnSpc="1">
            <a:prstTxWarp prst="textNoShape">
              <a:avLst/>
            </a:prstTxWarp>
            <a:spAutoFit/>
          </a:bodyPr>
          <a:lstStyle/>
          <a:p>
            <a:pPr defTabSz="514350" eaLnBrk="0" fontAlgn="base">
              <a:spcBef>
                <a:spcPct val="0"/>
              </a:spcBef>
              <a:spcAft>
                <a:spcPct val="0"/>
              </a:spcAft>
            </a:pPr>
            <a:endParaRPr lang="en-US" altLang="ru-DE" sz="675" b="1" dirty="0">
              <a:latin typeface="Arial" panose="020B0604020202020204" pitchFamily="34" charset="0"/>
              <a:ea typeface="Times New Roman" panose="02020603050405020304" pitchFamily="18" charset="0"/>
            </a:endParaRPr>
          </a:p>
          <a:p>
            <a:pPr defTabSz="514350" eaLnBrk="0" fontAlgn="base">
              <a:spcBef>
                <a:spcPct val="0"/>
              </a:spcBef>
              <a:spcAft>
                <a:spcPct val="0"/>
              </a:spcAft>
            </a:pPr>
            <a:endParaRPr lang="en-US" altLang="ru-DE" sz="1013" dirty="0">
              <a:latin typeface="Arial" panose="020B0604020202020204" pitchFamily="34" charset="0"/>
            </a:endParaRPr>
          </a:p>
        </p:txBody>
      </p:sp>
      <p:sp>
        <p:nvSpPr>
          <p:cNvPr id="3" name="Rectangle 2">
            <a:extLst>
              <a:ext uri="{FF2B5EF4-FFF2-40B4-BE49-F238E27FC236}">
                <a16:creationId xmlns:a16="http://schemas.microsoft.com/office/drawing/2014/main" id="{ADE42219-0507-5378-8DD1-FE345866FCFC}"/>
              </a:ext>
            </a:extLst>
          </p:cNvPr>
          <p:cNvSpPr>
            <a:spLocks noChangeArrowheads="1"/>
          </p:cNvSpPr>
          <p:nvPr/>
        </p:nvSpPr>
        <p:spPr bwMode="auto">
          <a:xfrm>
            <a:off x="2000251" y="2157984"/>
            <a:ext cx="103939" cy="20781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1435" tIns="25718" rIns="51435" bIns="25718" numCol="1" anchor="ctr" anchorCtr="0" compatLnSpc="1">
            <a:prstTxWarp prst="textNoShape">
              <a:avLst/>
            </a:prstTxWarp>
            <a:spAutoFit/>
          </a:bodyPr>
          <a:lstStyle/>
          <a:p>
            <a:endParaRPr lang="ru-DE" sz="1013"/>
          </a:p>
        </p:txBody>
      </p:sp>
      <p:sp>
        <p:nvSpPr>
          <p:cNvPr id="4" name="Rectangle 3">
            <a:extLst>
              <a:ext uri="{FF2B5EF4-FFF2-40B4-BE49-F238E27FC236}">
                <a16:creationId xmlns:a16="http://schemas.microsoft.com/office/drawing/2014/main" id="{E0E5E4B7-3C65-4AF2-0C40-1CC949EAD539}"/>
              </a:ext>
            </a:extLst>
          </p:cNvPr>
          <p:cNvSpPr>
            <a:spLocks noChangeArrowheads="1"/>
          </p:cNvSpPr>
          <p:nvPr/>
        </p:nvSpPr>
        <p:spPr bwMode="auto">
          <a:xfrm>
            <a:off x="2708794" y="2333910"/>
            <a:ext cx="4434957" cy="441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1435" tIns="25718" rIns="51435" bIns="25718" numCol="1" anchor="ctr" anchorCtr="0" compatLnSpc="1">
            <a:prstTxWarp prst="textNoShape">
              <a:avLst/>
            </a:prstTxWarp>
            <a:spAutoFit/>
          </a:bodyPr>
          <a:lstStyle/>
          <a:p>
            <a:pPr defTabSz="514350" eaLnBrk="0" fontAlgn="base">
              <a:spcBef>
                <a:spcPct val="0"/>
              </a:spcBef>
              <a:spcAft>
                <a:spcPct val="0"/>
              </a:spcAft>
            </a:pPr>
            <a:endParaRPr lang="ru-DE" altLang="ru-DE" sz="675" dirty="0">
              <a:latin typeface="Arial" panose="020B0604020202020204" pitchFamily="34" charset="0"/>
              <a:ea typeface="Times New Roman" panose="02020603050405020304" pitchFamily="18" charset="0"/>
            </a:endParaRPr>
          </a:p>
          <a:p>
            <a:pPr defTabSz="514350" eaLnBrk="0" fontAlgn="base">
              <a:spcBef>
                <a:spcPct val="0"/>
              </a:spcBef>
              <a:spcAft>
                <a:spcPct val="0"/>
              </a:spcAft>
              <a:buFontTx/>
              <a:buAutoNum type="arabicPeriod"/>
            </a:pPr>
            <a:r>
              <a:rPr lang="ru-DE" altLang="ru-DE" sz="675" dirty="0">
                <a:latin typeface="Arial" panose="020B0604020202020204" pitchFamily="34" charset="0"/>
                <a:ea typeface="Times New Roman" panose="02020603050405020304" pitchFamily="18" charset="0"/>
              </a:rPr>
              <a:t>Novgorod was a great __________ city where merchants sold furs and honey.</a:t>
            </a:r>
          </a:p>
          <a:p>
            <a:pPr defTabSz="514350" eaLnBrk="0" fontAlgn="base">
              <a:spcBef>
                <a:spcPct val="0"/>
              </a:spcBef>
              <a:spcAft>
                <a:spcPct val="0"/>
              </a:spcAft>
              <a:buFontTx/>
              <a:buAutoNum type="arabicPeriod"/>
            </a:pPr>
            <a:r>
              <a:rPr lang="ru-DE" altLang="ru-DE" sz="675" dirty="0">
                <a:latin typeface="Arial" panose="020B0604020202020204" pitchFamily="34" charset="0"/>
                <a:ea typeface="Times New Roman" panose="02020603050405020304" pitchFamily="18" charset="0"/>
              </a:rPr>
              <a:t>Saint Sophia __________ had beautiful silver domes.</a:t>
            </a:r>
          </a:p>
          <a:p>
            <a:pPr defTabSz="514350" eaLnBrk="0" fontAlgn="base">
              <a:spcBef>
                <a:spcPct val="0"/>
              </a:spcBef>
              <a:spcAft>
                <a:spcPct val="0"/>
              </a:spcAft>
              <a:buFontTx/>
              <a:buAutoNum type="arabicPeriod"/>
            </a:pPr>
            <a:r>
              <a:rPr lang="ru-DE" altLang="ru-DE" sz="675" dirty="0">
                <a:latin typeface="Arial" panose="020B0604020202020204" pitchFamily="34" charset="0"/>
                <a:ea typeface="Times New Roman" panose="02020603050405020304" pitchFamily="18" charset="0"/>
              </a:rPr>
              <a:t>Onfim's father was __________, so he could pay for his son's education.</a:t>
            </a:r>
          </a:p>
          <a:p>
            <a:pPr defTabSz="514350" eaLnBrk="0" fontAlgn="base">
              <a:spcBef>
                <a:spcPct val="0"/>
              </a:spcBef>
              <a:spcAft>
                <a:spcPct val="0"/>
              </a:spcAft>
              <a:buFontTx/>
              <a:buAutoNum type="arabicPeriod"/>
            </a:pPr>
            <a:r>
              <a:rPr lang="ru-DE" altLang="ru-DE" sz="675" dirty="0">
                <a:latin typeface="Arial" panose="020B0604020202020204" pitchFamily="34" charset="0"/>
                <a:ea typeface="Times New Roman" panose="02020603050405020304" pitchFamily="18" charset="0"/>
              </a:rPr>
              <a:t>A learned __________ taught Onfim reading and writing.</a:t>
            </a:r>
          </a:p>
          <a:p>
            <a:pPr defTabSz="514350" eaLnBrk="0" fontAlgn="base">
              <a:spcBef>
                <a:spcPct val="0"/>
              </a:spcBef>
              <a:spcAft>
                <a:spcPct val="0"/>
              </a:spcAft>
              <a:buFontTx/>
              <a:buAutoNum type="arabicPeriod"/>
            </a:pPr>
            <a:r>
              <a:rPr lang="ru-DE" altLang="ru-DE" sz="675" dirty="0">
                <a:latin typeface="Arial" panose="020B0604020202020204" pitchFamily="34" charset="0"/>
                <a:ea typeface="Times New Roman" panose="02020603050405020304" pitchFamily="18" charset="0"/>
              </a:rPr>
              <a:t>Onfim practiced his letters by copying ______ many times.</a:t>
            </a:r>
          </a:p>
          <a:p>
            <a:pPr defTabSz="514350" eaLnBrk="0" fontAlgn="base">
              <a:spcBef>
                <a:spcPct val="0"/>
              </a:spcBef>
              <a:spcAft>
                <a:spcPct val="0"/>
              </a:spcAft>
              <a:buFontTx/>
              <a:buAutoNum type="arabicPeriod"/>
            </a:pPr>
            <a:r>
              <a:rPr lang="ru-DE" altLang="ru-DE" sz="675" dirty="0">
                <a:latin typeface="Arial" panose="020B0604020202020204" pitchFamily="34" charset="0"/>
                <a:ea typeface="Times New Roman" panose="02020603050405020304" pitchFamily="18" charset="0"/>
              </a:rPr>
              <a:t>The cathedral walls were  painted with___________.</a:t>
            </a:r>
          </a:p>
          <a:p>
            <a:pPr defTabSz="514350" eaLnBrk="0" fontAlgn="base">
              <a:spcBef>
                <a:spcPct val="0"/>
              </a:spcBef>
              <a:spcAft>
                <a:spcPct val="0"/>
              </a:spcAft>
              <a:buFontTx/>
              <a:buAutoNum type="arabicPeriod"/>
            </a:pPr>
            <a:r>
              <a:rPr lang="ru-DE" altLang="ru-DE" sz="675" dirty="0">
                <a:latin typeface="Arial" panose="020B0604020202020204" pitchFamily="34" charset="0"/>
                <a:ea typeface="Times New Roman" panose="02020603050405020304" pitchFamily="18" charset="0"/>
              </a:rPr>
              <a:t>People in Novgorod wrote and drew on __________ .</a:t>
            </a:r>
          </a:p>
          <a:p>
            <a:pPr defTabSz="514350" eaLnBrk="0" fontAlgn="base">
              <a:spcBef>
                <a:spcPct val="0"/>
              </a:spcBef>
              <a:spcAft>
                <a:spcPct val="0"/>
              </a:spcAft>
              <a:buFontTx/>
              <a:buAutoNum type="arabicPeriod"/>
            </a:pPr>
            <a:r>
              <a:rPr lang="ru-DE" altLang="ru-DE" sz="675" dirty="0">
                <a:latin typeface="Arial" panose="020B0604020202020204" pitchFamily="34" charset="0"/>
                <a:ea typeface="Times New Roman" panose="02020603050405020304" pitchFamily="18" charset="0"/>
              </a:rPr>
              <a:t>The winter wind was so strong it  blew Onfim's_______ away.</a:t>
            </a:r>
          </a:p>
          <a:p>
            <a:pPr defTabSz="514350" eaLnBrk="0" fontAlgn="base">
              <a:spcBef>
                <a:spcPct val="0"/>
              </a:spcBef>
              <a:spcAft>
                <a:spcPct val="0"/>
              </a:spcAft>
              <a:buFontTx/>
              <a:buAutoNum type="arabicPeriod"/>
            </a:pPr>
            <a:r>
              <a:rPr lang="ru-DE" altLang="ru-DE" sz="675" dirty="0">
                <a:latin typeface="Arial" panose="020B0604020202020204" pitchFamily="34" charset="0"/>
                <a:ea typeface="Times New Roman" panose="02020603050405020304" pitchFamily="18" charset="0"/>
              </a:rPr>
              <a:t>The boys __________ for the lost drawings in the snow.</a:t>
            </a:r>
          </a:p>
          <a:p>
            <a:pPr defTabSz="514350" eaLnBrk="0" fontAlgn="base">
              <a:spcBef>
                <a:spcPct val="0"/>
              </a:spcBef>
              <a:spcAft>
                <a:spcPct val="0"/>
              </a:spcAft>
              <a:buFontTx/>
              <a:buAutoNum type="arabicPeriod"/>
            </a:pPr>
            <a:r>
              <a:rPr lang="ru-DE" altLang="ru-DE" sz="675" dirty="0">
                <a:latin typeface="Arial" panose="020B0604020202020204" pitchFamily="34" charset="0"/>
                <a:ea typeface="Times New Roman" panose="02020603050405020304" pitchFamily="18" charset="0"/>
              </a:rPr>
              <a:t>Icon __________ mixed pigments and painted on wooden panels.</a:t>
            </a:r>
          </a:p>
          <a:p>
            <a:pPr defTabSz="514350" eaLnBrk="0" fontAlgn="base">
              <a:spcBef>
                <a:spcPct val="0"/>
              </a:spcBef>
              <a:spcAft>
                <a:spcPct val="0"/>
              </a:spcAft>
            </a:pPr>
            <a:r>
              <a:rPr lang="ru-DE" altLang="ru-DE" sz="675" dirty="0">
                <a:latin typeface="Arial" panose="020B0604020202020204" pitchFamily="34" charset="0"/>
                <a:ea typeface="Times New Roman" panose="02020603050405020304" pitchFamily="18" charset="0"/>
              </a:rPr>
              <a:t>8.</a:t>
            </a:r>
            <a:r>
              <a:rPr lang="ru-DE" altLang="ru-DE" sz="1013" b="1" dirty="0">
                <a:latin typeface="Arial" panose="020B0604020202020204" pitchFamily="34" charset="0"/>
                <a:ea typeface="Times New Roman" panose="02020603050405020304" pitchFamily="18" charset="0"/>
              </a:rPr>
              <a:t> </a:t>
            </a:r>
            <a:r>
              <a:rPr lang="ru-DE" altLang="ru-DE" sz="675" b="1" dirty="0">
                <a:latin typeface="Arial" panose="020B0604020202020204" pitchFamily="34" charset="0"/>
                <a:ea typeface="Times New Roman" panose="02020603050405020304" pitchFamily="18" charset="0"/>
              </a:rPr>
              <a:t>Answer the Questions</a:t>
            </a:r>
            <a:r>
              <a:rPr lang="en-US" altLang="ru-DE" sz="675" b="1" dirty="0">
                <a:latin typeface="Arial" panose="020B0604020202020204" pitchFamily="34" charset="0"/>
                <a:ea typeface="Times New Roman" panose="02020603050405020304" pitchFamily="18" charset="0"/>
              </a:rPr>
              <a:t>. Write complete answers.</a:t>
            </a:r>
            <a:endParaRPr lang="en-US" altLang="ru-DE" sz="225" dirty="0">
              <a:latin typeface="Arial" panose="020B0604020202020204" pitchFamily="34" charset="0"/>
            </a:endParaRPr>
          </a:p>
          <a:p>
            <a:pPr defTabSz="514350" eaLnBrk="0" fontAlgn="base">
              <a:spcBef>
                <a:spcPct val="0"/>
              </a:spcBef>
              <a:spcAft>
                <a:spcPct val="0"/>
              </a:spcAft>
              <a:buFontTx/>
              <a:buAutoNum type="arabicPeriod"/>
            </a:pPr>
            <a:r>
              <a:rPr lang="en-US" altLang="ru-DE" sz="675" dirty="0">
                <a:latin typeface="Arial" panose="020B0604020202020204" pitchFamily="34" charset="0"/>
                <a:ea typeface="Times New Roman" panose="02020603050405020304" pitchFamily="18" charset="0"/>
              </a:rPr>
              <a:t>Why could </a:t>
            </a:r>
            <a:r>
              <a:rPr lang="en-US" altLang="ru-DE" sz="675" dirty="0" err="1">
                <a:latin typeface="Arial" panose="020B0604020202020204" pitchFamily="34" charset="0"/>
                <a:ea typeface="Times New Roman" panose="02020603050405020304" pitchFamily="18" charset="0"/>
              </a:rPr>
              <a:t>Onfim</a:t>
            </a:r>
            <a:r>
              <a:rPr lang="en-US" altLang="ru-DE" sz="675" dirty="0">
                <a:latin typeface="Arial" panose="020B0604020202020204" pitchFamily="34" charset="0"/>
                <a:ea typeface="Times New Roman" panose="02020603050405020304" pitchFamily="18" charset="0"/>
              </a:rPr>
              <a:t> go to school when most children could not? </a:t>
            </a:r>
          </a:p>
          <a:p>
            <a:pPr defTabSz="514350" eaLnBrk="0" fontAlgn="base">
              <a:spcBef>
                <a:spcPct val="0"/>
              </a:spcBef>
              <a:spcAft>
                <a:spcPct val="0"/>
              </a:spcAft>
              <a:buFontTx/>
              <a:buAutoNum type="arabicPeriod"/>
            </a:pPr>
            <a:r>
              <a:rPr lang="en-US" altLang="ru-DE" sz="675" dirty="0">
                <a:latin typeface="Arial" panose="020B0604020202020204" pitchFamily="34" charset="0"/>
                <a:ea typeface="Times New Roman" panose="02020603050405020304" pitchFamily="18" charset="0"/>
              </a:rPr>
              <a:t>Where did </a:t>
            </a:r>
            <a:r>
              <a:rPr lang="en-US" altLang="ru-DE" sz="675" dirty="0" err="1">
                <a:latin typeface="Arial" panose="020B0604020202020204" pitchFamily="34" charset="0"/>
                <a:ea typeface="Times New Roman" panose="02020603050405020304" pitchFamily="18" charset="0"/>
              </a:rPr>
              <a:t>Onfim</a:t>
            </a:r>
            <a:r>
              <a:rPr lang="en-US" altLang="ru-DE" sz="675" dirty="0">
                <a:latin typeface="Arial" panose="020B0604020202020204" pitchFamily="34" charset="0"/>
                <a:ea typeface="Times New Roman" panose="02020603050405020304" pitchFamily="18" charset="0"/>
              </a:rPr>
              <a:t> go after school every day?</a:t>
            </a:r>
          </a:p>
          <a:p>
            <a:pPr defTabSz="514350" eaLnBrk="0" fontAlgn="base">
              <a:spcBef>
                <a:spcPct val="0"/>
              </a:spcBef>
              <a:spcAft>
                <a:spcPct val="0"/>
              </a:spcAft>
              <a:buFontTx/>
              <a:buAutoNum type="arabicPeriod"/>
            </a:pPr>
            <a:r>
              <a:rPr lang="en-US" altLang="ru-DE" sz="675" dirty="0">
                <a:latin typeface="Arial" panose="020B0604020202020204" pitchFamily="34" charset="0"/>
                <a:ea typeface="Times New Roman" panose="02020603050405020304" pitchFamily="18" charset="0"/>
              </a:rPr>
              <a:t>Why do you think </a:t>
            </a:r>
            <a:r>
              <a:rPr lang="en-US" altLang="ru-DE" sz="675" dirty="0" err="1">
                <a:latin typeface="Arial" panose="020B0604020202020204" pitchFamily="34" charset="0"/>
                <a:ea typeface="Times New Roman" panose="02020603050405020304" pitchFamily="18" charset="0"/>
              </a:rPr>
              <a:t>Onfim</a:t>
            </a:r>
            <a:r>
              <a:rPr lang="en-US" altLang="ru-DE" sz="675" dirty="0">
                <a:latin typeface="Arial" panose="020B0604020202020204" pitchFamily="34" charset="0"/>
                <a:ea typeface="Times New Roman" panose="02020603050405020304" pitchFamily="18" charset="0"/>
              </a:rPr>
              <a:t> loved the cathedral paintings? </a:t>
            </a:r>
          </a:p>
          <a:p>
            <a:pPr defTabSz="514350" eaLnBrk="0" fontAlgn="base">
              <a:spcBef>
                <a:spcPct val="0"/>
              </a:spcBef>
              <a:spcAft>
                <a:spcPct val="0"/>
              </a:spcAft>
              <a:buFontTx/>
              <a:buAutoNum type="arabicPeriod"/>
            </a:pPr>
            <a:r>
              <a:rPr lang="en-US" altLang="ru-DE" sz="675" dirty="0">
                <a:latin typeface="Arial" panose="020B0604020202020204" pitchFamily="34" charset="0"/>
                <a:ea typeface="Times New Roman" panose="02020603050405020304" pitchFamily="18" charset="0"/>
              </a:rPr>
              <a:t>What happened to </a:t>
            </a:r>
            <a:r>
              <a:rPr lang="en-US" altLang="ru-DE" sz="675" dirty="0" err="1">
                <a:latin typeface="Arial" panose="020B0604020202020204" pitchFamily="34" charset="0"/>
                <a:ea typeface="Times New Roman" panose="02020603050405020304" pitchFamily="18" charset="0"/>
              </a:rPr>
              <a:t>Onfim's</a:t>
            </a:r>
            <a:r>
              <a:rPr lang="en-US" altLang="ru-DE" sz="675" dirty="0">
                <a:latin typeface="Arial" panose="020B0604020202020204" pitchFamily="34" charset="0"/>
                <a:ea typeface="Times New Roman" panose="02020603050405020304" pitchFamily="18" charset="0"/>
              </a:rPr>
              <a:t> drawings in the snow?</a:t>
            </a:r>
          </a:p>
          <a:p>
            <a:pPr defTabSz="514350" eaLnBrk="0" fontAlgn="base">
              <a:spcBef>
                <a:spcPct val="0"/>
              </a:spcBef>
              <a:spcAft>
                <a:spcPct val="0"/>
              </a:spcAft>
              <a:buFontTx/>
              <a:buAutoNum type="arabicPeriod"/>
            </a:pPr>
            <a:r>
              <a:rPr lang="en-US" altLang="ru-DE" sz="675" dirty="0">
                <a:latin typeface="Arial" panose="020B0604020202020204" pitchFamily="34" charset="0"/>
                <a:ea typeface="Times New Roman" panose="02020603050405020304" pitchFamily="18" charset="0"/>
              </a:rPr>
              <a:t>How did Pavel help </a:t>
            </a:r>
            <a:r>
              <a:rPr lang="en-US" altLang="ru-DE" sz="675" dirty="0" err="1">
                <a:latin typeface="Arial" panose="020B0604020202020204" pitchFamily="34" charset="0"/>
                <a:ea typeface="Times New Roman" panose="02020603050405020304" pitchFamily="18" charset="0"/>
              </a:rPr>
              <a:t>Onfim</a:t>
            </a:r>
            <a:r>
              <a:rPr lang="en-US" altLang="ru-DE" sz="675" dirty="0">
                <a:latin typeface="Arial" panose="020B0604020202020204" pitchFamily="34" charset="0"/>
                <a:ea typeface="Times New Roman" panose="02020603050405020304" pitchFamily="18" charset="0"/>
              </a:rPr>
              <a:t> when he was sad? </a:t>
            </a:r>
          </a:p>
          <a:p>
            <a:pPr defTabSz="514350" eaLnBrk="0" fontAlgn="base">
              <a:spcBef>
                <a:spcPct val="0"/>
              </a:spcBef>
              <a:spcAft>
                <a:spcPct val="0"/>
              </a:spcAft>
              <a:buFontTx/>
              <a:buAutoNum type="arabicPeriod"/>
            </a:pPr>
            <a:r>
              <a:rPr lang="en-US" altLang="ru-DE" sz="675" dirty="0">
                <a:latin typeface="Arial" panose="020B0604020202020204" pitchFamily="34" charset="0"/>
                <a:ea typeface="Times New Roman" panose="02020603050405020304" pitchFamily="18" charset="0"/>
              </a:rPr>
              <a:t>Why did the monk say </a:t>
            </a:r>
            <a:r>
              <a:rPr lang="en-US" altLang="ru-DE" sz="675" dirty="0" err="1">
                <a:latin typeface="Arial" panose="020B0604020202020204" pitchFamily="34" charset="0"/>
                <a:ea typeface="Times New Roman" panose="02020603050405020304" pitchFamily="18" charset="0"/>
              </a:rPr>
              <a:t>Onfim</a:t>
            </a:r>
            <a:r>
              <a:rPr lang="en-US" altLang="ru-DE" sz="675" dirty="0">
                <a:latin typeface="Arial" panose="020B0604020202020204" pitchFamily="34" charset="0"/>
                <a:ea typeface="Times New Roman" panose="02020603050405020304" pitchFamily="18" charset="0"/>
              </a:rPr>
              <a:t> needed "something stronger" than birch bark?</a:t>
            </a:r>
          </a:p>
          <a:p>
            <a:pPr defTabSz="514350" eaLnBrk="0" fontAlgn="base">
              <a:spcBef>
                <a:spcPct val="0"/>
              </a:spcBef>
              <a:spcAft>
                <a:spcPct val="0"/>
              </a:spcAft>
              <a:buFontTx/>
              <a:buAutoNum type="arabicPeriod"/>
            </a:pPr>
            <a:r>
              <a:rPr lang="en-US" altLang="ru-DE" sz="675" dirty="0">
                <a:latin typeface="Arial" panose="020B0604020202020204" pitchFamily="34" charset="0"/>
                <a:ea typeface="Times New Roman" panose="02020603050405020304" pitchFamily="18" charset="0"/>
              </a:rPr>
              <a:t>What do you think </a:t>
            </a:r>
            <a:r>
              <a:rPr lang="en-US" altLang="ru-DE" sz="675" dirty="0" err="1">
                <a:latin typeface="Arial" panose="020B0604020202020204" pitchFamily="34" charset="0"/>
                <a:ea typeface="Times New Roman" panose="02020603050405020304" pitchFamily="18" charset="0"/>
              </a:rPr>
              <a:t>Onfim</a:t>
            </a:r>
            <a:r>
              <a:rPr lang="en-US" altLang="ru-DE" sz="675" dirty="0">
                <a:latin typeface="Arial" panose="020B0604020202020204" pitchFamily="34" charset="0"/>
                <a:ea typeface="Times New Roman" panose="02020603050405020304" pitchFamily="18" charset="0"/>
              </a:rPr>
              <a:t> will learn from Master Ivan?</a:t>
            </a:r>
            <a:endParaRPr lang="en-US" altLang="ru-DE" sz="225" dirty="0">
              <a:latin typeface="Arial" panose="020B0604020202020204" pitchFamily="34" charset="0"/>
            </a:endParaRPr>
          </a:p>
          <a:p>
            <a:pPr defTabSz="514350" eaLnBrk="0" fontAlgn="base">
              <a:spcBef>
                <a:spcPct val="0"/>
              </a:spcBef>
              <a:spcAft>
                <a:spcPct val="0"/>
              </a:spcAft>
            </a:pPr>
            <a:r>
              <a:rPr lang="en-US" altLang="ru-DE" sz="675" b="1" dirty="0">
                <a:latin typeface="Arial" panose="020B0604020202020204" pitchFamily="34" charset="0"/>
                <a:ea typeface="Times New Roman" panose="02020603050405020304" pitchFamily="18" charset="0"/>
              </a:rPr>
              <a:t>9.Match the words and their meanings.</a:t>
            </a:r>
            <a:endParaRPr lang="en-US" altLang="ru-DE" sz="225" dirty="0">
              <a:latin typeface="Arial" panose="020B0604020202020204" pitchFamily="34" charset="0"/>
            </a:endParaRPr>
          </a:p>
          <a:p>
            <a:pPr defTabSz="514350" eaLnBrk="0" fontAlgn="base">
              <a:spcBef>
                <a:spcPct val="0"/>
              </a:spcBef>
              <a:spcAft>
                <a:spcPct val="0"/>
              </a:spcAft>
              <a:buFontTx/>
              <a:buAutoNum type="arabicPeriod"/>
            </a:pPr>
            <a:r>
              <a:rPr lang="en-US" altLang="ru-DE" sz="675" dirty="0">
                <a:latin typeface="Arial" panose="020B0604020202020204" pitchFamily="34" charset="0"/>
                <a:ea typeface="Times New Roman" panose="02020603050405020304" pitchFamily="18" charset="0"/>
              </a:rPr>
              <a:t>trading</a:t>
            </a:r>
          </a:p>
          <a:p>
            <a:pPr defTabSz="514350" eaLnBrk="0" fontAlgn="base">
              <a:spcBef>
                <a:spcPct val="0"/>
              </a:spcBef>
              <a:spcAft>
                <a:spcPct val="0"/>
              </a:spcAft>
              <a:buFontTx/>
              <a:buAutoNum type="arabicPeriod"/>
            </a:pPr>
            <a:r>
              <a:rPr lang="en-US" altLang="ru-DE" sz="675" dirty="0">
                <a:latin typeface="Arial" panose="020B0604020202020204" pitchFamily="34" charset="0"/>
                <a:ea typeface="Times New Roman" panose="02020603050405020304" pitchFamily="18" charset="0"/>
              </a:rPr>
              <a:t>merchant</a:t>
            </a:r>
          </a:p>
          <a:p>
            <a:pPr defTabSz="514350" eaLnBrk="0" fontAlgn="base">
              <a:spcBef>
                <a:spcPct val="0"/>
              </a:spcBef>
              <a:spcAft>
                <a:spcPct val="0"/>
              </a:spcAft>
              <a:buFontTx/>
              <a:buAutoNum type="arabicPeriod"/>
            </a:pPr>
            <a:r>
              <a:rPr lang="en-US" altLang="ru-DE" sz="675" dirty="0">
                <a:latin typeface="Arial" panose="020B0604020202020204" pitchFamily="34" charset="0"/>
                <a:ea typeface="Times New Roman" panose="02020603050405020304" pitchFamily="18" charset="0"/>
              </a:rPr>
              <a:t>monk</a:t>
            </a:r>
          </a:p>
          <a:p>
            <a:pPr defTabSz="514350" eaLnBrk="0" fontAlgn="base">
              <a:spcBef>
                <a:spcPct val="0"/>
              </a:spcBef>
              <a:spcAft>
                <a:spcPct val="0"/>
              </a:spcAft>
              <a:buFontTx/>
              <a:buAutoNum type="arabicPeriod"/>
            </a:pPr>
            <a:r>
              <a:rPr lang="en-US" altLang="ru-DE" sz="675" dirty="0">
                <a:latin typeface="Arial" panose="020B0604020202020204" pitchFamily="34" charset="0"/>
                <a:ea typeface="Times New Roman" panose="02020603050405020304" pitchFamily="18" charset="0"/>
              </a:rPr>
              <a:t>cathedral</a:t>
            </a:r>
          </a:p>
          <a:p>
            <a:pPr defTabSz="514350" eaLnBrk="0" fontAlgn="base">
              <a:spcBef>
                <a:spcPct val="0"/>
              </a:spcBef>
              <a:spcAft>
                <a:spcPct val="0"/>
              </a:spcAft>
              <a:buFontTx/>
              <a:buAutoNum type="arabicPeriod"/>
            </a:pPr>
            <a:r>
              <a:rPr lang="en-US" altLang="ru-DE" sz="675" dirty="0">
                <a:latin typeface="Arial" panose="020B0604020202020204" pitchFamily="34" charset="0"/>
                <a:ea typeface="Times New Roman" panose="02020603050405020304" pitchFamily="18" charset="0"/>
              </a:rPr>
              <a:t>birch bark</a:t>
            </a:r>
          </a:p>
          <a:p>
            <a:pPr defTabSz="514350" eaLnBrk="0" fontAlgn="base">
              <a:spcBef>
                <a:spcPct val="0"/>
              </a:spcBef>
              <a:spcAft>
                <a:spcPct val="0"/>
              </a:spcAft>
              <a:buFontTx/>
              <a:buAutoNum type="arabicPeriod"/>
            </a:pPr>
            <a:r>
              <a:rPr lang="en-US" altLang="ru-DE" sz="675" dirty="0">
                <a:latin typeface="Arial" panose="020B0604020202020204" pitchFamily="34" charset="0"/>
                <a:ea typeface="Times New Roman" panose="02020603050405020304" pitchFamily="18" charset="0"/>
              </a:rPr>
              <a:t>prayers</a:t>
            </a:r>
          </a:p>
          <a:p>
            <a:pPr defTabSz="514350" eaLnBrk="0" fontAlgn="base">
              <a:spcBef>
                <a:spcPct val="0"/>
              </a:spcBef>
              <a:spcAft>
                <a:spcPct val="0"/>
              </a:spcAft>
              <a:buFontTx/>
              <a:buAutoNum type="arabicPeriod"/>
            </a:pPr>
            <a:r>
              <a:rPr lang="en-US" altLang="ru-DE" sz="675" dirty="0">
                <a:latin typeface="Arial" panose="020B0604020202020204" pitchFamily="34" charset="0"/>
                <a:ea typeface="Times New Roman" panose="02020603050405020304" pitchFamily="18" charset="0"/>
              </a:rPr>
              <a:t>icon</a:t>
            </a:r>
          </a:p>
          <a:p>
            <a:pPr defTabSz="514350" eaLnBrk="0" fontAlgn="base">
              <a:spcBef>
                <a:spcPct val="0"/>
              </a:spcBef>
              <a:spcAft>
                <a:spcPct val="0"/>
              </a:spcAft>
              <a:buFontTx/>
              <a:buAutoNum type="arabicPeriod"/>
            </a:pPr>
            <a:r>
              <a:rPr lang="en-US" altLang="ru-DE" sz="675" dirty="0">
                <a:latin typeface="Arial" panose="020B0604020202020204" pitchFamily="34" charset="0"/>
                <a:ea typeface="Times New Roman" panose="02020603050405020304" pitchFamily="18" charset="0"/>
              </a:rPr>
              <a:t>pigments</a:t>
            </a:r>
          </a:p>
          <a:p>
            <a:pPr defTabSz="514350" eaLnBrk="0" fontAlgn="base">
              <a:spcBef>
                <a:spcPct val="0"/>
              </a:spcBef>
              <a:spcAft>
                <a:spcPct val="0"/>
              </a:spcAft>
              <a:buFontTx/>
              <a:buAutoNum type="arabicPeriod"/>
            </a:pPr>
            <a:r>
              <a:rPr lang="en-US" altLang="ru-DE" sz="675" dirty="0">
                <a:latin typeface="Arial" panose="020B0604020202020204" pitchFamily="34" charset="0"/>
                <a:ea typeface="Times New Roman" panose="02020603050405020304" pitchFamily="18" charset="0"/>
              </a:rPr>
              <a:t>medieval</a:t>
            </a:r>
          </a:p>
          <a:p>
            <a:pPr defTabSz="514350" eaLnBrk="0" fontAlgn="base">
              <a:spcBef>
                <a:spcPct val="0"/>
              </a:spcBef>
              <a:spcAft>
                <a:spcPct val="0"/>
              </a:spcAft>
              <a:buFontTx/>
              <a:buAutoNum type="arabicPeriod"/>
            </a:pPr>
            <a:r>
              <a:rPr lang="en-US" altLang="ru-DE" sz="675" dirty="0">
                <a:latin typeface="Arial" panose="020B0604020202020204" pitchFamily="34" charset="0"/>
                <a:ea typeface="Times New Roman" panose="02020603050405020304" pitchFamily="18" charset="0"/>
              </a:rPr>
              <a:t>panel</a:t>
            </a:r>
            <a:endParaRPr lang="en-US" altLang="ru-DE" sz="225" dirty="0">
              <a:latin typeface="Arial" panose="020B0604020202020204" pitchFamily="34" charset="0"/>
            </a:endParaRPr>
          </a:p>
          <a:p>
            <a:pPr defTabSz="514350" eaLnBrk="0" fontAlgn="base">
              <a:spcBef>
                <a:spcPct val="0"/>
              </a:spcBef>
              <a:spcAft>
                <a:spcPct val="0"/>
              </a:spcAft>
            </a:pPr>
            <a:r>
              <a:rPr lang="en-US" altLang="ru-DE" sz="675" dirty="0">
                <a:latin typeface="Arial" panose="020B0604020202020204" pitchFamily="34" charset="0"/>
                <a:ea typeface="Times New Roman" panose="02020603050405020304" pitchFamily="18" charset="0"/>
              </a:rPr>
              <a:t>a. a large, important church</a:t>
            </a:r>
            <a:br>
              <a:rPr lang="en-US" altLang="ru-DE" sz="675" dirty="0">
                <a:latin typeface="Arial" panose="020B0604020202020204" pitchFamily="34" charset="0"/>
                <a:ea typeface="Times New Roman" panose="02020603050405020304" pitchFamily="18" charset="0"/>
              </a:rPr>
            </a:br>
            <a:r>
              <a:rPr lang="en-US" altLang="ru-DE" sz="675" dirty="0">
                <a:latin typeface="Arial" panose="020B0604020202020204" pitchFamily="34" charset="0"/>
                <a:ea typeface="Times New Roman" panose="02020603050405020304" pitchFamily="18" charset="0"/>
              </a:rPr>
              <a:t>b. words people say to talk to God</a:t>
            </a:r>
            <a:br>
              <a:rPr lang="en-US" altLang="ru-DE" sz="675" dirty="0">
                <a:latin typeface="Arial" panose="020B0604020202020204" pitchFamily="34" charset="0"/>
                <a:ea typeface="Times New Roman" panose="02020603050405020304" pitchFamily="18" charset="0"/>
              </a:rPr>
            </a:br>
            <a:r>
              <a:rPr lang="en-US" altLang="ru-DE" sz="675" dirty="0">
                <a:latin typeface="Arial" panose="020B0604020202020204" pitchFamily="34" charset="0"/>
                <a:ea typeface="Times New Roman" panose="02020603050405020304" pitchFamily="18" charset="0"/>
              </a:rPr>
              <a:t>c. a person who buys and sells goods</a:t>
            </a:r>
            <a:br>
              <a:rPr lang="en-US" altLang="ru-DE" sz="675" dirty="0">
                <a:latin typeface="Arial" panose="020B0604020202020204" pitchFamily="34" charset="0"/>
                <a:ea typeface="Times New Roman" panose="02020603050405020304" pitchFamily="18" charset="0"/>
              </a:rPr>
            </a:br>
            <a:r>
              <a:rPr lang="en-US" altLang="ru-DE" sz="675" dirty="0">
                <a:latin typeface="Arial" panose="020B0604020202020204" pitchFamily="34" charset="0"/>
                <a:ea typeface="Times New Roman" panose="02020603050405020304" pitchFamily="18" charset="0"/>
              </a:rPr>
              <a:t>d. buying and selling goods</a:t>
            </a:r>
            <a:br>
              <a:rPr lang="en-US" altLang="ru-DE" sz="675" dirty="0">
                <a:latin typeface="Arial" panose="020B0604020202020204" pitchFamily="34" charset="0"/>
                <a:ea typeface="Times New Roman" panose="02020603050405020304" pitchFamily="18" charset="0"/>
              </a:rPr>
            </a:br>
            <a:r>
              <a:rPr lang="en-US" altLang="ru-DE" sz="675" dirty="0">
                <a:latin typeface="Arial" panose="020B0604020202020204" pitchFamily="34" charset="0"/>
                <a:ea typeface="Times New Roman" panose="02020603050405020304" pitchFamily="18" charset="0"/>
              </a:rPr>
              <a:t>e. a religious man who lives simply and teaches</a:t>
            </a:r>
            <a:br>
              <a:rPr lang="en-US" altLang="ru-DE" sz="675" dirty="0">
                <a:latin typeface="Arial" panose="020B0604020202020204" pitchFamily="34" charset="0"/>
                <a:ea typeface="Times New Roman" panose="02020603050405020304" pitchFamily="18" charset="0"/>
              </a:rPr>
            </a:br>
            <a:r>
              <a:rPr lang="en-US" altLang="ru-DE" sz="675" dirty="0">
                <a:latin typeface="Arial" panose="020B0604020202020204" pitchFamily="34" charset="0"/>
                <a:ea typeface="Times New Roman" panose="02020603050405020304" pitchFamily="18" charset="0"/>
              </a:rPr>
              <a:t>f. the thin covering of a birch tree used for writing</a:t>
            </a:r>
            <a:br>
              <a:rPr lang="en-US" altLang="ru-DE" sz="675" dirty="0">
                <a:latin typeface="Arial" panose="020B0604020202020204" pitchFamily="34" charset="0"/>
                <a:ea typeface="Times New Roman" panose="02020603050405020304" pitchFamily="18" charset="0"/>
              </a:rPr>
            </a:br>
            <a:r>
              <a:rPr lang="en-US" altLang="ru-DE" sz="675" dirty="0">
                <a:latin typeface="Arial" panose="020B0604020202020204" pitchFamily="34" charset="0"/>
                <a:ea typeface="Times New Roman" panose="02020603050405020304" pitchFamily="18" charset="0"/>
              </a:rPr>
              <a:t>g. a flat piece of wood used for painting</a:t>
            </a:r>
            <a:br>
              <a:rPr lang="en-US" altLang="ru-DE" sz="675" dirty="0">
                <a:latin typeface="Arial" panose="020B0604020202020204" pitchFamily="34" charset="0"/>
                <a:ea typeface="Times New Roman" panose="02020603050405020304" pitchFamily="18" charset="0"/>
              </a:rPr>
            </a:br>
            <a:r>
              <a:rPr lang="en-US" altLang="ru-DE" sz="675" dirty="0">
                <a:latin typeface="Arial" panose="020B0604020202020204" pitchFamily="34" charset="0"/>
                <a:ea typeface="Times New Roman" panose="02020603050405020304" pitchFamily="18" charset="0"/>
              </a:rPr>
              <a:t>h. a religious painting of a holy person</a:t>
            </a:r>
            <a:br>
              <a:rPr lang="en-US" altLang="ru-DE" sz="675" dirty="0">
                <a:latin typeface="Arial" panose="020B0604020202020204" pitchFamily="34" charset="0"/>
                <a:ea typeface="Times New Roman" panose="02020603050405020304" pitchFamily="18" charset="0"/>
              </a:rPr>
            </a:br>
            <a:r>
              <a:rPr lang="en-US" altLang="ru-DE" sz="675" dirty="0" err="1">
                <a:latin typeface="Arial" panose="020B0604020202020204" pitchFamily="34" charset="0"/>
                <a:ea typeface="Times New Roman" panose="02020603050405020304" pitchFamily="18" charset="0"/>
              </a:rPr>
              <a:t>i</a:t>
            </a:r>
            <a:r>
              <a:rPr lang="en-US" altLang="ru-DE" sz="675" dirty="0">
                <a:latin typeface="Arial" panose="020B0604020202020204" pitchFamily="34" charset="0"/>
                <a:ea typeface="Times New Roman" panose="02020603050405020304" pitchFamily="18" charset="0"/>
              </a:rPr>
              <a:t>. colored powders </a:t>
            </a:r>
            <a:r>
              <a:rPr lang="en-US" altLang="ru-DE" sz="675" dirty="0" err="1">
                <a:latin typeface="Arial" panose="020B0604020202020204" pitchFamily="34" charset="0"/>
                <a:ea typeface="Times New Roman" panose="02020603050405020304" pitchFamily="18" charset="0"/>
              </a:rPr>
              <a:t>usedto</a:t>
            </a:r>
            <a:r>
              <a:rPr lang="en-US" altLang="ru-DE" sz="675" dirty="0">
                <a:latin typeface="Arial" panose="020B0604020202020204" pitchFamily="34" charset="0"/>
                <a:ea typeface="Times New Roman" panose="02020603050405020304" pitchFamily="18" charset="0"/>
              </a:rPr>
              <a:t> make paint</a:t>
            </a:r>
            <a:br>
              <a:rPr lang="en-US" altLang="ru-DE" sz="675" dirty="0">
                <a:latin typeface="Arial" panose="020B0604020202020204" pitchFamily="34" charset="0"/>
                <a:ea typeface="Times New Roman" panose="02020603050405020304" pitchFamily="18" charset="0"/>
              </a:rPr>
            </a:br>
            <a:r>
              <a:rPr lang="en-US" altLang="ru-DE" sz="675" dirty="0">
                <a:latin typeface="Arial" panose="020B0604020202020204" pitchFamily="34" charset="0"/>
                <a:ea typeface="Times New Roman" panose="02020603050405020304" pitchFamily="18" charset="0"/>
              </a:rPr>
              <a:t>j. from the Middle Ages (a time period 500-1500 years ago)</a:t>
            </a:r>
            <a:endParaRPr lang="en-US" altLang="ru-DE" sz="225" dirty="0">
              <a:latin typeface="Arial" panose="020B0604020202020204" pitchFamily="34" charset="0"/>
            </a:endParaRPr>
          </a:p>
          <a:p>
            <a:pPr defTabSz="514350" eaLnBrk="0" fontAlgn="base">
              <a:spcBef>
                <a:spcPct val="0"/>
              </a:spcBef>
              <a:spcAft>
                <a:spcPct val="0"/>
              </a:spcAft>
            </a:pPr>
            <a:endParaRPr lang="en-US" altLang="ru-DE" sz="1013" dirty="0">
              <a:latin typeface="Arial" panose="020B0604020202020204" pitchFamily="34" charset="0"/>
            </a:endParaRPr>
          </a:p>
        </p:txBody>
      </p:sp>
    </p:spTree>
    <p:extLst>
      <p:ext uri="{BB962C8B-B14F-4D97-AF65-F5344CB8AC3E}">
        <p14:creationId xmlns:p14="http://schemas.microsoft.com/office/powerpoint/2010/main" val="3329237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CE29A4-C5C5-11D3-C3E8-EF24800D65CF}"/>
              </a:ext>
            </a:extLst>
          </p:cNvPr>
          <p:cNvSpPr txBox="1"/>
          <p:nvPr/>
        </p:nvSpPr>
        <p:spPr>
          <a:xfrm>
            <a:off x="2384758" y="2506270"/>
            <a:ext cx="4617513" cy="5509200"/>
          </a:xfrm>
          <a:prstGeom prst="rect">
            <a:avLst/>
          </a:prstGeom>
          <a:noFill/>
        </p:spPr>
        <p:txBody>
          <a:bodyPr wrap="square">
            <a:spAutoFit/>
          </a:bodyPr>
          <a:lstStyle/>
          <a:p>
            <a:r>
              <a:rPr lang="ru-DE" sz="900" b="1" dirty="0">
                <a:latin typeface="Times New Roman" panose="02020603050405020304" pitchFamily="18" charset="0"/>
                <a:ea typeface="Times New Roman" panose="02020603050405020304" pitchFamily="18" charset="0"/>
              </a:rPr>
              <a:t>10. Number these events from 1 to 10</a:t>
            </a:r>
            <a:r>
              <a:rPr lang="en-US" sz="900" b="1" dirty="0">
                <a:latin typeface="Times New Roman" panose="02020603050405020304" pitchFamily="18" charset="0"/>
                <a:ea typeface="Times New Roman" panose="02020603050405020304" pitchFamily="18" charset="0"/>
              </a:rPr>
              <a:t>.</a:t>
            </a:r>
            <a:endParaRPr lang="ru-DE" sz="900" dirty="0">
              <a:latin typeface="Times New Roman" panose="02020603050405020304" pitchFamily="18" charset="0"/>
              <a:ea typeface="Times New Roman" panose="02020603050405020304" pitchFamily="18" charset="0"/>
            </a:endParaRPr>
          </a:p>
          <a:p>
            <a:r>
              <a:rPr lang="ru-DE" sz="900" b="1" dirty="0">
                <a:latin typeface="Times New Roman" panose="02020603050405020304" pitchFamily="18" charset="0"/>
                <a:ea typeface="Times New Roman" panose="02020603050405020304" pitchFamily="18" charset="0"/>
              </a:rPr>
              <a:t>___ </a:t>
            </a:r>
            <a:r>
              <a:rPr lang="ru-DE" sz="900" dirty="0">
                <a:latin typeface="Times New Roman" panose="02020603050405020304" pitchFamily="18" charset="0"/>
                <a:ea typeface="Times New Roman" panose="02020603050405020304" pitchFamily="18" charset="0"/>
              </a:rPr>
              <a:t>Onfim and Pavel searched for the drawings in the snow.</a:t>
            </a:r>
            <a:br>
              <a:rPr lang="ru-DE" sz="900" dirty="0">
                <a:latin typeface="Times New Roman" panose="02020603050405020304" pitchFamily="18" charset="0"/>
                <a:ea typeface="Times New Roman" panose="02020603050405020304" pitchFamily="18" charset="0"/>
              </a:rPr>
            </a:br>
            <a:r>
              <a:rPr lang="ru-DE" sz="900" dirty="0">
                <a:latin typeface="Times New Roman" panose="02020603050405020304" pitchFamily="18" charset="0"/>
                <a:ea typeface="Times New Roman" panose="02020603050405020304" pitchFamily="18" charset="0"/>
              </a:rPr>
              <a:t>___ The wind took Onfim's drawings.</a:t>
            </a:r>
            <a:br>
              <a:rPr lang="ru-DE" sz="900" dirty="0">
                <a:latin typeface="Times New Roman" panose="02020603050405020304" pitchFamily="18" charset="0"/>
                <a:ea typeface="Times New Roman" panose="02020603050405020304" pitchFamily="18" charset="0"/>
              </a:rPr>
            </a:br>
            <a:r>
              <a:rPr lang="ru-DE" sz="900" dirty="0">
                <a:latin typeface="Times New Roman" panose="02020603050405020304" pitchFamily="18" charset="0"/>
                <a:ea typeface="Times New Roman" panose="02020603050405020304" pitchFamily="18" charset="0"/>
              </a:rPr>
              <a:t>___ Onfim drew Saint George fighting dragons.</a:t>
            </a:r>
            <a:br>
              <a:rPr lang="ru-DE" sz="900" dirty="0">
                <a:latin typeface="Times New Roman" panose="02020603050405020304" pitchFamily="18" charset="0"/>
                <a:ea typeface="Times New Roman" panose="02020603050405020304" pitchFamily="18" charset="0"/>
              </a:rPr>
            </a:br>
            <a:r>
              <a:rPr lang="ru-DE" sz="900" dirty="0">
                <a:latin typeface="Times New Roman" panose="02020603050405020304" pitchFamily="18" charset="0"/>
                <a:ea typeface="Times New Roman" panose="02020603050405020304" pitchFamily="18" charset="0"/>
              </a:rPr>
              <a:t>___ Master Ivan invited Onfim to learn painting.</a:t>
            </a:r>
            <a:br>
              <a:rPr lang="ru-DE" sz="900" dirty="0">
                <a:latin typeface="Times New Roman" panose="02020603050405020304" pitchFamily="18" charset="0"/>
                <a:ea typeface="Times New Roman" panose="02020603050405020304" pitchFamily="18" charset="0"/>
              </a:rPr>
            </a:br>
            <a:r>
              <a:rPr lang="ru-DE" sz="900" dirty="0">
                <a:latin typeface="Times New Roman" panose="02020603050405020304" pitchFamily="18" charset="0"/>
                <a:ea typeface="Times New Roman" panose="02020603050405020304" pitchFamily="18" charset="0"/>
              </a:rPr>
              <a:t>___ Onfim walked to school on a winter morning.</a:t>
            </a:r>
            <a:br>
              <a:rPr lang="ru-DE" sz="900" dirty="0">
                <a:latin typeface="Times New Roman" panose="02020603050405020304" pitchFamily="18" charset="0"/>
                <a:ea typeface="Times New Roman" panose="02020603050405020304" pitchFamily="18" charset="0"/>
              </a:rPr>
            </a:br>
            <a:r>
              <a:rPr lang="ru-DE" sz="900" dirty="0">
                <a:latin typeface="Times New Roman" panose="02020603050405020304" pitchFamily="18" charset="0"/>
                <a:ea typeface="Times New Roman" panose="02020603050405020304" pitchFamily="18" charset="0"/>
              </a:rPr>
              <a:t>___ The monk took Onfim to meet the painters.</a:t>
            </a:r>
            <a:br>
              <a:rPr lang="ru-DE" sz="900" dirty="0">
                <a:latin typeface="Times New Roman" panose="02020603050405020304" pitchFamily="18" charset="0"/>
                <a:ea typeface="Times New Roman" panose="02020603050405020304" pitchFamily="18" charset="0"/>
              </a:rPr>
            </a:br>
            <a:r>
              <a:rPr lang="ru-DE" sz="900" dirty="0">
                <a:latin typeface="Times New Roman" panose="02020603050405020304" pitchFamily="18" charset="0"/>
                <a:ea typeface="Times New Roman" panose="02020603050405020304" pitchFamily="18" charset="0"/>
              </a:rPr>
              <a:t>___ Onfim's father paid a monk to teach his son.</a:t>
            </a:r>
            <a:br>
              <a:rPr lang="ru-DE" sz="900" dirty="0">
                <a:latin typeface="Times New Roman" panose="02020603050405020304" pitchFamily="18" charset="0"/>
                <a:ea typeface="Times New Roman" panose="02020603050405020304" pitchFamily="18" charset="0"/>
              </a:rPr>
            </a:br>
            <a:r>
              <a:rPr lang="ru-DE" sz="900" dirty="0">
                <a:latin typeface="Times New Roman" panose="02020603050405020304" pitchFamily="18" charset="0"/>
                <a:ea typeface="Times New Roman" panose="02020603050405020304" pitchFamily="18" charset="0"/>
              </a:rPr>
              <a:t>___ Pavel noticed Onfim's sadness at school.</a:t>
            </a:r>
            <a:br>
              <a:rPr lang="ru-DE" sz="900" dirty="0">
                <a:latin typeface="Times New Roman" panose="02020603050405020304" pitchFamily="18" charset="0"/>
                <a:ea typeface="Times New Roman" panose="02020603050405020304" pitchFamily="18" charset="0"/>
              </a:rPr>
            </a:br>
            <a:r>
              <a:rPr lang="ru-DE" sz="900" dirty="0">
                <a:latin typeface="Times New Roman" panose="02020603050405020304" pitchFamily="18" charset="0"/>
                <a:ea typeface="Times New Roman" panose="02020603050405020304" pitchFamily="18" charset="0"/>
              </a:rPr>
              <a:t>___ Onfim visited Saint Sophia Cathedral after school every day.</a:t>
            </a:r>
            <a:br>
              <a:rPr lang="ru-DE" sz="900" dirty="0">
                <a:latin typeface="Times New Roman" panose="02020603050405020304" pitchFamily="18" charset="0"/>
                <a:ea typeface="Times New Roman" panose="02020603050405020304" pitchFamily="18" charset="0"/>
              </a:rPr>
            </a:br>
            <a:r>
              <a:rPr lang="ru-DE" sz="900" dirty="0">
                <a:latin typeface="Times New Roman" panose="02020603050405020304" pitchFamily="18" charset="0"/>
                <a:ea typeface="Times New Roman" panose="02020603050405020304" pitchFamily="18" charset="0"/>
              </a:rPr>
              <a:t>___ The monk said Onfim needed something stronger than birch bark.</a:t>
            </a:r>
          </a:p>
          <a:p>
            <a:r>
              <a:rPr lang="ru-DE" sz="900" b="1" dirty="0">
                <a:latin typeface="Times New Roman" panose="02020603050405020304" pitchFamily="18" charset="0"/>
                <a:ea typeface="Times New Roman" panose="02020603050405020304" pitchFamily="18" charset="0"/>
              </a:rPr>
              <a:t> </a:t>
            </a:r>
            <a:endParaRPr lang="ru-DE" sz="900" dirty="0">
              <a:latin typeface="Times New Roman" panose="02020603050405020304" pitchFamily="18" charset="0"/>
              <a:ea typeface="Times New Roman" panose="02020603050405020304" pitchFamily="18" charset="0"/>
            </a:endParaRPr>
          </a:p>
          <a:p>
            <a:r>
              <a:rPr lang="ru-DE" sz="900" b="1" dirty="0">
                <a:latin typeface="Times New Roman" panose="02020603050405020304" pitchFamily="18" charset="0"/>
                <a:ea typeface="Times New Roman" panose="02020603050405020304" pitchFamily="18" charset="0"/>
              </a:rPr>
              <a:t>11. Retell the story.</a:t>
            </a:r>
            <a:endParaRPr lang="ru-DE" sz="900" dirty="0">
              <a:latin typeface="Times New Roman" panose="02020603050405020304" pitchFamily="18" charset="0"/>
              <a:ea typeface="Times New Roman" panose="02020603050405020304" pitchFamily="18" charset="0"/>
            </a:endParaRPr>
          </a:p>
          <a:p>
            <a:r>
              <a:rPr lang="ru-DE" sz="900" b="1" dirty="0">
                <a:latin typeface="Times New Roman" panose="02020603050405020304" pitchFamily="18" charset="0"/>
                <a:ea typeface="Times New Roman" panose="02020603050405020304" pitchFamily="18" charset="0"/>
              </a:rPr>
              <a:t>Use these prompts to help you:</a:t>
            </a:r>
            <a:endParaRPr lang="ru-DE" sz="900" dirty="0">
              <a:latin typeface="Times New Roman" panose="02020603050405020304" pitchFamily="18" charset="0"/>
              <a:ea typeface="Times New Roman" panose="02020603050405020304" pitchFamily="18" charset="0"/>
            </a:endParaRPr>
          </a:p>
          <a:p>
            <a:pPr marL="192881" indent="-192881">
              <a:buSzPts val="1000"/>
              <a:buFont typeface="Symbol" pitchFamily="2" charset="2"/>
              <a:buChar char=""/>
              <a:tabLst>
                <a:tab pos="257175" algn="l"/>
              </a:tabLst>
            </a:pPr>
            <a:r>
              <a:rPr lang="ru-DE" sz="900" dirty="0">
                <a:latin typeface="Times New Roman" panose="02020603050405020304" pitchFamily="18" charset="0"/>
                <a:ea typeface="Times New Roman" panose="02020603050405020304" pitchFamily="18" charset="0"/>
              </a:rPr>
              <a:t>Who was Onfim and why was he lucky?</a:t>
            </a:r>
          </a:p>
          <a:p>
            <a:pPr marL="192881" indent="-192881">
              <a:buSzPts val="1000"/>
              <a:buFont typeface="Symbol" pitchFamily="2" charset="2"/>
              <a:buChar char=""/>
              <a:tabLst>
                <a:tab pos="257175" algn="l"/>
              </a:tabLst>
            </a:pPr>
            <a:r>
              <a:rPr lang="ru-DE" sz="900" dirty="0">
                <a:latin typeface="Times New Roman" panose="02020603050405020304" pitchFamily="18" charset="0"/>
                <a:ea typeface="Times New Roman" panose="02020603050405020304" pitchFamily="18" charset="0"/>
              </a:rPr>
              <a:t>What did Onfim learn at school?</a:t>
            </a:r>
          </a:p>
          <a:p>
            <a:pPr marL="192881" indent="-192881">
              <a:buSzPts val="1000"/>
              <a:buFont typeface="Symbol" pitchFamily="2" charset="2"/>
              <a:buChar char=""/>
              <a:tabLst>
                <a:tab pos="257175" algn="l"/>
              </a:tabLst>
            </a:pPr>
            <a:r>
              <a:rPr lang="ru-DE" sz="900" dirty="0">
                <a:latin typeface="Times New Roman" panose="02020603050405020304" pitchFamily="18" charset="0"/>
                <a:ea typeface="Times New Roman" panose="02020603050405020304" pitchFamily="18" charset="0"/>
              </a:rPr>
              <a:t>What did Onfim love even more than school?</a:t>
            </a:r>
          </a:p>
          <a:p>
            <a:pPr marL="192881" indent="-192881">
              <a:buSzPts val="1000"/>
              <a:buFont typeface="Symbol" pitchFamily="2" charset="2"/>
              <a:buChar char=""/>
              <a:tabLst>
                <a:tab pos="257175" algn="l"/>
              </a:tabLst>
            </a:pPr>
            <a:r>
              <a:rPr lang="ru-DE" sz="900" dirty="0">
                <a:latin typeface="Times New Roman" panose="02020603050405020304" pitchFamily="18" charset="0"/>
                <a:ea typeface="Times New Roman" panose="02020603050405020304" pitchFamily="18" charset="0"/>
              </a:rPr>
              <a:t>What did Onfim draw at home?</a:t>
            </a:r>
          </a:p>
          <a:p>
            <a:pPr marL="192881" indent="-192881">
              <a:buSzPts val="1000"/>
              <a:buFont typeface="Symbol" pitchFamily="2" charset="2"/>
              <a:buChar char=""/>
              <a:tabLst>
                <a:tab pos="257175" algn="l"/>
              </a:tabLst>
            </a:pPr>
            <a:r>
              <a:rPr lang="ru-DE" sz="900" dirty="0">
                <a:latin typeface="Times New Roman" panose="02020603050405020304" pitchFamily="18" charset="0"/>
                <a:ea typeface="Times New Roman" panose="02020603050405020304" pitchFamily="18" charset="0"/>
              </a:rPr>
              <a:t>What happened one winter morning?</a:t>
            </a:r>
          </a:p>
          <a:p>
            <a:pPr marL="192881" indent="-192881">
              <a:buSzPts val="1000"/>
              <a:buFont typeface="Symbol" pitchFamily="2" charset="2"/>
              <a:buChar char=""/>
              <a:tabLst>
                <a:tab pos="257175" algn="l"/>
              </a:tabLst>
            </a:pPr>
            <a:r>
              <a:rPr lang="ru-DE" sz="900" dirty="0">
                <a:latin typeface="Times New Roman" panose="02020603050405020304" pitchFamily="18" charset="0"/>
                <a:ea typeface="Times New Roman" panose="02020603050405020304" pitchFamily="18" charset="0"/>
              </a:rPr>
              <a:t>How did Pavel help?</a:t>
            </a:r>
          </a:p>
          <a:p>
            <a:pPr marL="192881" indent="-192881">
              <a:buSzPts val="1000"/>
              <a:buFont typeface="Symbol" pitchFamily="2" charset="2"/>
              <a:buChar char=""/>
              <a:tabLst>
                <a:tab pos="257175" algn="l"/>
              </a:tabLst>
            </a:pPr>
            <a:r>
              <a:rPr lang="ru-DE" sz="900" dirty="0">
                <a:latin typeface="Times New Roman" panose="02020603050405020304" pitchFamily="18" charset="0"/>
                <a:ea typeface="Times New Roman" panose="02020603050405020304" pitchFamily="18" charset="0"/>
              </a:rPr>
              <a:t>What did the monk tell Onfim?</a:t>
            </a:r>
          </a:p>
          <a:p>
            <a:pPr marL="192881" indent="-192881">
              <a:buSzPts val="1000"/>
              <a:buFont typeface="Symbol" pitchFamily="2" charset="2"/>
              <a:buChar char=""/>
              <a:tabLst>
                <a:tab pos="257175" algn="l"/>
              </a:tabLst>
            </a:pPr>
            <a:r>
              <a:rPr lang="ru-DE" sz="900" dirty="0">
                <a:latin typeface="Times New Roman" panose="02020603050405020304" pitchFamily="18" charset="0"/>
                <a:ea typeface="Times New Roman" panose="02020603050405020304" pitchFamily="18" charset="0"/>
              </a:rPr>
              <a:t>Where did the monk take the boys?</a:t>
            </a:r>
          </a:p>
          <a:p>
            <a:pPr marL="192881" indent="-192881">
              <a:buSzPts val="1000"/>
              <a:buFont typeface="Symbol" pitchFamily="2" charset="2"/>
              <a:buChar char=""/>
              <a:tabLst>
                <a:tab pos="257175" algn="l"/>
              </a:tabLst>
            </a:pPr>
            <a:r>
              <a:rPr lang="ru-DE" sz="900" dirty="0">
                <a:latin typeface="Times New Roman" panose="02020603050405020304" pitchFamily="18" charset="0"/>
                <a:ea typeface="Times New Roman" panose="02020603050405020304" pitchFamily="18" charset="0"/>
              </a:rPr>
              <a:t>What  did Master Ivan offer?</a:t>
            </a:r>
          </a:p>
          <a:p>
            <a:r>
              <a:rPr lang="ru-DE" sz="900" dirty="0">
                <a:latin typeface="Times New Roman" panose="02020603050405020304" pitchFamily="18" charset="0"/>
                <a:ea typeface="Times New Roman" panose="02020603050405020304" pitchFamily="18" charset="0"/>
              </a:rPr>
              <a:t> </a:t>
            </a:r>
          </a:p>
          <a:p>
            <a:r>
              <a:rPr lang="ru-DE" sz="900" b="1" dirty="0">
                <a:latin typeface="Times New Roman" panose="02020603050405020304" pitchFamily="18" charset="0"/>
                <a:ea typeface="Times New Roman" panose="02020603050405020304" pitchFamily="18" charset="0"/>
              </a:rPr>
              <a:t>12 . Find out </a:t>
            </a:r>
            <a:r>
              <a:rPr lang="en-US" sz="900" b="1" dirty="0">
                <a:latin typeface="Times New Roman" panose="02020603050405020304" pitchFamily="18" charset="0"/>
                <a:ea typeface="Times New Roman" panose="02020603050405020304" pitchFamily="18" charset="0"/>
              </a:rPr>
              <a:t>and make a mini-presentation on one or more questions.</a:t>
            </a:r>
            <a:endParaRPr lang="ru-DE" sz="900" dirty="0">
              <a:latin typeface="Times New Roman" panose="02020603050405020304" pitchFamily="18" charset="0"/>
              <a:ea typeface="Times New Roman" panose="02020603050405020304" pitchFamily="18" charset="0"/>
            </a:endParaRPr>
          </a:p>
          <a:p>
            <a:pPr marL="192881" indent="-192881">
              <a:buFont typeface="+mj-lt"/>
              <a:buAutoNum type="arabicPeriod"/>
              <a:tabLst>
                <a:tab pos="257175" algn="l"/>
              </a:tabLst>
            </a:pPr>
            <a:r>
              <a:rPr lang="ru-DE" sz="900" dirty="0">
                <a:latin typeface="Times New Roman" panose="02020603050405020304" pitchFamily="18" charset="0"/>
                <a:ea typeface="Times New Roman" panose="02020603050405020304" pitchFamily="18" charset="0"/>
              </a:rPr>
              <a:t>Where is Novgorod and why was it an important trading city?</a:t>
            </a:r>
          </a:p>
          <a:p>
            <a:pPr marL="192881" indent="-192881">
              <a:buFont typeface="+mj-lt"/>
              <a:buAutoNum type="arabicPeriod"/>
              <a:tabLst>
                <a:tab pos="257175" algn="l"/>
              </a:tabLst>
            </a:pPr>
            <a:r>
              <a:rPr lang="ru-DE" sz="900" dirty="0">
                <a:latin typeface="Times New Roman" panose="02020603050405020304" pitchFamily="18" charset="0"/>
                <a:ea typeface="Times New Roman" panose="02020603050405020304" pitchFamily="18" charset="0"/>
              </a:rPr>
              <a:t>What is Saint Sophia Cathedral and does it still exist today?</a:t>
            </a:r>
          </a:p>
          <a:p>
            <a:pPr marL="192881" indent="-192881">
              <a:buFont typeface="+mj-lt"/>
              <a:buAutoNum type="arabicPeriod"/>
              <a:tabLst>
                <a:tab pos="257175" algn="l"/>
              </a:tabLst>
            </a:pPr>
            <a:r>
              <a:rPr lang="ru-DE" sz="900" dirty="0">
                <a:latin typeface="Times New Roman" panose="02020603050405020304" pitchFamily="18" charset="0"/>
                <a:ea typeface="Times New Roman" panose="02020603050405020304" pitchFamily="18" charset="0"/>
              </a:rPr>
              <a:t>What is birch bark and why did people use it for writing?</a:t>
            </a:r>
          </a:p>
          <a:p>
            <a:pPr marL="192881" indent="-192881">
              <a:buFont typeface="+mj-lt"/>
              <a:buAutoNum type="arabicPeriod"/>
              <a:tabLst>
                <a:tab pos="257175" algn="l"/>
              </a:tabLst>
            </a:pPr>
            <a:r>
              <a:rPr lang="ru-DE" sz="900" dirty="0">
                <a:latin typeface="Times New Roman" panose="02020603050405020304" pitchFamily="18" charset="0"/>
                <a:ea typeface="Times New Roman" panose="02020603050405020304" pitchFamily="18" charset="0"/>
              </a:rPr>
              <a:t>Who was the real Onfim and what did archaeologists find?</a:t>
            </a:r>
          </a:p>
          <a:p>
            <a:pPr marL="192881" indent="-192881">
              <a:buFont typeface="+mj-lt"/>
              <a:buAutoNum type="arabicPeriod"/>
              <a:tabLst>
                <a:tab pos="257175" algn="l"/>
              </a:tabLst>
            </a:pPr>
            <a:r>
              <a:rPr lang="ru-DE" sz="900" dirty="0">
                <a:latin typeface="Times New Roman" panose="02020603050405020304" pitchFamily="18" charset="0"/>
                <a:ea typeface="Times New Roman" panose="02020603050405020304" pitchFamily="18" charset="0"/>
              </a:rPr>
              <a:t>What are icon paintings and how were they made?</a:t>
            </a:r>
          </a:p>
          <a:p>
            <a:pPr marL="192881" indent="-192881">
              <a:buFont typeface="+mj-lt"/>
              <a:buAutoNum type="arabicPeriod"/>
              <a:tabLst>
                <a:tab pos="257175" algn="l"/>
              </a:tabLst>
            </a:pPr>
            <a:r>
              <a:rPr lang="ru-DE" sz="900" dirty="0">
                <a:latin typeface="Times New Roman" panose="02020603050405020304" pitchFamily="18" charset="0"/>
                <a:ea typeface="Times New Roman" panose="02020603050405020304" pitchFamily="18" charset="0"/>
              </a:rPr>
              <a:t>Who was Saint George and why is he often shown fighting a dragon?</a:t>
            </a:r>
          </a:p>
          <a:p>
            <a:pPr marL="192881" indent="-192881">
              <a:buFont typeface="+mj-lt"/>
              <a:buAutoNum type="arabicPeriod"/>
              <a:tabLst>
                <a:tab pos="257175" algn="l"/>
              </a:tabLst>
            </a:pPr>
            <a:r>
              <a:rPr lang="ru-DE" sz="900" dirty="0">
                <a:latin typeface="Times New Roman" panose="02020603050405020304" pitchFamily="18" charset="0"/>
                <a:ea typeface="Times New Roman" panose="02020603050405020304" pitchFamily="18" charset="0"/>
              </a:rPr>
              <a:t>What did medieval Russian schools teach?</a:t>
            </a:r>
          </a:p>
          <a:p>
            <a:br>
              <a:rPr lang="ru-DE" dirty="0">
                <a:latin typeface="Times New Roman" panose="02020603050405020304" pitchFamily="18" charset="0"/>
                <a:ea typeface="Times New Roman" panose="02020603050405020304" pitchFamily="18" charset="0"/>
              </a:rPr>
            </a:br>
            <a:r>
              <a:rPr lang="ru-DE" dirty="0">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34039001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err="1">
                <a:solidFill>
                  <a:srgbClr val="00B0F0"/>
                </a:solidFill>
              </a:rPr>
              <a:t>Заключение</a:t>
            </a:r>
            <a:endParaRPr dirty="0">
              <a:solidFill>
                <a:srgbClr val="00B0F0"/>
              </a:solidFill>
            </a:endParaRPr>
          </a:p>
        </p:txBody>
      </p:sp>
      <p:sp>
        <p:nvSpPr>
          <p:cNvPr id="3" name="Content Placeholder 2"/>
          <p:cNvSpPr>
            <a:spLocks noGrp="1"/>
          </p:cNvSpPr>
          <p:nvPr>
            <p:ph idx="1"/>
          </p:nvPr>
        </p:nvSpPr>
        <p:spPr/>
        <p:txBody>
          <a:bodyPr>
            <a:normAutofit/>
          </a:bodyPr>
          <a:lstStyle/>
          <a:p>
            <a:pPr lvl="1"/>
            <a:r>
              <a:rPr dirty="0" err="1"/>
              <a:t>Разнообразие</a:t>
            </a:r>
            <a:r>
              <a:rPr dirty="0"/>
              <a:t> </a:t>
            </a:r>
            <a:r>
              <a:rPr dirty="0" err="1"/>
              <a:t>жанров</a:t>
            </a:r>
            <a:r>
              <a:rPr dirty="0"/>
              <a:t> </a:t>
            </a:r>
            <a:r>
              <a:rPr dirty="0" err="1"/>
              <a:t>обогащает</a:t>
            </a:r>
            <a:r>
              <a:rPr dirty="0"/>
              <a:t> </a:t>
            </a:r>
            <a:r>
              <a:rPr dirty="0" err="1"/>
              <a:t>языковой</a:t>
            </a:r>
            <a:r>
              <a:rPr dirty="0"/>
              <a:t> </a:t>
            </a:r>
            <a:r>
              <a:rPr dirty="0" err="1"/>
              <a:t>опыт</a:t>
            </a:r>
            <a:endParaRPr dirty="0"/>
          </a:p>
          <a:p>
            <a:pPr lvl="1"/>
            <a:r>
              <a:rPr dirty="0" err="1"/>
              <a:t>Фабульные</a:t>
            </a:r>
            <a:r>
              <a:rPr dirty="0"/>
              <a:t> </a:t>
            </a:r>
            <a:r>
              <a:rPr dirty="0" err="1"/>
              <a:t>тексты</a:t>
            </a:r>
            <a:r>
              <a:rPr dirty="0"/>
              <a:t> </a:t>
            </a:r>
            <a:r>
              <a:rPr dirty="0" err="1"/>
              <a:t>создают</a:t>
            </a:r>
            <a:r>
              <a:rPr dirty="0"/>
              <a:t> </a:t>
            </a:r>
            <a:r>
              <a:rPr dirty="0" err="1"/>
              <a:t>эмоциональную</a:t>
            </a:r>
            <a:r>
              <a:rPr dirty="0"/>
              <a:t> </a:t>
            </a:r>
            <a:r>
              <a:rPr dirty="0" err="1"/>
              <a:t>вовлеченность</a:t>
            </a:r>
            <a:endParaRPr dirty="0"/>
          </a:p>
          <a:p>
            <a:pPr lvl="1"/>
            <a:r>
              <a:rPr dirty="0" err="1"/>
              <a:t>Информативные</a:t>
            </a:r>
            <a:r>
              <a:rPr dirty="0"/>
              <a:t> </a:t>
            </a:r>
            <a:r>
              <a:rPr dirty="0" err="1"/>
              <a:t>тексты</a:t>
            </a:r>
            <a:r>
              <a:rPr dirty="0"/>
              <a:t> </a:t>
            </a:r>
            <a:r>
              <a:rPr dirty="0" err="1"/>
              <a:t>развивают</a:t>
            </a:r>
            <a:r>
              <a:rPr dirty="0"/>
              <a:t> </a:t>
            </a:r>
            <a:r>
              <a:rPr dirty="0" err="1"/>
              <a:t>когнитивные</a:t>
            </a:r>
            <a:r>
              <a:rPr dirty="0"/>
              <a:t> </a:t>
            </a:r>
            <a:r>
              <a:rPr dirty="0" err="1"/>
              <a:t>навыки</a:t>
            </a:r>
            <a:endParaRPr dirty="0"/>
          </a:p>
          <a:p>
            <a:pPr lvl="1"/>
            <a:r>
              <a:rPr dirty="0" err="1"/>
              <a:t>Рифмовки</a:t>
            </a:r>
            <a:r>
              <a:rPr dirty="0"/>
              <a:t> </a:t>
            </a:r>
            <a:r>
              <a:rPr dirty="0" err="1"/>
              <a:t>и</a:t>
            </a:r>
            <a:r>
              <a:rPr dirty="0"/>
              <a:t> </a:t>
            </a:r>
            <a:r>
              <a:rPr dirty="0" err="1"/>
              <a:t>чанты</a:t>
            </a:r>
            <a:r>
              <a:rPr dirty="0"/>
              <a:t> </a:t>
            </a:r>
            <a:r>
              <a:rPr dirty="0" err="1"/>
              <a:t>эффективны</a:t>
            </a:r>
            <a:r>
              <a:rPr dirty="0"/>
              <a:t> </a:t>
            </a:r>
            <a:r>
              <a:rPr dirty="0" err="1"/>
              <a:t>для</a:t>
            </a:r>
            <a:r>
              <a:rPr dirty="0"/>
              <a:t> </a:t>
            </a:r>
            <a:r>
              <a:rPr dirty="0" err="1"/>
              <a:t>запоминания</a:t>
            </a:r>
            <a:endParaRPr dirty="0"/>
          </a:p>
          <a:p>
            <a:pPr lvl="1"/>
            <a:r>
              <a:rPr dirty="0" err="1"/>
              <a:t>Анализ</a:t>
            </a:r>
            <a:r>
              <a:rPr dirty="0"/>
              <a:t> </a:t>
            </a:r>
            <a:r>
              <a:rPr dirty="0" err="1"/>
              <a:t>методической</a:t>
            </a:r>
            <a:r>
              <a:rPr dirty="0"/>
              <a:t> </a:t>
            </a:r>
            <a:r>
              <a:rPr dirty="0" err="1"/>
              <a:t>полезности</a:t>
            </a:r>
            <a:r>
              <a:rPr dirty="0"/>
              <a:t> - </a:t>
            </a:r>
            <a:r>
              <a:rPr dirty="0" err="1"/>
              <a:t>ключ</a:t>
            </a:r>
            <a:r>
              <a:rPr dirty="0"/>
              <a:t> </a:t>
            </a:r>
            <a:r>
              <a:rPr dirty="0" err="1"/>
              <a:t>к</a:t>
            </a:r>
            <a:r>
              <a:rPr dirty="0"/>
              <a:t> </a:t>
            </a:r>
            <a:r>
              <a:rPr dirty="0" err="1"/>
              <a:t>выбору</a:t>
            </a:r>
            <a:endParaRPr dirty="0"/>
          </a:p>
          <a:p>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solidFill>
                  <a:srgbClr val="00B0F0"/>
                </a:solidFill>
              </a:rPr>
              <a:t>Функции текста</a:t>
            </a:r>
            <a:endParaRPr dirty="0">
              <a:solidFill>
                <a:srgbClr val="00B0F0"/>
              </a:solidFill>
            </a:endParaRPr>
          </a:p>
        </p:txBody>
      </p:sp>
      <p:sp>
        <p:nvSpPr>
          <p:cNvPr id="3" name="Content Placeholder 2"/>
          <p:cNvSpPr>
            <a:spLocks noGrp="1"/>
          </p:cNvSpPr>
          <p:nvPr>
            <p:ph idx="1"/>
          </p:nvPr>
        </p:nvSpPr>
        <p:spPr/>
        <p:txBody>
          <a:bodyPr/>
          <a:lstStyle/>
          <a:p>
            <a:pPr lvl="1"/>
            <a:r>
              <a:rPr dirty="0"/>
              <a:t>1. </a:t>
            </a:r>
            <a:r>
              <a:rPr dirty="0" err="1"/>
              <a:t>Текст</a:t>
            </a:r>
            <a:r>
              <a:rPr dirty="0"/>
              <a:t> </a:t>
            </a:r>
            <a:r>
              <a:rPr dirty="0" err="1"/>
              <a:t>как</a:t>
            </a:r>
            <a:r>
              <a:rPr dirty="0"/>
              <a:t> </a:t>
            </a:r>
            <a:r>
              <a:rPr dirty="0" err="1"/>
              <a:t>языковой</a:t>
            </a:r>
            <a:r>
              <a:rPr dirty="0"/>
              <a:t> </a:t>
            </a:r>
            <a:r>
              <a:rPr dirty="0" err="1"/>
              <a:t>объект</a:t>
            </a:r>
            <a:endParaRPr dirty="0"/>
          </a:p>
          <a:p>
            <a:pPr lvl="2"/>
            <a:r>
              <a:rPr dirty="0" err="1"/>
              <a:t>Иллюстрация</a:t>
            </a:r>
            <a:r>
              <a:rPr dirty="0"/>
              <a:t> </a:t>
            </a:r>
            <a:r>
              <a:rPr dirty="0" err="1"/>
              <a:t>грамматических</a:t>
            </a:r>
            <a:r>
              <a:rPr dirty="0"/>
              <a:t> </a:t>
            </a:r>
            <a:r>
              <a:rPr dirty="0" err="1"/>
              <a:t>явлений</a:t>
            </a:r>
            <a:r>
              <a:rPr dirty="0"/>
              <a:t>, </a:t>
            </a:r>
            <a:r>
              <a:rPr dirty="0" err="1"/>
              <a:t>демонстрация</a:t>
            </a:r>
            <a:r>
              <a:rPr dirty="0"/>
              <a:t> </a:t>
            </a:r>
            <a:r>
              <a:rPr dirty="0" err="1"/>
              <a:t>лексики</a:t>
            </a:r>
            <a:endParaRPr dirty="0"/>
          </a:p>
          <a:p>
            <a:pPr lvl="1"/>
            <a:r>
              <a:rPr dirty="0"/>
              <a:t>2. </a:t>
            </a:r>
            <a:r>
              <a:rPr dirty="0" err="1"/>
              <a:t>Текст</a:t>
            </a:r>
            <a:r>
              <a:rPr dirty="0"/>
              <a:t> </a:t>
            </a:r>
            <a:r>
              <a:rPr dirty="0" err="1"/>
              <a:t>как</a:t>
            </a:r>
            <a:r>
              <a:rPr dirty="0"/>
              <a:t> </a:t>
            </a:r>
            <a:r>
              <a:rPr dirty="0" err="1"/>
              <a:t>средство</a:t>
            </a:r>
            <a:r>
              <a:rPr dirty="0"/>
              <a:t> </a:t>
            </a:r>
            <a:r>
              <a:rPr dirty="0" err="1"/>
              <a:t>передачи</a:t>
            </a:r>
            <a:r>
              <a:rPr dirty="0"/>
              <a:t> </a:t>
            </a:r>
            <a:r>
              <a:rPr dirty="0" err="1"/>
              <a:t>информации</a:t>
            </a:r>
            <a:endParaRPr dirty="0"/>
          </a:p>
          <a:p>
            <a:pPr lvl="2"/>
            <a:r>
              <a:rPr dirty="0" err="1"/>
              <a:t>Факты</a:t>
            </a:r>
            <a:r>
              <a:rPr dirty="0"/>
              <a:t>, </a:t>
            </a:r>
            <a:r>
              <a:rPr dirty="0" err="1"/>
              <a:t>идеи</a:t>
            </a:r>
            <a:r>
              <a:rPr dirty="0"/>
              <a:t>, </a:t>
            </a:r>
            <a:r>
              <a:rPr dirty="0" err="1"/>
              <a:t>культурологические</a:t>
            </a:r>
            <a:r>
              <a:rPr dirty="0"/>
              <a:t> </a:t>
            </a:r>
            <a:r>
              <a:rPr dirty="0" err="1"/>
              <a:t>сведения</a:t>
            </a:r>
            <a:endParaRPr dirty="0"/>
          </a:p>
          <a:p>
            <a:pPr lvl="1"/>
            <a:r>
              <a:rPr dirty="0"/>
              <a:t>3. </a:t>
            </a:r>
            <a:r>
              <a:rPr dirty="0" err="1"/>
              <a:t>Текст</a:t>
            </a:r>
            <a:r>
              <a:rPr dirty="0"/>
              <a:t> </a:t>
            </a:r>
            <a:r>
              <a:rPr dirty="0" err="1"/>
              <a:t>как</a:t>
            </a:r>
            <a:r>
              <a:rPr dirty="0"/>
              <a:t> </a:t>
            </a:r>
            <a:r>
              <a:rPr dirty="0" err="1"/>
              <a:t>стимул</a:t>
            </a:r>
            <a:r>
              <a:rPr dirty="0"/>
              <a:t> </a:t>
            </a:r>
            <a:r>
              <a:rPr dirty="0" err="1"/>
              <a:t>для</a:t>
            </a:r>
            <a:r>
              <a:rPr dirty="0"/>
              <a:t> </a:t>
            </a:r>
            <a:r>
              <a:rPr dirty="0" err="1"/>
              <a:t>продуктивной</a:t>
            </a:r>
            <a:r>
              <a:rPr dirty="0"/>
              <a:t> </a:t>
            </a:r>
            <a:r>
              <a:rPr dirty="0" err="1"/>
              <a:t>деятельности</a:t>
            </a:r>
            <a:endParaRPr dirty="0"/>
          </a:p>
          <a:p>
            <a:pPr lvl="2"/>
            <a:r>
              <a:rPr dirty="0" err="1"/>
              <a:t>Основа</a:t>
            </a:r>
            <a:r>
              <a:rPr dirty="0"/>
              <a:t> </a:t>
            </a:r>
            <a:r>
              <a:rPr dirty="0" err="1"/>
              <a:t>для</a:t>
            </a:r>
            <a:r>
              <a:rPr dirty="0"/>
              <a:t> </a:t>
            </a:r>
            <a:r>
              <a:rPr dirty="0" err="1"/>
              <a:t>говорения</a:t>
            </a:r>
            <a:r>
              <a:rPr dirty="0"/>
              <a:t>, </a:t>
            </a:r>
            <a:r>
              <a:rPr dirty="0" err="1"/>
              <a:t>письма</a:t>
            </a:r>
            <a:r>
              <a:rPr dirty="0"/>
              <a:t>, </a:t>
            </a:r>
            <a:r>
              <a:rPr dirty="0" err="1"/>
              <a:t>дискуссий</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err="1">
                <a:solidFill>
                  <a:srgbClr val="00B0F0"/>
                </a:solidFill>
              </a:rPr>
              <a:t>Критерии</a:t>
            </a:r>
            <a:r>
              <a:rPr dirty="0">
                <a:solidFill>
                  <a:srgbClr val="00B0F0"/>
                </a:solidFill>
              </a:rPr>
              <a:t> </a:t>
            </a:r>
            <a:r>
              <a:rPr dirty="0" err="1">
                <a:solidFill>
                  <a:srgbClr val="00B0F0"/>
                </a:solidFill>
              </a:rPr>
              <a:t>отбора</a:t>
            </a:r>
            <a:r>
              <a:rPr dirty="0">
                <a:solidFill>
                  <a:srgbClr val="00B0F0"/>
                </a:solidFill>
              </a:rPr>
              <a:t> </a:t>
            </a:r>
            <a:r>
              <a:rPr dirty="0" err="1">
                <a:solidFill>
                  <a:srgbClr val="00B0F0"/>
                </a:solidFill>
              </a:rPr>
              <a:t>текстов</a:t>
            </a:r>
            <a:endParaRPr dirty="0">
              <a:solidFill>
                <a:srgbClr val="00B0F0"/>
              </a:solidFill>
            </a:endParaRPr>
          </a:p>
        </p:txBody>
      </p:sp>
      <p:sp>
        <p:nvSpPr>
          <p:cNvPr id="3" name="Content Placeholder 2"/>
          <p:cNvSpPr>
            <a:spLocks noGrp="1"/>
          </p:cNvSpPr>
          <p:nvPr>
            <p:ph idx="1"/>
          </p:nvPr>
        </p:nvSpPr>
        <p:spPr/>
        <p:txBody>
          <a:bodyPr/>
          <a:lstStyle/>
          <a:p>
            <a:pPr lvl="1"/>
            <a:r>
              <a:rPr dirty="0" err="1"/>
              <a:t>Жанр</a:t>
            </a:r>
            <a:r>
              <a:rPr dirty="0"/>
              <a:t> - </a:t>
            </a:r>
            <a:r>
              <a:rPr dirty="0" err="1"/>
              <a:t>соответствие</a:t>
            </a:r>
            <a:r>
              <a:rPr dirty="0"/>
              <a:t> </a:t>
            </a:r>
            <a:r>
              <a:rPr dirty="0" err="1"/>
              <a:t>возрасту</a:t>
            </a:r>
            <a:r>
              <a:rPr dirty="0"/>
              <a:t> </a:t>
            </a:r>
            <a:r>
              <a:rPr dirty="0" err="1"/>
              <a:t>и</a:t>
            </a:r>
            <a:r>
              <a:rPr dirty="0"/>
              <a:t> </a:t>
            </a:r>
            <a:r>
              <a:rPr dirty="0" err="1"/>
              <a:t>интересам</a:t>
            </a:r>
            <a:r>
              <a:rPr dirty="0"/>
              <a:t> </a:t>
            </a:r>
            <a:r>
              <a:rPr dirty="0" err="1"/>
              <a:t>учащихся</a:t>
            </a:r>
            <a:endParaRPr dirty="0"/>
          </a:p>
          <a:p>
            <a:pPr lvl="1"/>
            <a:r>
              <a:rPr dirty="0" err="1"/>
              <a:t>Объем</a:t>
            </a:r>
            <a:r>
              <a:rPr dirty="0"/>
              <a:t> - </a:t>
            </a:r>
            <a:r>
              <a:rPr dirty="0" err="1"/>
              <a:t>посильность</a:t>
            </a:r>
            <a:r>
              <a:rPr dirty="0"/>
              <a:t> </a:t>
            </a:r>
            <a:r>
              <a:rPr dirty="0" err="1"/>
              <a:t>для</a:t>
            </a:r>
            <a:r>
              <a:rPr dirty="0"/>
              <a:t> </a:t>
            </a:r>
            <a:r>
              <a:rPr dirty="0" err="1"/>
              <a:t>данного</a:t>
            </a:r>
            <a:r>
              <a:rPr dirty="0"/>
              <a:t> </a:t>
            </a:r>
            <a:r>
              <a:rPr dirty="0" err="1"/>
              <a:t>уровня</a:t>
            </a:r>
            <a:endParaRPr dirty="0"/>
          </a:p>
          <a:p>
            <a:pPr lvl="1"/>
            <a:r>
              <a:rPr dirty="0" err="1"/>
              <a:t>Связность</a:t>
            </a:r>
            <a:r>
              <a:rPr dirty="0"/>
              <a:t> - </a:t>
            </a:r>
            <a:r>
              <a:rPr dirty="0" err="1"/>
              <a:t>логичность</a:t>
            </a:r>
            <a:r>
              <a:rPr dirty="0"/>
              <a:t> </a:t>
            </a:r>
            <a:r>
              <a:rPr dirty="0" err="1"/>
              <a:t>и</a:t>
            </a:r>
            <a:r>
              <a:rPr dirty="0"/>
              <a:t> </a:t>
            </a:r>
            <a:r>
              <a:rPr dirty="0" err="1"/>
              <a:t>структурированность</a:t>
            </a:r>
            <a:endParaRPr dirty="0"/>
          </a:p>
          <a:p>
            <a:pPr lvl="1"/>
            <a:r>
              <a:rPr dirty="0" err="1"/>
              <a:t>Языковая</a:t>
            </a:r>
            <a:r>
              <a:rPr dirty="0"/>
              <a:t> </a:t>
            </a:r>
            <a:r>
              <a:rPr dirty="0" err="1"/>
              <a:t>насыщенность</a:t>
            </a:r>
            <a:r>
              <a:rPr dirty="0"/>
              <a:t> - </a:t>
            </a:r>
            <a:r>
              <a:rPr dirty="0" err="1"/>
              <a:t>баланс</a:t>
            </a:r>
            <a:r>
              <a:rPr dirty="0"/>
              <a:t> </a:t>
            </a:r>
            <a:r>
              <a:rPr dirty="0" err="1"/>
              <a:t>знакомого</a:t>
            </a:r>
            <a:r>
              <a:rPr dirty="0"/>
              <a:t> </a:t>
            </a:r>
            <a:r>
              <a:rPr dirty="0" err="1"/>
              <a:t>и</a:t>
            </a:r>
            <a:r>
              <a:rPr dirty="0"/>
              <a:t> </a:t>
            </a:r>
            <a:r>
              <a:rPr dirty="0" err="1"/>
              <a:t>нового</a:t>
            </a:r>
            <a:endParaRPr dirty="0"/>
          </a:p>
          <a:p>
            <a:pPr lvl="1"/>
            <a:r>
              <a:rPr dirty="0" err="1"/>
              <a:t>Методический</a:t>
            </a:r>
            <a:r>
              <a:rPr dirty="0"/>
              <a:t> </a:t>
            </a:r>
            <a:r>
              <a:rPr dirty="0" err="1"/>
              <a:t>потенциал</a:t>
            </a:r>
            <a:r>
              <a:rPr dirty="0"/>
              <a:t> - </a:t>
            </a:r>
            <a:r>
              <a:rPr dirty="0" err="1"/>
              <a:t>возможности</a:t>
            </a:r>
            <a:r>
              <a:rPr dirty="0"/>
              <a:t> </a:t>
            </a:r>
            <a:r>
              <a:rPr dirty="0" err="1"/>
              <a:t>для</a:t>
            </a:r>
            <a:r>
              <a:rPr dirty="0"/>
              <a:t> </a:t>
            </a:r>
            <a:r>
              <a:rPr dirty="0" err="1"/>
              <a:t>разных</a:t>
            </a:r>
            <a:r>
              <a:rPr dirty="0"/>
              <a:t> </a:t>
            </a:r>
            <a:r>
              <a:rPr dirty="0" err="1"/>
              <a:t>видов</a:t>
            </a:r>
            <a:r>
              <a:rPr dirty="0"/>
              <a:t> </a:t>
            </a:r>
            <a:r>
              <a:rPr dirty="0" err="1"/>
              <a:t>работы</a:t>
            </a:r>
            <a:endParaRPr dirty="0"/>
          </a:p>
          <a:p>
            <a:pPr lvl="1"/>
            <a:r>
              <a:rPr dirty="0" err="1"/>
              <a:t>Мотивационная</a:t>
            </a:r>
            <a:r>
              <a:rPr dirty="0"/>
              <a:t> </a:t>
            </a:r>
            <a:r>
              <a:rPr dirty="0" err="1"/>
              <a:t>ценность</a:t>
            </a:r>
            <a:r>
              <a:rPr dirty="0"/>
              <a:t> - </a:t>
            </a:r>
            <a:r>
              <a:rPr dirty="0" err="1"/>
              <a:t>способность</a:t>
            </a:r>
            <a:r>
              <a:rPr dirty="0"/>
              <a:t> </a:t>
            </a:r>
            <a:r>
              <a:rPr dirty="0" err="1"/>
              <a:t>заинтересовать</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975780"/>
            <a:ext cx="7571184" cy="914403"/>
          </a:xfrm>
        </p:spPr>
        <p:txBody>
          <a:bodyPr>
            <a:normAutofit fontScale="90000"/>
          </a:bodyPr>
          <a:lstStyle/>
          <a:p>
            <a:r>
              <a:rPr dirty="0" err="1">
                <a:solidFill>
                  <a:srgbClr val="00B0F0"/>
                </a:solidFill>
              </a:rPr>
              <a:t>Рифмовки</a:t>
            </a:r>
            <a:r>
              <a:rPr dirty="0">
                <a:solidFill>
                  <a:srgbClr val="00B0F0"/>
                </a:solidFill>
              </a:rPr>
              <a:t> </a:t>
            </a:r>
            <a:r>
              <a:rPr dirty="0" err="1">
                <a:solidFill>
                  <a:srgbClr val="00B0F0"/>
                </a:solidFill>
              </a:rPr>
              <a:t>и</a:t>
            </a:r>
            <a:r>
              <a:rPr dirty="0">
                <a:solidFill>
                  <a:srgbClr val="00B0F0"/>
                </a:solidFill>
              </a:rPr>
              <a:t> </a:t>
            </a:r>
            <a:r>
              <a:rPr dirty="0" err="1">
                <a:solidFill>
                  <a:srgbClr val="00B0F0"/>
                </a:solidFill>
              </a:rPr>
              <a:t>чанты</a:t>
            </a:r>
            <a:r>
              <a:rPr dirty="0">
                <a:solidFill>
                  <a:srgbClr val="00B0F0"/>
                </a:solidFill>
              </a:rPr>
              <a:t> </a:t>
            </a:r>
            <a:r>
              <a:rPr dirty="0" err="1">
                <a:solidFill>
                  <a:srgbClr val="00B0F0"/>
                </a:solidFill>
              </a:rPr>
              <a:t>для</a:t>
            </a:r>
            <a:r>
              <a:rPr dirty="0">
                <a:solidFill>
                  <a:srgbClr val="00B0F0"/>
                </a:solidFill>
              </a:rPr>
              <a:t> </a:t>
            </a:r>
            <a:r>
              <a:rPr dirty="0" err="1">
                <a:solidFill>
                  <a:srgbClr val="00B0F0"/>
                </a:solidFill>
              </a:rPr>
              <a:t>начинающих</a:t>
            </a:r>
            <a:endParaRPr dirty="0">
              <a:solidFill>
                <a:srgbClr val="00B0F0"/>
              </a:solidFill>
            </a:endParaRPr>
          </a:p>
        </p:txBody>
      </p:sp>
      <p:sp>
        <p:nvSpPr>
          <p:cNvPr id="3" name="Content Placeholder 2"/>
          <p:cNvSpPr>
            <a:spLocks noGrp="1"/>
          </p:cNvSpPr>
          <p:nvPr>
            <p:ph idx="1"/>
          </p:nvPr>
        </p:nvSpPr>
        <p:spPr/>
        <p:txBody>
          <a:bodyPr>
            <a:normAutofit fontScale="92500" lnSpcReduction="10000"/>
          </a:bodyPr>
          <a:lstStyle/>
          <a:p>
            <a:pPr lvl="1"/>
            <a:r>
              <a:rPr dirty="0" err="1"/>
              <a:t>Ритм</a:t>
            </a:r>
            <a:r>
              <a:rPr dirty="0"/>
              <a:t> </a:t>
            </a:r>
            <a:r>
              <a:rPr dirty="0" err="1"/>
              <a:t>и</a:t>
            </a:r>
            <a:r>
              <a:rPr dirty="0"/>
              <a:t> </a:t>
            </a:r>
            <a:r>
              <a:rPr dirty="0" err="1"/>
              <a:t>рифма</a:t>
            </a:r>
            <a:r>
              <a:rPr dirty="0"/>
              <a:t> </a:t>
            </a:r>
            <a:r>
              <a:rPr dirty="0" err="1"/>
              <a:t>облегчают</a:t>
            </a:r>
            <a:r>
              <a:rPr dirty="0"/>
              <a:t> </a:t>
            </a:r>
            <a:r>
              <a:rPr dirty="0" err="1"/>
              <a:t>запоминание</a:t>
            </a:r>
            <a:endParaRPr lang="ru-RU" dirty="0"/>
          </a:p>
          <a:p>
            <a:pPr marL="457200" lvl="1" indent="0">
              <a:buNone/>
            </a:pPr>
            <a:r>
              <a:rPr lang="ru-RU" b="1" dirty="0">
                <a:effectLst/>
              </a:rPr>
              <a:t>Работает слуховая и моторная память.</a:t>
            </a:r>
            <a:r>
              <a:rPr lang="ru-RU" dirty="0">
                <a:effectLst/>
              </a:rPr>
              <a:t> Ритм + движение + хоровое проговаривание = прочное запоминание форм (</a:t>
            </a:r>
            <a:r>
              <a:rPr lang="en" dirty="0">
                <a:effectLst/>
              </a:rPr>
              <a:t>If I find out…, I will phone…).</a:t>
            </a:r>
          </a:p>
          <a:p>
            <a:pPr lvl="1"/>
            <a:endParaRPr dirty="0"/>
          </a:p>
          <a:p>
            <a:pPr lvl="1"/>
            <a:r>
              <a:rPr dirty="0" err="1"/>
              <a:t>Повторяемость</a:t>
            </a:r>
            <a:r>
              <a:rPr dirty="0"/>
              <a:t> </a:t>
            </a:r>
            <a:r>
              <a:rPr dirty="0" err="1"/>
              <a:t>структур</a:t>
            </a:r>
            <a:r>
              <a:rPr dirty="0"/>
              <a:t> </a:t>
            </a:r>
            <a:r>
              <a:rPr dirty="0" err="1"/>
              <a:t>создает</a:t>
            </a:r>
            <a:r>
              <a:rPr dirty="0"/>
              <a:t> </a:t>
            </a:r>
            <a:r>
              <a:rPr dirty="0" err="1"/>
              <a:t>автоматизм</a:t>
            </a:r>
            <a:endParaRPr dirty="0"/>
          </a:p>
          <a:p>
            <a:pPr marL="457200" lvl="1" indent="0">
              <a:buNone/>
            </a:pPr>
            <a:r>
              <a:rPr lang="ru-RU" b="1" dirty="0"/>
              <a:t>Автоматизация.</a:t>
            </a:r>
            <a:r>
              <a:rPr lang="ru-RU" dirty="0"/>
              <a:t> Чаще всего именно такие тексты «выстреливают» в речи в нужный момент, потому что хранятся целыми кусками.</a:t>
            </a:r>
          </a:p>
          <a:p>
            <a:pPr lvl="1"/>
            <a:r>
              <a:rPr lang="ru-RU" b="1" dirty="0"/>
              <a:t>Грамматика воспринимается как «игра», а не как правило.</a:t>
            </a:r>
            <a:r>
              <a:rPr lang="ru-RU" dirty="0"/>
              <a:t> Это резко снижает сопротивление к отработке структур.</a:t>
            </a:r>
          </a:p>
          <a:p>
            <a:pPr marL="457200" lvl="1" indent="0">
              <a:buNone/>
            </a:pPr>
            <a:r>
              <a:rPr lang="ru-RU" dirty="0"/>
              <a:t>- Физическая активность усиливает запоминание</a:t>
            </a:r>
          </a:p>
          <a:p>
            <a:pPr marL="457200" lvl="1" indent="0">
              <a:buNone/>
            </a:pPr>
            <a:r>
              <a:rPr dirty="0" err="1"/>
              <a:t>Групповое</a:t>
            </a:r>
            <a:r>
              <a:rPr dirty="0"/>
              <a:t> </a:t>
            </a:r>
            <a:r>
              <a:rPr dirty="0" err="1"/>
              <a:t>исполнение</a:t>
            </a:r>
            <a:r>
              <a:rPr dirty="0"/>
              <a:t> </a:t>
            </a:r>
            <a:r>
              <a:rPr dirty="0" err="1"/>
              <a:t>снижает</a:t>
            </a:r>
            <a:r>
              <a:rPr dirty="0"/>
              <a:t> </a:t>
            </a:r>
            <a:r>
              <a:rPr dirty="0" err="1"/>
              <a:t>тревожность</a:t>
            </a:r>
            <a:r>
              <a:rPr lang="ru-RU" dirty="0"/>
              <a:t>. Музыкальность повышает мотивацию</a:t>
            </a:r>
          </a:p>
          <a:p>
            <a:pPr lvl="1"/>
            <a:endParaRPr lang="ru-RU" dirty="0"/>
          </a:p>
          <a:p>
            <a:endParaRPr dirty="0"/>
          </a:p>
        </p:txBody>
      </p:sp>
    </p:spTree>
    <p:extLst>
      <p:ext uri="{BB962C8B-B14F-4D97-AF65-F5344CB8AC3E}">
        <p14:creationId xmlns:p14="http://schemas.microsoft.com/office/powerpoint/2010/main" val="3291993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1143000" y="2000250"/>
            <a:ext cx="6858000" cy="5143500"/>
          </a:xfrm>
          <a:prstGeom prst="rect">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2290" name="Номер слайда 3"/>
          <p:cNvSpPr>
            <a:spLocks noGrp="1"/>
          </p:cNvSpPr>
          <p:nvPr>
            <p:ph type="sldNum" sz="quarter" idx="12"/>
          </p:nvPr>
        </p:nvSpPr>
        <p:spPr>
          <a:noFill/>
          <a:ln>
            <a:miter lim="800000"/>
            <a:headEnd/>
            <a:tailEnd/>
          </a:ln>
        </p:spPr>
        <p:txBody>
          <a:bodyPr/>
          <a:lstStyle/>
          <a:p>
            <a:fld id="{18F8A1E9-8594-4C4D-BB87-19AC4245F664}" type="slidenum">
              <a:rPr lang="ru-RU" altLang="ru-RU" smtClean="0"/>
              <a:pPr/>
              <a:t>8</a:t>
            </a:fld>
            <a:endParaRPr lang="ru-RU" altLang="ru-RU"/>
          </a:p>
        </p:txBody>
      </p:sp>
      <p:sp>
        <p:nvSpPr>
          <p:cNvPr id="9" name="Заголовок 1"/>
          <p:cNvSpPr txBox="1">
            <a:spLocks/>
          </p:cNvSpPr>
          <p:nvPr/>
        </p:nvSpPr>
        <p:spPr>
          <a:xfrm>
            <a:off x="1467000" y="2206228"/>
            <a:ext cx="5786400" cy="1069628"/>
          </a:xfrm>
          <a:prstGeom prst="rect">
            <a:avLst/>
          </a:prstGeom>
        </p:spPr>
        <p:txBody>
          <a:bodyPr/>
          <a:lstStyle/>
          <a:p>
            <a:pPr defTabSz="342900">
              <a:spcBef>
                <a:spcPct val="0"/>
              </a:spcBef>
              <a:defRPr/>
            </a:pPr>
            <a:r>
              <a:rPr lang="ru-RU" sz="2400" b="1" dirty="0">
                <a:solidFill>
                  <a:srgbClr val="00B0F0"/>
                </a:solidFill>
              </a:rPr>
              <a:t>Сборники учебных песен для начальной </a:t>
            </a:r>
            <a:br>
              <a:rPr lang="ru-RU" sz="2400" b="1" dirty="0">
                <a:solidFill>
                  <a:srgbClr val="00B0F0"/>
                </a:solidFill>
              </a:rPr>
            </a:br>
            <a:r>
              <a:rPr lang="ru-RU" sz="2400" b="1" dirty="0">
                <a:solidFill>
                  <a:srgbClr val="00B0F0"/>
                </a:solidFill>
              </a:rPr>
              <a:t>и основной школы </a:t>
            </a:r>
          </a:p>
        </p:txBody>
      </p:sp>
      <p:pic>
        <p:nvPicPr>
          <p:cNvPr id="10" name="Рисунок 9" descr="Songs_2_4_coverR.jpg"/>
          <p:cNvPicPr>
            <a:picLocks noChangeAspect="1"/>
          </p:cNvPicPr>
          <p:nvPr/>
        </p:nvPicPr>
        <p:blipFill>
          <a:blip r:embed="rId2" cstate="print"/>
          <a:stretch>
            <a:fillRect/>
          </a:stretch>
        </p:blipFill>
        <p:spPr>
          <a:xfrm>
            <a:off x="1547664" y="3167844"/>
            <a:ext cx="2752616" cy="3780000"/>
          </a:xfrm>
          <a:prstGeom prst="rect">
            <a:avLst/>
          </a:prstGeom>
          <a:effectLst>
            <a:innerShdw blurRad="114300">
              <a:prstClr val="black"/>
            </a:innerShdw>
          </a:effectLst>
        </p:spPr>
      </p:pic>
      <p:pic>
        <p:nvPicPr>
          <p:cNvPr id="11" name="Рисунок 10" descr="Songs_5_11_cover.jpg"/>
          <p:cNvPicPr>
            <a:picLocks noChangeAspect="1"/>
          </p:cNvPicPr>
          <p:nvPr/>
        </p:nvPicPr>
        <p:blipFill>
          <a:blip r:embed="rId3" cstate="print"/>
          <a:stretch>
            <a:fillRect/>
          </a:stretch>
        </p:blipFill>
        <p:spPr>
          <a:xfrm>
            <a:off x="4680013" y="3167844"/>
            <a:ext cx="2718045" cy="3780000"/>
          </a:xfrm>
          <a:prstGeom prst="rect">
            <a:avLst/>
          </a:prstGeom>
          <a:effectLst>
            <a:innerShdw blurRad="114300">
              <a:prstClr val="black"/>
            </a:innerShdw>
          </a:effectLst>
        </p:spPr>
      </p:pic>
    </p:spTree>
    <p:extLst>
      <p:ext uri="{BB962C8B-B14F-4D97-AF65-F5344CB8AC3E}">
        <p14:creationId xmlns:p14="http://schemas.microsoft.com/office/powerpoint/2010/main" val="2654385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Номер слайда 3"/>
          <p:cNvSpPr>
            <a:spLocks noGrp="1"/>
          </p:cNvSpPr>
          <p:nvPr>
            <p:ph type="sldNum" sz="quarter" idx="12"/>
          </p:nvPr>
        </p:nvSpPr>
        <p:spPr>
          <a:noFill/>
          <a:ln>
            <a:miter lim="800000"/>
            <a:headEnd/>
            <a:tailEnd/>
          </a:ln>
        </p:spPr>
        <p:txBody>
          <a:bodyPr/>
          <a:lstStyle/>
          <a:p>
            <a:fld id="{0169AFCE-7D78-4F49-A67A-43857FDD6963}" type="slidenum">
              <a:rPr lang="ru-RU" altLang="ru-RU" smtClean="0"/>
              <a:pPr/>
              <a:t>9</a:t>
            </a:fld>
            <a:endParaRPr lang="ru-RU" altLang="ru-RU"/>
          </a:p>
        </p:txBody>
      </p:sp>
      <p:sp>
        <p:nvSpPr>
          <p:cNvPr id="8" name="Прямоугольник 7"/>
          <p:cNvSpPr/>
          <p:nvPr/>
        </p:nvSpPr>
        <p:spPr>
          <a:xfrm>
            <a:off x="1979712" y="1115616"/>
            <a:ext cx="4293822" cy="1569660"/>
          </a:xfrm>
          <a:prstGeom prst="rect">
            <a:avLst/>
          </a:prstGeom>
        </p:spPr>
        <p:txBody>
          <a:bodyPr wrap="square">
            <a:spAutoFit/>
          </a:bodyPr>
          <a:lstStyle/>
          <a:p>
            <a:r>
              <a:rPr lang="ru-RU" b="1" dirty="0">
                <a:solidFill>
                  <a:srgbClr val="00B0F0"/>
                </a:solidFill>
              </a:rPr>
              <a:t>Сборники учебных песен для начальной и основной школы </a:t>
            </a:r>
          </a:p>
        </p:txBody>
      </p:sp>
      <p:sp>
        <p:nvSpPr>
          <p:cNvPr id="10" name="Rectangle 3"/>
          <p:cNvSpPr txBox="1">
            <a:spLocks noChangeArrowheads="1"/>
          </p:cNvSpPr>
          <p:nvPr/>
        </p:nvSpPr>
        <p:spPr>
          <a:xfrm>
            <a:off x="1403648" y="3059833"/>
            <a:ext cx="5309692" cy="3448478"/>
          </a:xfrm>
          <a:prstGeom prst="rect">
            <a:avLst/>
          </a:prstGeom>
        </p:spPr>
        <p:txBody>
          <a:bodyPr/>
          <a:lstStyle/>
          <a:p>
            <a:pPr marL="257175" indent="-257175" defTabSz="342900">
              <a:spcBef>
                <a:spcPts val="750"/>
              </a:spcBef>
              <a:buClr>
                <a:schemeClr val="accent1"/>
              </a:buClr>
              <a:buSzPct val="80000"/>
              <a:buFont typeface="Wingdings 3" charset="2"/>
              <a:buChar char=""/>
              <a:defRPr/>
            </a:pPr>
            <a:r>
              <a:rPr lang="ru-RU" sz="1350" dirty="0">
                <a:solidFill>
                  <a:schemeClr val="tx1">
                    <a:lumMod val="75000"/>
                    <a:lumOff val="25000"/>
                  </a:schemeClr>
                </a:solidFill>
              </a:rPr>
              <a:t>2 сборника включают 57  песен и стихотворений.</a:t>
            </a:r>
          </a:p>
          <a:p>
            <a:pPr marL="257175" indent="-257175" defTabSz="342900">
              <a:spcBef>
                <a:spcPts val="750"/>
              </a:spcBef>
              <a:buClr>
                <a:schemeClr val="accent1"/>
              </a:buClr>
              <a:buSzPct val="80000"/>
              <a:buFont typeface="Wingdings 3" charset="2"/>
              <a:buChar char=""/>
              <a:defRPr/>
            </a:pPr>
            <a:r>
              <a:rPr lang="ru-RU" sz="1350" dirty="0">
                <a:solidFill>
                  <a:schemeClr val="tx1">
                    <a:lumMod val="75000"/>
                    <a:lumOff val="25000"/>
                  </a:schemeClr>
                </a:solidFill>
              </a:rPr>
              <a:t>Учебные песни и стихи органично сочетают учебный </a:t>
            </a:r>
            <a:br>
              <a:rPr lang="en-US" sz="1350" dirty="0">
                <a:solidFill>
                  <a:schemeClr val="tx1">
                    <a:lumMod val="75000"/>
                    <a:lumOff val="25000"/>
                  </a:schemeClr>
                </a:solidFill>
              </a:rPr>
            </a:br>
            <a:r>
              <a:rPr lang="ru-RU" sz="1350" dirty="0">
                <a:solidFill>
                  <a:schemeClr val="tx1">
                    <a:lumMod val="75000"/>
                    <a:lumOff val="25000"/>
                  </a:schemeClr>
                </a:solidFill>
              </a:rPr>
              <a:t>и развлекательный характер деятельности.</a:t>
            </a:r>
          </a:p>
          <a:p>
            <a:pPr marL="257175" indent="-257175" defTabSz="342900">
              <a:spcBef>
                <a:spcPts val="750"/>
              </a:spcBef>
              <a:buClr>
                <a:schemeClr val="accent1"/>
              </a:buClr>
              <a:buSzPct val="80000"/>
              <a:buFont typeface="Wingdings 3" charset="2"/>
              <a:buChar char=""/>
              <a:defRPr/>
            </a:pPr>
            <a:r>
              <a:rPr lang="ru-RU" sz="1350" dirty="0">
                <a:solidFill>
                  <a:schemeClr val="tx1">
                    <a:lumMod val="75000"/>
                    <a:lumOff val="25000"/>
                  </a:schemeClr>
                </a:solidFill>
              </a:rPr>
              <a:t>Учебные песни и стихи предлагаются </a:t>
            </a:r>
            <a:br>
              <a:rPr lang="en-US" sz="1350" dirty="0">
                <a:solidFill>
                  <a:schemeClr val="tx1">
                    <a:lumMod val="75000"/>
                    <a:lumOff val="25000"/>
                  </a:schemeClr>
                </a:solidFill>
              </a:rPr>
            </a:br>
            <a:r>
              <a:rPr lang="ru-RU" sz="1350" dirty="0">
                <a:solidFill>
                  <a:schemeClr val="tx1">
                    <a:lumMod val="75000"/>
                    <a:lumOff val="25000"/>
                  </a:schemeClr>
                </a:solidFill>
              </a:rPr>
              <a:t>не изолированно,</a:t>
            </a:r>
            <a:r>
              <a:rPr lang="en-US" sz="1350" dirty="0">
                <a:solidFill>
                  <a:schemeClr val="tx1">
                    <a:lumMod val="75000"/>
                    <a:lumOff val="25000"/>
                  </a:schemeClr>
                </a:solidFill>
              </a:rPr>
              <a:t> </a:t>
            </a:r>
            <a:r>
              <a:rPr lang="ru-RU" sz="1350" dirty="0">
                <a:solidFill>
                  <a:schemeClr val="tx1">
                    <a:lumMod val="75000"/>
                    <a:lumOff val="25000"/>
                  </a:schemeClr>
                </a:solidFill>
              </a:rPr>
              <a:t>а сопровождаются серией упражнений, что позволяет использовать сборники как на уроке, так и во внеурочной деятельности.</a:t>
            </a:r>
          </a:p>
          <a:p>
            <a:pPr marL="257175" indent="-257175" defTabSz="342900">
              <a:spcBef>
                <a:spcPts val="750"/>
              </a:spcBef>
              <a:buClr>
                <a:schemeClr val="accent1"/>
              </a:buClr>
              <a:buSzPct val="80000"/>
              <a:buFont typeface="Wingdings 3" charset="2"/>
              <a:buChar char=""/>
              <a:defRPr/>
            </a:pPr>
            <a:r>
              <a:rPr lang="ru-RU" sz="1350" dirty="0">
                <a:solidFill>
                  <a:schemeClr val="tx1">
                    <a:lumMod val="75000"/>
                    <a:lumOff val="25000"/>
                  </a:schemeClr>
                </a:solidFill>
              </a:rPr>
              <a:t>Учебные песни и стихи сопровождаются аудиозаписями </a:t>
            </a:r>
            <a:br>
              <a:rPr lang="en-US" sz="1350" dirty="0">
                <a:solidFill>
                  <a:schemeClr val="tx1">
                    <a:lumMod val="75000"/>
                    <a:lumOff val="25000"/>
                  </a:schemeClr>
                </a:solidFill>
              </a:rPr>
            </a:br>
            <a:r>
              <a:rPr lang="ru-RU" sz="1350" dirty="0">
                <a:solidFill>
                  <a:schemeClr val="tx1">
                    <a:lumMod val="75000"/>
                    <a:lumOff val="25000"/>
                  </a:schemeClr>
                </a:solidFill>
              </a:rPr>
              <a:t>и караоке версиями, которые можно скачать бесплатно </a:t>
            </a:r>
            <a:br>
              <a:rPr lang="en-US" sz="1350" dirty="0">
                <a:solidFill>
                  <a:schemeClr val="tx1">
                    <a:lumMod val="75000"/>
                    <a:lumOff val="25000"/>
                  </a:schemeClr>
                </a:solidFill>
              </a:rPr>
            </a:br>
            <a:r>
              <a:rPr lang="ru-RU" sz="1350" dirty="0">
                <a:solidFill>
                  <a:schemeClr val="tx1">
                    <a:lumMod val="75000"/>
                    <a:lumOff val="25000"/>
                  </a:schemeClr>
                </a:solidFill>
              </a:rPr>
              <a:t>с помощью </a:t>
            </a:r>
            <a:r>
              <a:rPr lang="en-US" sz="1350" dirty="0">
                <a:solidFill>
                  <a:schemeClr val="tx1">
                    <a:lumMod val="75000"/>
                    <a:lumOff val="25000"/>
                  </a:schemeClr>
                </a:solidFill>
              </a:rPr>
              <a:t>QR </a:t>
            </a:r>
            <a:r>
              <a:rPr lang="ru-RU" sz="1350" dirty="0">
                <a:solidFill>
                  <a:schemeClr val="tx1">
                    <a:lumMod val="75000"/>
                    <a:lumOff val="25000"/>
                  </a:schemeClr>
                </a:solidFill>
              </a:rPr>
              <a:t>кода.</a:t>
            </a:r>
          </a:p>
          <a:p>
            <a:pPr marL="257175" indent="-257175" defTabSz="342900">
              <a:spcBef>
                <a:spcPts val="750"/>
              </a:spcBef>
              <a:buClr>
                <a:schemeClr val="accent1"/>
              </a:buClr>
              <a:buSzPct val="80000"/>
              <a:buFont typeface="Wingdings 3" charset="2"/>
              <a:buChar char=""/>
              <a:defRPr/>
            </a:pPr>
            <a:r>
              <a:rPr lang="ru-RU" sz="1350" dirty="0">
                <a:solidFill>
                  <a:schemeClr val="tx1">
                    <a:lumMod val="75000"/>
                    <a:lumOff val="25000"/>
                  </a:schemeClr>
                </a:solidFill>
              </a:rPr>
              <a:t>В  каждом сборнике приводится таблица</a:t>
            </a:r>
            <a:r>
              <a:rPr lang="en-US" sz="1350" dirty="0">
                <a:solidFill>
                  <a:schemeClr val="tx1">
                    <a:lumMod val="75000"/>
                    <a:lumOff val="25000"/>
                  </a:schemeClr>
                </a:solidFill>
              </a:rPr>
              <a:t> </a:t>
            </a:r>
            <a:r>
              <a:rPr lang="ru-RU" sz="1350" dirty="0">
                <a:solidFill>
                  <a:schemeClr val="tx1">
                    <a:lumMod val="75000"/>
                    <a:lumOff val="25000"/>
                  </a:schemeClr>
                </a:solidFill>
              </a:rPr>
              <a:t>с указанием названия песни, темы, лексического и грамматического наполнения, </a:t>
            </a:r>
            <a:r>
              <a:rPr lang="ru-RU" sz="1350" dirty="0" err="1">
                <a:solidFill>
                  <a:schemeClr val="tx1">
                    <a:lumMod val="75000"/>
                    <a:lumOff val="25000"/>
                  </a:schemeClr>
                </a:solidFill>
              </a:rPr>
              <a:t>социокультурной</a:t>
            </a:r>
            <a:r>
              <a:rPr lang="ru-RU" sz="1350" dirty="0">
                <a:solidFill>
                  <a:schemeClr val="tx1">
                    <a:lumMod val="75000"/>
                    <a:lumOff val="25000"/>
                  </a:schemeClr>
                </a:solidFill>
              </a:rPr>
              <a:t> информации</a:t>
            </a:r>
          </a:p>
          <a:p>
            <a:pPr marL="257175" indent="-257175" defTabSz="342900">
              <a:lnSpc>
                <a:spcPct val="80000"/>
              </a:lnSpc>
              <a:spcBef>
                <a:spcPts val="750"/>
              </a:spcBef>
              <a:buClr>
                <a:schemeClr val="accent1"/>
              </a:buClr>
              <a:buSzPct val="80000"/>
              <a:buFont typeface="Wingdings 3" charset="2"/>
              <a:buChar char=""/>
              <a:defRPr/>
            </a:pPr>
            <a:endParaRPr lang="ru-RU" sz="1500" dirty="0">
              <a:solidFill>
                <a:schemeClr val="tx1">
                  <a:lumMod val="75000"/>
                  <a:lumOff val="25000"/>
                </a:schemeClr>
              </a:solidFill>
            </a:endParaRPr>
          </a:p>
        </p:txBody>
      </p:sp>
    </p:spTree>
    <p:extLst>
      <p:ext uri="{BB962C8B-B14F-4D97-AF65-F5344CB8AC3E}">
        <p14:creationId xmlns:p14="http://schemas.microsoft.com/office/powerpoint/2010/main" val="124053770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Тема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Тема Office">
      <a:majorFont>
        <a:latin typeface="Calibri"/>
        <a:ea typeface="Calibri"/>
        <a:cs typeface="Calibri"/>
      </a:majorFont>
      <a:minorFont>
        <a:latin typeface="Helvetica"/>
        <a:ea typeface="Helvetica"/>
        <a:cs typeface="Helvetica"/>
      </a:minorFont>
    </a:fontScheme>
    <a:fmtScheme name="Тема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12700" dir="5400000" rotWithShape="0">
              <a:srgbClr val="000000">
                <a:alpha val="35000"/>
              </a:srgbClr>
            </a:outerShdw>
          </a:effectLst>
        </a:effectStyle>
        <a:effectStyle>
          <a:effectLst>
            <a:outerShdw blurRad="38100" dist="12700" dir="5400000" rotWithShape="0">
              <a:srgbClr val="000000">
                <a:alpha val="35000"/>
              </a:srgbClr>
            </a:outerShdw>
          </a:effectLst>
        </a:effectStyle>
        <a:effectStyle>
          <a:effectLst>
            <a:outerShdw blurRad="38100" dist="127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127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16256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127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16256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8903</TotalTime>
  <Words>4025</Words>
  <Application>Microsoft Macintosh PowerPoint</Application>
  <PresentationFormat>Произвольный</PresentationFormat>
  <Paragraphs>291</Paragraphs>
  <Slides>42</Slides>
  <Notes>2</Notes>
  <HiddenSlides>0</HiddenSlides>
  <MMClips>1</MMClips>
  <ScaleCrop>false</ScaleCrop>
  <HeadingPairs>
    <vt:vector size="6" baseType="variant">
      <vt:variant>
        <vt:lpstr>Использованные шрифты</vt:lpstr>
      </vt:variant>
      <vt:variant>
        <vt:i4>10</vt:i4>
      </vt:variant>
      <vt:variant>
        <vt:lpstr>Тема</vt:lpstr>
      </vt:variant>
      <vt:variant>
        <vt:i4>1</vt:i4>
      </vt:variant>
      <vt:variant>
        <vt:lpstr>Заголовки слайдов</vt:lpstr>
      </vt:variant>
      <vt:variant>
        <vt:i4>42</vt:i4>
      </vt:variant>
    </vt:vector>
  </HeadingPairs>
  <TitlesOfParts>
    <vt:vector size="53" baseType="lpstr">
      <vt:lpstr>Arial</vt:lpstr>
      <vt:lpstr>Calibri</vt:lpstr>
      <vt:lpstr>Cambria</vt:lpstr>
      <vt:lpstr>Century Gothic</vt:lpstr>
      <vt:lpstr>Garamond</vt:lpstr>
      <vt:lpstr>Palatino Linotype</vt:lpstr>
      <vt:lpstr>Symbol</vt:lpstr>
      <vt:lpstr>Tahoma</vt:lpstr>
      <vt:lpstr>Times New Roman</vt:lpstr>
      <vt:lpstr>Wingdings 3</vt:lpstr>
      <vt:lpstr>Тема Office</vt:lpstr>
      <vt:lpstr>Текст как основа обучения английскому языку в школе</vt:lpstr>
      <vt:lpstr>Презентация PowerPoint</vt:lpstr>
      <vt:lpstr>Презентация PowerPoint</vt:lpstr>
      <vt:lpstr>Презентация PowerPoint</vt:lpstr>
      <vt:lpstr>Функции текста</vt:lpstr>
      <vt:lpstr>Критерии отбора текстов</vt:lpstr>
      <vt:lpstr>Рифмовки и чанты для начинающих</vt:lpstr>
      <vt:lpstr>Презентация PowerPoint</vt:lpstr>
      <vt:lpstr>Презентация PowerPoint</vt:lpstr>
      <vt:lpstr>Презентация PowerPoint</vt:lpstr>
      <vt:lpstr>Презентация PowerPoint</vt:lpstr>
      <vt:lpstr>Презентация PowerPoint</vt:lpstr>
      <vt:lpstr>Фабульные тексты (истории, сказки, комиксы) </vt:lpstr>
      <vt:lpstr>Сторителлинг</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Легенды и сказки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Заключение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Дмитрос Чернаков</dc:creator>
  <cp:lastModifiedBy>Marianna Kaufman</cp:lastModifiedBy>
  <cp:revision>38</cp:revision>
  <dcterms:modified xsi:type="dcterms:W3CDTF">2026-02-09T18:16:38Z</dcterms:modified>
</cp:coreProperties>
</file>