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9144000"/>
  <p:notesSz cx="7772400" cy="100584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T Sans" panose="020B0604020202020204" charset="-52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3A8D225-7B79-4C4D-B406-B46053900FFC}">
  <a:tblStyle styleId="{13A8D225-7B79-4C4D-B406-B46053900F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230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7"/>
            <a:ext cx="6702425" cy="3770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6650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8962" y="0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162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8962" y="9555162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2602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/>
        </p:nvSpPr>
        <p:spPr>
          <a:xfrm>
            <a:off x="4398962" y="9555162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98663" y="763588"/>
            <a:ext cx="37734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237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bf6d5db6e5_0_72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/>
          </a:p>
        </p:txBody>
      </p:sp>
      <p:sp>
        <p:nvSpPr>
          <p:cNvPr id="179" name="Google Shape;179;g3bf6d5db6e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0" name="Google Shape;180;g3bf6d5db6e5_0_72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bf6d5db6e5_0_116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/>
          </a:p>
        </p:txBody>
      </p:sp>
      <p:sp>
        <p:nvSpPr>
          <p:cNvPr id="195" name="Google Shape;195;g3bf6d5db6e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6" name="Google Shape;196;g3bf6d5db6e5_0_116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bf6d5db6e5_0_95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/>
          </a:p>
        </p:txBody>
      </p:sp>
      <p:sp>
        <p:nvSpPr>
          <p:cNvPr id="214" name="Google Shape;214;g3bf6d5db6e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5" name="Google Shape;215;g3bf6d5db6e5_0_95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f6d5db6e5_0_234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/>
          </a:p>
        </p:txBody>
      </p:sp>
      <p:sp>
        <p:nvSpPr>
          <p:cNvPr id="236" name="Google Shape;236;g3bf6d5db6e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7" name="Google Shape;237;g3bf6d5db6e5_0_234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bf6d5db6e5_0_257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/>
          </a:p>
        </p:txBody>
      </p:sp>
      <p:sp>
        <p:nvSpPr>
          <p:cNvPr id="251" name="Google Shape;251;g3bf6d5db6e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2" name="Google Shape;252;g3bf6d5db6e5_0_257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bf6d5db6e5_0_137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  <p:sp>
        <p:nvSpPr>
          <p:cNvPr id="271" name="Google Shape;271;g3bf6d5db6e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72" name="Google Shape;272;g3bf6d5db6e5_0_137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bf6d5db6e5_0_281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/>
          </a:p>
        </p:txBody>
      </p:sp>
      <p:sp>
        <p:nvSpPr>
          <p:cNvPr id="296" name="Google Shape;296;g3bf6d5db6e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7" name="Google Shape;297;g3bf6d5db6e5_0_281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bf6d5db6e5_0_197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sp>
        <p:nvSpPr>
          <p:cNvPr id="326" name="Google Shape;326;g3bf6d5db6e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7" name="Google Shape;327;g3bf6d5db6e5_0_197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bf6d5db6e5_0_368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/>
          </a:p>
        </p:txBody>
      </p:sp>
      <p:sp>
        <p:nvSpPr>
          <p:cNvPr id="360" name="Google Shape;360;g3bf6d5db6e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61" name="Google Shape;361;g3bf6d5db6e5_0_368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bf6d5db6e5_0_405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/>
          </a:p>
        </p:txBody>
      </p:sp>
      <p:sp>
        <p:nvSpPr>
          <p:cNvPr id="398" name="Google Shape;398;g3bf6d5db6e5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99" name="Google Shape;399;g3bf6d5db6e5_0_405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/>
        </p:nvSpPr>
        <p:spPr>
          <a:xfrm>
            <a:off x="4398962" y="9555162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237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bf6d5db6e5_0_462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/>
          </a:p>
        </p:txBody>
      </p:sp>
      <p:sp>
        <p:nvSpPr>
          <p:cNvPr id="425" name="Google Shape;425;g3bf6d5db6e5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26" name="Google Shape;426;g3bf6d5db6e5_0_462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bf6d5db6e5_0_540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/>
          </a:p>
        </p:txBody>
      </p:sp>
      <p:sp>
        <p:nvSpPr>
          <p:cNvPr id="452" name="Google Shape;452;g3bf6d5db6e5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53" name="Google Shape;453;g3bf6d5db6e5_0_540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bf6d5db6e5_0_24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/>
          </a:p>
        </p:txBody>
      </p:sp>
      <p:sp>
        <p:nvSpPr>
          <p:cNvPr id="479" name="Google Shape;479;g3bf6d5db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80" name="Google Shape;480;g3bf6d5db6e5_0_24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bf6d5db6e5_0_566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/>
          </a:p>
        </p:txBody>
      </p:sp>
      <p:sp>
        <p:nvSpPr>
          <p:cNvPr id="486" name="Google Shape;486;g3bf6d5db6e5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87" name="Google Shape;487;g3bf6d5db6e5_0_566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bf6d5db6e5_0_658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/>
          </a:p>
        </p:txBody>
      </p:sp>
      <p:sp>
        <p:nvSpPr>
          <p:cNvPr id="493" name="Google Shape;493;g3bf6d5db6e5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94" name="Google Shape;494;g3bf6d5db6e5_0_658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bf6d5db6e5_0_614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/>
          </a:p>
        </p:txBody>
      </p:sp>
      <p:sp>
        <p:nvSpPr>
          <p:cNvPr id="503" name="Google Shape;503;g3bf6d5db6e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04" name="Google Shape;504;g3bf6d5db6e5_0_614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bf6d5db6e5_0_623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/>
          </a:p>
        </p:txBody>
      </p:sp>
      <p:sp>
        <p:nvSpPr>
          <p:cNvPr id="512" name="Google Shape;512;g3bf6d5db6e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13" name="Google Shape;513;g3bf6d5db6e5_0_623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b49ef4942a_0_178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/>
          </a:p>
        </p:txBody>
      </p:sp>
      <p:sp>
        <p:nvSpPr>
          <p:cNvPr id="519" name="Google Shape;519;g3b49ef4942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20" name="Google Shape;520;g3b49ef4942a_0_178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:notes"/>
          <p:cNvSpPr txBox="1"/>
          <p:nvPr/>
        </p:nvSpPr>
        <p:spPr>
          <a:xfrm>
            <a:off x="4398962" y="9555162"/>
            <a:ext cx="337185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/>
          </a:p>
        </p:txBody>
      </p:sp>
      <p:sp>
        <p:nvSpPr>
          <p:cNvPr id="530" name="Google Shape;5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31" name="Google Shape;531;p6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237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49ef4942a_0_10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/>
          </a:p>
        </p:txBody>
      </p:sp>
      <p:sp>
        <p:nvSpPr>
          <p:cNvPr id="108" name="Google Shape;108;g3b49ef494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9" name="Google Shape;109;g3b49ef4942a_0_10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49ef4942a_0_161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/>
          </a:p>
        </p:txBody>
      </p:sp>
      <p:sp>
        <p:nvSpPr>
          <p:cNvPr id="115" name="Google Shape;115;g3b49ef4942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6" name="Google Shape;116;g3b49ef4942a_0_161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b49ef4942a_0_130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/>
          </a:p>
        </p:txBody>
      </p:sp>
      <p:sp>
        <p:nvSpPr>
          <p:cNvPr id="122" name="Google Shape;122;g3b49ef4942a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3" name="Google Shape;123;g3b49ef4942a_0_130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bf6d5db6e5_0_0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/>
          </a:p>
        </p:txBody>
      </p:sp>
      <p:sp>
        <p:nvSpPr>
          <p:cNvPr id="129" name="Google Shape;129;g3bf6d5db6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0" name="Google Shape;130;g3bf6d5db6e5_0_0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bf6d5db6e5_0_47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/>
          </a:p>
        </p:txBody>
      </p:sp>
      <p:sp>
        <p:nvSpPr>
          <p:cNvPr id="143" name="Google Shape;143;g3bf6d5db6e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4" name="Google Shape;144;g3bf6d5db6e5_0_47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bf6d5db6e5_0_60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/>
          </a:p>
        </p:txBody>
      </p:sp>
      <p:sp>
        <p:nvSpPr>
          <p:cNvPr id="154" name="Google Shape;154;g3bf6d5db6e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5" name="Google Shape;155;g3bf6d5db6e5_0_60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bf6d5db6e5_0_14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/>
          </a:p>
        </p:txBody>
      </p:sp>
      <p:sp>
        <p:nvSpPr>
          <p:cNvPr id="166" name="Google Shape;166;g3bf6d5db6e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0" y="763588"/>
            <a:ext cx="377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7" name="Google Shape;167;g3bf6d5db6e5_0_14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3" cy="152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722313" y="5875338"/>
            <a:ext cx="77724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722313" y="3875088"/>
            <a:ext cx="77724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8228012" cy="530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ctrTitle"/>
          </p:nvPr>
        </p:nvSpPr>
        <p:spPr>
          <a:xfrm>
            <a:off x="685800" y="2840038"/>
            <a:ext cx="77724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lvl="0" algn="ctr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 rot="5400000">
            <a:off x="4119563" y="2874963"/>
            <a:ext cx="7075488" cy="20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 rot="5400000">
            <a:off x="-70644" y="892969"/>
            <a:ext cx="70754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 rot="5400000">
            <a:off x="1920875" y="676275"/>
            <a:ext cx="5300662" cy="822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1792288" y="6400800"/>
            <a:ext cx="54864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>
            <a:spLocks noGrp="1"/>
          </p:cNvSpPr>
          <p:nvPr>
            <p:ph type="pic" idx="2"/>
          </p:nvPr>
        </p:nvSpPr>
        <p:spPr>
          <a:xfrm>
            <a:off x="1792288" y="817563"/>
            <a:ext cx="54864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8"/>
          <p:cNvSpPr txBox="1">
            <a:spLocks noGrp="1"/>
          </p:cNvSpPr>
          <p:nvPr>
            <p:ph type="body" idx="1"/>
          </p:nvPr>
        </p:nvSpPr>
        <p:spPr>
          <a:xfrm>
            <a:off x="1792288" y="7156450"/>
            <a:ext cx="54864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 txBox="1">
            <a:spLocks noGrp="1"/>
          </p:cNvSpPr>
          <p:nvPr>
            <p:ph type="title"/>
          </p:nvPr>
        </p:nvSpPr>
        <p:spPr>
          <a:xfrm>
            <a:off x="457200" y="363538"/>
            <a:ext cx="3008313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body" idx="1"/>
          </p:nvPr>
        </p:nvSpPr>
        <p:spPr>
          <a:xfrm>
            <a:off x="3575050" y="363538"/>
            <a:ext cx="5111750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2"/>
          </p:nvPr>
        </p:nvSpPr>
        <p:spPr>
          <a:xfrm>
            <a:off x="457200" y="1912938"/>
            <a:ext cx="3008313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 txBox="1">
            <a:spLocks noGrp="1"/>
          </p:cNvSpPr>
          <p:nvPr>
            <p:ph type="title"/>
          </p:nvPr>
        </p:nvSpPr>
        <p:spPr>
          <a:xfrm>
            <a:off x="457200" y="366713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1"/>
          </p:nvPr>
        </p:nvSpPr>
        <p:spPr>
          <a:xfrm>
            <a:off x="457200" y="2046288"/>
            <a:ext cx="404018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2"/>
          </p:nvPr>
        </p:nvSpPr>
        <p:spPr>
          <a:xfrm>
            <a:off x="457200" y="2900363"/>
            <a:ext cx="404018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3"/>
          </p:nvPr>
        </p:nvSpPr>
        <p:spPr>
          <a:xfrm>
            <a:off x="4645025" y="2046288"/>
            <a:ext cx="40417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4"/>
          </p:nvPr>
        </p:nvSpPr>
        <p:spPr>
          <a:xfrm>
            <a:off x="4645025" y="2900363"/>
            <a:ext cx="4041775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5400000">
            <a:off x="4119563" y="2874963"/>
            <a:ext cx="7075488" cy="20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 rot="5400000">
            <a:off x="-70644" y="892969"/>
            <a:ext cx="70754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4037013" cy="530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2"/>
          </p:nvPr>
        </p:nvSpPr>
        <p:spPr>
          <a:xfrm>
            <a:off x="4646613" y="2139950"/>
            <a:ext cx="4038600" cy="530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 txBox="1">
            <a:spLocks noGrp="1"/>
          </p:cNvSpPr>
          <p:nvPr>
            <p:ph type="title"/>
          </p:nvPr>
        </p:nvSpPr>
        <p:spPr>
          <a:xfrm>
            <a:off x="722313" y="5875338"/>
            <a:ext cx="77724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1"/>
          </p:nvPr>
        </p:nvSpPr>
        <p:spPr>
          <a:xfrm>
            <a:off x="722313" y="3875088"/>
            <a:ext cx="77724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8228012" cy="530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ctrTitle"/>
          </p:nvPr>
        </p:nvSpPr>
        <p:spPr>
          <a:xfrm>
            <a:off x="685800" y="2840038"/>
            <a:ext cx="77724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lvl="0" algn="ctr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 rot="5400000">
            <a:off x="1920875" y="676275"/>
            <a:ext cx="5300662" cy="822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792288" y="6400800"/>
            <a:ext cx="54864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1792288" y="817563"/>
            <a:ext cx="54864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792288" y="7156450"/>
            <a:ext cx="54864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363538"/>
            <a:ext cx="3008313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575050" y="363538"/>
            <a:ext cx="5111750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57200" y="1912938"/>
            <a:ext cx="3008313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457200" y="366713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457200" y="2046288"/>
            <a:ext cx="404018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457200" y="2900363"/>
            <a:ext cx="404018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4645025" y="2046288"/>
            <a:ext cx="40417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4"/>
          </p:nvPr>
        </p:nvSpPr>
        <p:spPr>
          <a:xfrm>
            <a:off x="4645025" y="2900363"/>
            <a:ext cx="4041775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4037013" cy="530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4646613" y="2139950"/>
            <a:ext cx="4038600" cy="530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8228012" cy="530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8228012" cy="152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457200" y="2139950"/>
            <a:ext cx="8228012" cy="530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86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/>
          <p:nvPr/>
        </p:nvSpPr>
        <p:spPr>
          <a:xfrm>
            <a:off x="685800" y="2452687"/>
            <a:ext cx="77724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Морфемный метод развития орфографической зоркости детей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6"/>
          <p:cNvGrpSpPr/>
          <p:nvPr/>
        </p:nvGrpSpPr>
        <p:grpSpPr>
          <a:xfrm>
            <a:off x="216025" y="4817843"/>
            <a:ext cx="2591957" cy="2576864"/>
            <a:chOff x="-85200" y="605825"/>
            <a:chExt cx="3451800" cy="3431700"/>
          </a:xfrm>
        </p:grpSpPr>
        <p:pic>
          <p:nvPicPr>
            <p:cNvPr id="96" name="Google Shape;96;p26" title="IMG-20250609-WA0007.jpg"/>
            <p:cNvPicPr preferRelativeResize="0"/>
            <p:nvPr/>
          </p:nvPicPr>
          <p:blipFill rotWithShape="1">
            <a:blip r:embed="rId4">
              <a:alphaModFix/>
            </a:blip>
            <a:srcRect l="34764" b="11637"/>
            <a:stretch/>
          </p:blipFill>
          <p:spPr>
            <a:xfrm>
              <a:off x="557201" y="1422000"/>
              <a:ext cx="1993800" cy="1799349"/>
            </a:xfrm>
            <a:prstGeom prst="rect">
              <a:avLst/>
            </a:prstGeom>
            <a:noFill/>
            <a:ln w="7175" cap="flat" cmpd="sng">
              <a:solidFill>
                <a:srgbClr val="2966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7" name="Google Shape;97;p26"/>
            <p:cNvSpPr/>
            <p:nvPr/>
          </p:nvSpPr>
          <p:spPr>
            <a:xfrm>
              <a:off x="-85200" y="605825"/>
              <a:ext cx="3451800" cy="3431700"/>
            </a:xfrm>
            <a:prstGeom prst="donut">
              <a:avLst>
                <a:gd name="adj" fmla="val 23663"/>
              </a:avLst>
            </a:prstGeom>
            <a:solidFill>
              <a:schemeClr val="lt1"/>
            </a:solidFill>
            <a:ln w="71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650" tIns="68650" rIns="68650" bIns="686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1"/>
            </a:p>
          </p:txBody>
        </p:sp>
      </p:grpSp>
      <p:sp>
        <p:nvSpPr>
          <p:cNvPr id="98" name="Google Shape;98;p26"/>
          <p:cNvSpPr txBox="1"/>
          <p:nvPr/>
        </p:nvSpPr>
        <p:spPr>
          <a:xfrm>
            <a:off x="2339151" y="5440350"/>
            <a:ext cx="4937700" cy="23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59200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02428"/>
              </a:buClr>
              <a:buSzPts val="1600"/>
              <a:buFont typeface="PT Sans"/>
              <a:buNone/>
            </a:pPr>
            <a:r>
              <a:rPr lang="en-US" sz="1600" b="1">
                <a:solidFill>
                  <a:srgbClr val="202428"/>
                </a:solidFill>
                <a:latin typeface="PT Sans"/>
                <a:ea typeface="PT Sans"/>
                <a:cs typeface="PT Sans"/>
                <a:sym typeface="PT Sans"/>
              </a:rPr>
              <a:t>Богук Мария Павловна</a:t>
            </a:r>
            <a:endParaRPr sz="1600" b="1">
              <a:solidFill>
                <a:srgbClr val="202428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02428"/>
              </a:buClr>
              <a:buSzPts val="1600"/>
              <a:buFont typeface="PT Sans"/>
              <a:buNone/>
            </a:pPr>
            <a:r>
              <a:rPr lang="en-US" sz="1600">
                <a:solidFill>
                  <a:srgbClr val="202428"/>
                </a:solidFill>
                <a:latin typeface="PT Sans"/>
                <a:ea typeface="PT Sans"/>
                <a:cs typeface="PT Sans"/>
                <a:sym typeface="PT Sans"/>
              </a:rPr>
              <a:t>методолог школьного и дошкольного обучения,</a:t>
            </a:r>
            <a:endParaRPr sz="1600">
              <a:solidFill>
                <a:srgbClr val="202428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02428"/>
              </a:buClr>
              <a:buSzPts val="1600"/>
              <a:buFont typeface="PT Sans"/>
              <a:buNone/>
            </a:pPr>
            <a:r>
              <a:rPr lang="en-US" sz="1600">
                <a:solidFill>
                  <a:srgbClr val="202428"/>
                </a:solidFill>
                <a:latin typeface="PT Sans"/>
                <a:ea typeface="PT Sans"/>
                <a:cs typeface="PT Sans"/>
                <a:sym typeface="PT Sans"/>
              </a:rPr>
              <a:t>спикер всероссийских вебинаров и конференций, </a:t>
            </a:r>
            <a:endParaRPr sz="1600">
              <a:solidFill>
                <a:srgbClr val="202428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02428"/>
              </a:buClr>
              <a:buSzPts val="1600"/>
              <a:buFont typeface="PT Sans"/>
              <a:buNone/>
            </a:pPr>
            <a:r>
              <a:rPr lang="en-US" sz="1600">
                <a:solidFill>
                  <a:srgbClr val="202428"/>
                </a:solidFill>
                <a:latin typeface="PT Sans"/>
                <a:ea typeface="PT Sans"/>
                <a:cs typeface="PT Sans"/>
                <a:sym typeface="PT Sans"/>
              </a:rPr>
              <a:t>автор десятка обучающих пособий, </a:t>
            </a:r>
            <a:endParaRPr sz="1600">
              <a:solidFill>
                <a:srgbClr val="202428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02428"/>
              </a:buClr>
              <a:buSzPts val="1600"/>
              <a:buFont typeface="PT Sans"/>
              <a:buNone/>
            </a:pPr>
            <a:r>
              <a:rPr lang="en-US" sz="1600">
                <a:solidFill>
                  <a:srgbClr val="202428"/>
                </a:solidFill>
                <a:latin typeface="PT Sans"/>
                <a:ea typeface="PT Sans"/>
                <a:cs typeface="PT Sans"/>
                <a:sym typeface="PT Sans"/>
              </a:rPr>
              <a:t>разработчик морфемного конструктора.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83" name="Google Shape;183;p35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5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87" name="Google Shape;187;p35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589585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 title="Group 39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7018775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018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0001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99" name="Google Shape;199;p36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03" name="Google Shape;203;p36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589585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 title="Group 39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6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7018775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6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0536" y="5889916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6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018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0001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0282" y="589880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5427" y="5898808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22" name="Google Shape;222;p37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589585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7" title="Group 39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7018775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7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0536" y="5889916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7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018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7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0001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0282" y="589880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5427" y="589880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 title="Group 114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036" y="7018766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 title="Group 114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0276" y="701877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 title="Group 11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102" y="7018775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245" name="Google Shape;245;p38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246" name="Google Shape;246;p38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247" name="Google Shape;247;p38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248" name="Google Shape;248;p38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255" name="Google Shape;255;p39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9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260" name="Google Shape;260;p39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261" name="Google Shape;261;p39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262" name="Google Shape;262;p39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263" name="Google Shape;263;p39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  <p:pic>
        <p:nvPicPr>
          <p:cNvPr id="264" name="Google Shape;264;p39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210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047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3394" y="4766904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9108" y="4766899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275" name="Google Shape;275;p40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0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280" name="Google Shape;280;p40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281" name="Google Shape;281;p40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282" name="Google Shape;282;p40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283" name="Google Shape;283;p40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  <p:sp>
        <p:nvSpPr>
          <p:cNvPr id="284" name="Google Shape;284;p40"/>
          <p:cNvSpPr txBox="1"/>
          <p:nvPr/>
        </p:nvSpPr>
        <p:spPr>
          <a:xfrm>
            <a:off x="1661427" y="6098868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ИЗ</a:t>
            </a:r>
            <a:endParaRPr sz="2100" i="1"/>
          </a:p>
        </p:txBody>
      </p:sp>
      <p:sp>
        <p:nvSpPr>
          <p:cNvPr id="285" name="Google Shape;285;p40"/>
          <p:cNvSpPr txBox="1"/>
          <p:nvPr/>
        </p:nvSpPr>
        <p:spPr>
          <a:xfrm>
            <a:off x="2542327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МЕР</a:t>
            </a:r>
            <a:endParaRPr sz="2100" i="1"/>
          </a:p>
        </p:txBody>
      </p:sp>
      <p:sp>
        <p:nvSpPr>
          <p:cNvPr id="286" name="Google Shape;286;p40"/>
          <p:cNvSpPr txBox="1"/>
          <p:nvPr/>
        </p:nvSpPr>
        <p:spPr>
          <a:xfrm>
            <a:off x="354572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287" name="Google Shape;287;p40"/>
          <p:cNvSpPr txBox="1"/>
          <p:nvPr/>
        </p:nvSpPr>
        <p:spPr>
          <a:xfrm>
            <a:off x="450227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ТЕЛЬН</a:t>
            </a:r>
            <a:endParaRPr sz="2100" i="1"/>
          </a:p>
        </p:txBody>
      </p:sp>
      <p:sp>
        <p:nvSpPr>
          <p:cNvPr id="288" name="Google Shape;288;p40"/>
          <p:cNvSpPr txBox="1"/>
          <p:nvPr/>
        </p:nvSpPr>
        <p:spPr>
          <a:xfrm>
            <a:off x="5474452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ЫЙ</a:t>
            </a:r>
            <a:endParaRPr sz="2100" i="1"/>
          </a:p>
        </p:txBody>
      </p:sp>
      <p:pic>
        <p:nvPicPr>
          <p:cNvPr id="289" name="Google Shape;289;p40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210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0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047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3394" y="4766904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9108" y="4766899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301" name="Google Shape;3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1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305" name="Google Shape;305;p41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306" name="Google Shape;306;p41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307" name="Google Shape;307;p41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308" name="Google Shape;308;p41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  <p:sp>
        <p:nvSpPr>
          <p:cNvPr id="309" name="Google Shape;309;p41"/>
          <p:cNvSpPr txBox="1"/>
          <p:nvPr/>
        </p:nvSpPr>
        <p:spPr>
          <a:xfrm>
            <a:off x="1661427" y="6098868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ИЗ</a:t>
            </a:r>
            <a:endParaRPr sz="2100" i="1"/>
          </a:p>
        </p:txBody>
      </p:sp>
      <p:sp>
        <p:nvSpPr>
          <p:cNvPr id="310" name="Google Shape;310;p41"/>
          <p:cNvSpPr txBox="1"/>
          <p:nvPr/>
        </p:nvSpPr>
        <p:spPr>
          <a:xfrm>
            <a:off x="2542327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МЕР</a:t>
            </a:r>
            <a:endParaRPr sz="2100" i="1"/>
          </a:p>
        </p:txBody>
      </p:sp>
      <p:sp>
        <p:nvSpPr>
          <p:cNvPr id="311" name="Google Shape;311;p41"/>
          <p:cNvSpPr txBox="1"/>
          <p:nvPr/>
        </p:nvSpPr>
        <p:spPr>
          <a:xfrm>
            <a:off x="354572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312" name="Google Shape;312;p41"/>
          <p:cNvSpPr txBox="1"/>
          <p:nvPr/>
        </p:nvSpPr>
        <p:spPr>
          <a:xfrm>
            <a:off x="450227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ТЕЛЬН</a:t>
            </a:r>
            <a:endParaRPr sz="2100" i="1"/>
          </a:p>
        </p:txBody>
      </p:sp>
      <p:sp>
        <p:nvSpPr>
          <p:cNvPr id="313" name="Google Shape;313;p41"/>
          <p:cNvSpPr txBox="1"/>
          <p:nvPr/>
        </p:nvSpPr>
        <p:spPr>
          <a:xfrm>
            <a:off x="5474452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ЫЙ</a:t>
            </a:r>
            <a:endParaRPr sz="2100" i="1"/>
          </a:p>
        </p:txBody>
      </p:sp>
      <p:pic>
        <p:nvPicPr>
          <p:cNvPr id="314" name="Google Shape;314;p41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210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1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047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3394" y="4766904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9108" y="4766899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019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8856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6378" y="588331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7203" y="5878422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1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2917" y="5878416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2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335" name="Google Shape;335;p42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336" name="Google Shape;336;p42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337" name="Google Shape;337;p42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338" name="Google Shape;338;p42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  <p:sp>
        <p:nvSpPr>
          <p:cNvPr id="339" name="Google Shape;339;p42"/>
          <p:cNvSpPr txBox="1"/>
          <p:nvPr/>
        </p:nvSpPr>
        <p:spPr>
          <a:xfrm>
            <a:off x="1661427" y="6098868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ИЗ</a:t>
            </a:r>
            <a:endParaRPr sz="2100" i="1"/>
          </a:p>
        </p:txBody>
      </p:sp>
      <p:sp>
        <p:nvSpPr>
          <p:cNvPr id="340" name="Google Shape;340;p42"/>
          <p:cNvSpPr txBox="1"/>
          <p:nvPr/>
        </p:nvSpPr>
        <p:spPr>
          <a:xfrm>
            <a:off x="2542327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МЕР</a:t>
            </a:r>
            <a:endParaRPr sz="2100" i="1"/>
          </a:p>
        </p:txBody>
      </p:sp>
      <p:sp>
        <p:nvSpPr>
          <p:cNvPr id="341" name="Google Shape;341;p42"/>
          <p:cNvSpPr txBox="1"/>
          <p:nvPr/>
        </p:nvSpPr>
        <p:spPr>
          <a:xfrm>
            <a:off x="354572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342" name="Google Shape;342;p42"/>
          <p:cNvSpPr txBox="1"/>
          <p:nvPr/>
        </p:nvSpPr>
        <p:spPr>
          <a:xfrm>
            <a:off x="450227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ТЕЛЬН</a:t>
            </a:r>
            <a:endParaRPr sz="2100" i="1"/>
          </a:p>
        </p:txBody>
      </p:sp>
      <p:sp>
        <p:nvSpPr>
          <p:cNvPr id="343" name="Google Shape;343;p42"/>
          <p:cNvSpPr txBox="1"/>
          <p:nvPr/>
        </p:nvSpPr>
        <p:spPr>
          <a:xfrm>
            <a:off x="5474452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ЫЙ</a:t>
            </a:r>
            <a:endParaRPr sz="2100" i="1"/>
          </a:p>
        </p:txBody>
      </p:sp>
      <p:sp>
        <p:nvSpPr>
          <p:cNvPr id="344" name="Google Shape;344;p42"/>
          <p:cNvSpPr txBox="1"/>
          <p:nvPr/>
        </p:nvSpPr>
        <p:spPr>
          <a:xfrm>
            <a:off x="1657680" y="7289649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ПРИ</a:t>
            </a:r>
            <a:endParaRPr sz="2100" i="1"/>
          </a:p>
        </p:txBody>
      </p:sp>
      <p:sp>
        <p:nvSpPr>
          <p:cNvPr id="345" name="Google Shape;345;p42"/>
          <p:cNvSpPr txBox="1"/>
          <p:nvPr/>
        </p:nvSpPr>
        <p:spPr>
          <a:xfrm>
            <a:off x="2538580" y="7289649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346" name="Google Shape;346;p42"/>
          <p:cNvSpPr txBox="1"/>
          <p:nvPr/>
        </p:nvSpPr>
        <p:spPr>
          <a:xfrm>
            <a:off x="3541980" y="7289174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347" name="Google Shape;347;p42"/>
          <p:cNvSpPr txBox="1"/>
          <p:nvPr/>
        </p:nvSpPr>
        <p:spPr>
          <a:xfrm>
            <a:off x="4506337" y="7289174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ТЬ</a:t>
            </a:r>
            <a:endParaRPr sz="2100" i="1"/>
          </a:p>
        </p:txBody>
      </p:sp>
      <p:pic>
        <p:nvPicPr>
          <p:cNvPr id="348" name="Google Shape;348;p42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210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2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047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2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3394" y="4766904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9108" y="4766899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019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8856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6378" y="588331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2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7203" y="5878422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2917" y="5878416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364" name="Google Shape;364;p43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Запиши слово с делением на морфемы.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Найди орфограммы и вспомни правило.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365" name="Google Shape;3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14" y="4697400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3" y="5814833"/>
            <a:ext cx="6013650" cy="111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58" y="6982397"/>
            <a:ext cx="6013650" cy="11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 txBox="1"/>
          <p:nvPr/>
        </p:nvSpPr>
        <p:spPr>
          <a:xfrm>
            <a:off x="1665175" y="5001775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ЗА</a:t>
            </a:r>
            <a:endParaRPr sz="2100" i="1"/>
          </a:p>
        </p:txBody>
      </p:sp>
      <p:sp>
        <p:nvSpPr>
          <p:cNvPr id="369" name="Google Shape;369;p43"/>
          <p:cNvSpPr txBox="1"/>
          <p:nvPr/>
        </p:nvSpPr>
        <p:spPr>
          <a:xfrm>
            <a:off x="2546075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370" name="Google Shape;370;p43"/>
          <p:cNvSpPr txBox="1"/>
          <p:nvPr/>
        </p:nvSpPr>
        <p:spPr>
          <a:xfrm>
            <a:off x="354947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А</a:t>
            </a:r>
            <a:endParaRPr sz="2100" i="1"/>
          </a:p>
        </p:txBody>
      </p:sp>
      <p:sp>
        <p:nvSpPr>
          <p:cNvPr id="371" name="Google Shape;371;p43"/>
          <p:cNvSpPr txBox="1"/>
          <p:nvPr/>
        </p:nvSpPr>
        <p:spPr>
          <a:xfrm>
            <a:off x="4506025" y="5001300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ЮЩ</a:t>
            </a:r>
            <a:endParaRPr sz="2100" i="1"/>
          </a:p>
        </p:txBody>
      </p:sp>
      <p:sp>
        <p:nvSpPr>
          <p:cNvPr id="372" name="Google Shape;372;p43"/>
          <p:cNvSpPr txBox="1"/>
          <p:nvPr/>
        </p:nvSpPr>
        <p:spPr>
          <a:xfrm>
            <a:off x="5478200" y="5001775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ИЕ</a:t>
            </a:r>
            <a:endParaRPr sz="2100" i="1"/>
          </a:p>
        </p:txBody>
      </p:sp>
      <p:sp>
        <p:nvSpPr>
          <p:cNvPr id="373" name="Google Shape;373;p43"/>
          <p:cNvSpPr txBox="1"/>
          <p:nvPr/>
        </p:nvSpPr>
        <p:spPr>
          <a:xfrm>
            <a:off x="1661427" y="6098868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ИЗ</a:t>
            </a:r>
            <a:endParaRPr sz="2100" i="1"/>
          </a:p>
        </p:txBody>
      </p:sp>
      <p:sp>
        <p:nvSpPr>
          <p:cNvPr id="374" name="Google Shape;374;p43"/>
          <p:cNvSpPr txBox="1"/>
          <p:nvPr/>
        </p:nvSpPr>
        <p:spPr>
          <a:xfrm>
            <a:off x="2542327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МЕР</a:t>
            </a:r>
            <a:endParaRPr sz="2100" i="1"/>
          </a:p>
        </p:txBody>
      </p:sp>
      <p:sp>
        <p:nvSpPr>
          <p:cNvPr id="375" name="Google Shape;375;p43"/>
          <p:cNvSpPr txBox="1"/>
          <p:nvPr/>
        </p:nvSpPr>
        <p:spPr>
          <a:xfrm>
            <a:off x="354572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376" name="Google Shape;376;p43"/>
          <p:cNvSpPr txBox="1"/>
          <p:nvPr/>
        </p:nvSpPr>
        <p:spPr>
          <a:xfrm>
            <a:off x="4502277" y="6098393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ТЕЛЬН</a:t>
            </a:r>
            <a:endParaRPr sz="2100" i="1"/>
          </a:p>
        </p:txBody>
      </p:sp>
      <p:sp>
        <p:nvSpPr>
          <p:cNvPr id="377" name="Google Shape;377;p43"/>
          <p:cNvSpPr txBox="1"/>
          <p:nvPr/>
        </p:nvSpPr>
        <p:spPr>
          <a:xfrm>
            <a:off x="5474452" y="6098868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ЫЙ</a:t>
            </a:r>
            <a:endParaRPr sz="2100" i="1"/>
          </a:p>
        </p:txBody>
      </p:sp>
      <p:sp>
        <p:nvSpPr>
          <p:cNvPr id="378" name="Google Shape;378;p43"/>
          <p:cNvSpPr txBox="1"/>
          <p:nvPr/>
        </p:nvSpPr>
        <p:spPr>
          <a:xfrm>
            <a:off x="1657680" y="7289649"/>
            <a:ext cx="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ПРИ</a:t>
            </a:r>
            <a:endParaRPr sz="2100" i="1"/>
          </a:p>
        </p:txBody>
      </p:sp>
      <p:sp>
        <p:nvSpPr>
          <p:cNvPr id="379" name="Google Shape;379;p43"/>
          <p:cNvSpPr txBox="1"/>
          <p:nvPr/>
        </p:nvSpPr>
        <p:spPr>
          <a:xfrm>
            <a:off x="2538580" y="7289649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МИР</a:t>
            </a:r>
            <a:endParaRPr sz="2100" i="1"/>
          </a:p>
        </p:txBody>
      </p:sp>
      <p:sp>
        <p:nvSpPr>
          <p:cNvPr id="380" name="Google Shape;380;p43"/>
          <p:cNvSpPr txBox="1"/>
          <p:nvPr/>
        </p:nvSpPr>
        <p:spPr>
          <a:xfrm>
            <a:off x="3541980" y="7289174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И</a:t>
            </a:r>
            <a:endParaRPr sz="2100" i="1"/>
          </a:p>
        </p:txBody>
      </p:sp>
      <p:sp>
        <p:nvSpPr>
          <p:cNvPr id="381" name="Google Shape;381;p43"/>
          <p:cNvSpPr txBox="1"/>
          <p:nvPr/>
        </p:nvSpPr>
        <p:spPr>
          <a:xfrm>
            <a:off x="4506337" y="7289174"/>
            <a:ext cx="11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ТЬ</a:t>
            </a:r>
            <a:endParaRPr sz="2100" i="1"/>
          </a:p>
        </p:txBody>
      </p:sp>
      <p:pic>
        <p:nvPicPr>
          <p:cNvPr id="382" name="Google Shape;382;p43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210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047" y="477292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2095" y="4771798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3394" y="4766904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3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9108" y="4766899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019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8856" y="5874917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3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6378" y="5883315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7203" y="5878422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3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2917" y="5878416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3" title="Group 11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411" y="7060452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3" title="Group 114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0145" y="7060452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3" title="Group 114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595" y="7054431"/>
            <a:ext cx="972850" cy="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3" title="Group 41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4206" y="7054426"/>
            <a:ext cx="972850" cy="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Придумай свои слова с корнем МЕР и МИР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403" name="Google Shape;403;p44" title="Group 39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0595" y="6599813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4" title="Group 39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0588" y="547689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4" title="Group 47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54604">
            <a:off x="457193" y="455503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4" title="Group 47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9618" y="738626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4" title="Group 48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4931" y="6035365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4" title="СУФ Л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9506" y="7014175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4" title="Group 52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53689" y="482579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4" title="Group 526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23943">
            <a:off x="1161564" y="655558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 title="Group 533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189" y="570908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4" title="Group 53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1564" y="7525248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4" title="Group 541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46254" y="4555042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 title="Group 540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239639">
            <a:off x="6049617" y="640524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4" title="Group 539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965714">
            <a:off x="6049613" y="4711517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 title="Group 538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1241411">
            <a:off x="6941813" y="700476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 title="Group 575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350406">
            <a:off x="7864378" y="701416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 title="Group 574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757419">
            <a:off x="192913" y="662661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4" title="Group 576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202078" y="603537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title="Group 558.pn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244933">
            <a:off x="7687897" y="549181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 title="Group 559.png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433406" y="541520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 title="Group 439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939909">
            <a:off x="1300090" y="5315191"/>
            <a:ext cx="978811" cy="97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Что такое орфографическая зоркость?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105" name="Google Shape;105;p27"/>
          <p:cNvSpPr txBox="1"/>
          <p:nvPr/>
        </p:nvSpPr>
        <p:spPr>
          <a:xfrm>
            <a:off x="457200" y="3324225"/>
            <a:ext cx="8229600" cy="4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«В лингвистической литературе </a:t>
            </a:r>
            <a:r>
              <a:rPr lang="en-US" sz="2300" b="1">
                <a:solidFill>
                  <a:schemeClr val="dk1"/>
                </a:solidFill>
              </a:rPr>
              <a:t>орфография </a:t>
            </a:r>
            <a:r>
              <a:rPr lang="en-US" sz="2300">
                <a:solidFill>
                  <a:schemeClr val="dk1"/>
                </a:solidFill>
              </a:rPr>
              <a:t>определяется как совокупность (система) правил, обеспечивающих единообразие написаний в тех случаях, где предполагаемы личные написания» (М.Р. Львов)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chemeClr val="dk1"/>
                </a:solidFill>
              </a:rPr>
              <a:t>Орфографическая зоркость</a:t>
            </a:r>
            <a:r>
              <a:rPr lang="en-US" sz="2300">
                <a:solidFill>
                  <a:schemeClr val="dk1"/>
                </a:solidFill>
              </a:rPr>
              <a:t> ー это умение замечать орфограммы, то есть те случаи при письме, где при едином произношении возможен выбор написания (М.С. Селезнёва).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Придумай свои слова с корнем МЕР и МИР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430" name="Google Shape;430;p45" title="Group 39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0595" y="6599813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 title="Group 39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0588" y="547689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 title="Group 47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54604">
            <a:off x="368068" y="466266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5" title="Group 47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0268" y="7386277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5" title="Group 48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3456" y="6596828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 title="СУФ Л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5555" y="6848387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5" title="Group 52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02314" y="4961419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5" title="Group 526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2739" y="659683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 title="Group 533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8064" y="581671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 title="Group 53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0189" y="7660873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5" title="Group 541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76779" y="4595029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5" title="Group 540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239639">
            <a:off x="7390267" y="640525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5" title="Group 539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965714">
            <a:off x="7390263" y="4711529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5" title="Group 538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1241411">
            <a:off x="7572338" y="704475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5" title="Group 575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350406">
            <a:off x="8494903" y="705415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5" title="Group 574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757419">
            <a:off x="103788" y="673424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5" title="Group 576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48127" y="5869583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5" title="Group 558.pn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244933">
            <a:off x="8318422" y="553180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 title="Group 559.png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774056" y="5415217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 title="Group 439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22265" y="6596829"/>
            <a:ext cx="978811" cy="97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456" name="Google Shape;456;p46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Придумай свои слова с корнем МЕР и МИР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457" name="Google Shape;457;p46" title="Group 39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0595" y="6599813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 title="Group 39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0588" y="547689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 title="Group 47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54604">
            <a:off x="457193" y="455503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 title="Group 47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8868" y="782966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 title="Group 48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3456" y="5459895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 title="СУФ Л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0906" y="7221875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6" title="Group 52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5989" y="482579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6" title="Group 526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23943">
            <a:off x="1161564" y="655558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6" title="Group 533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189" y="570908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6" title="Group 53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1564" y="7525248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6" title="Group 541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96319" y="5477809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6" title="Group 540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239639">
            <a:off x="6992792" y="682909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6" title="Group 539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965714">
            <a:off x="7135363" y="4929629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 title="Group 538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1241411">
            <a:off x="7819388" y="577659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 title="Group 575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350406">
            <a:off x="7864378" y="766904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title="Group 574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757419">
            <a:off x="192913" y="6626616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 title="Group 576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17903" y="5473908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6" title="Group 558.pn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244933">
            <a:off x="7819672" y="4684141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6" title="Group 559.png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847206" y="6243054"/>
            <a:ext cx="978811" cy="9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6" title="Group 439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31167" y="5445212"/>
            <a:ext cx="978811" cy="97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7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Всестороннее развитие 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морфемном методе обучения</a:t>
            </a:r>
            <a:endParaRPr sz="3000" b="1">
              <a:solidFill>
                <a:srgbClr val="B45F06"/>
              </a:solidFill>
            </a:endParaRPr>
          </a:p>
        </p:txBody>
      </p:sp>
      <p:graphicFrame>
        <p:nvGraphicFramePr>
          <p:cNvPr id="483" name="Google Shape;483;p47"/>
          <p:cNvGraphicFramePr/>
          <p:nvPr/>
        </p:nvGraphicFramePr>
        <p:xfrm>
          <a:off x="233200" y="3314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{13A8D225-7B79-4C4D-B406-B46053900FFC}</a:tableStyleId>
              </a:tblPr>
              <a:tblGrid>
                <a:gridCol w="2164150"/>
                <a:gridCol w="2164150"/>
                <a:gridCol w="2164150"/>
                <a:gridCol w="2164150"/>
              </a:tblGrid>
              <a:tr h="51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Орфография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Морфология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Морфемика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Лексика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5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Подставь недостающий корень с опорой на правило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Определи часть речи 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и сделай морфемный разбор слова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Определи, какое значение придает приставка/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суффикс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8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Всестороннее развитие 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морфемном методе обучения</a:t>
            </a:r>
            <a:endParaRPr sz="3000" b="1">
              <a:solidFill>
                <a:srgbClr val="B45F06"/>
              </a:solidFill>
            </a:endParaRPr>
          </a:p>
        </p:txBody>
      </p:sp>
      <p:graphicFrame>
        <p:nvGraphicFramePr>
          <p:cNvPr id="490" name="Google Shape;490;p48"/>
          <p:cNvGraphicFramePr/>
          <p:nvPr/>
        </p:nvGraphicFramePr>
        <p:xfrm>
          <a:off x="233188" y="33143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{13A8D225-7B79-4C4D-B406-B46053900FFC}</a:tableStyleId>
              </a:tblPr>
              <a:tblGrid>
                <a:gridCol w="2902450"/>
                <a:gridCol w="2902450"/>
                <a:gridCol w="2902450"/>
              </a:tblGrid>
              <a:tr h="55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1 уровень ー 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рабочая тетрадь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2 уровень ー 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карточка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3 уровень ー 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45F06"/>
                          </a:solidFill>
                        </a:rPr>
                        <a:t>пластинки</a:t>
                      </a:r>
                      <a:endParaRPr sz="20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Слова уже разделены на морфемы. </a:t>
                      </a:r>
                      <a:endParaRPr sz="2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Ребенку нужно подставить недостающую и объяснить свой выбор </a:t>
                      </a:r>
                      <a:endParaRPr sz="2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с опорой на правило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Педагог называет слово, 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а ребенок должен записать его на карточке с делением на морфемы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Ребенок занимается словотворчеством, строит однокоренные и одноструктурные слова, меняя те или иные морфемы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9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причастий и деепричастий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497" name="Google Shape;497;p49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B45F06"/>
                </a:solidFill>
              </a:rPr>
              <a:t>Суффиксы -УЩ- (-ЮЩ-), -АЩ- (-ЯЩ-)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суффикс.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300" b="1">
              <a:solidFill>
                <a:srgbClr val="B45F06"/>
              </a:solidFill>
            </a:endParaRPr>
          </a:p>
        </p:txBody>
      </p:sp>
      <p:pic>
        <p:nvPicPr>
          <p:cNvPr id="498" name="Google Shape;49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075" y="4681525"/>
            <a:ext cx="6057925" cy="11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425" y="5855475"/>
            <a:ext cx="6045509" cy="10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8200" y="6998125"/>
            <a:ext cx="6057925" cy="1088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0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Морфемный конструктор ー 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готовое решение для педагога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507" name="Google Shape;507;p50"/>
          <p:cNvSpPr txBox="1"/>
          <p:nvPr/>
        </p:nvSpPr>
        <p:spPr>
          <a:xfrm>
            <a:off x="3753975" y="3530101"/>
            <a:ext cx="5275800" cy="4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Всестороннее развитие:                                                              орфография, морфемика, морфология, лексика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Пропедевтический подход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Системно-деятельностный подход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Многоразовое использование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Обучающий видеокурс для педагога и детей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508" name="Google Shape;50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25" y="3428999"/>
            <a:ext cx="2876550" cy="20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0" title="Ма2-13.jpg"/>
          <p:cNvPicPr preferRelativeResize="0"/>
          <p:nvPr/>
        </p:nvPicPr>
        <p:blipFill rotWithShape="1">
          <a:blip r:embed="rId5">
            <a:alphaModFix/>
          </a:blip>
          <a:srcRect l="3264" t="21775" r="8263" b="31069"/>
          <a:stretch/>
        </p:blipFill>
        <p:spPr>
          <a:xfrm>
            <a:off x="541234" y="5801003"/>
            <a:ext cx="2876552" cy="2044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1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Обучающий видеокурс 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для педагога и детей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516" name="Google Shape;516;p51" title="Мастер_мер-мир (online-video-cutter.com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25" y="3287249"/>
            <a:ext cx="8410350" cy="471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2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Контакты</a:t>
            </a:r>
            <a:endParaRPr sz="3000" b="1">
              <a:solidFill>
                <a:srgbClr val="B45F06"/>
              </a:solidFill>
            </a:endParaRPr>
          </a:p>
        </p:txBody>
      </p:sp>
      <p:grpSp>
        <p:nvGrpSpPr>
          <p:cNvPr id="523" name="Google Shape;523;p52"/>
          <p:cNvGrpSpPr/>
          <p:nvPr/>
        </p:nvGrpSpPr>
        <p:grpSpPr>
          <a:xfrm>
            <a:off x="289525" y="2869927"/>
            <a:ext cx="2591957" cy="2576864"/>
            <a:chOff x="-85200" y="605825"/>
            <a:chExt cx="3451800" cy="3431700"/>
          </a:xfrm>
        </p:grpSpPr>
        <p:pic>
          <p:nvPicPr>
            <p:cNvPr id="524" name="Google Shape;524;p52" title="IMG-20250609-WA0007.jpg"/>
            <p:cNvPicPr preferRelativeResize="0"/>
            <p:nvPr/>
          </p:nvPicPr>
          <p:blipFill rotWithShape="1">
            <a:blip r:embed="rId4">
              <a:alphaModFix/>
            </a:blip>
            <a:srcRect l="34764" b="11637"/>
            <a:stretch/>
          </p:blipFill>
          <p:spPr>
            <a:xfrm>
              <a:off x="557201" y="1422000"/>
              <a:ext cx="1993800" cy="1799349"/>
            </a:xfrm>
            <a:prstGeom prst="rect">
              <a:avLst/>
            </a:prstGeom>
            <a:noFill/>
            <a:ln w="7175" cap="flat" cmpd="sng">
              <a:solidFill>
                <a:srgbClr val="2966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25" name="Google Shape;525;p52"/>
            <p:cNvSpPr/>
            <p:nvPr/>
          </p:nvSpPr>
          <p:spPr>
            <a:xfrm>
              <a:off x="-85200" y="605825"/>
              <a:ext cx="3451800" cy="3431700"/>
            </a:xfrm>
            <a:prstGeom prst="donut">
              <a:avLst>
                <a:gd name="adj" fmla="val 23663"/>
              </a:avLst>
            </a:prstGeom>
            <a:solidFill>
              <a:schemeClr val="lt1"/>
            </a:solidFill>
            <a:ln w="71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650" tIns="68650" rIns="68650" bIns="686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1"/>
            </a:p>
          </p:txBody>
        </p:sp>
      </p:grpSp>
      <p:sp>
        <p:nvSpPr>
          <p:cNvPr id="526" name="Google Shape;526;p52"/>
          <p:cNvSpPr txBox="1"/>
          <p:nvPr/>
        </p:nvSpPr>
        <p:spPr>
          <a:xfrm>
            <a:off x="2528575" y="3533036"/>
            <a:ext cx="61581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chemeClr val="dk1"/>
                </a:solidFill>
              </a:rPr>
              <a:t>Богук Мария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chemeClr val="dk1"/>
                </a:solidFill>
              </a:rPr>
              <a:t>тел.: 8 (985) 957-13-74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chemeClr val="dk1"/>
                </a:solidFill>
              </a:rPr>
              <a:t>почта: mera-109@yandex.ru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27" name="Google Shape;527;p52" title="Group 1132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725" y="5439259"/>
            <a:ext cx="4504326" cy="19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Почему дети не видят орфограммы?</a:t>
            </a:r>
            <a:endParaRPr sz="3000" b="1">
              <a:solidFill>
                <a:srgbClr val="B45F06"/>
              </a:solidFill>
            </a:endParaRPr>
          </a:p>
        </p:txBody>
      </p:sp>
      <p:graphicFrame>
        <p:nvGraphicFramePr>
          <p:cNvPr id="112" name="Google Shape;112;p28"/>
          <p:cNvGraphicFramePr/>
          <p:nvPr/>
        </p:nvGraphicFramePr>
        <p:xfrm>
          <a:off x="712675" y="3304205"/>
          <a:ext cx="7718650" cy="4327980"/>
        </p:xfrm>
        <a:graphic>
          <a:graphicData uri="http://schemas.openxmlformats.org/drawingml/2006/table">
            <a:tbl>
              <a:tblPr>
                <a:noFill/>
                <a:tableStyleId>{13A8D225-7B79-4C4D-B406-B46053900FFC}</a:tableStyleId>
              </a:tblPr>
              <a:tblGrid>
                <a:gridCol w="3702225"/>
                <a:gridCol w="4016425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>
                          <a:solidFill>
                            <a:srgbClr val="B45F06"/>
                          </a:solidFill>
                        </a:rPr>
                        <a:t>Этап анализа</a:t>
                      </a:r>
                      <a:endParaRPr sz="23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>
                          <a:solidFill>
                            <a:srgbClr val="B45F06"/>
                          </a:solidFill>
                        </a:rPr>
                        <a:t>Проблема</a:t>
                      </a:r>
                      <a:endParaRPr sz="2300" b="1">
                        <a:solidFill>
                          <a:srgbClr val="B45F0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Определить часть речи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000000"/>
                          </a:solidFill>
                        </a:rPr>
                        <a:t>Не умеют правильно определять часть речи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Выделить ошибкоопасные места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Не видят сильные и слабые позиции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Определить место орфограммы в слове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Не умеют делать морфемный разбор слов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Определить вид орфограммы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000000"/>
                          </a:solidFill>
                        </a:rPr>
                        <a:t>Не знают правила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Проверить орфограмму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000000"/>
                          </a:solidFill>
                        </a:rPr>
                        <a:t>Маленький словарный запас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Сравнение методов обучения</a:t>
            </a:r>
            <a:endParaRPr sz="3000" b="1">
              <a:solidFill>
                <a:srgbClr val="B45F06"/>
              </a:solidFill>
            </a:endParaRPr>
          </a:p>
        </p:txBody>
      </p:sp>
      <p:graphicFrame>
        <p:nvGraphicFramePr>
          <p:cNvPr id="119" name="Google Shape;119;p29"/>
          <p:cNvGraphicFramePr/>
          <p:nvPr/>
        </p:nvGraphicFramePr>
        <p:xfrm>
          <a:off x="238726" y="3327029"/>
          <a:ext cx="8695950" cy="3870780"/>
        </p:xfrm>
        <a:graphic>
          <a:graphicData uri="http://schemas.openxmlformats.org/drawingml/2006/table">
            <a:tbl>
              <a:tblPr>
                <a:noFill/>
                <a:tableStyleId>{13A8D225-7B79-4C4D-B406-B46053900FFC}</a:tableStyleId>
              </a:tblPr>
              <a:tblGrid>
                <a:gridCol w="1449325"/>
                <a:gridCol w="1449325"/>
                <a:gridCol w="1449325"/>
                <a:gridCol w="1449325"/>
                <a:gridCol w="1449325"/>
                <a:gridCol w="1449325"/>
              </a:tblGrid>
              <a:tr h="51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Критерий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Морфемный метод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Орфограф. чтение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Ассоциат. метод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Письмо </a:t>
                      </a:r>
                      <a:endParaRPr sz="17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с дырками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Списывание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Осознан-</a:t>
                      </a:r>
                      <a:endParaRPr sz="17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ность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2300">
                        <a:solidFill>
                          <a:srgbClr val="29664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Скорость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Глубина анализа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Творчество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Разноуров-</a:t>
                      </a:r>
                      <a:endParaRPr sz="17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невость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300">
                          <a:solidFill>
                            <a:srgbClr val="296642"/>
                          </a:solidFill>
                        </a:rPr>
                        <a:t>+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rgbClr val="FF0000"/>
                          </a:solidFill>
                        </a:rPr>
                        <a:t>—</a:t>
                      </a:r>
                      <a:endParaRPr sz="1700"/>
                    </a:p>
                  </a:txBody>
                  <a:tcPr marL="91425" marR="91425" marT="91425" marB="91425">
                    <a:lnL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Морфемный метод изучения русской орфографии</a:t>
            </a:r>
            <a:endParaRPr sz="3000" b="1">
              <a:solidFill>
                <a:srgbClr val="B45F06"/>
              </a:solidFill>
            </a:endParaRPr>
          </a:p>
        </p:txBody>
      </p:sp>
      <p:sp>
        <p:nvSpPr>
          <p:cNvPr id="126" name="Google Shape;126;p30"/>
          <p:cNvSpPr txBox="1"/>
          <p:nvPr/>
        </p:nvSpPr>
        <p:spPr>
          <a:xfrm>
            <a:off x="457200" y="3324225"/>
            <a:ext cx="8229600" cy="4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Основан на наблюдении за однокоренными и одноструктурными словами для выявления законов и закономерностей правописания изученных морфем, соотнесение своих наблюдений  с существующим правилом орфографии.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Задача ребенка —  узнать подлинный образ морфемы в искаженном произношении и передать его на письме в соответствии с правилом.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1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Теоретические основы 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33" name="Google Shape;1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246484"/>
            <a:ext cx="1855453" cy="252598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 txBox="1"/>
          <p:nvPr/>
        </p:nvSpPr>
        <p:spPr>
          <a:xfrm>
            <a:off x="610045" y="5772469"/>
            <a:ext cx="1549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375" tIns="101375" rIns="101375" bIns="1013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Л.В. Щерба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135" name="Google Shape;135;p31"/>
          <p:cNvSpPr txBox="1"/>
          <p:nvPr/>
        </p:nvSpPr>
        <p:spPr>
          <a:xfrm>
            <a:off x="2802440" y="5772469"/>
            <a:ext cx="1549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375" tIns="101375" rIns="101375" bIns="1013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М.Р. Львов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136" name="Google Shape;136;p31"/>
          <p:cNvSpPr txBox="1"/>
          <p:nvPr/>
        </p:nvSpPr>
        <p:spPr>
          <a:xfrm>
            <a:off x="4519541" y="6767141"/>
            <a:ext cx="2424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375" tIns="101375" rIns="101375" bIns="1013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Н.С. Рождественский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137" name="Google Shape;137;p31"/>
          <p:cNvSpPr txBox="1"/>
          <p:nvPr/>
        </p:nvSpPr>
        <p:spPr>
          <a:xfrm>
            <a:off x="7187229" y="6767141"/>
            <a:ext cx="1549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375" tIns="101375" rIns="101375" bIns="1013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А.Н. Тихонов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138" name="Google Shape;138;p31"/>
          <p:cNvPicPr preferRelativeResize="0"/>
          <p:nvPr/>
        </p:nvPicPr>
        <p:blipFill rotWithShape="1">
          <a:blip r:embed="rId5">
            <a:alphaModFix/>
          </a:blip>
          <a:srcRect b="16177"/>
          <a:stretch/>
        </p:blipFill>
        <p:spPr>
          <a:xfrm>
            <a:off x="2573171" y="3246484"/>
            <a:ext cx="1855436" cy="252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3777" y="4239423"/>
            <a:ext cx="1855435" cy="25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4411" y="4241169"/>
            <a:ext cx="1855463" cy="252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47" name="Google Shape;147;p32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51" name="Google Shape;151;p32" title="Group 39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58" name="Google Shape;158;p33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3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62" name="Google Shape;162;p33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589585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3" title="Group 39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399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Изучение чередования корней</a:t>
            </a:r>
            <a:endParaRPr sz="30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B45F06"/>
                </a:solidFill>
              </a:rPr>
              <a:t>при помощи морфемного метода</a:t>
            </a:r>
            <a:endParaRPr sz="3000" b="1">
              <a:solidFill>
                <a:srgbClr val="B45F06"/>
              </a:solidFill>
            </a:endParaRPr>
          </a:p>
        </p:txBody>
      </p:sp>
      <p:pic>
        <p:nvPicPr>
          <p:cNvPr id="170" name="Google Shape;170;p34"/>
          <p:cNvPicPr preferRelativeResize="0"/>
          <p:nvPr/>
        </p:nvPicPr>
        <p:blipFill rotWithShape="1">
          <a:blip r:embed="rId4">
            <a:alphaModFix/>
          </a:blip>
          <a:srcRect l="6094" t="44858" r="7452" b="17545"/>
          <a:stretch/>
        </p:blipFill>
        <p:spPr>
          <a:xfrm>
            <a:off x="1626607" y="4697396"/>
            <a:ext cx="6029358" cy="11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644" y="5834500"/>
            <a:ext cx="6013644" cy="10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183" y="6966375"/>
            <a:ext cx="6013650" cy="108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4"/>
          <p:cNvSpPr txBox="1"/>
          <p:nvPr/>
        </p:nvSpPr>
        <p:spPr>
          <a:xfrm>
            <a:off x="457200" y="3324225"/>
            <a:ext cx="82296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14075" rIns="90000" bIns="4500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 b="1">
                <a:solidFill>
                  <a:srgbClr val="B45F06"/>
                </a:solidFill>
              </a:rPr>
              <a:t>Чередование МЕР-МИР</a:t>
            </a:r>
            <a:endParaRPr sz="2300" b="1">
              <a:solidFill>
                <a:srgbClr val="B45F06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solidFill>
                  <a:schemeClr val="dk1"/>
                </a:solidFill>
              </a:rPr>
              <a:t>Подставь недостающий корень. Объясни свой выбор с опорой на правило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74" name="Google Shape;174;p34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5895850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4" title="Group 39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1" y="4772928"/>
            <a:ext cx="972843" cy="97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 title="Group 39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857" y="7018775"/>
            <a:ext cx="972843" cy="97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Microsoft Office PowerPoint</Application>
  <PresentationFormat>Произвольный</PresentationFormat>
  <Paragraphs>267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Calibri</vt:lpstr>
      <vt:lpstr>PT Sans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Нестерова</dc:creator>
  <cp:lastModifiedBy>Елена Нестерова</cp:lastModifiedBy>
  <cp:revision>1</cp:revision>
  <dcterms:modified xsi:type="dcterms:W3CDTF">2026-01-27T08:14:59Z</dcterms:modified>
</cp:coreProperties>
</file>