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sldIdLst>
    <p:sldId id="256" r:id="rId2"/>
    <p:sldId id="294" r:id="rId3"/>
    <p:sldId id="284" r:id="rId4"/>
    <p:sldId id="280" r:id="rId5"/>
    <p:sldId id="302" r:id="rId6"/>
    <p:sldId id="303" r:id="rId7"/>
    <p:sldId id="286" r:id="rId8"/>
    <p:sldId id="283" r:id="rId9"/>
    <p:sldId id="304" r:id="rId10"/>
    <p:sldId id="287" r:id="rId11"/>
    <p:sldId id="305" r:id="rId12"/>
    <p:sldId id="316" r:id="rId13"/>
    <p:sldId id="306" r:id="rId14"/>
    <p:sldId id="307" r:id="rId15"/>
    <p:sldId id="308" r:id="rId16"/>
    <p:sldId id="309" r:id="rId17"/>
    <p:sldId id="310" r:id="rId18"/>
    <p:sldId id="317" r:id="rId19"/>
    <p:sldId id="311" r:id="rId20"/>
    <p:sldId id="312" r:id="rId21"/>
    <p:sldId id="313" r:id="rId22"/>
    <p:sldId id="314" r:id="rId23"/>
    <p:sldId id="315" r:id="rId24"/>
    <p:sldId id="301" r:id="rId25"/>
    <p:sldId id="318" r:id="rId26"/>
    <p:sldId id="259" r:id="rId27"/>
  </p:sldIdLst>
  <p:sldSz cx="9144000" cy="9144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8" d="100"/>
          <a:sy n="88" d="100"/>
        </p:scale>
        <p:origin x="-2304" y="-42"/>
      </p:cViewPr>
      <p:guideLst>
        <p:guide orient="horz" pos="288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822617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1625600" latinLnBrk="0">
      <a:defRPr sz="2000">
        <a:latin typeface="+mj-lt"/>
        <a:ea typeface="+mj-ea"/>
        <a:cs typeface="+mj-cs"/>
        <a:sym typeface="Calibri"/>
      </a:defRPr>
    </a:lvl1pPr>
    <a:lvl2pPr indent="228600" defTabSz="1625600" latinLnBrk="0">
      <a:defRPr sz="2000">
        <a:latin typeface="+mj-lt"/>
        <a:ea typeface="+mj-ea"/>
        <a:cs typeface="+mj-cs"/>
        <a:sym typeface="Calibri"/>
      </a:defRPr>
    </a:lvl2pPr>
    <a:lvl3pPr indent="457200" defTabSz="1625600" latinLnBrk="0">
      <a:defRPr sz="2000">
        <a:latin typeface="+mj-lt"/>
        <a:ea typeface="+mj-ea"/>
        <a:cs typeface="+mj-cs"/>
        <a:sym typeface="Calibri"/>
      </a:defRPr>
    </a:lvl3pPr>
    <a:lvl4pPr indent="685800" defTabSz="1625600" latinLnBrk="0">
      <a:defRPr sz="2000">
        <a:latin typeface="+mj-lt"/>
        <a:ea typeface="+mj-ea"/>
        <a:cs typeface="+mj-cs"/>
        <a:sym typeface="Calibri"/>
      </a:defRPr>
    </a:lvl4pPr>
    <a:lvl5pPr indent="914400" defTabSz="1625600" latinLnBrk="0">
      <a:defRPr sz="2000">
        <a:latin typeface="+mj-lt"/>
        <a:ea typeface="+mj-ea"/>
        <a:cs typeface="+mj-cs"/>
        <a:sym typeface="Calibri"/>
      </a:defRPr>
    </a:lvl5pPr>
    <a:lvl6pPr indent="1143000" defTabSz="1625600" latinLnBrk="0">
      <a:defRPr sz="2000">
        <a:latin typeface="+mj-lt"/>
        <a:ea typeface="+mj-ea"/>
        <a:cs typeface="+mj-cs"/>
        <a:sym typeface="Calibri"/>
      </a:defRPr>
    </a:lvl6pPr>
    <a:lvl7pPr indent="1371600" defTabSz="1625600" latinLnBrk="0">
      <a:defRPr sz="2000">
        <a:latin typeface="+mj-lt"/>
        <a:ea typeface="+mj-ea"/>
        <a:cs typeface="+mj-cs"/>
        <a:sym typeface="Calibri"/>
      </a:defRPr>
    </a:lvl7pPr>
    <a:lvl8pPr indent="1600200" defTabSz="1625600" latinLnBrk="0">
      <a:defRPr sz="2000">
        <a:latin typeface="+mj-lt"/>
        <a:ea typeface="+mj-ea"/>
        <a:cs typeface="+mj-cs"/>
        <a:sym typeface="Calibri"/>
      </a:defRPr>
    </a:lvl8pPr>
    <a:lvl9pPr indent="1828800" defTabSz="1625600" latinLnBrk="0">
      <a:defRPr sz="20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85800" y="2840569"/>
            <a:ext cx="7772400" cy="1960034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371600" y="5181600"/>
            <a:ext cx="6400800" cy="23368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1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722312" y="5875866"/>
            <a:ext cx="7772401" cy="1816101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Текст заголовка</a:t>
            </a:r>
          </a:p>
        </p:txBody>
      </p:sp>
      <p:sp>
        <p:nvSpPr>
          <p:cNvPr id="3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722312" y="3875620"/>
            <a:ext cx="7772401" cy="200025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9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57200" y="2133601"/>
            <a:ext cx="4038600" cy="6034618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8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457200" y="2046816"/>
            <a:ext cx="4040188" cy="853017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9" name="Текст 4"/>
          <p:cNvSpPr>
            <a:spLocks noGrp="1"/>
          </p:cNvSpPr>
          <p:nvPr>
            <p:ph type="body" sz="quarter" idx="21"/>
          </p:nvPr>
        </p:nvSpPr>
        <p:spPr>
          <a:xfrm>
            <a:off x="4645028" y="2046816"/>
            <a:ext cx="4041776" cy="853016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7203" y="364066"/>
            <a:ext cx="3008314" cy="154940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Текст заголовка</a:t>
            </a:r>
          </a:p>
        </p:txBody>
      </p:sp>
      <p:sp>
        <p:nvSpPr>
          <p:cNvPr id="7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3575050" y="364069"/>
            <a:ext cx="5111750" cy="7804151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4" name="Текст 3"/>
          <p:cNvSpPr>
            <a:spLocks noGrp="1"/>
          </p:cNvSpPr>
          <p:nvPr>
            <p:ph type="body" sz="half" idx="21"/>
          </p:nvPr>
        </p:nvSpPr>
        <p:spPr>
          <a:xfrm>
            <a:off x="457202" y="1913468"/>
            <a:ext cx="3008315" cy="625475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  <a:endParaRPr/>
          </a:p>
        </p:txBody>
      </p:sp>
      <p:sp>
        <p:nvSpPr>
          <p:cNvPr id="7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792288" y="6400801"/>
            <a:ext cx="5486401" cy="755652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Текст заголовка</a:t>
            </a:r>
          </a:p>
        </p:txBody>
      </p:sp>
      <p:sp>
        <p:nvSpPr>
          <p:cNvPr id="83" name="Рисунок 2"/>
          <p:cNvSpPr>
            <a:spLocks noGrp="1"/>
          </p:cNvSpPr>
          <p:nvPr>
            <p:ph type="pic" sz="half" idx="21"/>
          </p:nvPr>
        </p:nvSpPr>
        <p:spPr>
          <a:xfrm>
            <a:off x="1792288" y="817032"/>
            <a:ext cx="5486401" cy="548640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792288" y="7156452"/>
            <a:ext cx="5486401" cy="107315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7200" y="366183"/>
            <a:ext cx="8229600" cy="152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57200" y="2133601"/>
            <a:ext cx="8229600" cy="60346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428176" y="8594400"/>
            <a:ext cx="258624" cy="248306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6" r:id="rId6"/>
    <p:sldLayoutId id="2147483657" r:id="rId7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44;g3073e73b339_0_669">
            <a:extLst>
              <a:ext uri="{FF2B5EF4-FFF2-40B4-BE49-F238E27FC236}">
                <a16:creationId xmlns:a16="http://schemas.microsoft.com/office/drawing/2014/main" xmlns="" id="{74E29BD2-1789-D3E7-C59C-A1443B86B29B}"/>
              </a:ext>
            </a:extLst>
          </p:cNvPr>
          <p:cNvSpPr/>
          <p:nvPr/>
        </p:nvSpPr>
        <p:spPr>
          <a:xfrm>
            <a:off x="3203848" y="4831488"/>
            <a:ext cx="5688632" cy="2332800"/>
          </a:xfrm>
          <a:prstGeom prst="roundRect">
            <a:avLst>
              <a:gd name="adj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306000" tIns="72000" rIns="91425" bIns="1188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ru-RU" sz="3200" b="0" i="0" u="none" strike="noStrike" cap="none" dirty="0">
                <a:solidFill>
                  <a:schemeClr val="dk1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Гал</a:t>
            </a:r>
            <a:r>
              <a:rPr lang="ru-RU" sz="3200" dirty="0">
                <a:solidFill>
                  <a:schemeClr val="dk1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кина Мария Алексеевна</a:t>
            </a:r>
            <a:endParaRPr sz="3200" b="0" i="0" u="none" strike="noStrike" cap="none" dirty="0">
              <a:solidFill>
                <a:schemeClr val="dk1"/>
              </a:solidFill>
              <a:latin typeface="Noto Sans SemiBold"/>
              <a:ea typeface="Noto Sans SemiBold"/>
              <a:cs typeface="Noto Sans SemiBold"/>
              <a:sym typeface="Noto Sans SemiBold"/>
            </a:endParaRP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8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Учитель математики ГБОУ “Школа №56 им. Академика В.А. Легасова” г. Москвы, координатор направления “Студенты” </a:t>
            </a:r>
            <a:br>
              <a:rPr lang="ru-RU" sz="18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</a:br>
            <a:r>
              <a:rPr lang="ru-RU" sz="18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во Всероссийском сообществе наставников-просветителей г. Москвы</a:t>
            </a:r>
            <a:endParaRPr sz="1800" dirty="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9" name="Google Shape;146;g3073e73b339_0_669">
            <a:extLst>
              <a:ext uri="{FF2B5EF4-FFF2-40B4-BE49-F238E27FC236}">
                <a16:creationId xmlns:a16="http://schemas.microsoft.com/office/drawing/2014/main" xmlns="" id="{5068192B-F0E8-163F-6E69-90CCC3FEF694}"/>
              </a:ext>
            </a:extLst>
          </p:cNvPr>
          <p:cNvSpPr txBox="1"/>
          <p:nvPr/>
        </p:nvSpPr>
        <p:spPr>
          <a:xfrm>
            <a:off x="369752" y="1763688"/>
            <a:ext cx="8331978" cy="2492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ru-RU" sz="6000" b="1" dirty="0">
                <a:solidFill>
                  <a:srgbClr val="002060"/>
                </a:solidFill>
                <a:latin typeface="Noto Sans"/>
                <a:ea typeface="Noto Sans"/>
                <a:cs typeface="Noto Sans"/>
                <a:sym typeface="Noto Sans"/>
              </a:rPr>
              <a:t>Секреты успешного классного руководителя!</a:t>
            </a:r>
            <a:endParaRPr sz="6000" b="1" dirty="0">
              <a:solidFill>
                <a:srgbClr val="002060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pic>
        <p:nvPicPr>
          <p:cNvPr id="10" name="Google Shape;147;g3073e73b339_0_669">
            <a:extLst>
              <a:ext uri="{FF2B5EF4-FFF2-40B4-BE49-F238E27FC236}">
                <a16:creationId xmlns:a16="http://schemas.microsoft.com/office/drawing/2014/main" xmlns="" id="{BB1F5F55-FFD0-404C-816B-E9FA7F125F7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b="11948"/>
          <a:stretch/>
        </p:blipFill>
        <p:spPr>
          <a:xfrm>
            <a:off x="442270" y="4411336"/>
            <a:ext cx="2771800" cy="3283944"/>
          </a:xfrm>
          <a:prstGeom prst="rect">
            <a:avLst/>
          </a:prstGeom>
          <a:solidFill>
            <a:srgbClr val="EEEEEE"/>
          </a:solidFill>
          <a:ln>
            <a:noFill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0E8A931-8163-2136-7CA0-4B4ABBBD05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24;p79">
            <a:extLst>
              <a:ext uri="{FF2B5EF4-FFF2-40B4-BE49-F238E27FC236}">
                <a16:creationId xmlns:a16="http://schemas.microsoft.com/office/drawing/2014/main" xmlns="" id="{7CEBA342-A143-989A-DD4A-69A37C309445}"/>
              </a:ext>
            </a:extLst>
          </p:cNvPr>
          <p:cNvSpPr txBox="1">
            <a:spLocks noGrp="1"/>
          </p:cNvSpPr>
          <p:nvPr/>
        </p:nvSpPr>
        <p:spPr>
          <a:xfrm>
            <a:off x="311561" y="1331640"/>
            <a:ext cx="8496944" cy="1218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oto Sans"/>
              <a:buNone/>
              <a:defRPr sz="26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L="914400" marR="0" lvl="1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371600" marR="0" lvl="2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828800" marR="0" lvl="3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286000" marR="0" lvl="4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743200" marR="0" lvl="5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3200400" marR="0" lvl="6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657600" marR="0" lvl="7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4114800" marR="0" lvl="8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ru-RU" sz="3600" dirty="0">
                <a:solidFill>
                  <a:srgbClr val="002060"/>
                </a:solidFill>
              </a:rPr>
              <a:t>Конструктивный диалог с родителями: ключевые принципы</a:t>
            </a:r>
            <a:endParaRPr sz="3600" dirty="0">
              <a:solidFill>
                <a:srgbClr val="002060"/>
              </a:solidFill>
            </a:endParaRPr>
          </a:p>
        </p:txBody>
      </p:sp>
      <p:sp>
        <p:nvSpPr>
          <p:cNvPr id="5" name="Google Shape;525;p79">
            <a:extLst>
              <a:ext uri="{FF2B5EF4-FFF2-40B4-BE49-F238E27FC236}">
                <a16:creationId xmlns:a16="http://schemas.microsoft.com/office/drawing/2014/main" xmlns="" id="{B6E0C82E-6719-DD57-BE19-A8264EEE42BE}"/>
              </a:ext>
            </a:extLst>
          </p:cNvPr>
          <p:cNvSpPr txBox="1">
            <a:spLocks noGrp="1"/>
          </p:cNvSpPr>
          <p:nvPr/>
        </p:nvSpPr>
        <p:spPr>
          <a:xfrm>
            <a:off x="315072" y="2915816"/>
            <a:ext cx="4905000" cy="2164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"/>
              <a:buNone/>
              <a:defRPr sz="1600" b="0" i="0" u="none" strike="noStrike" cap="none">
                <a:solidFill>
                  <a:srgbClr val="151515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L="914400" marR="0" lvl="1" indent="-22860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"/>
              <a:buNone/>
              <a:defRPr sz="1400" b="0" i="0" u="none" strike="noStrike" cap="non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371600" marR="0" lvl="2" indent="-22860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"/>
              <a:buNone/>
              <a:defRPr sz="1400" b="0" i="0" u="none" strike="noStrike" cap="non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828800" marR="0" lvl="3" indent="-22860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"/>
              <a:buNone/>
              <a:defRPr sz="1400" b="0" i="0" u="none" strike="noStrike" cap="non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286000" marR="0" lvl="4" indent="-22860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"/>
              <a:buNone/>
              <a:defRPr sz="1400" b="0" i="0" u="none" strike="noStrike" cap="non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743200" marR="0" lvl="5" indent="-22860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"/>
              <a:buNone/>
              <a:defRPr sz="1400" b="0" i="0" u="none" strike="noStrike" cap="non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3200400" marR="0" lvl="6" indent="-22860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"/>
              <a:buNone/>
              <a:defRPr sz="1400" b="0" i="0" u="none" strike="noStrike" cap="non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657600" marR="0" lvl="7" indent="-22860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"/>
              <a:buNone/>
              <a:defRPr sz="1400" b="0" i="0" u="none" strike="noStrike" cap="non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4114800" marR="0" lvl="8" indent="-228600" algn="l" rtl="0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1400"/>
              <a:buFont typeface="Noto Sans"/>
              <a:buNone/>
              <a:defRPr sz="1400" b="0" i="0" u="none" strike="noStrike" cap="non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 sz="2200" b="1" dirty="0">
                <a:solidFill>
                  <a:srgbClr val="002060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Что важно?</a:t>
            </a:r>
            <a:endParaRPr sz="1900" b="1" dirty="0">
              <a:solidFill>
                <a:srgbClr val="002060"/>
              </a:solidFill>
            </a:endParaRPr>
          </a:p>
          <a:p>
            <a:pPr marL="269999" lvl="0" indent="-2032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6576FB"/>
              </a:buClr>
              <a:buSzPts val="1700"/>
              <a:buChar char="●"/>
            </a:pPr>
            <a:r>
              <a:rPr lang="ru-RU" sz="1700" dirty="0"/>
              <a:t>Представление себя</a:t>
            </a:r>
            <a:endParaRPr sz="1700" dirty="0"/>
          </a:p>
          <a:p>
            <a:pPr marL="269999" lvl="0" indent="-2032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6576FB"/>
              </a:buClr>
              <a:buSzPts val="1700"/>
              <a:buChar char="●"/>
            </a:pPr>
            <a:r>
              <a:rPr lang="ru-RU" sz="1700" dirty="0"/>
              <a:t>Обсуждение адаптации</a:t>
            </a:r>
            <a:endParaRPr sz="1700" dirty="0"/>
          </a:p>
          <a:p>
            <a:pPr marL="269999" lvl="0" indent="-2032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6576FB"/>
              </a:buClr>
              <a:buSzPts val="1700"/>
              <a:buChar char="●"/>
            </a:pPr>
            <a:r>
              <a:rPr lang="ru-RU" sz="1700" dirty="0"/>
              <a:t>Совместная ответственность</a:t>
            </a:r>
            <a:endParaRPr sz="1700" dirty="0"/>
          </a:p>
          <a:p>
            <a:pPr marL="269999" lvl="0" indent="-203200" algn="l" rtl="0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Clr>
                <a:srgbClr val="6576FB"/>
              </a:buClr>
              <a:buSzPts val="1700"/>
              <a:buChar char="●"/>
            </a:pPr>
            <a:r>
              <a:rPr lang="ru-RU" sz="1700" dirty="0"/>
              <a:t>Формат проведения встречи</a:t>
            </a:r>
            <a:endParaRPr sz="1700" dirty="0"/>
          </a:p>
        </p:txBody>
      </p:sp>
      <p:sp>
        <p:nvSpPr>
          <p:cNvPr id="6" name="Google Shape;526;p79">
            <a:extLst>
              <a:ext uri="{FF2B5EF4-FFF2-40B4-BE49-F238E27FC236}">
                <a16:creationId xmlns:a16="http://schemas.microsoft.com/office/drawing/2014/main" xmlns="" id="{2D42A082-62AC-7232-38C8-E24F2DE76029}"/>
              </a:ext>
            </a:extLst>
          </p:cNvPr>
          <p:cNvSpPr txBox="1">
            <a:spLocks noGrp="1"/>
          </p:cNvSpPr>
          <p:nvPr/>
        </p:nvSpPr>
        <p:spPr>
          <a:xfrm>
            <a:off x="284322" y="5624338"/>
            <a:ext cx="4905000" cy="2164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"/>
              <a:buNone/>
              <a:defRPr sz="1600" b="0" i="0" u="none" strike="noStrike" cap="none">
                <a:solidFill>
                  <a:srgbClr val="151515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L="914400" marR="0" lvl="1" indent="-22860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"/>
              <a:buNone/>
              <a:defRPr sz="1400" b="0" i="0" u="none" strike="noStrike" cap="non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371600" marR="0" lvl="2" indent="-22860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"/>
              <a:buNone/>
              <a:defRPr sz="1400" b="0" i="0" u="none" strike="noStrike" cap="non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828800" marR="0" lvl="3" indent="-22860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"/>
              <a:buNone/>
              <a:defRPr sz="1400" b="0" i="0" u="none" strike="noStrike" cap="non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286000" marR="0" lvl="4" indent="-22860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"/>
              <a:buNone/>
              <a:defRPr sz="1400" b="0" i="0" u="none" strike="noStrike" cap="non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743200" marR="0" lvl="5" indent="-22860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"/>
              <a:buNone/>
              <a:defRPr sz="1400" b="0" i="0" u="none" strike="noStrike" cap="non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3200400" marR="0" lvl="6" indent="-22860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"/>
              <a:buNone/>
              <a:defRPr sz="1400" b="0" i="0" u="none" strike="noStrike" cap="non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657600" marR="0" lvl="7" indent="-22860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"/>
              <a:buNone/>
              <a:defRPr sz="1400" b="0" i="0" u="none" strike="noStrike" cap="non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4114800" marR="0" lvl="8" indent="-228600" algn="l" rtl="0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1400"/>
              <a:buFont typeface="Noto Sans"/>
              <a:buNone/>
              <a:defRPr sz="1400" b="0" i="0" u="none" strike="noStrike" cap="non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 sz="2200" b="1" dirty="0">
                <a:solidFill>
                  <a:srgbClr val="002060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Ключевые принципы</a:t>
            </a:r>
            <a:endParaRPr sz="2200" b="1" dirty="0">
              <a:solidFill>
                <a:srgbClr val="002060"/>
              </a:solidFill>
              <a:latin typeface="Noto Sans SemiBold"/>
              <a:ea typeface="Noto Sans SemiBold"/>
              <a:cs typeface="Noto Sans SemiBold"/>
              <a:sym typeface="Noto Sans SemiBold"/>
            </a:endParaRPr>
          </a:p>
          <a:p>
            <a:pPr marL="269999" lvl="0" indent="-2032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6576FB"/>
              </a:buClr>
              <a:buSzPts val="1700"/>
              <a:buChar char="●"/>
            </a:pPr>
            <a:r>
              <a:rPr lang="ru-RU" sz="1700" dirty="0"/>
              <a:t>Открытость и честность</a:t>
            </a:r>
            <a:endParaRPr sz="1700" dirty="0"/>
          </a:p>
          <a:p>
            <a:pPr marL="269999" lvl="0" indent="-2032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6576FB"/>
              </a:buClr>
              <a:buSzPts val="1700"/>
              <a:buChar char="●"/>
            </a:pPr>
            <a:r>
              <a:rPr lang="ru-RU" sz="1700" dirty="0"/>
              <a:t>Уважение к мнению</a:t>
            </a:r>
            <a:endParaRPr sz="1700" dirty="0"/>
          </a:p>
          <a:p>
            <a:pPr marL="269999" lvl="0" indent="-2032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6576FB"/>
              </a:buClr>
              <a:buSzPts val="1700"/>
              <a:buChar char="●"/>
            </a:pPr>
            <a:r>
              <a:rPr lang="ru-RU" sz="1700" dirty="0"/>
              <a:t>Атмосфера доверия</a:t>
            </a:r>
            <a:endParaRPr sz="1700" dirty="0"/>
          </a:p>
          <a:p>
            <a:pPr marL="269999" lvl="0" indent="-203200" algn="l" rtl="0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Clr>
                <a:srgbClr val="6576FB"/>
              </a:buClr>
              <a:buSzPts val="1700"/>
              <a:buChar char="●"/>
            </a:pPr>
            <a:r>
              <a:rPr lang="ru-RU" sz="1700" dirty="0"/>
              <a:t>Любой вопрос найдет свой ответ</a:t>
            </a:r>
            <a:endParaRPr sz="1700" dirty="0"/>
          </a:p>
        </p:txBody>
      </p:sp>
      <p:pic>
        <p:nvPicPr>
          <p:cNvPr id="2050" name="Picture 2" descr="Как учителям и родителям научиться общаться друг с другом и помогать  ребёнку вместе?">
            <a:extLst>
              <a:ext uri="{FF2B5EF4-FFF2-40B4-BE49-F238E27FC236}">
                <a16:creationId xmlns:a16="http://schemas.microsoft.com/office/drawing/2014/main" xmlns="" id="{71E164E2-283D-75A0-6664-5FD77B5B26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4" r="22223"/>
          <a:stretch>
            <a:fillRect/>
          </a:stretch>
        </p:blipFill>
        <p:spPr bwMode="auto">
          <a:xfrm>
            <a:off x="3735967" y="2843808"/>
            <a:ext cx="5300529" cy="4484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9235803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374C644-9667-5CB5-CB31-35CEE21673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33;p80">
            <a:extLst>
              <a:ext uri="{FF2B5EF4-FFF2-40B4-BE49-F238E27FC236}">
                <a16:creationId xmlns:a16="http://schemas.microsoft.com/office/drawing/2014/main" xmlns="" id="{AA1DE299-5EFC-1971-12D4-2B60567048AD}"/>
              </a:ext>
            </a:extLst>
          </p:cNvPr>
          <p:cNvSpPr txBox="1">
            <a:spLocks noGrp="1"/>
          </p:cNvSpPr>
          <p:nvPr/>
        </p:nvSpPr>
        <p:spPr>
          <a:xfrm>
            <a:off x="334766" y="1403648"/>
            <a:ext cx="8809234" cy="1354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oto Sans"/>
              <a:buNone/>
              <a:defRPr sz="26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L="914400" marR="0" lvl="1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371600" marR="0" lvl="2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828800" marR="0" lvl="3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286000" marR="0" lvl="4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743200" marR="0" lvl="5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3200400" marR="0" lvl="6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657600" marR="0" lvl="7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4114800" marR="0" lvl="8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ru-RU" sz="4000" dirty="0">
                <a:solidFill>
                  <a:srgbClr val="002060"/>
                </a:solidFill>
              </a:rPr>
              <a:t>Развивающие беседы — </a:t>
            </a: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ru-RU" sz="4000" dirty="0">
                <a:solidFill>
                  <a:srgbClr val="002060"/>
                </a:solidFill>
              </a:rPr>
              <a:t>ключ к пониманию</a:t>
            </a:r>
            <a:endParaRPr sz="4000" dirty="0">
              <a:solidFill>
                <a:srgbClr val="002060"/>
              </a:solidFill>
            </a:endParaRPr>
          </a:p>
        </p:txBody>
      </p:sp>
      <p:pic>
        <p:nvPicPr>
          <p:cNvPr id="4" name="Google Shape;535;p80">
            <a:extLst>
              <a:ext uri="{FF2B5EF4-FFF2-40B4-BE49-F238E27FC236}">
                <a16:creationId xmlns:a16="http://schemas.microsoft.com/office/drawing/2014/main" xmlns="" id="{D63BDD40-0E89-6502-E7AE-A8A450698D93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34766" y="3304521"/>
            <a:ext cx="6048375" cy="436245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536;p80">
            <a:extLst>
              <a:ext uri="{FF2B5EF4-FFF2-40B4-BE49-F238E27FC236}">
                <a16:creationId xmlns:a16="http://schemas.microsoft.com/office/drawing/2014/main" xmlns="" id="{9EF7181E-9CA3-790D-FA87-C25809E9E2BA}"/>
              </a:ext>
            </a:extLst>
          </p:cNvPr>
          <p:cNvSpPr txBox="1"/>
          <p:nvPr/>
        </p:nvSpPr>
        <p:spPr>
          <a:xfrm>
            <a:off x="326402" y="2903254"/>
            <a:ext cx="4005000" cy="2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33" dirty="0">
                <a:solidFill>
                  <a:srgbClr val="151515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0 этап:  Анкетирование</a:t>
            </a:r>
            <a:endParaRPr sz="1833" dirty="0">
              <a:solidFill>
                <a:srgbClr val="151515"/>
              </a:solidFill>
              <a:latin typeface="Wix Madefor Display"/>
              <a:ea typeface="Wix Madefor Display"/>
              <a:cs typeface="Wix Madefor Display"/>
              <a:sym typeface="Wix Madefor Display"/>
            </a:endParaRPr>
          </a:p>
        </p:txBody>
      </p:sp>
      <p:sp>
        <p:nvSpPr>
          <p:cNvPr id="8" name="Google Shape;537;p80">
            <a:extLst>
              <a:ext uri="{FF2B5EF4-FFF2-40B4-BE49-F238E27FC236}">
                <a16:creationId xmlns:a16="http://schemas.microsoft.com/office/drawing/2014/main" xmlns="" id="{B52E1E04-458C-00B5-5451-E71959519171}"/>
              </a:ext>
            </a:extLst>
          </p:cNvPr>
          <p:cNvSpPr txBox="1"/>
          <p:nvPr/>
        </p:nvSpPr>
        <p:spPr>
          <a:xfrm>
            <a:off x="350976" y="6555604"/>
            <a:ext cx="4005000" cy="1184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333" b="1" i="1" dirty="0">
                <a:solidFill>
                  <a:srgbClr val="151515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80% </a:t>
            </a:r>
            <a:endParaRPr sz="2333" b="1" i="1" dirty="0">
              <a:solidFill>
                <a:srgbClr val="151515"/>
              </a:solidFill>
              <a:latin typeface="Wix Madefor Display"/>
              <a:ea typeface="Wix Madefor Display"/>
              <a:cs typeface="Wix Madefor Display"/>
              <a:sym typeface="Wix Madefor Display"/>
            </a:endParaRPr>
          </a:p>
          <a:p>
            <a:pPr marL="0" lvl="0" indent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333" b="1" i="1" dirty="0">
                <a:solidFill>
                  <a:srgbClr val="151515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говорит </a:t>
            </a:r>
          </a:p>
          <a:p>
            <a:pPr marL="0" lvl="0" indent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333" b="1" i="1" dirty="0">
                <a:solidFill>
                  <a:srgbClr val="151515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ребенок!</a:t>
            </a:r>
            <a:endParaRPr sz="2333" b="1" i="1" dirty="0">
              <a:solidFill>
                <a:srgbClr val="151515"/>
              </a:solidFill>
              <a:latin typeface="Wix Madefor Display"/>
              <a:ea typeface="Wix Madefor Display"/>
              <a:cs typeface="Wix Madefor Display"/>
              <a:sym typeface="Wix Madefor Display"/>
            </a:endParaRPr>
          </a:p>
        </p:txBody>
      </p:sp>
      <p:pic>
        <p:nvPicPr>
          <p:cNvPr id="6150" name="Picture 6" descr="Диалог людей с речевыми пузырями, молодой человек, думающий, говорящий с  женщиной вместе в диалоговых шарах | Премиум вектор">
            <a:extLst>
              <a:ext uri="{FF2B5EF4-FFF2-40B4-BE49-F238E27FC236}">
                <a16:creationId xmlns:a16="http://schemas.microsoft.com/office/drawing/2014/main" xmlns="" id="{7BAF8655-C0ED-642C-7036-80E58B7D1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743364"/>
            <a:ext cx="5662887" cy="425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9570073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493BCA2-FB9E-02ED-E226-E9E90E186F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33;p80">
            <a:extLst>
              <a:ext uri="{FF2B5EF4-FFF2-40B4-BE49-F238E27FC236}">
                <a16:creationId xmlns:a16="http://schemas.microsoft.com/office/drawing/2014/main" xmlns="" id="{0810569A-9946-76BF-43FC-0ADA66329313}"/>
              </a:ext>
            </a:extLst>
          </p:cNvPr>
          <p:cNvSpPr txBox="1">
            <a:spLocks noGrp="1"/>
          </p:cNvSpPr>
          <p:nvPr/>
        </p:nvSpPr>
        <p:spPr>
          <a:xfrm>
            <a:off x="334766" y="1403648"/>
            <a:ext cx="8809234" cy="677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oto Sans"/>
              <a:buNone/>
              <a:defRPr sz="26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L="914400" marR="0" lvl="1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371600" marR="0" lvl="2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828800" marR="0" lvl="3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286000" marR="0" lvl="4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743200" marR="0" lvl="5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3200400" marR="0" lvl="6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657600" marR="0" lvl="7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4114800" marR="0" lvl="8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ru-RU" sz="4000" dirty="0">
                <a:solidFill>
                  <a:srgbClr val="002060"/>
                </a:solidFill>
              </a:rPr>
              <a:t>Аналитическая справка</a:t>
            </a:r>
            <a:endParaRPr sz="4000" dirty="0">
              <a:solidFill>
                <a:srgbClr val="002060"/>
              </a:solidFill>
            </a:endParaRPr>
          </a:p>
        </p:txBody>
      </p:sp>
      <p:pic>
        <p:nvPicPr>
          <p:cNvPr id="5" name="Рисунок 4" descr="Изображение выглядит как текст, снимок экрана, Шрифт, числ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xmlns="" id="{DAA597E0-4272-FF84-5655-14C9EE0CCA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389" y="2267744"/>
            <a:ext cx="6192688" cy="511343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DD7B01D-1D4E-4DB9-D570-6EC5D81C00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2607" y="3055399"/>
            <a:ext cx="2376264" cy="237626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00E9C180-AC28-BF7D-E34E-104D0ED59B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8959" y="5580112"/>
            <a:ext cx="3779912" cy="315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627740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CC0AA28-DDBE-53CA-7FF6-744DEA5D1B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43;p81">
            <a:extLst>
              <a:ext uri="{FF2B5EF4-FFF2-40B4-BE49-F238E27FC236}">
                <a16:creationId xmlns:a16="http://schemas.microsoft.com/office/drawing/2014/main" xmlns="" id="{E5FC9DCD-1E7E-542E-4DF2-68794CAE23D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07504" y="1199906"/>
            <a:ext cx="10938000" cy="914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ru-RU" sz="5400" b="1" dirty="0">
                <a:solidFill>
                  <a:srgbClr val="002060"/>
                </a:solidFill>
              </a:rPr>
              <a:t>Говорим с детьми правильно</a:t>
            </a:r>
            <a:endParaRPr sz="5400" b="1" dirty="0">
              <a:solidFill>
                <a:srgbClr val="002060"/>
              </a:solidFill>
            </a:endParaRPr>
          </a:p>
        </p:txBody>
      </p:sp>
      <p:sp>
        <p:nvSpPr>
          <p:cNvPr id="5" name="Google Shape;544;p81">
            <a:extLst>
              <a:ext uri="{FF2B5EF4-FFF2-40B4-BE49-F238E27FC236}">
                <a16:creationId xmlns:a16="http://schemas.microsoft.com/office/drawing/2014/main" xmlns="" id="{6908ADFE-F6AB-C3E5-333E-6BBB6C657031}"/>
              </a:ext>
            </a:extLst>
          </p:cNvPr>
          <p:cNvSpPr txBox="1">
            <a:spLocks/>
          </p:cNvSpPr>
          <p:nvPr/>
        </p:nvSpPr>
        <p:spPr>
          <a:xfrm>
            <a:off x="213644" y="6012160"/>
            <a:ext cx="8664437" cy="2544286"/>
          </a:xfrm>
          <a:prstGeom prst="rect">
            <a:avLst/>
          </a:prstGeom>
          <a:noFill/>
          <a:ln w="12700">
            <a:noFill/>
            <a:miter lim="400000"/>
          </a:ln>
        </p:spPr>
        <p:txBody>
          <a:bodyPr spcFirstLastPara="1" wrap="square" lIns="0" tIns="0" rIns="0" bIns="0" anchor="t" anchorCtr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269999" indent="-203200" algn="l">
              <a:lnSpc>
                <a:spcPct val="110000"/>
              </a:lnSpc>
              <a:spcBef>
                <a:spcPts val="1000"/>
              </a:spcBef>
              <a:buSzPts val="1700"/>
              <a:buFontTx/>
              <a:buChar char="●"/>
            </a:pPr>
            <a:r>
              <a:rPr lang="ru-RU" sz="2400" dirty="0">
                <a:solidFill>
                  <a:schemeClr val="tx1"/>
                </a:solidFill>
              </a:rPr>
              <a:t>«Когда я вижу, что…» + «Я чувствую…» + «Мне бы хотелось…»</a:t>
            </a:r>
          </a:p>
          <a:p>
            <a:pPr marL="269999" indent="-203200" algn="l">
              <a:lnSpc>
                <a:spcPct val="110000"/>
              </a:lnSpc>
              <a:spcBef>
                <a:spcPts val="1000"/>
              </a:spcBef>
              <a:buSzPts val="1700"/>
              <a:buFontTx/>
              <a:buChar char="●"/>
            </a:pPr>
            <a:r>
              <a:rPr lang="ru-RU" sz="2400" dirty="0">
                <a:solidFill>
                  <a:schemeClr val="tx1"/>
                </a:solidFill>
              </a:rPr>
              <a:t>«Когда это происходит…» + «Я огорчаюсь…» + «Возможно, тебе стоит…»</a:t>
            </a:r>
          </a:p>
          <a:p>
            <a:pPr marL="269999" indent="-203200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700"/>
              <a:buFontTx/>
              <a:buChar char="●"/>
            </a:pPr>
            <a:r>
              <a:rPr lang="ru-RU" sz="2400" dirty="0">
                <a:solidFill>
                  <a:schemeClr val="tx1"/>
                </a:solidFill>
              </a:rPr>
              <a:t>«Когда я понимаю, что…» + «Я не знаю, как реагировать…» + «В следующий раз постарайся сделать так…»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DD0CFDB9-CD71-B3E2-E827-734C0F0CE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114002"/>
            <a:ext cx="4114182" cy="411418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D4D77A3-9F36-ABAE-34F9-07996B0A88B5}"/>
              </a:ext>
            </a:extLst>
          </p:cNvPr>
          <p:cNvSpPr txBox="1"/>
          <p:nvPr/>
        </p:nvSpPr>
        <p:spPr>
          <a:xfrm>
            <a:off x="4509718" y="3395888"/>
            <a:ext cx="5682342" cy="11454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SzPts val="1400"/>
            </a:pPr>
            <a:r>
              <a:rPr lang="ru-RU" sz="3200" b="1" i="1" dirty="0">
                <a:solidFill>
                  <a:srgbClr val="0070C0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Формула </a:t>
            </a:r>
          </a:p>
          <a:p>
            <a:pPr algn="l">
              <a:lnSpc>
                <a:spcPct val="110000"/>
              </a:lnSpc>
              <a:buSzPts val="1400"/>
            </a:pPr>
            <a:r>
              <a:rPr lang="ru-RU" sz="3200" b="1" i="1" dirty="0">
                <a:solidFill>
                  <a:srgbClr val="0070C0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“Я — сообщение”</a:t>
            </a:r>
            <a:endParaRPr lang="ru-RU" sz="2800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631869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5419796-23D3-1533-0BDC-7A338C9371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66;p84">
            <a:extLst>
              <a:ext uri="{FF2B5EF4-FFF2-40B4-BE49-F238E27FC236}">
                <a16:creationId xmlns:a16="http://schemas.microsoft.com/office/drawing/2014/main" xmlns="" id="{E29DAA52-FE4D-F71E-B324-34D4DBD8DC1F}"/>
              </a:ext>
            </a:extLst>
          </p:cNvPr>
          <p:cNvSpPr txBox="1">
            <a:spLocks/>
          </p:cNvSpPr>
          <p:nvPr/>
        </p:nvSpPr>
        <p:spPr>
          <a:xfrm>
            <a:off x="265747" y="1183516"/>
            <a:ext cx="10938000" cy="1354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spcFirstLastPara="1" wrap="square" lIns="0" tIns="0" rIns="0" bIns="0" anchor="t" anchorCtr="0">
            <a:spAutoFit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indent="0" hangingPunct="1">
              <a:spcBef>
                <a:spcPts val="0"/>
              </a:spcBef>
              <a:buFont typeface="Arial"/>
              <a:buNone/>
            </a:pPr>
            <a:r>
              <a:rPr lang="ru-RU" sz="4400" b="1" dirty="0">
                <a:solidFill>
                  <a:srgbClr val="002060"/>
                </a:solidFill>
              </a:rPr>
              <a:t>Школьные традиции – </a:t>
            </a:r>
          </a:p>
          <a:p>
            <a:pPr marL="0" indent="0" hangingPunct="1">
              <a:spcBef>
                <a:spcPts val="0"/>
              </a:spcBef>
              <a:buFont typeface="Arial"/>
              <a:buNone/>
            </a:pPr>
            <a:r>
              <a:rPr lang="ru-RU" sz="4400" b="1" dirty="0">
                <a:solidFill>
                  <a:srgbClr val="002060"/>
                </a:solidFill>
              </a:rPr>
              <a:t>объединяющий фактор класса</a:t>
            </a:r>
          </a:p>
        </p:txBody>
      </p:sp>
      <p:grpSp>
        <p:nvGrpSpPr>
          <p:cNvPr id="7" name="Google Shape;567;p84">
            <a:extLst>
              <a:ext uri="{FF2B5EF4-FFF2-40B4-BE49-F238E27FC236}">
                <a16:creationId xmlns:a16="http://schemas.microsoft.com/office/drawing/2014/main" xmlns="" id="{DBB89273-9628-400B-235C-54C852FDF377}"/>
              </a:ext>
            </a:extLst>
          </p:cNvPr>
          <p:cNvGrpSpPr/>
          <p:nvPr/>
        </p:nvGrpSpPr>
        <p:grpSpPr>
          <a:xfrm>
            <a:off x="265747" y="2711153"/>
            <a:ext cx="2442012" cy="2532375"/>
            <a:chOff x="627000" y="1918650"/>
            <a:chExt cx="2442012" cy="3108050"/>
          </a:xfrm>
          <a:solidFill>
            <a:srgbClr val="0070C0"/>
          </a:solidFill>
        </p:grpSpPr>
        <p:sp>
          <p:nvSpPr>
            <p:cNvPr id="8" name="Google Shape;568;p84">
              <a:extLst>
                <a:ext uri="{FF2B5EF4-FFF2-40B4-BE49-F238E27FC236}">
                  <a16:creationId xmlns:a16="http://schemas.microsoft.com/office/drawing/2014/main" xmlns="" id="{8DF8A6C0-4108-BFAB-AAF0-CA0B6A4D3AE8}"/>
                </a:ext>
              </a:extLst>
            </p:cNvPr>
            <p:cNvSpPr/>
            <p:nvPr/>
          </p:nvSpPr>
          <p:spPr>
            <a:xfrm>
              <a:off x="627000" y="1918650"/>
              <a:ext cx="2442000" cy="1018200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</p:spPr>
          <p:txBody>
            <a:bodyPr spcFirstLastPara="1" wrap="square" lIns="180000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ru-RU" sz="6000" i="0" u="none" strike="noStrike" cap="none">
                  <a:solidFill>
                    <a:schemeClr val="lt1"/>
                  </a:solidFill>
                  <a:latin typeface="Noto Sans SemiBold"/>
                  <a:ea typeface="Noto Sans SemiBold"/>
                  <a:cs typeface="Noto Sans SemiBold"/>
                  <a:sym typeface="Noto Sans SemiBold"/>
                </a:rPr>
                <a:t>1</a:t>
              </a:r>
              <a:endParaRPr sz="1400" i="0" u="none" strike="noStrike" cap="none">
                <a:solidFill>
                  <a:srgbClr val="000000"/>
                </a:solidFill>
                <a:latin typeface="Noto Sans SemiBold"/>
                <a:ea typeface="Noto Sans SemiBold"/>
                <a:cs typeface="Noto Sans SemiBold"/>
                <a:sym typeface="Noto Sans SemiBold"/>
              </a:endParaRPr>
            </a:p>
          </p:txBody>
        </p:sp>
        <p:sp>
          <p:nvSpPr>
            <p:cNvPr id="10" name="Google Shape;569;p84">
              <a:extLst>
                <a:ext uri="{FF2B5EF4-FFF2-40B4-BE49-F238E27FC236}">
                  <a16:creationId xmlns:a16="http://schemas.microsoft.com/office/drawing/2014/main" xmlns="" id="{2156E9C6-79FA-D6B1-FF35-F89E4BAE5E84}"/>
                </a:ext>
              </a:extLst>
            </p:cNvPr>
            <p:cNvSpPr/>
            <p:nvPr/>
          </p:nvSpPr>
          <p:spPr>
            <a:xfrm>
              <a:off x="627012" y="2897000"/>
              <a:ext cx="2442000" cy="2129700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</p:spPr>
          <p:txBody>
            <a:bodyPr spcFirstLastPara="1" wrap="square" lIns="180000" tIns="45700" rIns="91425" bIns="45700" anchor="t" anchorCtr="0">
              <a:noAutofit/>
            </a:bodyPr>
            <a:lstStyle/>
            <a:p>
              <a:pPr marL="0" lvl="0" indent="0" algn="l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-RU" sz="1600" dirty="0">
                  <a:solidFill>
                    <a:schemeClr val="lt1"/>
                  </a:solidFill>
                  <a:latin typeface="Noto Sans"/>
                  <a:ea typeface="Noto Sans"/>
                  <a:cs typeface="Noto Sans"/>
                  <a:sym typeface="Noto Sans"/>
                </a:rPr>
                <a:t>Чувство принадлежности </a:t>
              </a:r>
              <a:endParaRPr sz="1600" dirty="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endParaRPr>
            </a:p>
            <a:p>
              <a:pPr marL="0" lvl="0" indent="0" algn="l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-RU" sz="1600" dirty="0">
                  <a:solidFill>
                    <a:schemeClr val="lt1"/>
                  </a:solidFill>
                  <a:latin typeface="Noto Sans"/>
                  <a:ea typeface="Noto Sans"/>
                  <a:cs typeface="Noto Sans"/>
                  <a:sym typeface="Noto Sans"/>
                </a:rPr>
                <a:t>(у каждого своя роль в классе)</a:t>
              </a:r>
              <a:endParaRPr sz="1600" dirty="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endParaRPr>
            </a:p>
            <a:p>
              <a:pPr marL="0" marR="0" lvl="0" indent="0" algn="l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dirty="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</p:grpSp>
      <p:grpSp>
        <p:nvGrpSpPr>
          <p:cNvPr id="12" name="Google Shape;570;p84">
            <a:extLst>
              <a:ext uri="{FF2B5EF4-FFF2-40B4-BE49-F238E27FC236}">
                <a16:creationId xmlns:a16="http://schemas.microsoft.com/office/drawing/2014/main" xmlns="" id="{506CCD56-E8F7-3721-3D8F-62D243211BD0}"/>
              </a:ext>
            </a:extLst>
          </p:cNvPr>
          <p:cNvGrpSpPr/>
          <p:nvPr/>
        </p:nvGrpSpPr>
        <p:grpSpPr>
          <a:xfrm>
            <a:off x="2915816" y="2711153"/>
            <a:ext cx="2442010" cy="2514791"/>
            <a:chOff x="3368916" y="1936236"/>
            <a:chExt cx="2442010" cy="3090465"/>
          </a:xfrm>
          <a:solidFill>
            <a:srgbClr val="0070C0"/>
          </a:solidFill>
        </p:grpSpPr>
        <p:sp>
          <p:nvSpPr>
            <p:cNvPr id="13" name="Google Shape;571;p84">
              <a:extLst>
                <a:ext uri="{FF2B5EF4-FFF2-40B4-BE49-F238E27FC236}">
                  <a16:creationId xmlns:a16="http://schemas.microsoft.com/office/drawing/2014/main" xmlns="" id="{C04A31A3-AC0E-7A80-698E-D320A116DBAF}"/>
                </a:ext>
              </a:extLst>
            </p:cNvPr>
            <p:cNvSpPr/>
            <p:nvPr/>
          </p:nvSpPr>
          <p:spPr>
            <a:xfrm>
              <a:off x="3368916" y="1936236"/>
              <a:ext cx="2442000" cy="1018200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</p:spPr>
          <p:txBody>
            <a:bodyPr spcFirstLastPara="1" wrap="square" lIns="180000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ru-RU" sz="6000" i="0" u="none" strike="noStrike" cap="none">
                  <a:solidFill>
                    <a:schemeClr val="lt1"/>
                  </a:solidFill>
                  <a:latin typeface="Noto Sans SemiBold"/>
                  <a:ea typeface="Noto Sans SemiBold"/>
                  <a:cs typeface="Noto Sans SemiBold"/>
                  <a:sym typeface="Noto Sans SemiBold"/>
                </a:rPr>
                <a:t>2</a:t>
              </a:r>
              <a:endParaRPr sz="1400" i="0" u="none" strike="noStrike" cap="none">
                <a:solidFill>
                  <a:srgbClr val="000000"/>
                </a:solidFill>
                <a:latin typeface="Noto Sans SemiBold"/>
                <a:ea typeface="Noto Sans SemiBold"/>
                <a:cs typeface="Noto Sans SemiBold"/>
                <a:sym typeface="Noto Sans SemiBold"/>
              </a:endParaRPr>
            </a:p>
          </p:txBody>
        </p:sp>
        <p:sp>
          <p:nvSpPr>
            <p:cNvPr id="14" name="Google Shape;572;p84">
              <a:extLst>
                <a:ext uri="{FF2B5EF4-FFF2-40B4-BE49-F238E27FC236}">
                  <a16:creationId xmlns:a16="http://schemas.microsoft.com/office/drawing/2014/main" xmlns="" id="{97D65595-9498-7D18-F4E7-3A48056F018E}"/>
                </a:ext>
              </a:extLst>
            </p:cNvPr>
            <p:cNvSpPr/>
            <p:nvPr/>
          </p:nvSpPr>
          <p:spPr>
            <a:xfrm>
              <a:off x="3368926" y="2897001"/>
              <a:ext cx="2442000" cy="2129700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</p:spPr>
          <p:txBody>
            <a:bodyPr spcFirstLastPara="1" wrap="square" lIns="180000" tIns="45700" rIns="91425" bIns="45700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-RU" sz="1600" dirty="0">
                  <a:solidFill>
                    <a:schemeClr val="lt1"/>
                  </a:solidFill>
                  <a:latin typeface="Noto Sans"/>
                  <a:ea typeface="Noto Sans"/>
                  <a:cs typeface="Noto Sans"/>
                  <a:sym typeface="Noto Sans"/>
                </a:rPr>
                <a:t>Тематические дни и проекты</a:t>
              </a:r>
              <a:endParaRPr sz="1600" dirty="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</p:grpSp>
      <p:grpSp>
        <p:nvGrpSpPr>
          <p:cNvPr id="15" name="Google Shape;573;p84">
            <a:extLst>
              <a:ext uri="{FF2B5EF4-FFF2-40B4-BE49-F238E27FC236}">
                <a16:creationId xmlns:a16="http://schemas.microsoft.com/office/drawing/2014/main" xmlns="" id="{B37DD590-51D1-E311-FC40-D06EF69BDF57}"/>
              </a:ext>
            </a:extLst>
          </p:cNvPr>
          <p:cNvGrpSpPr/>
          <p:nvPr/>
        </p:nvGrpSpPr>
        <p:grpSpPr>
          <a:xfrm>
            <a:off x="5592201" y="2679353"/>
            <a:ext cx="2442008" cy="2564175"/>
            <a:chOff x="6110833" y="1918651"/>
            <a:chExt cx="2442008" cy="3108050"/>
          </a:xfrm>
          <a:solidFill>
            <a:srgbClr val="0070C0"/>
          </a:solidFill>
        </p:grpSpPr>
        <p:sp>
          <p:nvSpPr>
            <p:cNvPr id="16" name="Google Shape;574;p84">
              <a:extLst>
                <a:ext uri="{FF2B5EF4-FFF2-40B4-BE49-F238E27FC236}">
                  <a16:creationId xmlns:a16="http://schemas.microsoft.com/office/drawing/2014/main" xmlns="" id="{C289767E-3E4B-8CF7-EFC3-112F704440CF}"/>
                </a:ext>
              </a:extLst>
            </p:cNvPr>
            <p:cNvSpPr/>
            <p:nvPr/>
          </p:nvSpPr>
          <p:spPr>
            <a:xfrm>
              <a:off x="6110833" y="1918651"/>
              <a:ext cx="2442000" cy="1018200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</p:spPr>
          <p:txBody>
            <a:bodyPr spcFirstLastPara="1" wrap="square" lIns="180000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ru-RU" sz="6000" i="0" u="none" strike="noStrike" cap="none">
                  <a:solidFill>
                    <a:schemeClr val="lt1"/>
                  </a:solidFill>
                  <a:latin typeface="Noto Sans SemiBold"/>
                  <a:ea typeface="Noto Sans SemiBold"/>
                  <a:cs typeface="Noto Sans SemiBold"/>
                  <a:sym typeface="Noto Sans SemiBold"/>
                </a:rPr>
                <a:t>3</a:t>
              </a:r>
              <a:endParaRPr sz="1400" i="0" u="none" strike="noStrike" cap="none">
                <a:solidFill>
                  <a:srgbClr val="000000"/>
                </a:solidFill>
                <a:latin typeface="Noto Sans SemiBold"/>
                <a:ea typeface="Noto Sans SemiBold"/>
                <a:cs typeface="Noto Sans SemiBold"/>
                <a:sym typeface="Noto Sans SemiBold"/>
              </a:endParaRPr>
            </a:p>
          </p:txBody>
        </p:sp>
        <p:sp>
          <p:nvSpPr>
            <p:cNvPr id="17" name="Google Shape;575;p84">
              <a:extLst>
                <a:ext uri="{FF2B5EF4-FFF2-40B4-BE49-F238E27FC236}">
                  <a16:creationId xmlns:a16="http://schemas.microsoft.com/office/drawing/2014/main" xmlns="" id="{C2CD740E-91A1-76A8-5AF1-80F4B3D363C7}"/>
                </a:ext>
              </a:extLst>
            </p:cNvPr>
            <p:cNvSpPr/>
            <p:nvPr/>
          </p:nvSpPr>
          <p:spPr>
            <a:xfrm>
              <a:off x="6110841" y="2897001"/>
              <a:ext cx="2442000" cy="2129700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</p:spPr>
          <p:txBody>
            <a:bodyPr spcFirstLastPara="1" wrap="square" lIns="180000" tIns="45700" rIns="91425" bIns="45700" anchor="t" anchorCtr="0">
              <a:noAutofit/>
            </a:bodyPr>
            <a:lstStyle/>
            <a:p>
              <a:pPr marL="0" lvl="0" indent="0" algn="l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-RU" sz="1600">
                  <a:solidFill>
                    <a:schemeClr val="lt1"/>
                  </a:solidFill>
                  <a:latin typeface="Noto Sans"/>
                  <a:ea typeface="Noto Sans"/>
                  <a:cs typeface="Noto Sans"/>
                  <a:sym typeface="Noto Sans"/>
                </a:rPr>
                <a:t>Вовлечение родителей  </a:t>
              </a:r>
              <a:endParaRPr sz="16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endParaRPr>
            </a:p>
            <a:p>
              <a:pPr marL="0" lvl="0" indent="0" algn="l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endParaRPr sz="16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endParaRPr>
            </a:p>
            <a:p>
              <a:pPr marL="0" lvl="0" indent="0" algn="l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endParaRPr sz="16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endParaRPr>
            </a:p>
            <a:p>
              <a:pPr marL="0" marR="0" lvl="0" indent="0" algn="l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</p:grpSp>
      <p:grpSp>
        <p:nvGrpSpPr>
          <p:cNvPr id="18" name="Google Shape;576;p84">
            <a:extLst>
              <a:ext uri="{FF2B5EF4-FFF2-40B4-BE49-F238E27FC236}">
                <a16:creationId xmlns:a16="http://schemas.microsoft.com/office/drawing/2014/main" xmlns="" id="{16186CAC-24DE-DE74-F193-8F28783D3F11}"/>
              </a:ext>
            </a:extLst>
          </p:cNvPr>
          <p:cNvGrpSpPr/>
          <p:nvPr/>
        </p:nvGrpSpPr>
        <p:grpSpPr>
          <a:xfrm>
            <a:off x="209194" y="5603240"/>
            <a:ext cx="2555105" cy="2633523"/>
            <a:chOff x="9009930" y="1918651"/>
            <a:chExt cx="2555105" cy="2633523"/>
          </a:xfrm>
          <a:solidFill>
            <a:srgbClr val="0070C0"/>
          </a:solidFill>
        </p:grpSpPr>
        <p:sp>
          <p:nvSpPr>
            <p:cNvPr id="19" name="Google Shape;577;p84">
              <a:extLst>
                <a:ext uri="{FF2B5EF4-FFF2-40B4-BE49-F238E27FC236}">
                  <a16:creationId xmlns:a16="http://schemas.microsoft.com/office/drawing/2014/main" xmlns="" id="{121D15AF-6711-474E-9577-9B9087B9A4C8}"/>
                </a:ext>
              </a:extLst>
            </p:cNvPr>
            <p:cNvSpPr/>
            <p:nvPr/>
          </p:nvSpPr>
          <p:spPr>
            <a:xfrm>
              <a:off x="9009930" y="1918651"/>
              <a:ext cx="2555100" cy="1018200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</p:spPr>
          <p:txBody>
            <a:bodyPr spcFirstLastPara="1" wrap="square" lIns="180000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ru-RU" sz="6000" i="0" u="none" strike="noStrike" cap="none">
                  <a:solidFill>
                    <a:schemeClr val="lt1"/>
                  </a:solidFill>
                  <a:latin typeface="Noto Sans SemiBold"/>
                  <a:ea typeface="Noto Sans SemiBold"/>
                  <a:cs typeface="Noto Sans SemiBold"/>
                  <a:sym typeface="Noto Sans SemiBold"/>
                </a:rPr>
                <a:t>4</a:t>
              </a:r>
              <a:endParaRPr sz="1400" i="0" u="none" strike="noStrike" cap="none">
                <a:solidFill>
                  <a:srgbClr val="000000"/>
                </a:solidFill>
                <a:latin typeface="Noto Sans SemiBold"/>
                <a:ea typeface="Noto Sans SemiBold"/>
                <a:cs typeface="Noto Sans SemiBold"/>
                <a:sym typeface="Noto Sans SemiBold"/>
              </a:endParaRPr>
            </a:p>
          </p:txBody>
        </p:sp>
        <p:sp>
          <p:nvSpPr>
            <p:cNvPr id="20" name="Google Shape;578;p84">
              <a:extLst>
                <a:ext uri="{FF2B5EF4-FFF2-40B4-BE49-F238E27FC236}">
                  <a16:creationId xmlns:a16="http://schemas.microsoft.com/office/drawing/2014/main" xmlns="" id="{A9F54F17-6806-52AF-4644-F7DE497C5CE3}"/>
                </a:ext>
              </a:extLst>
            </p:cNvPr>
            <p:cNvSpPr/>
            <p:nvPr/>
          </p:nvSpPr>
          <p:spPr>
            <a:xfrm>
              <a:off x="9009935" y="2897001"/>
              <a:ext cx="2555100" cy="1655173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</p:spPr>
          <p:txBody>
            <a:bodyPr spcFirstLastPara="1" wrap="square" lIns="180000" tIns="45700" rIns="91425" bIns="45700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120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-RU" sz="1600" dirty="0">
                  <a:solidFill>
                    <a:schemeClr val="lt1"/>
                  </a:solidFill>
                  <a:latin typeface="Noto Sans"/>
                  <a:ea typeface="Noto Sans"/>
                  <a:cs typeface="Noto Sans"/>
                  <a:sym typeface="Noto Sans"/>
                </a:rPr>
                <a:t>Совместные праздники / походы </a:t>
              </a:r>
              <a:br>
                <a:rPr lang="ru-RU" sz="1600" dirty="0">
                  <a:solidFill>
                    <a:schemeClr val="lt1"/>
                  </a:solidFill>
                  <a:latin typeface="Noto Sans"/>
                  <a:ea typeface="Noto Sans"/>
                  <a:cs typeface="Noto Sans"/>
                  <a:sym typeface="Noto Sans"/>
                </a:rPr>
              </a:br>
              <a:r>
                <a:rPr lang="ru-RU" sz="1600" dirty="0">
                  <a:solidFill>
                    <a:schemeClr val="lt1"/>
                  </a:solidFill>
                  <a:latin typeface="Noto Sans"/>
                  <a:ea typeface="Noto Sans"/>
                  <a:cs typeface="Noto Sans"/>
                  <a:sym typeface="Noto Sans"/>
                </a:rPr>
                <a:t>и другие внеклассные мероприятия</a:t>
              </a:r>
              <a:endParaRPr sz="1600" dirty="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endParaRPr>
            </a:p>
            <a:p>
              <a:pPr marL="0" lvl="0" indent="0" algn="l" rtl="0">
                <a:lnSpc>
                  <a:spcPct val="110000"/>
                </a:lnSpc>
                <a:spcBef>
                  <a:spcPts val="120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endParaRPr sz="1600" dirty="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endParaRPr>
            </a:p>
            <a:p>
              <a:pPr marL="0" lvl="0" indent="0" algn="l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endParaRPr sz="1600" dirty="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endParaRPr>
            </a:p>
            <a:p>
              <a:pPr marL="0" marR="0" lvl="0" indent="0" algn="l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dirty="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</p:grpSp>
      <p:pic>
        <p:nvPicPr>
          <p:cNvPr id="23" name="Picture 2" descr="Как разговаривать с детьми о важном: Главный закон жизни – Семья и школа">
            <a:extLst>
              <a:ext uri="{FF2B5EF4-FFF2-40B4-BE49-F238E27FC236}">
                <a16:creationId xmlns:a16="http://schemas.microsoft.com/office/drawing/2014/main" xmlns="" id="{070B73BD-6A01-788C-03A3-69EF28114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7" y="4188588"/>
            <a:ext cx="7992888" cy="44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5156888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A7DABC2-6C87-3984-10F3-9DC7F5A0E6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85;p85">
            <a:extLst>
              <a:ext uri="{FF2B5EF4-FFF2-40B4-BE49-F238E27FC236}">
                <a16:creationId xmlns:a16="http://schemas.microsoft.com/office/drawing/2014/main" xmlns="" id="{E7CB44F4-E4D9-A032-214A-D8CF7E870C2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36879" y="1358315"/>
            <a:ext cx="11175000" cy="677108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4400" b="1" dirty="0">
                <a:solidFill>
                  <a:srgbClr val="002060"/>
                </a:solidFill>
              </a:rPr>
              <a:t>Все начинается со среды…</a:t>
            </a:r>
            <a:endParaRPr sz="4400" b="1" dirty="0">
              <a:solidFill>
                <a:srgbClr val="002060"/>
              </a:solidFill>
            </a:endParaRPr>
          </a:p>
        </p:txBody>
      </p:sp>
      <p:pic>
        <p:nvPicPr>
          <p:cNvPr id="3" name="Google Shape;586;p85" title="photo_5337267722171581128_y (1).jpg">
            <a:extLst>
              <a:ext uri="{FF2B5EF4-FFF2-40B4-BE49-F238E27FC236}">
                <a16:creationId xmlns:a16="http://schemas.microsoft.com/office/drawing/2014/main" xmlns="" id="{C3A496E7-E053-2117-1FFD-2011591C705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30962" b="14458"/>
          <a:stretch/>
        </p:blipFill>
        <p:spPr>
          <a:xfrm>
            <a:off x="105415" y="2195736"/>
            <a:ext cx="8933169" cy="3652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D0BB91B5-F3B2-660C-495E-AF4EE91D4A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64" y="4355976"/>
            <a:ext cx="4461515" cy="446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380724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E28651C-2BBA-3651-3E07-C34A69E893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85;p85">
            <a:extLst>
              <a:ext uri="{FF2B5EF4-FFF2-40B4-BE49-F238E27FC236}">
                <a16:creationId xmlns:a16="http://schemas.microsoft.com/office/drawing/2014/main" xmlns="" id="{B97325F3-645F-3E5E-1D18-17268C3F875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36879" y="1358315"/>
            <a:ext cx="11175000" cy="677108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4400" b="1" dirty="0">
                <a:solidFill>
                  <a:srgbClr val="002060"/>
                </a:solidFill>
              </a:rPr>
              <a:t>Все начинается со среды…</a:t>
            </a:r>
            <a:endParaRPr sz="4400" b="1" dirty="0">
              <a:solidFill>
                <a:srgbClr val="002060"/>
              </a:solidFill>
            </a:endParaRPr>
          </a:p>
        </p:txBody>
      </p:sp>
      <p:pic>
        <p:nvPicPr>
          <p:cNvPr id="5" name="Рисунок 4" descr="Изображение выглядит как рождественская елка, дерево, рождественские украшения, Праздничное украшение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xmlns="" id="{570CB33F-B1A1-8E90-4B78-9C3F2DA5A7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2410931"/>
            <a:ext cx="4020111" cy="5401429"/>
          </a:xfrm>
          <a:prstGeom prst="rect">
            <a:avLst/>
          </a:prstGeom>
        </p:spPr>
      </p:pic>
      <p:pic>
        <p:nvPicPr>
          <p:cNvPr id="7" name="Рисунок 6" descr="Изображение выглядит как фрукт, Натуральные продукты, еда, производить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xmlns="" id="{89CB6480-E01B-97A2-1198-B906A550E2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7882" y="2357481"/>
            <a:ext cx="4066324" cy="5428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120105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B5D29EA-2AB9-9B17-1FEC-CEC384DCE0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52;p27">
            <a:extLst>
              <a:ext uri="{FF2B5EF4-FFF2-40B4-BE49-F238E27FC236}">
                <a16:creationId xmlns:a16="http://schemas.microsoft.com/office/drawing/2014/main" xmlns="" id="{9CE0CEC8-67B4-7600-57C3-354765D86E9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61368" y="1356620"/>
            <a:ext cx="8352928" cy="738664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4800" b="1" dirty="0">
                <a:solidFill>
                  <a:srgbClr val="002060"/>
                </a:solidFill>
              </a:rPr>
              <a:t>Командные форматы работы</a:t>
            </a:r>
            <a:endParaRPr sz="4800" b="1" dirty="0">
              <a:solidFill>
                <a:srgbClr val="002060"/>
              </a:solidFill>
            </a:endParaRPr>
          </a:p>
        </p:txBody>
      </p:sp>
      <p:sp>
        <p:nvSpPr>
          <p:cNvPr id="8" name="Google Shape;153;p27">
            <a:extLst>
              <a:ext uri="{FF2B5EF4-FFF2-40B4-BE49-F238E27FC236}">
                <a16:creationId xmlns:a16="http://schemas.microsoft.com/office/drawing/2014/main" xmlns="" id="{41F672C7-4201-567A-4F1D-3092CB0DC03A}"/>
              </a:ext>
            </a:extLst>
          </p:cNvPr>
          <p:cNvSpPr txBox="1"/>
          <p:nvPr/>
        </p:nvSpPr>
        <p:spPr>
          <a:xfrm>
            <a:off x="5455406" y="2280343"/>
            <a:ext cx="3456384" cy="10761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0000" tIns="234000" rIns="270000" bIns="270000" anchor="t" anchorCtr="0">
            <a:norm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ru" sz="2000" b="1" i="1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Где искать вдохновение?</a:t>
            </a:r>
            <a:endParaRPr sz="1050" b="1" i="1">
              <a:solidFill>
                <a:srgbClr val="002060"/>
              </a:solidFill>
              <a:latin typeface="Wix Madefor Display"/>
              <a:ea typeface="Wix Madefor Display"/>
              <a:cs typeface="Wix Madefor Display"/>
              <a:sym typeface="Wix Madefor Display"/>
            </a:endParaRPr>
          </a:p>
        </p:txBody>
      </p:sp>
      <p:sp>
        <p:nvSpPr>
          <p:cNvPr id="16" name="Google Shape;154;p27">
            <a:extLst>
              <a:ext uri="{FF2B5EF4-FFF2-40B4-BE49-F238E27FC236}">
                <a16:creationId xmlns:a16="http://schemas.microsoft.com/office/drawing/2014/main" xmlns="" id="{AA091670-5F3F-013C-6377-19965E1FC6D5}"/>
              </a:ext>
            </a:extLst>
          </p:cNvPr>
          <p:cNvSpPr txBox="1"/>
          <p:nvPr/>
        </p:nvSpPr>
        <p:spPr>
          <a:xfrm>
            <a:off x="5436096" y="5226599"/>
            <a:ext cx="3490552" cy="10761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0000" tIns="234000" rIns="270000" bIns="270000" anchor="t" anchorCtr="0">
            <a:norm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ru" sz="2000" b="1" i="1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Ключевые подходы</a:t>
            </a:r>
            <a:endParaRPr sz="1050" b="1" i="1" dirty="0">
              <a:solidFill>
                <a:srgbClr val="002060"/>
              </a:solidFill>
              <a:latin typeface="Wix Madefor Display"/>
              <a:ea typeface="Wix Madefor Display"/>
              <a:cs typeface="Wix Madefor Display"/>
              <a:sym typeface="Wix Madefor Display"/>
            </a:endParaRPr>
          </a:p>
        </p:txBody>
      </p:sp>
      <p:sp>
        <p:nvSpPr>
          <p:cNvPr id="18" name="Google Shape;156;p27">
            <a:extLst>
              <a:ext uri="{FF2B5EF4-FFF2-40B4-BE49-F238E27FC236}">
                <a16:creationId xmlns:a16="http://schemas.microsoft.com/office/drawing/2014/main" xmlns="" id="{FA75D6B1-06E0-0972-DB36-C7DBE9775B07}"/>
              </a:ext>
            </a:extLst>
          </p:cNvPr>
          <p:cNvSpPr txBox="1"/>
          <p:nvPr/>
        </p:nvSpPr>
        <p:spPr>
          <a:xfrm>
            <a:off x="5455406" y="3210944"/>
            <a:ext cx="3471242" cy="1914600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34000" tIns="198000" rIns="234000" bIns="234000" anchor="t" anchorCtr="0">
            <a:normAutofit/>
          </a:bodyPr>
          <a:lstStyle/>
          <a:p>
            <a:pPr marL="550000" lvl="0" indent="-4052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Wix Madefor Display"/>
              <a:buChar char="■"/>
            </a:pPr>
            <a:r>
              <a:rPr lang="ru" sz="1500" dirty="0">
                <a:latin typeface="Wix Madefor Display"/>
                <a:ea typeface="Wix Madefor Display"/>
                <a:cs typeface="Wix Madefor Display"/>
                <a:sym typeface="Wix Madefor Display"/>
              </a:rPr>
              <a:t>Личный опыт</a:t>
            </a:r>
            <a:endParaRPr sz="1500" dirty="0">
              <a:latin typeface="Wix Madefor Display"/>
              <a:ea typeface="Wix Madefor Display"/>
              <a:cs typeface="Wix Madefor Display"/>
              <a:sym typeface="Wix Madefor Display"/>
            </a:endParaRPr>
          </a:p>
          <a:p>
            <a:pPr marL="550000" lvl="0" indent="-40525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Wix Madefor Display"/>
              <a:buChar char="■"/>
            </a:pPr>
            <a:r>
              <a:rPr lang="ru" sz="1500" dirty="0">
                <a:latin typeface="Wix Madefor Display"/>
                <a:ea typeface="Wix Madefor Display"/>
                <a:cs typeface="Wix Madefor Display"/>
                <a:sym typeface="Wix Madefor Display"/>
              </a:rPr>
              <a:t>Хобби, путешествия, книги</a:t>
            </a:r>
            <a:endParaRPr sz="1500" dirty="0">
              <a:latin typeface="Wix Madefor Display"/>
              <a:ea typeface="Wix Madefor Display"/>
              <a:cs typeface="Wix Madefor Display"/>
              <a:sym typeface="Wix Madefor Display"/>
            </a:endParaRPr>
          </a:p>
          <a:p>
            <a:pPr marL="550000" lvl="0" indent="-40525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Wix Madefor Display"/>
              <a:buChar char="■"/>
            </a:pPr>
            <a:r>
              <a:rPr lang="ru" sz="1500" dirty="0">
                <a:latin typeface="Wix Madefor Display"/>
                <a:ea typeface="Wix Madefor Display"/>
                <a:cs typeface="Wix Madefor Display"/>
                <a:sym typeface="Wix Madefor Display"/>
              </a:rPr>
              <a:t>Образовательные ресурсы</a:t>
            </a:r>
            <a:endParaRPr sz="1500" dirty="0">
              <a:latin typeface="Wix Madefor Display"/>
              <a:ea typeface="Wix Madefor Display"/>
              <a:cs typeface="Wix Madefor Display"/>
              <a:sym typeface="Wix Madefor Display"/>
            </a:endParaRPr>
          </a:p>
          <a:p>
            <a:pPr marL="550000" lvl="0" indent="-405250" algn="l" rtl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500"/>
              <a:buFont typeface="Wix Madefor Display"/>
              <a:buChar char="■"/>
            </a:pPr>
            <a:r>
              <a:rPr lang="ru" sz="1500" dirty="0">
                <a:latin typeface="Wix Madefor Display"/>
                <a:ea typeface="Wix Madefor Display"/>
                <a:cs typeface="Wix Madefor Display"/>
                <a:sym typeface="Wix Madefor Display"/>
              </a:rPr>
              <a:t>Обмен опытом</a:t>
            </a:r>
            <a:endParaRPr sz="1500" dirty="0">
              <a:latin typeface="Wix Madefor Display"/>
              <a:ea typeface="Wix Madefor Display"/>
              <a:cs typeface="Wix Madefor Display"/>
              <a:sym typeface="Wix Madefor Display"/>
            </a:endParaRPr>
          </a:p>
        </p:txBody>
      </p:sp>
      <p:sp>
        <p:nvSpPr>
          <p:cNvPr id="21" name="Google Shape;159;p27">
            <a:extLst>
              <a:ext uri="{FF2B5EF4-FFF2-40B4-BE49-F238E27FC236}">
                <a16:creationId xmlns:a16="http://schemas.microsoft.com/office/drawing/2014/main" xmlns="" id="{A967370F-B8E8-D659-718E-BAA27C42784B}"/>
              </a:ext>
            </a:extLst>
          </p:cNvPr>
          <p:cNvSpPr txBox="1"/>
          <p:nvPr/>
        </p:nvSpPr>
        <p:spPr>
          <a:xfrm>
            <a:off x="5436096" y="5969768"/>
            <a:ext cx="3509862" cy="2418656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34000" tIns="198000" rIns="234000" bIns="234000" anchor="t" anchorCtr="0">
            <a:normAutofit fontScale="92500" lnSpcReduction="20000"/>
          </a:bodyPr>
          <a:lstStyle/>
          <a:p>
            <a:pPr marL="550000" lvl="0" indent="-4052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Wix Madefor Display"/>
              <a:buChar char="■"/>
            </a:pPr>
            <a:r>
              <a:rPr lang="ru" sz="1500" dirty="0">
                <a:latin typeface="Wix Madefor Display"/>
                <a:ea typeface="Wix Madefor Display"/>
                <a:cs typeface="Wix Madefor Display"/>
                <a:sym typeface="Wix Madefor Display"/>
              </a:rPr>
              <a:t>Создавайте позитивные моменты и яркие впечатления</a:t>
            </a:r>
            <a:endParaRPr sz="1500" dirty="0">
              <a:latin typeface="Wix Madefor Display"/>
              <a:ea typeface="Wix Madefor Display"/>
              <a:cs typeface="Wix Madefor Display"/>
              <a:sym typeface="Wix Madefor Display"/>
            </a:endParaRPr>
          </a:p>
          <a:p>
            <a:pPr marL="550000" lvl="0" indent="-40525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Wix Madefor Display"/>
              <a:buChar char="■"/>
            </a:pPr>
            <a:r>
              <a:rPr lang="ru" sz="1500" dirty="0">
                <a:latin typeface="Wix Madefor Display"/>
                <a:ea typeface="Wix Madefor Display"/>
                <a:cs typeface="Wix Madefor Display"/>
                <a:sym typeface="Wix Madefor Display"/>
              </a:rPr>
              <a:t>Учитывайте возраст и интересы учеников</a:t>
            </a:r>
            <a:endParaRPr sz="1500" dirty="0">
              <a:latin typeface="Wix Madefor Display"/>
              <a:ea typeface="Wix Madefor Display"/>
              <a:cs typeface="Wix Madefor Display"/>
              <a:sym typeface="Wix Madefor Display"/>
            </a:endParaRPr>
          </a:p>
          <a:p>
            <a:pPr marL="550000" lvl="0" indent="-40525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Wix Madefor Display"/>
              <a:buChar char="■"/>
            </a:pPr>
            <a:r>
              <a:rPr lang="ru" sz="1500" dirty="0">
                <a:latin typeface="Wix Madefor Display"/>
                <a:ea typeface="Wix Madefor Display"/>
                <a:cs typeface="Wix Madefor Display"/>
                <a:sym typeface="Wix Madefor Display"/>
              </a:rPr>
              <a:t>Вовлекайте каждого ребенка в процесс</a:t>
            </a:r>
            <a:endParaRPr sz="1500" dirty="0">
              <a:latin typeface="Wix Madefor Display"/>
              <a:ea typeface="Wix Madefor Display"/>
              <a:cs typeface="Wix Madefor Display"/>
              <a:sym typeface="Wix Madefor Display"/>
            </a:endParaRPr>
          </a:p>
          <a:p>
            <a:pPr marL="550000" lvl="0" indent="-405250" algn="l" rtl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500"/>
              <a:buFont typeface="Wix Madefor Display"/>
              <a:buChar char="■"/>
            </a:pPr>
            <a:r>
              <a:rPr lang="ru" sz="1500" dirty="0">
                <a:latin typeface="Wix Madefor Display"/>
                <a:ea typeface="Wix Madefor Display"/>
                <a:cs typeface="Wix Madefor Display"/>
                <a:sym typeface="Wix Madefor Display"/>
              </a:rPr>
              <a:t>Сочетайте различные форматы деятельности с рефлексией.</a:t>
            </a:r>
            <a:endParaRPr sz="1500" dirty="0">
              <a:latin typeface="Wix Madefor Display"/>
              <a:ea typeface="Wix Madefor Display"/>
              <a:cs typeface="Wix Madefor Display"/>
              <a:sym typeface="Wix Madefor Display"/>
            </a:endParaRPr>
          </a:p>
        </p:txBody>
      </p:sp>
      <p:pic>
        <p:nvPicPr>
          <p:cNvPr id="10242" name="Picture 2" descr="Fun Time Clipart Storytime - Story Time - (562x396) Png Clipart Download">
            <a:extLst>
              <a:ext uri="{FF2B5EF4-FFF2-40B4-BE49-F238E27FC236}">
                <a16:creationId xmlns:a16="http://schemas.microsoft.com/office/drawing/2014/main" xmlns="" id="{E1C3B76F-A7E3-65A4-7271-1C3F1CE1B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58613"/>
            <a:ext cx="5353050" cy="377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8399646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6F931B9-4499-E0D4-1199-30818299F1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52;p27">
            <a:extLst>
              <a:ext uri="{FF2B5EF4-FFF2-40B4-BE49-F238E27FC236}">
                <a16:creationId xmlns:a16="http://schemas.microsoft.com/office/drawing/2014/main" xmlns="" id="{DFF29FB3-1911-EDCE-5827-DB0763DFC41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61368" y="1356620"/>
            <a:ext cx="8352928" cy="738664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4800" b="1" dirty="0">
                <a:solidFill>
                  <a:srgbClr val="002060"/>
                </a:solidFill>
              </a:rPr>
              <a:t>Командные форматы работы</a:t>
            </a:r>
            <a:endParaRPr sz="48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 descr="Изображение выглядит как одежда, текст, снимок экрана, коллаж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xmlns="" id="{B5841D75-7BE7-08A8-A1AB-ED2DB2B0C9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688" y="2267744"/>
            <a:ext cx="7094624" cy="6280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941166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2FAA98C-2425-826E-CDC9-33889F1F32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52;p27">
            <a:extLst>
              <a:ext uri="{FF2B5EF4-FFF2-40B4-BE49-F238E27FC236}">
                <a16:creationId xmlns:a16="http://schemas.microsoft.com/office/drawing/2014/main" xmlns="" id="{4982E80D-C0A6-BB4E-3287-6F60867A5F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61368" y="1356620"/>
            <a:ext cx="8352928" cy="1477328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4800" b="1" dirty="0">
                <a:solidFill>
                  <a:srgbClr val="002060"/>
                </a:solidFill>
              </a:rPr>
              <a:t>Форматы командных мероприятий</a:t>
            </a:r>
            <a:endParaRPr sz="4800" b="1" dirty="0">
              <a:solidFill>
                <a:srgbClr val="002060"/>
              </a:solidFill>
            </a:endParaRPr>
          </a:p>
        </p:txBody>
      </p:sp>
      <p:sp>
        <p:nvSpPr>
          <p:cNvPr id="3" name="Google Shape;176;p29">
            <a:extLst>
              <a:ext uri="{FF2B5EF4-FFF2-40B4-BE49-F238E27FC236}">
                <a16:creationId xmlns:a16="http://schemas.microsoft.com/office/drawing/2014/main" xmlns="" id="{EE89E2F9-FF8D-D035-6B14-31A86CD5A13F}"/>
              </a:ext>
            </a:extLst>
          </p:cNvPr>
          <p:cNvSpPr txBox="1"/>
          <p:nvPr/>
        </p:nvSpPr>
        <p:spPr>
          <a:xfrm>
            <a:off x="114522" y="3131840"/>
            <a:ext cx="4752528" cy="4968552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06000" tIns="270000" rIns="342000" bIns="270000" anchor="t" anchorCtr="0">
            <a:normAutofit fontScale="92500" lnSpcReduction="10000"/>
          </a:bodyPr>
          <a:lstStyle/>
          <a:p>
            <a:pPr marL="3429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18"/>
              <a:buFont typeface="Arial" panose="020B0604020202020204" pitchFamily="34" charset="0"/>
              <a:buChar char="•"/>
            </a:pPr>
            <a:r>
              <a:rPr lang="ru" sz="2000" b="1" i="1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Интерактивные викторины и квизы</a:t>
            </a:r>
            <a:endParaRPr sz="2000" b="1" i="1" dirty="0">
              <a:solidFill>
                <a:srgbClr val="002060"/>
              </a:solidFill>
              <a:latin typeface="Wix Madefor Display"/>
              <a:ea typeface="Wix Madefor Display"/>
              <a:cs typeface="Wix Madefor Display"/>
              <a:sym typeface="Wix Madefor Display"/>
            </a:endParaRPr>
          </a:p>
          <a:p>
            <a:pPr marL="342900" lvl="0" indent="-3429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018"/>
              <a:buFont typeface="Arial" panose="020B0604020202020204" pitchFamily="34" charset="0"/>
              <a:buChar char="•"/>
            </a:pPr>
            <a:r>
              <a:rPr lang="ru" sz="2000" b="1" i="1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Тренинги</a:t>
            </a:r>
            <a:endParaRPr sz="2000" b="1" i="1" dirty="0">
              <a:solidFill>
                <a:srgbClr val="002060"/>
              </a:solidFill>
              <a:latin typeface="Wix Madefor Display"/>
              <a:ea typeface="Wix Madefor Display"/>
              <a:cs typeface="Wix Madefor Display"/>
              <a:sym typeface="Wix Madefor Display"/>
            </a:endParaRPr>
          </a:p>
          <a:p>
            <a:pPr marL="342900" lvl="0" indent="-3429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018"/>
              <a:buFont typeface="Arial" panose="020B0604020202020204" pitchFamily="34" charset="0"/>
              <a:buChar char="•"/>
            </a:pPr>
            <a:r>
              <a:rPr lang="ru" sz="2000" b="1" i="1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Проектные интенсивы</a:t>
            </a:r>
            <a:endParaRPr sz="2000" b="1" i="1" dirty="0">
              <a:solidFill>
                <a:srgbClr val="002060"/>
              </a:solidFill>
              <a:latin typeface="Wix Madefor Display"/>
              <a:ea typeface="Wix Madefor Display"/>
              <a:cs typeface="Wix Madefor Display"/>
              <a:sym typeface="Wix Madefor Display"/>
            </a:endParaRPr>
          </a:p>
          <a:p>
            <a:pPr marL="342900" lvl="0" indent="-3429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018"/>
              <a:buFont typeface="Arial" panose="020B0604020202020204" pitchFamily="34" charset="0"/>
              <a:buChar char="•"/>
            </a:pPr>
            <a:r>
              <a:rPr lang="ru" sz="2000" b="1" i="1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Творческие мастер-класс: </a:t>
            </a:r>
          </a:p>
          <a:p>
            <a:pPr lvl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018"/>
            </a:pPr>
            <a:r>
              <a:rPr lang="ru" sz="2000" b="1" i="1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 «Я умею и вас научу» </a:t>
            </a:r>
            <a:endParaRPr sz="2000" b="1" i="1" dirty="0">
              <a:solidFill>
                <a:srgbClr val="002060"/>
              </a:solidFill>
              <a:latin typeface="Wix Madefor Display"/>
              <a:ea typeface="Wix Madefor Display"/>
              <a:cs typeface="Wix Madefor Display"/>
              <a:sym typeface="Wix Madefor Display"/>
            </a:endParaRPr>
          </a:p>
          <a:p>
            <a:pPr marL="342900" lvl="0" indent="-3429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018"/>
              <a:buFont typeface="Arial" panose="020B0604020202020204" pitchFamily="34" charset="0"/>
              <a:buChar char="•"/>
            </a:pPr>
            <a:r>
              <a:rPr lang="ru" sz="2000" b="1" i="1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Выездные мероприятия</a:t>
            </a:r>
            <a:endParaRPr sz="2000" b="1" i="1" dirty="0">
              <a:solidFill>
                <a:srgbClr val="002060"/>
              </a:solidFill>
              <a:latin typeface="Wix Madefor Display"/>
              <a:ea typeface="Wix Madefor Display"/>
              <a:cs typeface="Wix Madefor Display"/>
              <a:sym typeface="Wix Madefor Display"/>
            </a:endParaRPr>
          </a:p>
          <a:p>
            <a:pPr marL="342900" lvl="0" indent="-3429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018"/>
              <a:buFont typeface="Arial" panose="020B0604020202020204" pitchFamily="34" charset="0"/>
              <a:buChar char="•"/>
            </a:pPr>
            <a:r>
              <a:rPr lang="ru" sz="2000" b="1" i="1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Кейс чемпионаты</a:t>
            </a:r>
            <a:endParaRPr sz="2000" b="1" i="1" dirty="0">
              <a:solidFill>
                <a:srgbClr val="002060"/>
              </a:solidFill>
              <a:latin typeface="Wix Madefor Display"/>
              <a:ea typeface="Wix Madefor Display"/>
              <a:cs typeface="Wix Madefor Display"/>
              <a:sym typeface="Wix Madefor Display"/>
            </a:endParaRPr>
          </a:p>
          <a:p>
            <a:pPr marL="342900" lvl="0" indent="-34290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018"/>
              <a:buFont typeface="Arial" panose="020B0604020202020204" pitchFamily="34" charset="0"/>
              <a:buChar char="•"/>
            </a:pPr>
            <a:r>
              <a:rPr lang="ru" sz="2000" b="1" i="1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Спортивные мероприятия для всей семьи</a:t>
            </a:r>
            <a:endParaRPr sz="2000" b="1" i="1" dirty="0">
              <a:solidFill>
                <a:srgbClr val="002060"/>
              </a:solidFill>
              <a:latin typeface="Wix Madefor Display"/>
              <a:ea typeface="Wix Madefor Display"/>
              <a:cs typeface="Wix Madefor Display"/>
              <a:sym typeface="Wix Madefor Display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82D04C2-5C48-7041-4DF2-4BA0380923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960" y="3491880"/>
            <a:ext cx="4817518" cy="4817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776480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DB46214-54EA-05F0-A59C-B912BAA0B6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21;p61">
            <a:extLst>
              <a:ext uri="{FF2B5EF4-FFF2-40B4-BE49-F238E27FC236}">
                <a16:creationId xmlns:a16="http://schemas.microsoft.com/office/drawing/2014/main" xmlns="" id="{A52F516C-1FE4-2EE3-12B2-E274825B394B}"/>
              </a:ext>
            </a:extLst>
          </p:cNvPr>
          <p:cNvSpPr txBox="1">
            <a:spLocks noGrp="1"/>
          </p:cNvSpPr>
          <p:nvPr/>
        </p:nvSpPr>
        <p:spPr>
          <a:xfrm>
            <a:off x="539552" y="1420888"/>
            <a:ext cx="8460940" cy="677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oto Sans"/>
              <a:buNone/>
              <a:defRPr sz="26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L="914400" marR="0" lvl="1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371600" marR="0" lvl="2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828800" marR="0" lvl="3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286000" marR="0" lvl="4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743200" marR="0" lvl="5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3200400" marR="0" lvl="6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657600" marR="0" lvl="7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4114800" marR="0" lvl="8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dirty="0">
                <a:solidFill>
                  <a:srgbClr val="002060"/>
                </a:solidFill>
              </a:rPr>
              <a:t>План вебинара</a:t>
            </a:r>
            <a:endParaRPr sz="4000" dirty="0">
              <a:solidFill>
                <a:srgbClr val="002060"/>
              </a:solidFill>
            </a:endParaRPr>
          </a:p>
        </p:txBody>
      </p:sp>
      <p:sp>
        <p:nvSpPr>
          <p:cNvPr id="3" name="Google Shape;423;p61">
            <a:extLst>
              <a:ext uri="{FF2B5EF4-FFF2-40B4-BE49-F238E27FC236}">
                <a16:creationId xmlns:a16="http://schemas.microsoft.com/office/drawing/2014/main" xmlns="" id="{99785BC8-AD26-8DF5-61A7-863F5B82D39B}"/>
              </a:ext>
            </a:extLst>
          </p:cNvPr>
          <p:cNvSpPr txBox="1"/>
          <p:nvPr/>
        </p:nvSpPr>
        <p:spPr>
          <a:xfrm>
            <a:off x="395536" y="1907704"/>
            <a:ext cx="8136904" cy="3321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900" b="1" i="0" u="none" strike="noStrike" cap="none" dirty="0">
              <a:solidFill>
                <a:srgbClr val="151515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44450" marR="0" lvl="0" algn="l" rtl="0">
              <a:lnSpc>
                <a:spcPct val="110000"/>
              </a:lnSpc>
              <a:spcBef>
                <a:spcPts val="1100"/>
              </a:spcBef>
              <a:spcAft>
                <a:spcPts val="0"/>
              </a:spcAft>
              <a:buClr>
                <a:srgbClr val="6576FB"/>
              </a:buClr>
              <a:buSzPts val="1900"/>
            </a:pPr>
            <a:r>
              <a:rPr lang="ru-RU" sz="1900" dirty="0">
                <a:solidFill>
                  <a:srgbClr val="151515"/>
                </a:solidFill>
                <a:latin typeface="Noto Sans"/>
                <a:ea typeface="Noto Sans"/>
                <a:cs typeface="Noto Sans"/>
                <a:sym typeface="Noto Sans"/>
              </a:rPr>
              <a:t>✅Понять, как установить контакт с классом и создать атмосферу доверия;</a:t>
            </a:r>
          </a:p>
          <a:p>
            <a:pPr marL="44450" lvl="0">
              <a:lnSpc>
                <a:spcPct val="110000"/>
              </a:lnSpc>
              <a:spcBef>
                <a:spcPts val="1100"/>
              </a:spcBef>
              <a:buClr>
                <a:srgbClr val="6576FB"/>
              </a:buClr>
              <a:buSzPts val="1900"/>
            </a:pPr>
            <a:r>
              <a:rPr lang="ru-RU" sz="1900" dirty="0">
                <a:solidFill>
                  <a:srgbClr val="151515"/>
                </a:solidFill>
                <a:latin typeface="Noto Sans"/>
                <a:ea typeface="Noto Sans"/>
                <a:cs typeface="Noto Sans"/>
                <a:sym typeface="Noto Sans"/>
              </a:rPr>
              <a:t>✅Выяснить, как выстраивать работу с классом, учитывая их особенности;</a:t>
            </a:r>
          </a:p>
          <a:p>
            <a:pPr marL="44450" lvl="0">
              <a:lnSpc>
                <a:spcPct val="110000"/>
              </a:lnSpc>
              <a:spcBef>
                <a:spcPts val="1100"/>
              </a:spcBef>
              <a:buClr>
                <a:srgbClr val="6576FB"/>
              </a:buClr>
              <a:buSzPts val="1900"/>
            </a:pPr>
            <a:r>
              <a:rPr lang="ru-RU" sz="1900" dirty="0">
                <a:solidFill>
                  <a:srgbClr val="151515"/>
                </a:solidFill>
                <a:latin typeface="Noto Sans"/>
                <a:ea typeface="Noto Sans"/>
                <a:cs typeface="Noto Sans"/>
                <a:sym typeface="Noto Sans"/>
              </a:rPr>
              <a:t>✅ Узнать, как провести родительское собрание так, чтобы оно было основой партнерства;</a:t>
            </a:r>
          </a:p>
          <a:p>
            <a:pPr marL="44450" lvl="0">
              <a:lnSpc>
                <a:spcPct val="110000"/>
              </a:lnSpc>
              <a:spcBef>
                <a:spcPts val="1100"/>
              </a:spcBef>
              <a:buClr>
                <a:srgbClr val="6576FB"/>
              </a:buClr>
              <a:buSzPts val="1900"/>
            </a:pPr>
            <a:r>
              <a:rPr lang="ru-RU" sz="1900" dirty="0">
                <a:solidFill>
                  <a:srgbClr val="151515"/>
                </a:solidFill>
                <a:latin typeface="Noto Sans"/>
                <a:ea typeface="Noto Sans"/>
                <a:cs typeface="Noto Sans"/>
                <a:sym typeface="Noto Sans"/>
              </a:rPr>
              <a:t>✅ Научиться создавать классные традиции.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AD6560F-FAFA-FBBB-5AC9-394B1CE430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32" y="4986987"/>
            <a:ext cx="4283968" cy="3572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01766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CE00505-E797-EF36-245B-B13952E763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98;p30">
            <a:extLst>
              <a:ext uri="{FF2B5EF4-FFF2-40B4-BE49-F238E27FC236}">
                <a16:creationId xmlns:a16="http://schemas.microsoft.com/office/drawing/2014/main" xmlns="" id="{F1D523DA-FE5E-CA22-D2FD-7E8F7CC89264}"/>
              </a:ext>
            </a:extLst>
          </p:cNvPr>
          <p:cNvSpPr txBox="1"/>
          <p:nvPr/>
        </p:nvSpPr>
        <p:spPr>
          <a:xfrm>
            <a:off x="4845116" y="1203450"/>
            <a:ext cx="3715624" cy="1824000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06000" tIns="270000" rIns="342000" bIns="270000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018"/>
              <a:buNone/>
            </a:pPr>
            <a:r>
              <a:rPr lang="ru" sz="1600" b="1" i="1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Какая книга в русском переводе впервые вышла под названием "Не любо, не слушай, а врать не мешай"?</a:t>
            </a:r>
            <a:endParaRPr sz="1600" b="1" i="1" dirty="0">
              <a:solidFill>
                <a:srgbClr val="002060"/>
              </a:solidFill>
              <a:latin typeface="Wix Madefor Display"/>
              <a:ea typeface="Wix Madefor Display"/>
              <a:cs typeface="Wix Madefor Display"/>
              <a:sym typeface="Wix Madefor Display"/>
            </a:endParaRPr>
          </a:p>
        </p:txBody>
      </p:sp>
      <p:sp>
        <p:nvSpPr>
          <p:cNvPr id="8" name="Google Shape;206;p30">
            <a:extLst>
              <a:ext uri="{FF2B5EF4-FFF2-40B4-BE49-F238E27FC236}">
                <a16:creationId xmlns:a16="http://schemas.microsoft.com/office/drawing/2014/main" xmlns="" id="{0C5849DB-C218-8271-CE2D-8A1C8FFA0E43}"/>
              </a:ext>
            </a:extLst>
          </p:cNvPr>
          <p:cNvSpPr txBox="1"/>
          <p:nvPr/>
        </p:nvSpPr>
        <p:spPr>
          <a:xfrm>
            <a:off x="393847" y="2761202"/>
            <a:ext cx="3868950" cy="2236150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06000" tIns="270000" rIns="342000" bIns="270000" anchor="t" anchorCtr="0">
            <a:normAutofit fontScale="85000" lnSpcReduction="2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ru" sz="1600" b="1" i="1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Российская компания, подарившая нам много интересных компьютерных игр, имеет название схожее с именем персонажа, которым пугают детей или попросту недружелюбным человеком. Назовите эту компанию. </a:t>
            </a:r>
            <a:endParaRPr sz="1600" b="1" i="1" dirty="0">
              <a:solidFill>
                <a:srgbClr val="002060"/>
              </a:solidFill>
              <a:latin typeface="Wix Madefor Display"/>
              <a:ea typeface="Wix Madefor Display"/>
              <a:cs typeface="Wix Madefor Display"/>
              <a:sym typeface="Wix Madefor Display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018"/>
              <a:buNone/>
            </a:pPr>
            <a:endParaRPr sz="1600" b="1" i="1" dirty="0">
              <a:solidFill>
                <a:srgbClr val="002060"/>
              </a:solidFill>
              <a:latin typeface="Wix Madefor Display"/>
              <a:ea typeface="Wix Madefor Display"/>
              <a:cs typeface="Wix Madefor Display"/>
              <a:sym typeface="Wix Madefor Display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018"/>
              <a:buNone/>
            </a:pPr>
            <a:endParaRPr sz="1600" b="1" i="1" dirty="0">
              <a:solidFill>
                <a:srgbClr val="002060"/>
              </a:solidFill>
              <a:latin typeface="Wix Madefor Display"/>
              <a:ea typeface="Wix Madefor Display"/>
              <a:cs typeface="Wix Madefor Display"/>
              <a:sym typeface="Wix Madefor Display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018"/>
              <a:buNone/>
            </a:pPr>
            <a:endParaRPr sz="1600" b="1" i="1" dirty="0">
              <a:solidFill>
                <a:srgbClr val="002060"/>
              </a:solidFill>
              <a:latin typeface="Wix Madefor Display"/>
              <a:ea typeface="Wix Madefor Display"/>
              <a:cs typeface="Wix Madefor Display"/>
              <a:sym typeface="Wix Madefor Display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018"/>
              <a:buNone/>
            </a:pPr>
            <a:endParaRPr sz="1600" b="1" i="1" dirty="0">
              <a:solidFill>
                <a:srgbClr val="002060"/>
              </a:solidFill>
              <a:latin typeface="Wix Madefor Display"/>
              <a:ea typeface="Wix Madefor Display"/>
              <a:cs typeface="Wix Madefor Display"/>
              <a:sym typeface="Wix Madefor Display"/>
            </a:endParaRPr>
          </a:p>
        </p:txBody>
      </p:sp>
      <p:pic>
        <p:nvPicPr>
          <p:cNvPr id="9" name="Google Shape;207;p30">
            <a:extLst>
              <a:ext uri="{FF2B5EF4-FFF2-40B4-BE49-F238E27FC236}">
                <a16:creationId xmlns:a16="http://schemas.microsoft.com/office/drawing/2014/main" xmlns="" id="{4E96D949-FADC-BEDF-4C06-8C586EC72359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788024" y="3217742"/>
            <a:ext cx="3715624" cy="223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08;p30">
            <a:extLst>
              <a:ext uri="{FF2B5EF4-FFF2-40B4-BE49-F238E27FC236}">
                <a16:creationId xmlns:a16="http://schemas.microsoft.com/office/drawing/2014/main" xmlns="" id="{DF20CA77-1538-5501-114B-E6D2FCA7F1B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6141" y="5571130"/>
            <a:ext cx="3947752" cy="23753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09;p30">
            <a:extLst>
              <a:ext uri="{FF2B5EF4-FFF2-40B4-BE49-F238E27FC236}">
                <a16:creationId xmlns:a16="http://schemas.microsoft.com/office/drawing/2014/main" xmlns="" id="{B5443F8F-56BF-687C-8032-F4389E09669C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8614" y="5184434"/>
            <a:ext cx="3868950" cy="290415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52;p27">
            <a:extLst>
              <a:ext uri="{FF2B5EF4-FFF2-40B4-BE49-F238E27FC236}">
                <a16:creationId xmlns:a16="http://schemas.microsoft.com/office/drawing/2014/main" xmlns="" id="{6CA7DC81-ACF0-7168-CC1F-07FBAF316A3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9677" y="1188728"/>
            <a:ext cx="8352928" cy="1477328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4800" b="1" dirty="0">
                <a:solidFill>
                  <a:srgbClr val="002060"/>
                </a:solidFill>
              </a:rPr>
              <a:t>Вопросы</a:t>
            </a:r>
            <a:br>
              <a:rPr lang="ru" sz="4800" b="1" dirty="0">
                <a:solidFill>
                  <a:srgbClr val="002060"/>
                </a:solidFill>
              </a:rPr>
            </a:br>
            <a:r>
              <a:rPr lang="ru" sz="4800" b="1" dirty="0">
                <a:solidFill>
                  <a:srgbClr val="002060"/>
                </a:solidFill>
              </a:rPr>
              <a:t>викторин</a:t>
            </a:r>
            <a:endParaRPr sz="4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545755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8CC38A2-E1D5-6526-3CF9-CFFA62578B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52;p27">
            <a:extLst>
              <a:ext uri="{FF2B5EF4-FFF2-40B4-BE49-F238E27FC236}">
                <a16:creationId xmlns:a16="http://schemas.microsoft.com/office/drawing/2014/main" xmlns="" id="{6E8D3DEA-5376-CC91-A4CC-03CCF22CDD0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9677" y="1188728"/>
            <a:ext cx="8352928" cy="1477328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4800" b="1" i="1" dirty="0">
                <a:solidFill>
                  <a:srgbClr val="002060"/>
                </a:solidFill>
              </a:rPr>
              <a:t>Использование городской среды</a:t>
            </a:r>
            <a:endParaRPr sz="4800" b="1" i="1" dirty="0">
              <a:solidFill>
                <a:srgbClr val="002060"/>
              </a:solidFill>
            </a:endParaRPr>
          </a:p>
        </p:txBody>
      </p:sp>
      <p:sp>
        <p:nvSpPr>
          <p:cNvPr id="3" name="Google Shape;265;p35">
            <a:extLst>
              <a:ext uri="{FF2B5EF4-FFF2-40B4-BE49-F238E27FC236}">
                <a16:creationId xmlns:a16="http://schemas.microsoft.com/office/drawing/2014/main" xmlns="" id="{CC842CF5-FF2F-2187-8763-8DAEA6B1E27D}"/>
              </a:ext>
            </a:extLst>
          </p:cNvPr>
          <p:cNvSpPr txBox="1"/>
          <p:nvPr/>
        </p:nvSpPr>
        <p:spPr>
          <a:xfrm>
            <a:off x="323528" y="2943590"/>
            <a:ext cx="4628700" cy="3689700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06000" tIns="270000" rIns="342000" bIns="270000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ru" sz="1600" b="1" i="1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Виноградная оранжерея со стороны Оранжерейного моста и оврага.</a:t>
            </a:r>
            <a:endParaRPr sz="1600" b="1" i="1" dirty="0">
              <a:solidFill>
                <a:srgbClr val="002060"/>
              </a:solidFill>
              <a:latin typeface="Wix Madefor Display"/>
              <a:ea typeface="Wix Madefor Display"/>
              <a:cs typeface="Wix Madefor Display"/>
              <a:sym typeface="Wix Madefor Display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018"/>
              <a:buNone/>
            </a:pPr>
            <a:r>
              <a:rPr lang="ru" sz="1600" b="1" i="1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«Дом садовника».</a:t>
            </a:r>
            <a:endParaRPr sz="1600" b="1" i="1" dirty="0">
              <a:solidFill>
                <a:srgbClr val="002060"/>
              </a:solidFill>
              <a:latin typeface="Wix Madefor Display"/>
              <a:ea typeface="Wix Madefor Display"/>
              <a:cs typeface="Wix Madefor Display"/>
              <a:sym typeface="Wix Madefor Display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018"/>
              <a:buNone/>
            </a:pPr>
            <a:r>
              <a:rPr lang="ru" sz="1600" b="1" i="1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На месте разрушенного фундамента </a:t>
            </a:r>
            <a:br>
              <a:rPr lang="ru" sz="1600" b="1" i="1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</a:br>
            <a:r>
              <a:rPr lang="ru" sz="1600" b="1" i="1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в XVIII-XIX вв. стоял «Дом садовника». </a:t>
            </a:r>
            <a:br>
              <a:rPr lang="ru" sz="1600" b="1" i="1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</a:br>
            <a:r>
              <a:rPr lang="ru" sz="1600" b="1" i="1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В разные времена это строение использовали совершенно по-разному. Выполнял он и роль, зашифрованную в ребусе:</a:t>
            </a:r>
            <a:endParaRPr sz="1600" b="1" i="1" dirty="0">
              <a:solidFill>
                <a:srgbClr val="002060"/>
              </a:solidFill>
              <a:latin typeface="Wix Madefor Display"/>
              <a:ea typeface="Wix Madefor Display"/>
              <a:cs typeface="Wix Madefor Display"/>
              <a:sym typeface="Wix Madefor Display"/>
            </a:endParaRPr>
          </a:p>
        </p:txBody>
      </p:sp>
      <p:sp>
        <p:nvSpPr>
          <p:cNvPr id="4" name="Google Shape;273;p35">
            <a:extLst>
              <a:ext uri="{FF2B5EF4-FFF2-40B4-BE49-F238E27FC236}">
                <a16:creationId xmlns:a16="http://schemas.microsoft.com/office/drawing/2014/main" xmlns="" id="{10FAD4A5-FA4C-FBB4-5C96-74A6FF4C6079}"/>
              </a:ext>
            </a:extLst>
          </p:cNvPr>
          <p:cNvSpPr txBox="1"/>
          <p:nvPr/>
        </p:nvSpPr>
        <p:spPr>
          <a:xfrm>
            <a:off x="5220072" y="2943590"/>
            <a:ext cx="3744416" cy="1338900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06000" tIns="270000" rIns="342000" bIns="270000" anchor="t" anchorCtr="0">
            <a:normAutofit fontScale="85000" lnSpcReduction="1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018"/>
              <a:buNone/>
            </a:pPr>
            <a:r>
              <a:rPr lang="ru" sz="1400" b="1" i="1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У загаданного слова есть синоним. Найдите и выпишите этот синоним со стенда о «Доме Садовника».</a:t>
            </a:r>
            <a:endParaRPr sz="1400" b="1" i="1" dirty="0">
              <a:solidFill>
                <a:srgbClr val="002060"/>
              </a:solidFill>
              <a:latin typeface="Wix Madefor Display"/>
              <a:ea typeface="Wix Madefor Display"/>
              <a:cs typeface="Wix Madefor Display"/>
              <a:sym typeface="Wix Madefor Display"/>
            </a:endParaRPr>
          </a:p>
        </p:txBody>
      </p:sp>
      <p:pic>
        <p:nvPicPr>
          <p:cNvPr id="5" name="Google Shape;274;p35">
            <a:extLst>
              <a:ext uri="{FF2B5EF4-FFF2-40B4-BE49-F238E27FC236}">
                <a16:creationId xmlns:a16="http://schemas.microsoft.com/office/drawing/2014/main" xmlns="" id="{02CC8894-EF0D-037A-174C-494ABB9FCC62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651484" y="4532600"/>
            <a:ext cx="2881592" cy="284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90" name="Picture 2" descr="Олимпиада «Музеи. Парки. Усадьбы»">
            <a:extLst>
              <a:ext uri="{FF2B5EF4-FFF2-40B4-BE49-F238E27FC236}">
                <a16:creationId xmlns:a16="http://schemas.microsoft.com/office/drawing/2014/main" xmlns="" id="{89A6D210-7C9E-9788-0313-6B24E463D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465" y="5580112"/>
            <a:ext cx="3147070" cy="3147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7757366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1BD07BE-9A72-B120-D357-DE7EE5761D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44;p41">
            <a:extLst>
              <a:ext uri="{FF2B5EF4-FFF2-40B4-BE49-F238E27FC236}">
                <a16:creationId xmlns:a16="http://schemas.microsoft.com/office/drawing/2014/main" xmlns="" id="{04CD033F-F961-FF6F-263B-19C95232BF0E}"/>
              </a:ext>
            </a:extLst>
          </p:cNvPr>
          <p:cNvSpPr txBox="1">
            <a:spLocks/>
          </p:cNvSpPr>
          <p:nvPr/>
        </p:nvSpPr>
        <p:spPr>
          <a:xfrm>
            <a:off x="251520" y="1331640"/>
            <a:ext cx="5980200" cy="1354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spcFirstLastPara="1" wrap="square" lIns="0" tIns="0" rIns="0" bIns="0" anchor="t" anchorCtr="0">
            <a:sp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l" hangingPunct="1"/>
            <a:r>
              <a:rPr lang="ru-RU" b="1" i="1" dirty="0">
                <a:solidFill>
                  <a:srgbClr val="002060"/>
                </a:solidFill>
              </a:rPr>
              <a:t>Проектные работы </a:t>
            </a:r>
            <a:br>
              <a:rPr lang="ru-RU" b="1" i="1" dirty="0">
                <a:solidFill>
                  <a:srgbClr val="002060"/>
                </a:solidFill>
              </a:rPr>
            </a:br>
            <a:r>
              <a:rPr lang="ru-RU" b="1" i="1" dirty="0">
                <a:solidFill>
                  <a:srgbClr val="002060"/>
                </a:solidFill>
              </a:rPr>
              <a:t>и проектные задачи</a:t>
            </a:r>
          </a:p>
        </p:txBody>
      </p:sp>
      <p:sp>
        <p:nvSpPr>
          <p:cNvPr id="7" name="Google Shape;345;p41">
            <a:extLst>
              <a:ext uri="{FF2B5EF4-FFF2-40B4-BE49-F238E27FC236}">
                <a16:creationId xmlns:a16="http://schemas.microsoft.com/office/drawing/2014/main" xmlns="" id="{ADB267AB-59B2-2D94-ED58-8580C2694B83}"/>
              </a:ext>
            </a:extLst>
          </p:cNvPr>
          <p:cNvSpPr txBox="1"/>
          <p:nvPr/>
        </p:nvSpPr>
        <p:spPr>
          <a:xfrm>
            <a:off x="264420" y="3004416"/>
            <a:ext cx="8700068" cy="2497928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06000" tIns="234000" rIns="342000" bIns="2700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ru" sz="2000" b="1" i="1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Третьяковская галерея (Обучение служением)</a:t>
            </a:r>
            <a:endParaRPr sz="2000" b="1" i="1">
              <a:solidFill>
                <a:srgbClr val="002060"/>
              </a:solidFill>
              <a:latin typeface="Wix Madefor Display"/>
              <a:ea typeface="Wix Madefor Display"/>
              <a:cs typeface="Wix Madefor Display"/>
              <a:sym typeface="Wix Madefor Display"/>
            </a:endParaRPr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018"/>
              <a:buNone/>
            </a:pPr>
            <a:r>
              <a:rPr lang="ru" sz="1500" b="1" i="1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Социальная задача предполагает написание и озвучку тифлокомментариев к произведениям современного искусства — перформансам. </a:t>
            </a:r>
            <a:endParaRPr sz="1500" b="1" i="1">
              <a:solidFill>
                <a:srgbClr val="002060"/>
              </a:solidFill>
              <a:latin typeface="Wix Madefor Display"/>
              <a:ea typeface="Wix Madefor Display"/>
              <a:cs typeface="Wix Madefor Display"/>
              <a:sym typeface="Wix Madefor Display"/>
            </a:endParaRPr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SzPts val="1018"/>
              <a:buNone/>
            </a:pPr>
            <a:r>
              <a:rPr lang="ru" sz="1500" b="1" i="1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Инклюзивный отдел Государственной Третьяковской галереи занимается обеспечением доступности всех объектов искусства, принадлежащих Галерее, вне зависимости от категории, к которой относится посетитель. </a:t>
            </a:r>
            <a:endParaRPr sz="1500" b="1" i="1">
              <a:solidFill>
                <a:srgbClr val="002060"/>
              </a:solidFill>
              <a:latin typeface="Wix Madefor Display"/>
              <a:ea typeface="Wix Madefor Display"/>
              <a:cs typeface="Wix Madefor Display"/>
              <a:sym typeface="Wix Madefor Display"/>
            </a:endParaRPr>
          </a:p>
        </p:txBody>
      </p:sp>
      <p:pic>
        <p:nvPicPr>
          <p:cNvPr id="8" name="Google Shape;347;p41">
            <a:extLst>
              <a:ext uri="{FF2B5EF4-FFF2-40B4-BE49-F238E27FC236}">
                <a16:creationId xmlns:a16="http://schemas.microsoft.com/office/drawing/2014/main" xmlns="" id="{41CFA35B-1E87-B2C8-D7D3-794C9B6459E2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840390" y="2280574"/>
            <a:ext cx="3456384" cy="1080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38" name="Picture 2" descr="детишки на прозрачном фоне 24 фото">
            <a:extLst>
              <a:ext uri="{FF2B5EF4-FFF2-40B4-BE49-F238E27FC236}">
                <a16:creationId xmlns:a16="http://schemas.microsoft.com/office/drawing/2014/main" xmlns="" id="{677E08CC-5850-EAEB-CA09-B1A007376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74" y="5491434"/>
            <a:ext cx="9144000" cy="315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9749239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E57B657-02E8-413C-A5F9-056EF42276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68;p44">
            <a:extLst>
              <a:ext uri="{FF2B5EF4-FFF2-40B4-BE49-F238E27FC236}">
                <a16:creationId xmlns:a16="http://schemas.microsoft.com/office/drawing/2014/main" xmlns="" id="{8B104FD2-DEF3-762E-E401-967F44CEA34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78944" y="1542842"/>
            <a:ext cx="8586112" cy="830997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5400" b="1" i="1" dirty="0">
                <a:solidFill>
                  <a:srgbClr val="002060"/>
                </a:solidFill>
              </a:rPr>
              <a:t>Как все и всех объединить?</a:t>
            </a:r>
            <a:endParaRPr sz="5400" b="1" i="1" dirty="0">
              <a:solidFill>
                <a:srgbClr val="002060"/>
              </a:solidFill>
            </a:endParaRPr>
          </a:p>
        </p:txBody>
      </p:sp>
      <p:sp>
        <p:nvSpPr>
          <p:cNvPr id="5" name="Google Shape;369;p44">
            <a:extLst>
              <a:ext uri="{FF2B5EF4-FFF2-40B4-BE49-F238E27FC236}">
                <a16:creationId xmlns:a16="http://schemas.microsoft.com/office/drawing/2014/main" xmlns="" id="{9A90896A-6A3B-5E29-84A4-A255E122380E}"/>
              </a:ext>
            </a:extLst>
          </p:cNvPr>
          <p:cNvSpPr txBox="1"/>
          <p:nvPr/>
        </p:nvSpPr>
        <p:spPr>
          <a:xfrm>
            <a:off x="107504" y="2915816"/>
            <a:ext cx="5954400" cy="965457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06000" tIns="234000" rIns="342000" bIns="2700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18"/>
              <a:buNone/>
            </a:pPr>
            <a:r>
              <a:rPr lang="ru" sz="2000" b="1" i="1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Бинго</a:t>
            </a:r>
            <a:endParaRPr sz="1500" b="1" i="1">
              <a:solidFill>
                <a:srgbClr val="002060"/>
              </a:solidFill>
              <a:latin typeface="Wix Madefor Display"/>
              <a:ea typeface="Wix Madefor Display"/>
              <a:cs typeface="Wix Madefor Display"/>
              <a:sym typeface="Wix Madefor Display"/>
            </a:endParaRPr>
          </a:p>
        </p:txBody>
      </p:sp>
      <p:sp>
        <p:nvSpPr>
          <p:cNvPr id="10" name="Google Shape;371;p44">
            <a:extLst>
              <a:ext uri="{FF2B5EF4-FFF2-40B4-BE49-F238E27FC236}">
                <a16:creationId xmlns:a16="http://schemas.microsoft.com/office/drawing/2014/main" xmlns="" id="{2D859DF3-7B46-6EE9-9D6E-D1A5CD4F80CC}"/>
              </a:ext>
            </a:extLst>
          </p:cNvPr>
          <p:cNvSpPr txBox="1"/>
          <p:nvPr/>
        </p:nvSpPr>
        <p:spPr>
          <a:xfrm>
            <a:off x="174579" y="3985674"/>
            <a:ext cx="5954400" cy="3282758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06000" tIns="234000" rIns="342000" bIns="2700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ru" sz="1500" b="1" i="1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Что важно помнить?</a:t>
            </a:r>
            <a:endParaRPr sz="1500" b="1" i="1">
              <a:solidFill>
                <a:srgbClr val="002060"/>
              </a:solidFill>
              <a:latin typeface="Wix Madefor Display"/>
              <a:ea typeface="Wix Madefor Display"/>
              <a:cs typeface="Wix Madefor Display"/>
              <a:sym typeface="Wix Madefor Display"/>
            </a:endParaRPr>
          </a:p>
          <a:p>
            <a:pPr marL="239999" lvl="0" indent="-200025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Wix Madefor Display"/>
              <a:buChar char="■"/>
            </a:pPr>
            <a:r>
              <a:rPr lang="ru" sz="1500" b="1" i="1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Баланс активности и отдыха ( 60 на 40)</a:t>
            </a:r>
            <a:endParaRPr sz="1500" b="1" i="1">
              <a:solidFill>
                <a:srgbClr val="002060"/>
              </a:solidFill>
              <a:latin typeface="Wix Madefor Display"/>
              <a:ea typeface="Wix Madefor Display"/>
              <a:cs typeface="Wix Madefor Display"/>
              <a:sym typeface="Wix Madefor Display"/>
            </a:endParaRPr>
          </a:p>
          <a:p>
            <a:pPr marL="239999" lvl="0" indent="-200025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Wix Madefor Display"/>
              <a:buChar char="■"/>
            </a:pPr>
            <a:r>
              <a:rPr lang="ru" sz="1500" b="1" i="1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Формируем ключевые компетенции</a:t>
            </a:r>
            <a:endParaRPr sz="1500" b="1" i="1">
              <a:solidFill>
                <a:srgbClr val="002060"/>
              </a:solidFill>
              <a:latin typeface="Wix Madefor Display"/>
              <a:ea typeface="Wix Madefor Display"/>
              <a:cs typeface="Wix Madefor Display"/>
              <a:sym typeface="Wix Madefor Display"/>
            </a:endParaRPr>
          </a:p>
          <a:p>
            <a:pPr marL="239999" lvl="0" indent="-200025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Wix Madefor Display"/>
              <a:buChar char="■"/>
            </a:pPr>
            <a:r>
              <a:rPr lang="ru" sz="1500" b="1" i="1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Объединяем всех вместе</a:t>
            </a:r>
            <a:endParaRPr sz="1500" b="1" i="1">
              <a:solidFill>
                <a:srgbClr val="002060"/>
              </a:solidFill>
              <a:latin typeface="Wix Madefor Display"/>
              <a:ea typeface="Wix Madefor Display"/>
              <a:cs typeface="Wix Madefor Display"/>
              <a:sym typeface="Wix Madefor Display"/>
            </a:endParaRPr>
          </a:p>
          <a:p>
            <a:pPr marL="239999" lvl="0" indent="-200025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Wix Madefor Display"/>
              <a:buChar char="■"/>
            </a:pPr>
            <a:r>
              <a:rPr lang="ru" sz="1500" b="1" i="1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Задания трех типов: умею, хочу, могу</a:t>
            </a:r>
            <a:endParaRPr sz="1500" b="1" i="1">
              <a:solidFill>
                <a:srgbClr val="002060"/>
              </a:solidFill>
              <a:latin typeface="Wix Madefor Display"/>
              <a:ea typeface="Wix Madefor Display"/>
              <a:cs typeface="Wix Madefor Display"/>
              <a:sym typeface="Wix Madefor Display"/>
            </a:endParaRPr>
          </a:p>
          <a:p>
            <a:pPr marL="239999" lvl="0" indent="-200025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Wix Madefor Display"/>
              <a:buChar char="■"/>
            </a:pPr>
            <a:r>
              <a:rPr lang="ru" sz="1500" b="1" i="1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Современные форматы заданий</a:t>
            </a:r>
            <a:endParaRPr sz="1500" b="1" i="1">
              <a:solidFill>
                <a:srgbClr val="002060"/>
              </a:solidFill>
              <a:latin typeface="Wix Madefor Display"/>
              <a:ea typeface="Wix Madefor Display"/>
              <a:cs typeface="Wix Madefor Display"/>
              <a:sym typeface="Wix Madefor Display"/>
            </a:endParaRPr>
          </a:p>
          <a:p>
            <a:pPr marL="239999" lvl="0" indent="-200025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Wix Madefor Display"/>
              <a:buChar char="■"/>
            </a:pPr>
            <a:r>
              <a:rPr lang="ru" sz="1500" b="1" i="1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Фиксация достижений</a:t>
            </a:r>
            <a:endParaRPr sz="1500" b="1" i="1">
              <a:solidFill>
                <a:srgbClr val="002060"/>
              </a:solidFill>
              <a:latin typeface="Wix Madefor Display"/>
              <a:ea typeface="Wix Madefor Display"/>
              <a:cs typeface="Wix Madefor Display"/>
              <a:sym typeface="Wix Madefor Display"/>
            </a:endParaRPr>
          </a:p>
          <a:p>
            <a:pPr marL="239999" lvl="0" indent="-200025" algn="l" rtl="0">
              <a:lnSpc>
                <a:spcPct val="110000"/>
              </a:lnSpc>
              <a:spcBef>
                <a:spcPts val="700"/>
              </a:spcBef>
              <a:spcAft>
                <a:spcPts val="700"/>
              </a:spcAft>
              <a:buClr>
                <a:schemeClr val="dk1"/>
              </a:buClr>
              <a:buSzPts val="1500"/>
              <a:buFont typeface="Wix Madefor Display"/>
              <a:buChar char="■"/>
            </a:pPr>
            <a:r>
              <a:rPr lang="ru" sz="1500" b="1" i="1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Рефлексивные мероприятия</a:t>
            </a:r>
            <a:endParaRPr sz="1500" b="1" i="1">
              <a:solidFill>
                <a:srgbClr val="002060"/>
              </a:solidFill>
              <a:latin typeface="Wix Madefor Display"/>
              <a:ea typeface="Wix Madefor Display"/>
              <a:cs typeface="Wix Madefor Display"/>
              <a:sym typeface="Wix Madefor Display"/>
            </a:endParaRPr>
          </a:p>
        </p:txBody>
      </p:sp>
      <p:pic>
        <p:nvPicPr>
          <p:cNvPr id="9" name="Google Shape;370;p44">
            <a:extLst>
              <a:ext uri="{FF2B5EF4-FFF2-40B4-BE49-F238E27FC236}">
                <a16:creationId xmlns:a16="http://schemas.microsoft.com/office/drawing/2014/main" xmlns="" id="{020580B9-77A1-E263-4A10-98F29C2729CA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772689" y="2915816"/>
            <a:ext cx="4235020" cy="4379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4907487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B8F4FF6-F2A3-6875-219D-C23B577E2D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21;p61">
            <a:extLst>
              <a:ext uri="{FF2B5EF4-FFF2-40B4-BE49-F238E27FC236}">
                <a16:creationId xmlns:a16="http://schemas.microsoft.com/office/drawing/2014/main" xmlns="" id="{9D8E61E3-64A1-7730-652C-7699F8312968}"/>
              </a:ext>
            </a:extLst>
          </p:cNvPr>
          <p:cNvSpPr txBox="1">
            <a:spLocks noGrp="1"/>
          </p:cNvSpPr>
          <p:nvPr/>
        </p:nvSpPr>
        <p:spPr>
          <a:xfrm>
            <a:off x="539552" y="1420888"/>
            <a:ext cx="8460940" cy="677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oto Sans"/>
              <a:buNone/>
              <a:defRPr sz="26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L="914400" marR="0" lvl="1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371600" marR="0" lvl="2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828800" marR="0" lvl="3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286000" marR="0" lvl="4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743200" marR="0" lvl="5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3200400" marR="0" lvl="6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657600" marR="0" lvl="7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4114800" marR="0" lvl="8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dirty="0">
                <a:solidFill>
                  <a:srgbClr val="002060"/>
                </a:solidFill>
              </a:rPr>
              <a:t>Итоги вебинара</a:t>
            </a:r>
            <a:endParaRPr sz="4000" dirty="0">
              <a:solidFill>
                <a:srgbClr val="002060"/>
              </a:solidFill>
            </a:endParaRPr>
          </a:p>
        </p:txBody>
      </p:sp>
      <p:sp>
        <p:nvSpPr>
          <p:cNvPr id="3" name="Google Shape;423;p61">
            <a:extLst>
              <a:ext uri="{FF2B5EF4-FFF2-40B4-BE49-F238E27FC236}">
                <a16:creationId xmlns:a16="http://schemas.microsoft.com/office/drawing/2014/main" xmlns="" id="{644E725D-D85F-A99D-2B63-4CFDC367828B}"/>
              </a:ext>
            </a:extLst>
          </p:cNvPr>
          <p:cNvSpPr txBox="1"/>
          <p:nvPr/>
        </p:nvSpPr>
        <p:spPr>
          <a:xfrm>
            <a:off x="395536" y="1907704"/>
            <a:ext cx="8136904" cy="3321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900" b="1" i="0" u="none" strike="noStrike" cap="none" dirty="0">
              <a:solidFill>
                <a:srgbClr val="151515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44450" marR="0" lvl="0" algn="l" rtl="0">
              <a:lnSpc>
                <a:spcPct val="110000"/>
              </a:lnSpc>
              <a:spcBef>
                <a:spcPts val="1100"/>
              </a:spcBef>
              <a:spcAft>
                <a:spcPts val="0"/>
              </a:spcAft>
              <a:buClr>
                <a:srgbClr val="6576FB"/>
              </a:buClr>
              <a:buSzPts val="1900"/>
            </a:pPr>
            <a:r>
              <a:rPr lang="ru-RU" sz="1900" dirty="0">
                <a:solidFill>
                  <a:srgbClr val="151515"/>
                </a:solidFill>
                <a:latin typeface="Noto Sans"/>
                <a:ea typeface="Noto Sans"/>
                <a:cs typeface="Noto Sans"/>
                <a:sym typeface="Noto Sans"/>
              </a:rPr>
              <a:t>✅ Поняли, как установить контакт с классом и создать атмосферу доверия;</a:t>
            </a:r>
          </a:p>
          <a:p>
            <a:pPr marL="44450" marR="0" lvl="0" algn="l" rtl="0">
              <a:lnSpc>
                <a:spcPct val="110000"/>
              </a:lnSpc>
              <a:spcBef>
                <a:spcPts val="1100"/>
              </a:spcBef>
              <a:spcAft>
                <a:spcPts val="0"/>
              </a:spcAft>
              <a:buClr>
                <a:srgbClr val="6576FB"/>
              </a:buClr>
              <a:buSzPts val="1900"/>
            </a:pPr>
            <a:r>
              <a:rPr lang="ru-RU" sz="1900" dirty="0">
                <a:solidFill>
                  <a:srgbClr val="151515"/>
                </a:solidFill>
                <a:latin typeface="Noto Sans"/>
                <a:ea typeface="Noto Sans"/>
                <a:cs typeface="Noto Sans"/>
                <a:sym typeface="Noto Sans"/>
              </a:rPr>
              <a:t>✅ Научились выстраивать работу с классом, учитывая их особенности;</a:t>
            </a:r>
          </a:p>
          <a:p>
            <a:pPr marL="44450" marR="0" lvl="0" algn="l" rtl="0">
              <a:lnSpc>
                <a:spcPct val="110000"/>
              </a:lnSpc>
              <a:spcBef>
                <a:spcPts val="1100"/>
              </a:spcBef>
              <a:spcAft>
                <a:spcPts val="0"/>
              </a:spcAft>
              <a:buClr>
                <a:srgbClr val="6576FB"/>
              </a:buClr>
              <a:buSzPts val="1900"/>
            </a:pPr>
            <a:r>
              <a:rPr lang="ru-RU" sz="1900" dirty="0">
                <a:solidFill>
                  <a:srgbClr val="151515"/>
                </a:solidFill>
                <a:latin typeface="Noto Sans"/>
                <a:ea typeface="Noto Sans"/>
                <a:cs typeface="Noto Sans"/>
                <a:sym typeface="Noto Sans"/>
              </a:rPr>
              <a:t>✅ Узнали, как провести родительское собрание так, чтобы оно было основой партнерства;</a:t>
            </a:r>
          </a:p>
          <a:p>
            <a:pPr marL="44450" marR="0" lvl="0" algn="l" rtl="0">
              <a:lnSpc>
                <a:spcPct val="110000"/>
              </a:lnSpc>
              <a:spcBef>
                <a:spcPts val="1100"/>
              </a:spcBef>
              <a:spcAft>
                <a:spcPts val="0"/>
              </a:spcAft>
              <a:buClr>
                <a:srgbClr val="6576FB"/>
              </a:buClr>
              <a:buSzPts val="1900"/>
            </a:pPr>
            <a:r>
              <a:rPr lang="ru-RU" sz="1900" dirty="0">
                <a:solidFill>
                  <a:srgbClr val="151515"/>
                </a:solidFill>
                <a:latin typeface="Noto Sans"/>
                <a:ea typeface="Noto Sans"/>
                <a:cs typeface="Noto Sans"/>
                <a:sym typeface="Noto Sans"/>
              </a:rPr>
              <a:t>✅ Научились создавать классные традиции.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446E3E2-6F49-1E6E-9DDC-06DCFFEDAA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056" y="5253340"/>
            <a:ext cx="4104456" cy="34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54526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3AE1806-792E-20F5-C607-9135D15BBC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Человеческое лицо, одежда, улыбка, человек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xmlns="" id="{1EBCEBEC-8524-2BF5-FEAC-5B5DC41BAE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1403648"/>
            <a:ext cx="7211431" cy="6916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552303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Нажмите дважды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4" name="Нажмите дважды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5" name="СТР_2.jpg" descr="СТР_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1FE6378-F76F-0150-3893-AF52B3B9E1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95;p68">
            <a:extLst>
              <a:ext uri="{FF2B5EF4-FFF2-40B4-BE49-F238E27FC236}">
                <a16:creationId xmlns:a16="http://schemas.microsoft.com/office/drawing/2014/main" xmlns="" id="{8EA6E313-2DD4-66FD-6496-766E828E9D9A}"/>
              </a:ext>
            </a:extLst>
          </p:cNvPr>
          <p:cNvSpPr txBox="1">
            <a:spLocks noGrp="1"/>
          </p:cNvSpPr>
          <p:nvPr/>
        </p:nvSpPr>
        <p:spPr>
          <a:xfrm>
            <a:off x="395536" y="1314797"/>
            <a:ext cx="8424936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"/>
              <a:buNone/>
              <a:defRPr sz="48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"/>
              <a:buNone/>
              <a:defRPr sz="14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"/>
              <a:buNone/>
              <a:defRPr sz="14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"/>
              <a:buNone/>
              <a:defRPr sz="14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"/>
              <a:buNone/>
              <a:defRPr sz="14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"/>
              <a:buNone/>
              <a:defRPr sz="14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"/>
              <a:buNone/>
              <a:defRPr sz="14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"/>
              <a:buNone/>
              <a:defRPr sz="14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"/>
              <a:buNone/>
              <a:defRPr sz="14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4500" dirty="0">
                <a:solidFill>
                  <a:srgbClr val="002060"/>
                </a:solidFill>
              </a:rPr>
              <a:t>Для меня классный коллектив — это</a:t>
            </a:r>
            <a:endParaRPr sz="4500" dirty="0">
              <a:solidFill>
                <a:srgbClr val="002060"/>
              </a:solidFill>
            </a:endParaRPr>
          </a:p>
        </p:txBody>
      </p:sp>
      <p:pic>
        <p:nvPicPr>
          <p:cNvPr id="8" name="Google Shape;396;p68">
            <a:extLst>
              <a:ext uri="{FF2B5EF4-FFF2-40B4-BE49-F238E27FC236}">
                <a16:creationId xmlns:a16="http://schemas.microsoft.com/office/drawing/2014/main" xmlns="" id="{C67465DD-6E28-3334-FD20-9267274FD7E8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rcRect l="13520"/>
          <a:stretch>
            <a:fillRect/>
          </a:stretch>
        </p:blipFill>
        <p:spPr>
          <a:xfrm>
            <a:off x="7220" y="2923139"/>
            <a:ext cx="3964467" cy="2521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397;p68">
            <a:extLst>
              <a:ext uri="{FF2B5EF4-FFF2-40B4-BE49-F238E27FC236}">
                <a16:creationId xmlns:a16="http://schemas.microsoft.com/office/drawing/2014/main" xmlns="" id="{93C98275-7B41-4EA5-C64F-B253C772DB0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24712" y="2788643"/>
            <a:ext cx="2808312" cy="2689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398;p68">
            <a:extLst>
              <a:ext uri="{FF2B5EF4-FFF2-40B4-BE49-F238E27FC236}">
                <a16:creationId xmlns:a16="http://schemas.microsoft.com/office/drawing/2014/main" xmlns="" id="{A1E3FE44-C829-5B9A-F53B-A247CE2FEFBF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94428" y="5651049"/>
            <a:ext cx="6142351" cy="2521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399;p68">
            <a:extLst>
              <a:ext uri="{FF2B5EF4-FFF2-40B4-BE49-F238E27FC236}">
                <a16:creationId xmlns:a16="http://schemas.microsoft.com/office/drawing/2014/main" xmlns="" id="{3CF6B765-4778-9173-FB97-C301E397CB55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74971" y="2788643"/>
            <a:ext cx="3361808" cy="2521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400;p68">
            <a:extLst>
              <a:ext uri="{FF2B5EF4-FFF2-40B4-BE49-F238E27FC236}">
                <a16:creationId xmlns:a16="http://schemas.microsoft.com/office/drawing/2014/main" xmlns="" id="{0DFCA9BE-C4F0-433B-451D-C3045EC6CD0F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1564" y="5648520"/>
            <a:ext cx="4657475" cy="25150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336147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8DACE97-C960-2702-B23F-5E748814DC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21;p71">
            <a:extLst>
              <a:ext uri="{FF2B5EF4-FFF2-40B4-BE49-F238E27FC236}">
                <a16:creationId xmlns:a16="http://schemas.microsoft.com/office/drawing/2014/main" xmlns="" id="{05B223AF-25A4-7540-DFA3-D4427EEA011B}"/>
              </a:ext>
            </a:extLst>
          </p:cNvPr>
          <p:cNvSpPr txBox="1">
            <a:spLocks noGrp="1"/>
          </p:cNvSpPr>
          <p:nvPr/>
        </p:nvSpPr>
        <p:spPr>
          <a:xfrm>
            <a:off x="359532" y="1375944"/>
            <a:ext cx="8424936" cy="270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oto Sans"/>
              <a:buNone/>
              <a:defRPr sz="26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L="914400" marR="0" lvl="1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371600" marR="0" lvl="2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828800" marR="0" lvl="3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286000" marR="0" lvl="4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743200" marR="0" lvl="5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3200400" marR="0" lvl="6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657600" marR="0" lvl="7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4114800" marR="0" lvl="8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4000" dirty="0">
                <a:solidFill>
                  <a:srgbClr val="002060"/>
                </a:solidFill>
              </a:rPr>
              <a:t>Доверие рождается в атмосфере поддержки</a:t>
            </a:r>
            <a:endParaRPr sz="4000" dirty="0">
              <a:solidFill>
                <a:srgbClr val="00206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4000" dirty="0">
              <a:solidFill>
                <a:srgbClr val="00206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 dirty="0">
              <a:solidFill>
                <a:srgbClr val="002060"/>
              </a:solidFill>
            </a:endParaRPr>
          </a:p>
        </p:txBody>
      </p:sp>
      <p:sp>
        <p:nvSpPr>
          <p:cNvPr id="8" name="Google Shape;422;p71">
            <a:extLst>
              <a:ext uri="{FF2B5EF4-FFF2-40B4-BE49-F238E27FC236}">
                <a16:creationId xmlns:a16="http://schemas.microsoft.com/office/drawing/2014/main" xmlns="" id="{62775DC5-E8FB-256D-AA3A-B34B6D56801B}"/>
              </a:ext>
            </a:extLst>
          </p:cNvPr>
          <p:cNvSpPr/>
          <p:nvPr/>
        </p:nvSpPr>
        <p:spPr>
          <a:xfrm>
            <a:off x="834357" y="5450374"/>
            <a:ext cx="7290658" cy="618437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spcFirstLastPara="1" wrap="square" lIns="216000" tIns="144000" rIns="162000" bIns="1440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ru-RU" sz="16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Как работаем?</a:t>
            </a:r>
            <a:endParaRPr sz="1600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9" name="Google Shape;423;p71">
            <a:extLst>
              <a:ext uri="{FF2B5EF4-FFF2-40B4-BE49-F238E27FC236}">
                <a16:creationId xmlns:a16="http://schemas.microsoft.com/office/drawing/2014/main" xmlns="" id="{7DE87150-17C8-6E07-D9A7-7E2C331BB7D8}"/>
              </a:ext>
            </a:extLst>
          </p:cNvPr>
          <p:cNvSpPr/>
          <p:nvPr/>
        </p:nvSpPr>
        <p:spPr>
          <a:xfrm>
            <a:off x="834357" y="2987824"/>
            <a:ext cx="7290658" cy="618437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spcFirstLastPara="1" wrap="square" lIns="216000" tIns="144000" rIns="162000" bIns="1440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ru-RU" sz="16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С чем работаем?</a:t>
            </a:r>
            <a:endParaRPr sz="1600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12" name="Google Shape;428;p71">
            <a:extLst>
              <a:ext uri="{FF2B5EF4-FFF2-40B4-BE49-F238E27FC236}">
                <a16:creationId xmlns:a16="http://schemas.microsoft.com/office/drawing/2014/main" xmlns="" id="{2CB96F54-EE6F-CF32-E689-CBFC73E64478}"/>
              </a:ext>
            </a:extLst>
          </p:cNvPr>
          <p:cNvSpPr/>
          <p:nvPr/>
        </p:nvSpPr>
        <p:spPr>
          <a:xfrm>
            <a:off x="834277" y="3943483"/>
            <a:ext cx="7290657" cy="916549"/>
          </a:xfrm>
          <a:prstGeom prst="roundRect">
            <a:avLst>
              <a:gd name="adj" fmla="val 0"/>
            </a:avLst>
          </a:prstGeom>
          <a:solidFill>
            <a:schemeClr val="lt1"/>
          </a:solidFill>
          <a:ln w="19050" cap="flat" cmpd="sng">
            <a:solidFill>
              <a:srgbClr val="6576F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16000" tIns="144000" rIns="162000" bIns="1440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600" dirty="0">
                <a:solidFill>
                  <a:srgbClr val="151515"/>
                </a:solidFill>
                <a:latin typeface="Noto Sans"/>
                <a:ea typeface="Noto Sans"/>
                <a:cs typeface="Noto Sans"/>
                <a:sym typeface="Noto Sans"/>
              </a:rPr>
              <a:t>Индивидуальный подход</a:t>
            </a:r>
            <a:endParaRPr sz="1600" dirty="0">
              <a:solidFill>
                <a:srgbClr val="151515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14" name="Google Shape;430;p71">
            <a:extLst>
              <a:ext uri="{FF2B5EF4-FFF2-40B4-BE49-F238E27FC236}">
                <a16:creationId xmlns:a16="http://schemas.microsoft.com/office/drawing/2014/main" xmlns="" id="{EC00AA8C-FC56-22D8-59F2-2588F7B94D90}"/>
              </a:ext>
            </a:extLst>
          </p:cNvPr>
          <p:cNvSpPr/>
          <p:nvPr/>
        </p:nvSpPr>
        <p:spPr>
          <a:xfrm>
            <a:off x="834357" y="6418800"/>
            <a:ext cx="2280991" cy="1445240"/>
          </a:xfrm>
          <a:prstGeom prst="roundRect">
            <a:avLst>
              <a:gd name="adj" fmla="val 0"/>
            </a:avLst>
          </a:prstGeom>
          <a:solidFill>
            <a:schemeClr val="lt1"/>
          </a:solidFill>
          <a:ln w="19050" cap="flat" cmpd="sng">
            <a:solidFill>
              <a:srgbClr val="6576F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16000" tIns="144000" rIns="162000" bIns="1440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lvl="0" indent="-3302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51515"/>
              </a:buClr>
              <a:buSzPts val="1600"/>
              <a:buFont typeface="Noto Sans"/>
              <a:buChar char="●"/>
            </a:pPr>
            <a:r>
              <a:rPr lang="ru-RU" sz="1600">
                <a:solidFill>
                  <a:srgbClr val="151515"/>
                </a:solidFill>
                <a:latin typeface="Noto Sans"/>
                <a:ea typeface="Noto Sans"/>
                <a:cs typeface="Noto Sans"/>
                <a:sym typeface="Noto Sans"/>
              </a:rPr>
              <a:t>Четкие инструкции</a:t>
            </a:r>
            <a:endParaRPr sz="1600">
              <a:solidFill>
                <a:srgbClr val="151515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457200" lvl="0" indent="-3302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51515"/>
              </a:buClr>
              <a:buSzPts val="1600"/>
              <a:buFont typeface="Noto Sans"/>
              <a:buChar char="●"/>
            </a:pPr>
            <a:r>
              <a:rPr lang="ru-RU" sz="1600">
                <a:solidFill>
                  <a:srgbClr val="151515"/>
                </a:solidFill>
                <a:latin typeface="Noto Sans"/>
                <a:ea typeface="Noto Sans"/>
                <a:cs typeface="Noto Sans"/>
                <a:sym typeface="Noto Sans"/>
              </a:rPr>
              <a:t>работа с мотивацией</a:t>
            </a:r>
            <a:endParaRPr sz="1600">
              <a:solidFill>
                <a:srgbClr val="151515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cxnSp>
        <p:nvCxnSpPr>
          <p:cNvPr id="15" name="Google Shape;433;p71">
            <a:extLst>
              <a:ext uri="{FF2B5EF4-FFF2-40B4-BE49-F238E27FC236}">
                <a16:creationId xmlns:a16="http://schemas.microsoft.com/office/drawing/2014/main" xmlns="" id="{0A9B4A17-DA2E-440E-4C88-04962E9ECDF1}"/>
              </a:ext>
            </a:extLst>
          </p:cNvPr>
          <p:cNvCxnSpPr>
            <a:cxnSpLocks/>
          </p:cNvCxnSpPr>
          <p:nvPr/>
        </p:nvCxnSpPr>
        <p:spPr>
          <a:xfrm>
            <a:off x="6988747" y="6056863"/>
            <a:ext cx="81" cy="309219"/>
          </a:xfrm>
          <a:prstGeom prst="straightConnector1">
            <a:avLst/>
          </a:prstGeom>
          <a:noFill/>
          <a:ln w="19050" cap="flat" cmpd="sng">
            <a:solidFill>
              <a:srgbClr val="0070C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6" name="Google Shape;434;p71">
            <a:extLst>
              <a:ext uri="{FF2B5EF4-FFF2-40B4-BE49-F238E27FC236}">
                <a16:creationId xmlns:a16="http://schemas.microsoft.com/office/drawing/2014/main" xmlns="" id="{8F641F59-2EC5-39A2-E548-F6C1D2E15286}"/>
              </a:ext>
            </a:extLst>
          </p:cNvPr>
          <p:cNvSpPr/>
          <p:nvPr/>
        </p:nvSpPr>
        <p:spPr>
          <a:xfrm>
            <a:off x="3241423" y="6406025"/>
            <a:ext cx="2770737" cy="1445240"/>
          </a:xfrm>
          <a:prstGeom prst="roundRect">
            <a:avLst>
              <a:gd name="adj" fmla="val 0"/>
            </a:avLst>
          </a:prstGeom>
          <a:solidFill>
            <a:schemeClr val="lt1"/>
          </a:solidFill>
          <a:ln w="19050" cap="flat" cmpd="sng">
            <a:solidFill>
              <a:srgbClr val="6576F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16000" tIns="144000" rIns="162000" bIns="1440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lvl="0" indent="-3302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51515"/>
              </a:buClr>
              <a:buSzPts val="1600"/>
              <a:buFont typeface="Noto Sans"/>
              <a:buChar char="●"/>
            </a:pPr>
            <a:r>
              <a:rPr lang="ru-RU" sz="1600">
                <a:solidFill>
                  <a:srgbClr val="151515"/>
                </a:solidFill>
                <a:latin typeface="Noto Sans"/>
                <a:ea typeface="Noto Sans"/>
                <a:cs typeface="Noto Sans"/>
                <a:sym typeface="Noto Sans"/>
              </a:rPr>
              <a:t>У каждого в классе своя роль</a:t>
            </a:r>
            <a:endParaRPr sz="1600">
              <a:solidFill>
                <a:srgbClr val="151515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457200" lvl="0" indent="-3302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51515"/>
              </a:buClr>
              <a:buSzPts val="1600"/>
              <a:buFont typeface="Noto Sans"/>
              <a:buChar char="●"/>
            </a:pPr>
            <a:r>
              <a:rPr lang="ru-RU" sz="1600">
                <a:solidFill>
                  <a:srgbClr val="151515"/>
                </a:solidFill>
                <a:latin typeface="Noto Sans"/>
                <a:ea typeface="Noto Sans"/>
                <a:cs typeface="Noto Sans"/>
                <a:sym typeface="Noto Sans"/>
              </a:rPr>
              <a:t>Дневник индивидуальных достижений</a:t>
            </a:r>
            <a:endParaRPr sz="1600">
              <a:solidFill>
                <a:srgbClr val="151515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17" name="Google Shape;435;p71">
            <a:extLst>
              <a:ext uri="{FF2B5EF4-FFF2-40B4-BE49-F238E27FC236}">
                <a16:creationId xmlns:a16="http://schemas.microsoft.com/office/drawing/2014/main" xmlns="" id="{50DDB75F-130F-9795-825C-ACFD0CE8706C}"/>
              </a:ext>
            </a:extLst>
          </p:cNvPr>
          <p:cNvSpPr/>
          <p:nvPr/>
        </p:nvSpPr>
        <p:spPr>
          <a:xfrm>
            <a:off x="6068757" y="6394825"/>
            <a:ext cx="2043015" cy="1445240"/>
          </a:xfrm>
          <a:prstGeom prst="roundRect">
            <a:avLst>
              <a:gd name="adj" fmla="val 0"/>
            </a:avLst>
          </a:prstGeom>
          <a:solidFill>
            <a:schemeClr val="lt1"/>
          </a:solidFill>
          <a:ln w="19050" cap="flat" cmpd="sng">
            <a:solidFill>
              <a:srgbClr val="6576F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16000" tIns="144000" rIns="162000" bIns="1440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lvl="0" indent="-3302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51515"/>
              </a:buClr>
              <a:buSzPts val="1600"/>
              <a:buFont typeface="Noto Sans"/>
              <a:buChar char="●"/>
            </a:pPr>
            <a:r>
              <a:rPr lang="ru-RU" sz="1600">
                <a:solidFill>
                  <a:srgbClr val="151515"/>
                </a:solidFill>
                <a:latin typeface="Noto Sans"/>
                <a:ea typeface="Noto Sans"/>
                <a:cs typeface="Noto Sans"/>
                <a:sym typeface="Noto Sans"/>
              </a:rPr>
              <a:t>Я смог…</a:t>
            </a:r>
            <a:endParaRPr sz="1600">
              <a:solidFill>
                <a:srgbClr val="151515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457200" lvl="0" indent="-3302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51515"/>
              </a:buClr>
              <a:buSzPts val="1600"/>
              <a:buFont typeface="Noto Sans"/>
              <a:buChar char="●"/>
            </a:pPr>
            <a:r>
              <a:rPr lang="ru-RU" sz="1600">
                <a:solidFill>
                  <a:srgbClr val="151515"/>
                </a:solidFill>
                <a:latin typeface="Noto Sans"/>
                <a:ea typeface="Noto Sans"/>
                <a:cs typeface="Noto Sans"/>
                <a:sym typeface="Noto Sans"/>
              </a:rPr>
              <a:t>Нас можно похвалить за…</a:t>
            </a:r>
            <a:endParaRPr sz="1600">
              <a:solidFill>
                <a:srgbClr val="151515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cxnSp>
        <p:nvCxnSpPr>
          <p:cNvPr id="21" name="Google Shape;427;p71">
            <a:extLst>
              <a:ext uri="{FF2B5EF4-FFF2-40B4-BE49-F238E27FC236}">
                <a16:creationId xmlns:a16="http://schemas.microsoft.com/office/drawing/2014/main" xmlns="" id="{94801E40-AF61-0255-CC38-A0BFF20576BF}"/>
              </a:ext>
            </a:extLst>
          </p:cNvPr>
          <p:cNvCxnSpPr>
            <a:cxnSpLocks/>
          </p:cNvCxnSpPr>
          <p:nvPr/>
        </p:nvCxnSpPr>
        <p:spPr>
          <a:xfrm>
            <a:off x="4571919" y="3563888"/>
            <a:ext cx="81" cy="309219"/>
          </a:xfrm>
          <a:prstGeom prst="straightConnector1">
            <a:avLst/>
          </a:prstGeom>
          <a:noFill/>
          <a:ln w="19050" cap="flat" cmpd="sng">
            <a:solidFill>
              <a:srgbClr val="0070C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3" name="Google Shape;427;p71">
            <a:extLst>
              <a:ext uri="{FF2B5EF4-FFF2-40B4-BE49-F238E27FC236}">
                <a16:creationId xmlns:a16="http://schemas.microsoft.com/office/drawing/2014/main" xmlns="" id="{9787760A-F6F8-B440-73F7-60DE3EFC3FFA}"/>
              </a:ext>
            </a:extLst>
          </p:cNvPr>
          <p:cNvCxnSpPr>
            <a:cxnSpLocks/>
          </p:cNvCxnSpPr>
          <p:nvPr/>
        </p:nvCxnSpPr>
        <p:spPr>
          <a:xfrm>
            <a:off x="1907704" y="6062981"/>
            <a:ext cx="81" cy="309219"/>
          </a:xfrm>
          <a:prstGeom prst="straightConnector1">
            <a:avLst/>
          </a:prstGeom>
          <a:noFill/>
          <a:ln w="19050" cap="flat" cmpd="sng">
            <a:solidFill>
              <a:srgbClr val="0070C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4" name="Google Shape;427;p71">
            <a:extLst>
              <a:ext uri="{FF2B5EF4-FFF2-40B4-BE49-F238E27FC236}">
                <a16:creationId xmlns:a16="http://schemas.microsoft.com/office/drawing/2014/main" xmlns="" id="{B4A3DCDB-7970-957C-B373-22ACE04D6E4E}"/>
              </a:ext>
            </a:extLst>
          </p:cNvPr>
          <p:cNvCxnSpPr>
            <a:cxnSpLocks/>
          </p:cNvCxnSpPr>
          <p:nvPr/>
        </p:nvCxnSpPr>
        <p:spPr>
          <a:xfrm>
            <a:off x="4571919" y="6012160"/>
            <a:ext cx="81" cy="309219"/>
          </a:xfrm>
          <a:prstGeom prst="straightConnector1">
            <a:avLst/>
          </a:prstGeom>
          <a:noFill/>
          <a:ln w="19050" cap="flat" cmpd="sng">
            <a:solidFill>
              <a:srgbClr val="0070C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026" name="Picture 2" descr="Пнг Школьник 10 фото">
            <a:extLst>
              <a:ext uri="{FF2B5EF4-FFF2-40B4-BE49-F238E27FC236}">
                <a16:creationId xmlns:a16="http://schemas.microsoft.com/office/drawing/2014/main" xmlns="" id="{EE079C3F-9D9C-A5A5-7079-3D12F64A75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3472" y="2579664"/>
            <a:ext cx="5411278" cy="3489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9687627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D63BDC6-827E-71C1-E8FD-6D9E2EC61A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42;p72">
            <a:extLst>
              <a:ext uri="{FF2B5EF4-FFF2-40B4-BE49-F238E27FC236}">
                <a16:creationId xmlns:a16="http://schemas.microsoft.com/office/drawing/2014/main" xmlns="" id="{FE6F069C-91AE-48FA-306D-FFE1201292F9}"/>
              </a:ext>
            </a:extLst>
          </p:cNvPr>
          <p:cNvSpPr txBox="1">
            <a:spLocks noGrp="1"/>
          </p:cNvSpPr>
          <p:nvPr/>
        </p:nvSpPr>
        <p:spPr>
          <a:xfrm>
            <a:off x="323528" y="1633622"/>
            <a:ext cx="10938000" cy="744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oto Sans"/>
              <a:buNone/>
              <a:defRPr sz="26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L="914400" marR="0" lvl="1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371600" marR="0" lvl="2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828800" marR="0" lvl="3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286000" marR="0" lvl="4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743200" marR="0" lvl="5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3200400" marR="0" lvl="6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657600" marR="0" lvl="7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4114800" marR="0" lvl="8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ru-RU" sz="4400" dirty="0">
                <a:solidFill>
                  <a:srgbClr val="002060"/>
                </a:solidFill>
              </a:rPr>
              <a:t>Мотивационный атом</a:t>
            </a:r>
            <a:endParaRPr sz="4400" dirty="0">
              <a:solidFill>
                <a:srgbClr val="002060"/>
              </a:solidFill>
            </a:endParaRPr>
          </a:p>
        </p:txBody>
      </p:sp>
      <p:sp>
        <p:nvSpPr>
          <p:cNvPr id="3" name="Google Shape;443;p72">
            <a:extLst>
              <a:ext uri="{FF2B5EF4-FFF2-40B4-BE49-F238E27FC236}">
                <a16:creationId xmlns:a16="http://schemas.microsoft.com/office/drawing/2014/main" xmlns="" id="{E8D55EA5-68A3-C8DC-018A-72A369DA8A3D}"/>
              </a:ext>
            </a:extLst>
          </p:cNvPr>
          <p:cNvSpPr txBox="1"/>
          <p:nvPr/>
        </p:nvSpPr>
        <p:spPr>
          <a:xfrm>
            <a:off x="372545" y="2933745"/>
            <a:ext cx="2632500" cy="349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62" b="1" dirty="0">
                <a:solidFill>
                  <a:srgbClr val="0070C0"/>
                </a:solidFill>
                <a:latin typeface="Noto Sans"/>
                <a:ea typeface="Noto Sans"/>
                <a:cs typeface="Noto Sans"/>
                <a:sym typeface="Noto Sans"/>
              </a:rPr>
              <a:t>1 шаг</a:t>
            </a:r>
            <a:endParaRPr sz="2062" dirty="0">
              <a:solidFill>
                <a:srgbClr val="0070C0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4" name="Google Shape;444;p72">
            <a:extLst>
              <a:ext uri="{FF2B5EF4-FFF2-40B4-BE49-F238E27FC236}">
                <a16:creationId xmlns:a16="http://schemas.microsoft.com/office/drawing/2014/main" xmlns="" id="{8AE75512-135D-AEBE-7AFA-4E7AAF863DDB}"/>
              </a:ext>
            </a:extLst>
          </p:cNvPr>
          <p:cNvSpPr txBox="1"/>
          <p:nvPr/>
        </p:nvSpPr>
        <p:spPr>
          <a:xfrm>
            <a:off x="372545" y="3897089"/>
            <a:ext cx="2345400" cy="349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Arial"/>
              <a:buNone/>
            </a:pPr>
            <a:r>
              <a:rPr lang="ru-RU" sz="2062" b="1" dirty="0">
                <a:solidFill>
                  <a:srgbClr val="0070C0"/>
                </a:solidFill>
                <a:latin typeface="Noto Sans"/>
                <a:ea typeface="Noto Sans"/>
                <a:cs typeface="Noto Sans"/>
                <a:sym typeface="Noto Sans"/>
              </a:rPr>
              <a:t>2 шаг</a:t>
            </a:r>
            <a:endParaRPr sz="2062" dirty="0">
              <a:solidFill>
                <a:srgbClr val="0070C0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5" name="Google Shape;445;p72">
            <a:extLst>
              <a:ext uri="{FF2B5EF4-FFF2-40B4-BE49-F238E27FC236}">
                <a16:creationId xmlns:a16="http://schemas.microsoft.com/office/drawing/2014/main" xmlns="" id="{708DD53C-E296-B814-D441-58E7AA8FE28E}"/>
              </a:ext>
            </a:extLst>
          </p:cNvPr>
          <p:cNvSpPr txBox="1"/>
          <p:nvPr/>
        </p:nvSpPr>
        <p:spPr>
          <a:xfrm>
            <a:off x="84512" y="3476015"/>
            <a:ext cx="4152899" cy="3102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27378" lvl="0" indent="-315737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51515"/>
              </a:buClr>
              <a:buSzPts val="1833"/>
              <a:buFont typeface="Noto Sans"/>
              <a:buChar char="●"/>
            </a:pPr>
            <a:r>
              <a:rPr lang="ru-RU" sz="1833" dirty="0">
                <a:solidFill>
                  <a:srgbClr val="151515"/>
                </a:solidFill>
                <a:latin typeface="Noto Sans"/>
                <a:ea typeface="Noto Sans"/>
                <a:cs typeface="Noto Sans"/>
                <a:sym typeface="Noto Sans"/>
              </a:rPr>
              <a:t>В центре листа пишем слово “Я”</a:t>
            </a:r>
            <a:endParaRPr sz="1833" dirty="0">
              <a:solidFill>
                <a:srgbClr val="151515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7" name="Google Shape;446;p72">
            <a:extLst>
              <a:ext uri="{FF2B5EF4-FFF2-40B4-BE49-F238E27FC236}">
                <a16:creationId xmlns:a16="http://schemas.microsoft.com/office/drawing/2014/main" xmlns="" id="{6A287C74-DC1E-8E05-80F8-CE8F29FBFD86}"/>
              </a:ext>
            </a:extLst>
          </p:cNvPr>
          <p:cNvSpPr txBox="1"/>
          <p:nvPr/>
        </p:nvSpPr>
        <p:spPr>
          <a:xfrm>
            <a:off x="84513" y="4285130"/>
            <a:ext cx="4102500" cy="12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27378" lvl="0" indent="-315737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51515"/>
              </a:buClr>
              <a:buSzPts val="1833"/>
              <a:buFont typeface="Noto Sans"/>
              <a:buChar char="●"/>
            </a:pPr>
            <a:r>
              <a:rPr lang="ru-RU" sz="1833" dirty="0">
                <a:solidFill>
                  <a:srgbClr val="151515"/>
                </a:solidFill>
                <a:latin typeface="Noto Sans"/>
                <a:ea typeface="Noto Sans"/>
                <a:cs typeface="Noto Sans"/>
                <a:sym typeface="Noto Sans"/>
              </a:rPr>
              <a:t>В произвольном порядке записываем то, что мы ассоциируем с нашей деятельностью</a:t>
            </a:r>
            <a:endParaRPr sz="1833" dirty="0">
              <a:solidFill>
                <a:srgbClr val="151515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13" name="Google Shape;447;p72">
            <a:extLst>
              <a:ext uri="{FF2B5EF4-FFF2-40B4-BE49-F238E27FC236}">
                <a16:creationId xmlns:a16="http://schemas.microsoft.com/office/drawing/2014/main" xmlns="" id="{06A652DB-4E95-1AB4-4529-8A5C0BCAFD70}"/>
              </a:ext>
            </a:extLst>
          </p:cNvPr>
          <p:cNvSpPr txBox="1"/>
          <p:nvPr/>
        </p:nvSpPr>
        <p:spPr>
          <a:xfrm>
            <a:off x="323528" y="5498404"/>
            <a:ext cx="2345400" cy="349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Arial"/>
              <a:buNone/>
            </a:pPr>
            <a:r>
              <a:rPr lang="ru-RU" sz="2062" b="1" dirty="0">
                <a:solidFill>
                  <a:srgbClr val="0070C0"/>
                </a:solidFill>
                <a:latin typeface="Noto Sans"/>
                <a:ea typeface="Noto Sans"/>
                <a:cs typeface="Noto Sans"/>
                <a:sym typeface="Noto Sans"/>
              </a:rPr>
              <a:t>3 шаг</a:t>
            </a:r>
            <a:endParaRPr sz="2062" dirty="0">
              <a:solidFill>
                <a:srgbClr val="0070C0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14" name="Google Shape;448;p72">
            <a:extLst>
              <a:ext uri="{FF2B5EF4-FFF2-40B4-BE49-F238E27FC236}">
                <a16:creationId xmlns:a16="http://schemas.microsoft.com/office/drawing/2014/main" xmlns="" id="{2FF35CAF-74E0-7543-004F-E22B069FC522}"/>
              </a:ext>
            </a:extLst>
          </p:cNvPr>
          <p:cNvSpPr txBox="1"/>
          <p:nvPr/>
        </p:nvSpPr>
        <p:spPr>
          <a:xfrm>
            <a:off x="35496" y="5886446"/>
            <a:ext cx="4102500" cy="12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27378" lvl="0" indent="-315737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51515"/>
              </a:buClr>
              <a:buSzPts val="1833"/>
              <a:buFont typeface="Noto Sans"/>
              <a:buChar char="●"/>
            </a:pPr>
            <a:r>
              <a:rPr lang="ru-RU" sz="1833">
                <a:solidFill>
                  <a:srgbClr val="151515"/>
                </a:solidFill>
                <a:latin typeface="Noto Sans"/>
                <a:ea typeface="Noto Sans"/>
                <a:cs typeface="Noto Sans"/>
                <a:sym typeface="Noto Sans"/>
              </a:rPr>
              <a:t>Проведите 2 горизонтальные и 2 вертикальные черты так, чтобы ваше “Я” осталось одно в центральной ячейке.</a:t>
            </a:r>
            <a:endParaRPr sz="1833">
              <a:solidFill>
                <a:srgbClr val="151515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pic>
        <p:nvPicPr>
          <p:cNvPr id="15" name="Google Shape;449;p72">
            <a:extLst>
              <a:ext uri="{FF2B5EF4-FFF2-40B4-BE49-F238E27FC236}">
                <a16:creationId xmlns:a16="http://schemas.microsoft.com/office/drawing/2014/main" xmlns="" id="{DBDCD898-DFF6-BD3A-DB8C-22D640E0D74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11659" t="14292" r="10452" b="2994"/>
          <a:stretch/>
        </p:blipFill>
        <p:spPr>
          <a:xfrm>
            <a:off x="3203848" y="3419872"/>
            <a:ext cx="6062541" cy="3608991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450;p72">
            <a:extLst>
              <a:ext uri="{FF2B5EF4-FFF2-40B4-BE49-F238E27FC236}">
                <a16:creationId xmlns:a16="http://schemas.microsoft.com/office/drawing/2014/main" xmlns="" id="{90BE0D0F-2522-5477-698B-C155CD05F880}"/>
              </a:ext>
            </a:extLst>
          </p:cNvPr>
          <p:cNvSpPr txBox="1"/>
          <p:nvPr/>
        </p:nvSpPr>
        <p:spPr>
          <a:xfrm>
            <a:off x="4719250" y="3749354"/>
            <a:ext cx="4152900" cy="677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6550" tIns="126550" rIns="126550" bIns="12655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91" b="1" dirty="0">
                <a:solidFill>
                  <a:srgbClr val="FFC00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х</a:t>
            </a:r>
            <a:endParaRPr sz="1938" dirty="0">
              <a:solidFill>
                <a:srgbClr val="FFC000"/>
              </a:solidFill>
            </a:endParaRPr>
          </a:p>
        </p:txBody>
      </p:sp>
      <p:sp>
        <p:nvSpPr>
          <p:cNvPr id="17" name="Google Shape;451;p72">
            <a:extLst>
              <a:ext uri="{FF2B5EF4-FFF2-40B4-BE49-F238E27FC236}">
                <a16:creationId xmlns:a16="http://schemas.microsoft.com/office/drawing/2014/main" xmlns="" id="{DDBCFE9A-4DE0-505F-AD30-AA003AF2E1EA}"/>
              </a:ext>
            </a:extLst>
          </p:cNvPr>
          <p:cNvSpPr txBox="1"/>
          <p:nvPr/>
        </p:nvSpPr>
        <p:spPr>
          <a:xfrm>
            <a:off x="4832382" y="5555562"/>
            <a:ext cx="4152900" cy="677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6550" tIns="126550" rIns="126550" bIns="12655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91" b="1">
                <a:solidFill>
                  <a:srgbClr val="FFC00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х</a:t>
            </a:r>
            <a:endParaRPr sz="1938">
              <a:solidFill>
                <a:srgbClr val="FFC000"/>
              </a:solidFill>
            </a:endParaRPr>
          </a:p>
        </p:txBody>
      </p:sp>
      <p:sp>
        <p:nvSpPr>
          <p:cNvPr id="18" name="Google Shape;452;p72">
            <a:extLst>
              <a:ext uri="{FF2B5EF4-FFF2-40B4-BE49-F238E27FC236}">
                <a16:creationId xmlns:a16="http://schemas.microsoft.com/office/drawing/2014/main" xmlns="" id="{391CF2DF-D973-7F7D-E0C4-D3A47E105E7A}"/>
              </a:ext>
            </a:extLst>
          </p:cNvPr>
          <p:cNvSpPr txBox="1"/>
          <p:nvPr/>
        </p:nvSpPr>
        <p:spPr>
          <a:xfrm>
            <a:off x="6287497" y="3060835"/>
            <a:ext cx="4152900" cy="677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6550" tIns="126550" rIns="126550" bIns="12655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91" b="1" dirty="0">
                <a:solidFill>
                  <a:srgbClr val="FFC00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х</a:t>
            </a:r>
            <a:endParaRPr sz="1938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600221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F6A4A4E-13AE-48DD-417F-42F24F064E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42;p72">
            <a:extLst>
              <a:ext uri="{FF2B5EF4-FFF2-40B4-BE49-F238E27FC236}">
                <a16:creationId xmlns:a16="http://schemas.microsoft.com/office/drawing/2014/main" xmlns="" id="{C6FF0E65-9E1F-84D7-7439-8D15AE798DBB}"/>
              </a:ext>
            </a:extLst>
          </p:cNvPr>
          <p:cNvSpPr txBox="1">
            <a:spLocks noGrp="1"/>
          </p:cNvSpPr>
          <p:nvPr/>
        </p:nvSpPr>
        <p:spPr>
          <a:xfrm>
            <a:off x="190637" y="1156030"/>
            <a:ext cx="10938000" cy="744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oto Sans"/>
              <a:buNone/>
              <a:defRPr sz="26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L="914400" marR="0" lvl="1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371600" marR="0" lvl="2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828800" marR="0" lvl="3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286000" marR="0" lvl="4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743200" marR="0" lvl="5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3200400" marR="0" lvl="6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657600" marR="0" lvl="7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4114800" marR="0" lvl="8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ru-RU" sz="4400" dirty="0">
                <a:solidFill>
                  <a:srgbClr val="002060"/>
                </a:solidFill>
              </a:rPr>
              <a:t>Мотивационный атом</a:t>
            </a:r>
            <a:endParaRPr sz="4400" dirty="0">
              <a:solidFill>
                <a:srgbClr val="002060"/>
              </a:solidFill>
            </a:endParaRPr>
          </a:p>
        </p:txBody>
      </p:sp>
      <p:sp>
        <p:nvSpPr>
          <p:cNvPr id="6" name="Google Shape;459;p73">
            <a:extLst>
              <a:ext uri="{FF2B5EF4-FFF2-40B4-BE49-F238E27FC236}">
                <a16:creationId xmlns:a16="http://schemas.microsoft.com/office/drawing/2014/main" xmlns="" id="{4F4C97C0-2053-F995-7728-F2033D188B6D}"/>
              </a:ext>
            </a:extLst>
          </p:cNvPr>
          <p:cNvSpPr txBox="1"/>
          <p:nvPr/>
        </p:nvSpPr>
        <p:spPr>
          <a:xfrm>
            <a:off x="169502" y="7143762"/>
            <a:ext cx="3250800" cy="1408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71675" lvl="0" indent="-35846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6576FB"/>
              </a:buClr>
              <a:buSzPts val="2081"/>
              <a:buFont typeface="Noto Sans"/>
              <a:buChar char="●"/>
            </a:pPr>
            <a:r>
              <a:rPr lang="ru-RU" sz="2081" b="1" dirty="0">
                <a:solidFill>
                  <a:srgbClr val="0070C0"/>
                </a:solidFill>
                <a:latin typeface="Noto Sans"/>
                <a:ea typeface="Noto Sans"/>
                <a:cs typeface="Noto Sans"/>
                <a:sym typeface="Noto Sans"/>
              </a:rPr>
              <a:t>Зона 3</a:t>
            </a:r>
            <a:endParaRPr sz="2081" b="1" dirty="0">
              <a:solidFill>
                <a:srgbClr val="0070C0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81" dirty="0">
                <a:solidFill>
                  <a:srgbClr val="151515"/>
                </a:solidFill>
                <a:latin typeface="Noto Sans"/>
                <a:ea typeface="Noto Sans"/>
                <a:cs typeface="Noto Sans"/>
                <a:sym typeface="Noto Sans"/>
              </a:rPr>
              <a:t>То, ради чего вы готовы прилагать больше усилий в будущем</a:t>
            </a:r>
            <a:endParaRPr sz="2081" dirty="0">
              <a:solidFill>
                <a:srgbClr val="151515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pic>
        <p:nvPicPr>
          <p:cNvPr id="8" name="Google Shape;460;p73">
            <a:extLst>
              <a:ext uri="{FF2B5EF4-FFF2-40B4-BE49-F238E27FC236}">
                <a16:creationId xmlns:a16="http://schemas.microsoft.com/office/drawing/2014/main" xmlns="" id="{AC94875F-399A-5EC4-27F0-E7F8A665FA9F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8794" y="2339752"/>
            <a:ext cx="7159590" cy="477943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461;p73">
            <a:extLst>
              <a:ext uri="{FF2B5EF4-FFF2-40B4-BE49-F238E27FC236}">
                <a16:creationId xmlns:a16="http://schemas.microsoft.com/office/drawing/2014/main" xmlns="" id="{02918498-F86F-E4C4-EF1F-896373CA9217}"/>
              </a:ext>
            </a:extLst>
          </p:cNvPr>
          <p:cNvSpPr txBox="1"/>
          <p:nvPr/>
        </p:nvSpPr>
        <p:spPr>
          <a:xfrm>
            <a:off x="146500" y="1803629"/>
            <a:ext cx="11255700" cy="56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8925" tIns="118925" rIns="118925" bIns="1189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81" dirty="0">
                <a:latin typeface="Wix Madefor Display"/>
                <a:ea typeface="Wix Madefor Display"/>
                <a:cs typeface="Wix Madefor Display"/>
                <a:sym typeface="Wix Madefor Display"/>
              </a:rPr>
              <a:t>https://inlnk.ru/Bp12Kd</a:t>
            </a:r>
            <a:endParaRPr sz="2081" dirty="0">
              <a:latin typeface="Wix Madefor Display"/>
              <a:ea typeface="Wix Madefor Display"/>
              <a:cs typeface="Wix Madefor Display"/>
              <a:sym typeface="Wix Madefor Display"/>
            </a:endParaRPr>
          </a:p>
        </p:txBody>
      </p:sp>
      <p:sp>
        <p:nvSpPr>
          <p:cNvPr id="10" name="Google Shape;459;p73">
            <a:extLst>
              <a:ext uri="{FF2B5EF4-FFF2-40B4-BE49-F238E27FC236}">
                <a16:creationId xmlns:a16="http://schemas.microsoft.com/office/drawing/2014/main" xmlns="" id="{DB678720-D9F5-276D-4F94-C5AA91469A39}"/>
              </a:ext>
            </a:extLst>
          </p:cNvPr>
          <p:cNvSpPr txBox="1"/>
          <p:nvPr/>
        </p:nvSpPr>
        <p:spPr>
          <a:xfrm>
            <a:off x="3485616" y="6948264"/>
            <a:ext cx="3250800" cy="1467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71675" lvl="0" indent="-358460" algn="l" rtl="0">
              <a:lnSpc>
                <a:spcPct val="110000"/>
              </a:lnSpc>
              <a:spcBef>
                <a:spcPts val="1561"/>
              </a:spcBef>
              <a:spcAft>
                <a:spcPts val="0"/>
              </a:spcAft>
              <a:buClr>
                <a:srgbClr val="6576FB"/>
              </a:buClr>
              <a:buSzPts val="2081"/>
              <a:buFont typeface="Noto Sans"/>
              <a:buChar char="●"/>
            </a:pPr>
            <a:r>
              <a:rPr lang="ru-RU" sz="2081" b="1" dirty="0">
                <a:solidFill>
                  <a:srgbClr val="0070C0"/>
                </a:solidFill>
                <a:latin typeface="Noto Sans"/>
                <a:ea typeface="Noto Sans"/>
                <a:cs typeface="Noto Sans"/>
                <a:sym typeface="Noto Sans"/>
              </a:rPr>
              <a:t>Зона 8</a:t>
            </a:r>
            <a:endParaRPr sz="2081" b="1" dirty="0">
              <a:solidFill>
                <a:srgbClr val="0070C0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lvl="0" indent="0" algn="l" rtl="0">
              <a:lnSpc>
                <a:spcPct val="110000"/>
              </a:lnSpc>
              <a:spcBef>
                <a:spcPts val="1561"/>
              </a:spcBef>
              <a:spcAft>
                <a:spcPts val="0"/>
              </a:spcAft>
              <a:buNone/>
            </a:pPr>
            <a:r>
              <a:rPr lang="ru-RU" sz="2081" dirty="0">
                <a:solidFill>
                  <a:srgbClr val="151515"/>
                </a:solidFill>
                <a:latin typeface="Noto Sans"/>
                <a:ea typeface="Noto Sans"/>
                <a:cs typeface="Noto Sans"/>
                <a:sym typeface="Noto Sans"/>
              </a:rPr>
              <a:t>Фундаментальные мотиваторы</a:t>
            </a:r>
            <a:endParaRPr sz="2081" dirty="0">
              <a:solidFill>
                <a:srgbClr val="151515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11" name="Google Shape;459;p73">
            <a:extLst>
              <a:ext uri="{FF2B5EF4-FFF2-40B4-BE49-F238E27FC236}">
                <a16:creationId xmlns:a16="http://schemas.microsoft.com/office/drawing/2014/main" xmlns="" id="{E5326A98-5E68-DF67-5FA4-AC48D6F45210}"/>
              </a:ext>
            </a:extLst>
          </p:cNvPr>
          <p:cNvSpPr txBox="1"/>
          <p:nvPr/>
        </p:nvSpPr>
        <p:spPr>
          <a:xfrm>
            <a:off x="6145736" y="6948264"/>
            <a:ext cx="3250800" cy="20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71675" lvl="0" indent="-358460" algn="l" rtl="0">
              <a:lnSpc>
                <a:spcPct val="110000"/>
              </a:lnSpc>
              <a:spcBef>
                <a:spcPts val="1561"/>
              </a:spcBef>
              <a:spcAft>
                <a:spcPts val="0"/>
              </a:spcAft>
              <a:buClr>
                <a:srgbClr val="6576FB"/>
              </a:buClr>
              <a:buSzPts val="2081"/>
              <a:buFont typeface="Noto Sans"/>
              <a:buChar char="●"/>
            </a:pPr>
            <a:r>
              <a:rPr lang="ru-RU" sz="2081" b="1" dirty="0">
                <a:solidFill>
                  <a:srgbClr val="0070C0"/>
                </a:solidFill>
                <a:latin typeface="Noto Sans"/>
                <a:ea typeface="Noto Sans"/>
                <a:cs typeface="Noto Sans"/>
                <a:sym typeface="Noto Sans"/>
              </a:rPr>
              <a:t>Зона 9</a:t>
            </a:r>
            <a:endParaRPr sz="2081" b="1" dirty="0">
              <a:solidFill>
                <a:srgbClr val="0070C0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lvl="0" indent="0" algn="l" rtl="0">
              <a:lnSpc>
                <a:spcPct val="110000"/>
              </a:lnSpc>
              <a:spcBef>
                <a:spcPts val="1561"/>
              </a:spcBef>
              <a:spcAft>
                <a:spcPts val="0"/>
              </a:spcAft>
              <a:buNone/>
            </a:pPr>
            <a:r>
              <a:rPr lang="ru-RU" sz="2081" dirty="0">
                <a:solidFill>
                  <a:srgbClr val="151515"/>
                </a:solidFill>
                <a:latin typeface="Noto Sans"/>
                <a:ea typeface="Noto Sans"/>
                <a:cs typeface="Noto Sans"/>
                <a:sym typeface="Noto Sans"/>
              </a:rPr>
              <a:t>Источник энтузиазма </a:t>
            </a:r>
            <a:br>
              <a:rPr lang="ru-RU" sz="2081" dirty="0">
                <a:solidFill>
                  <a:srgbClr val="151515"/>
                </a:solidFill>
                <a:latin typeface="Noto Sans"/>
                <a:ea typeface="Noto Sans"/>
                <a:cs typeface="Noto Sans"/>
                <a:sym typeface="Noto Sans"/>
              </a:rPr>
            </a:br>
            <a:r>
              <a:rPr lang="ru-RU" sz="2081" dirty="0">
                <a:solidFill>
                  <a:srgbClr val="151515"/>
                </a:solidFill>
                <a:latin typeface="Noto Sans"/>
                <a:ea typeface="Noto Sans"/>
                <a:cs typeface="Noto Sans"/>
                <a:sym typeface="Noto Sans"/>
              </a:rPr>
              <a:t>и вдохновения</a:t>
            </a:r>
            <a:endParaRPr sz="2081" dirty="0">
              <a:solidFill>
                <a:srgbClr val="151515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lvl="0" indent="0" algn="l" rtl="0">
              <a:lnSpc>
                <a:spcPct val="110000"/>
              </a:lnSpc>
              <a:spcBef>
                <a:spcPts val="1561"/>
              </a:spcBef>
              <a:spcAft>
                <a:spcPts val="0"/>
              </a:spcAft>
              <a:buNone/>
            </a:pPr>
            <a:endParaRPr sz="2081" dirty="0">
              <a:solidFill>
                <a:srgbClr val="151515"/>
              </a:solidFill>
              <a:latin typeface="Wix Madefor Display"/>
              <a:ea typeface="Wix Madefor Display"/>
              <a:cs typeface="Wix Madefor Display"/>
              <a:sym typeface="Wix Madefor Display"/>
            </a:endParaRPr>
          </a:p>
        </p:txBody>
      </p:sp>
    </p:spTree>
    <p:extLst>
      <p:ext uri="{BB962C8B-B14F-4D97-AF65-F5344CB8AC3E}">
        <p14:creationId xmlns:p14="http://schemas.microsoft.com/office/powerpoint/2010/main" val="4286587045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765F3AD-53BF-C8F1-3E80-AFD05B09C6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 descr="Дети ученика PNG фото">
            <a:extLst>
              <a:ext uri="{FF2B5EF4-FFF2-40B4-BE49-F238E27FC236}">
                <a16:creationId xmlns:a16="http://schemas.microsoft.com/office/drawing/2014/main" xmlns="" id="{64489EB1-0333-0A98-A545-E33BE4D4E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069025"/>
            <a:ext cx="4941215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467;p74">
            <a:extLst>
              <a:ext uri="{FF2B5EF4-FFF2-40B4-BE49-F238E27FC236}">
                <a16:creationId xmlns:a16="http://schemas.microsoft.com/office/drawing/2014/main" xmlns="" id="{0C282914-46C8-5FEC-128C-8339B444034B}"/>
              </a:ext>
            </a:extLst>
          </p:cNvPr>
          <p:cNvSpPr txBox="1">
            <a:spLocks noGrp="1"/>
          </p:cNvSpPr>
          <p:nvPr/>
        </p:nvSpPr>
        <p:spPr>
          <a:xfrm>
            <a:off x="323528" y="1653537"/>
            <a:ext cx="10938000" cy="677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oto Sans"/>
              <a:buNone/>
              <a:defRPr sz="26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L="914400" marR="0" lvl="1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371600" marR="0" lvl="2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828800" marR="0" lvl="3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286000" marR="0" lvl="4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743200" marR="0" lvl="5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3200400" marR="0" lvl="6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657600" marR="0" lvl="7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4114800" marR="0" lvl="8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ru-RU" sz="4000">
                <a:solidFill>
                  <a:srgbClr val="002060"/>
                </a:solidFill>
              </a:rPr>
              <a:t>Книга личных достижений</a:t>
            </a:r>
            <a:endParaRPr sz="4000">
              <a:solidFill>
                <a:srgbClr val="002060"/>
              </a:solidFill>
            </a:endParaRPr>
          </a:p>
        </p:txBody>
      </p:sp>
      <p:sp>
        <p:nvSpPr>
          <p:cNvPr id="7" name="Google Shape;468;p74">
            <a:extLst>
              <a:ext uri="{FF2B5EF4-FFF2-40B4-BE49-F238E27FC236}">
                <a16:creationId xmlns:a16="http://schemas.microsoft.com/office/drawing/2014/main" xmlns="" id="{82183555-6072-EE81-F4D5-E27363F64FBF}"/>
              </a:ext>
            </a:extLst>
          </p:cNvPr>
          <p:cNvSpPr txBox="1">
            <a:spLocks noGrp="1"/>
          </p:cNvSpPr>
          <p:nvPr/>
        </p:nvSpPr>
        <p:spPr>
          <a:xfrm>
            <a:off x="1187624" y="2929500"/>
            <a:ext cx="5093100" cy="16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"/>
              <a:buNone/>
              <a:defRPr sz="1600" b="0" i="0" u="none" strike="noStrike" cap="none">
                <a:solidFill>
                  <a:srgbClr val="151515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L="914400" marR="0" lvl="1" indent="-22860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"/>
              <a:buNone/>
              <a:defRPr sz="1400" b="0" i="0" u="none" strike="noStrike" cap="non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371600" marR="0" lvl="2" indent="-22860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"/>
              <a:buNone/>
              <a:defRPr sz="1400" b="0" i="0" u="none" strike="noStrike" cap="non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828800" marR="0" lvl="3" indent="-22860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"/>
              <a:buNone/>
              <a:defRPr sz="1400" b="0" i="0" u="none" strike="noStrike" cap="non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286000" marR="0" lvl="4" indent="-22860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"/>
              <a:buNone/>
              <a:defRPr sz="1400" b="0" i="0" u="none" strike="noStrike" cap="non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743200" marR="0" lvl="5" indent="-22860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"/>
              <a:buNone/>
              <a:defRPr sz="1400" b="0" i="0" u="none" strike="noStrike" cap="non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3200400" marR="0" lvl="6" indent="-22860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"/>
              <a:buNone/>
              <a:defRPr sz="1400" b="0" i="0" u="none" strike="noStrike" cap="non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657600" marR="0" lvl="7" indent="-22860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"/>
              <a:buNone/>
              <a:defRPr sz="1400" b="0" i="0" u="none" strike="noStrike" cap="non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4114800" marR="0" lvl="8" indent="-228600" algn="l" rtl="0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1400"/>
              <a:buFont typeface="Noto Sans"/>
              <a:buNone/>
              <a:defRPr sz="1400" b="0" i="0" u="none" strike="noStrike" cap="non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 sz="1900"/>
              <a:t>Надо попробовать </a:t>
            </a:r>
            <a:endParaRPr sz="1900"/>
          </a:p>
          <a:p>
            <a:pPr marL="0" lvl="0" indent="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r>
              <a:rPr lang="ru-RU" sz="1900"/>
              <a:t>Могу попробовать </a:t>
            </a:r>
            <a:endParaRPr sz="1900"/>
          </a:p>
          <a:p>
            <a:pPr marL="0" lvl="0" indent="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r>
              <a:rPr lang="ru-RU" sz="1900"/>
              <a:t>Хочу попробовать </a:t>
            </a:r>
            <a:endParaRPr sz="1900"/>
          </a:p>
          <a:p>
            <a:pPr marL="0" lvl="0" indent="0" algn="l" rtl="0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400"/>
              <a:buNone/>
            </a:pPr>
            <a:endParaRPr sz="1900"/>
          </a:p>
        </p:txBody>
      </p:sp>
      <p:pic>
        <p:nvPicPr>
          <p:cNvPr id="9" name="Google Shape;469;p74">
            <a:extLst>
              <a:ext uri="{FF2B5EF4-FFF2-40B4-BE49-F238E27FC236}">
                <a16:creationId xmlns:a16="http://schemas.microsoft.com/office/drawing/2014/main" xmlns="" id="{8D928065-7730-A3C6-58A3-9259D8AC3DC0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/>
        </p:blipFill>
        <p:spPr>
          <a:xfrm>
            <a:off x="767298" y="2921775"/>
            <a:ext cx="276633" cy="29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470;p74">
            <a:extLst>
              <a:ext uri="{FF2B5EF4-FFF2-40B4-BE49-F238E27FC236}">
                <a16:creationId xmlns:a16="http://schemas.microsoft.com/office/drawing/2014/main" xmlns="" id="{19AE1E1B-62FF-0FB3-253E-C1A71F5B3558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/>
        </p:blipFill>
        <p:spPr>
          <a:xfrm>
            <a:off x="767298" y="3343350"/>
            <a:ext cx="276633" cy="29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471;p74">
            <a:extLst>
              <a:ext uri="{FF2B5EF4-FFF2-40B4-BE49-F238E27FC236}">
                <a16:creationId xmlns:a16="http://schemas.microsoft.com/office/drawing/2014/main" xmlns="" id="{69579EFF-714D-9B7D-86CE-EFC823C59BE4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/>
        </p:blipFill>
        <p:spPr>
          <a:xfrm>
            <a:off x="767298" y="3823525"/>
            <a:ext cx="276633" cy="29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474;p74">
            <a:extLst>
              <a:ext uri="{FF2B5EF4-FFF2-40B4-BE49-F238E27FC236}">
                <a16:creationId xmlns:a16="http://schemas.microsoft.com/office/drawing/2014/main" xmlns="" id="{3BF0B3CE-CFAC-A869-1BF7-5D4CB2CAB90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2856" y="4211960"/>
            <a:ext cx="4425168" cy="43924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8621474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43A8733-DCDD-8040-EAE9-8384A04EFB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472;p74">
            <a:extLst>
              <a:ext uri="{FF2B5EF4-FFF2-40B4-BE49-F238E27FC236}">
                <a16:creationId xmlns:a16="http://schemas.microsoft.com/office/drawing/2014/main" xmlns="" id="{CDB2BFC9-0961-01B5-3234-6F0BED2170F1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67544" y="1403648"/>
            <a:ext cx="6408712" cy="3707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473;p74" title="qr (4).png">
            <a:extLst>
              <a:ext uri="{FF2B5EF4-FFF2-40B4-BE49-F238E27FC236}">
                <a16:creationId xmlns:a16="http://schemas.microsoft.com/office/drawing/2014/main" xmlns="" id="{1AA21BB4-061D-391A-0F46-0678AB5D184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504" y="2987824"/>
            <a:ext cx="1868125" cy="186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Изображение выглядит как текст, снимок экрана, Шрифт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xmlns="" id="{D2ADA656-B9C6-585A-C4C9-CC9D9B7593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3321" y="5111339"/>
            <a:ext cx="6170679" cy="3546494"/>
          </a:xfrm>
          <a:prstGeom prst="rect">
            <a:avLst/>
          </a:prstGeom>
        </p:spPr>
      </p:pic>
      <p:pic>
        <p:nvPicPr>
          <p:cNvPr id="6" name="Picture 2" descr="Пнг Школьник 10 фото">
            <a:extLst>
              <a:ext uri="{FF2B5EF4-FFF2-40B4-BE49-F238E27FC236}">
                <a16:creationId xmlns:a16="http://schemas.microsoft.com/office/drawing/2014/main" xmlns="" id="{53F19ADE-E50A-8397-AEE0-E9A81B1149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0648" y="5074493"/>
            <a:ext cx="5411278" cy="3489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9317852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88BBF00-9FBE-17B9-88A3-E0E8FAE620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текст, снимок экран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xmlns="" id="{1BE74DFB-5777-26A2-FCC0-D591302FF6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87624"/>
            <a:ext cx="6603683" cy="3744416"/>
          </a:xfrm>
          <a:prstGeom prst="rect">
            <a:avLst/>
          </a:prstGeom>
        </p:spPr>
      </p:pic>
      <p:pic>
        <p:nvPicPr>
          <p:cNvPr id="8" name="Рисунок 7" descr="Изображение выглядит как текст, снимок экрана, Шрифт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xmlns="" id="{72843786-B5DB-78B1-36A3-38EEFE0EC8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2592" y="5004048"/>
            <a:ext cx="6335688" cy="3621178"/>
          </a:xfrm>
          <a:prstGeom prst="rect">
            <a:avLst/>
          </a:prstGeom>
        </p:spPr>
      </p:pic>
      <p:pic>
        <p:nvPicPr>
          <p:cNvPr id="9" name="Picture 2" descr="Пнг Школьник 10 фото">
            <a:extLst>
              <a:ext uri="{FF2B5EF4-FFF2-40B4-BE49-F238E27FC236}">
                <a16:creationId xmlns:a16="http://schemas.microsoft.com/office/drawing/2014/main" xmlns="" id="{0AA5ED6F-A1F7-F5A4-462B-F8DE1F879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0648" y="4788024"/>
            <a:ext cx="5411278" cy="3489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119978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16256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16256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16256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16256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912</TotalTime>
  <Words>670</Words>
  <Application>Microsoft Office PowerPoint</Application>
  <PresentationFormat>Произвольный</PresentationFormat>
  <Paragraphs>132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Командные форматы работы</vt:lpstr>
      <vt:lpstr>Командные форматы работы</vt:lpstr>
      <vt:lpstr>Форматы командных мероприятий</vt:lpstr>
      <vt:lpstr>Вопросы викторин</vt:lpstr>
      <vt:lpstr>Использование городской среды</vt:lpstr>
      <vt:lpstr>Презентация PowerPoint</vt:lpstr>
      <vt:lpstr>Как все и всех объединить?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Дмитрос Чернаков</dc:creator>
  <cp:lastModifiedBy>Елена Нестерова</cp:lastModifiedBy>
  <cp:revision>27</cp:revision>
  <dcterms:modified xsi:type="dcterms:W3CDTF">2025-12-16T08:39:42Z</dcterms:modified>
</cp:coreProperties>
</file>