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94" r:id="rId3"/>
    <p:sldId id="278" r:id="rId4"/>
    <p:sldId id="284" r:id="rId5"/>
    <p:sldId id="279" r:id="rId6"/>
    <p:sldId id="285" r:id="rId7"/>
    <p:sldId id="280" r:id="rId8"/>
    <p:sldId id="286" r:id="rId9"/>
    <p:sldId id="283" r:id="rId10"/>
    <p:sldId id="287" r:id="rId11"/>
    <p:sldId id="288" r:id="rId12"/>
    <p:sldId id="281" r:id="rId13"/>
    <p:sldId id="295" r:id="rId14"/>
    <p:sldId id="296" r:id="rId15"/>
    <p:sldId id="297" r:id="rId16"/>
    <p:sldId id="282" r:id="rId17"/>
    <p:sldId id="289" r:id="rId18"/>
    <p:sldId id="290" r:id="rId19"/>
    <p:sldId id="291" r:id="rId20"/>
    <p:sldId id="292" r:id="rId21"/>
    <p:sldId id="299" r:id="rId22"/>
    <p:sldId id="298" r:id="rId23"/>
    <p:sldId id="300" r:id="rId24"/>
    <p:sldId id="293" r:id="rId25"/>
    <p:sldId id="301" r:id="rId26"/>
    <p:sldId id="259" r:id="rId27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46" y="12"/>
      </p:cViewPr>
      <p:guideLst>
        <p:guide orient="horz" pos="28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82261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/>
      </a:defRPr>
    </a:lvl1pPr>
    <a:lvl2pPr indent="228600" defTabSz="1625600" latinLnBrk="0">
      <a:defRPr sz="2000">
        <a:latin typeface="+mj-lt"/>
        <a:ea typeface="+mj-ea"/>
        <a:cs typeface="+mj-cs"/>
        <a:sym typeface="Calibri"/>
      </a:defRPr>
    </a:lvl2pPr>
    <a:lvl3pPr indent="457200" defTabSz="1625600" latinLnBrk="0">
      <a:defRPr sz="2000">
        <a:latin typeface="+mj-lt"/>
        <a:ea typeface="+mj-ea"/>
        <a:cs typeface="+mj-cs"/>
        <a:sym typeface="Calibri"/>
      </a:defRPr>
    </a:lvl3pPr>
    <a:lvl4pPr indent="685800" defTabSz="1625600" latinLnBrk="0">
      <a:defRPr sz="2000">
        <a:latin typeface="+mj-lt"/>
        <a:ea typeface="+mj-ea"/>
        <a:cs typeface="+mj-cs"/>
        <a:sym typeface="Calibri"/>
      </a:defRPr>
    </a:lvl4pPr>
    <a:lvl5pPr indent="914400" defTabSz="1625600" latinLnBrk="0">
      <a:defRPr sz="2000">
        <a:latin typeface="+mj-lt"/>
        <a:ea typeface="+mj-ea"/>
        <a:cs typeface="+mj-cs"/>
        <a:sym typeface="Calibri"/>
      </a:defRPr>
    </a:lvl5pPr>
    <a:lvl6pPr indent="1143000" defTabSz="1625600" latinLnBrk="0">
      <a:defRPr sz="2000">
        <a:latin typeface="+mj-lt"/>
        <a:ea typeface="+mj-ea"/>
        <a:cs typeface="+mj-cs"/>
        <a:sym typeface="Calibri"/>
      </a:defRPr>
    </a:lvl6pPr>
    <a:lvl7pPr indent="1371600" defTabSz="1625600" latinLnBrk="0">
      <a:defRPr sz="2000">
        <a:latin typeface="+mj-lt"/>
        <a:ea typeface="+mj-ea"/>
        <a:cs typeface="+mj-cs"/>
        <a:sym typeface="Calibri"/>
      </a:defRPr>
    </a:lvl7pPr>
    <a:lvl8pPr indent="1600200" defTabSz="1625600" latinLnBrk="0">
      <a:defRPr sz="2000">
        <a:latin typeface="+mj-lt"/>
        <a:ea typeface="+mj-ea"/>
        <a:cs typeface="+mj-cs"/>
        <a:sym typeface="Calibri"/>
      </a:defRPr>
    </a:lvl8pPr>
    <a:lvl9pPr indent="1828800" defTabSz="1625600" latinLnBrk="0">
      <a:defRPr sz="20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2840569"/>
            <a:ext cx="7772400" cy="1960034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5181600"/>
            <a:ext cx="6400800" cy="2336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5875866"/>
            <a:ext cx="7772401" cy="181610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3875620"/>
            <a:ext cx="7772401" cy="200025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2133601"/>
            <a:ext cx="4038600" cy="6034618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2046816"/>
            <a:ext cx="4040188" cy="85301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28" y="2046816"/>
            <a:ext cx="4041776" cy="853016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3" y="364066"/>
            <a:ext cx="3008314" cy="154940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364069"/>
            <a:ext cx="5111750" cy="7804151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21"/>
          </p:nvPr>
        </p:nvSpPr>
        <p:spPr>
          <a:xfrm>
            <a:off x="457202" y="1913468"/>
            <a:ext cx="3008315" cy="625475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6400801"/>
            <a:ext cx="5486401" cy="75565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817032"/>
            <a:ext cx="5486401" cy="5486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7156452"/>
            <a:ext cx="5486401" cy="10731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366183"/>
            <a:ext cx="82296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2133601"/>
            <a:ext cx="8229600" cy="603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8176" y="8594400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7" r:id="rId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6256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kvantik.com/issue/pdf/2025-07_sampl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tudes.ru/etudes/normal-number-pi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4;g3073e73b339_0_669">
            <a:extLst>
              <a:ext uri="{FF2B5EF4-FFF2-40B4-BE49-F238E27FC236}">
                <a16:creationId xmlns:a16="http://schemas.microsoft.com/office/drawing/2014/main" xmlns="" id="{74E29BD2-1789-D3E7-C59C-A1443B86B29B}"/>
              </a:ext>
            </a:extLst>
          </p:cNvPr>
          <p:cNvSpPr/>
          <p:nvPr/>
        </p:nvSpPr>
        <p:spPr>
          <a:xfrm>
            <a:off x="3203848" y="4831488"/>
            <a:ext cx="5688632" cy="23328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306000" tIns="72000" rIns="91425" bIns="1188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3200" b="0" i="0" u="none" strike="noStrike" cap="none" dirty="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Гал</a:t>
            </a:r>
            <a:r>
              <a:rPr lang="ru-RU" sz="3200" dirty="0">
                <a:solidFill>
                  <a:schemeClr val="dk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кина Мария Алексеевна</a:t>
            </a:r>
            <a:endParaRPr sz="3200" b="0" i="0" u="none" strike="noStrike" cap="none" dirty="0">
              <a:solidFill>
                <a:schemeClr val="dk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Учитель математики ГБОУ “Школа №56 им. Академика В.А. Легасова” г. Москвы, координатор направления “Студенты” </a:t>
            </a:r>
            <a:br>
              <a:rPr lang="ru-RU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1800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во Всероссийском сообществе наставников-просветителей г. Москвы</a:t>
            </a:r>
            <a:endParaRPr sz="1800" dirty="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" name="Google Shape;146;g3073e73b339_0_669">
            <a:extLst>
              <a:ext uri="{FF2B5EF4-FFF2-40B4-BE49-F238E27FC236}">
                <a16:creationId xmlns:a16="http://schemas.microsoft.com/office/drawing/2014/main" xmlns="" id="{5068192B-F0E8-163F-6E69-90CCC3FEF694}"/>
              </a:ext>
            </a:extLst>
          </p:cNvPr>
          <p:cNvSpPr txBox="1"/>
          <p:nvPr/>
        </p:nvSpPr>
        <p:spPr>
          <a:xfrm>
            <a:off x="369752" y="1763688"/>
            <a:ext cx="8331978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6000" b="1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Обучение в действии: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6000" b="1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от скуки к событию</a:t>
            </a:r>
            <a:endParaRPr sz="6000" b="1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6000" b="1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0" name="Google Shape;147;g3073e73b339_0_669">
            <a:extLst>
              <a:ext uri="{FF2B5EF4-FFF2-40B4-BE49-F238E27FC236}">
                <a16:creationId xmlns:a16="http://schemas.microsoft.com/office/drawing/2014/main" xmlns="" id="{BB1F5F55-FFD0-404C-816B-E9FA7F125F7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1948"/>
          <a:stretch/>
        </p:blipFill>
        <p:spPr>
          <a:xfrm>
            <a:off x="442270" y="4411336"/>
            <a:ext cx="2771800" cy="3283944"/>
          </a:xfrm>
          <a:prstGeom prst="rect">
            <a:avLst/>
          </a:prstGeom>
          <a:solidFill>
            <a:srgbClr val="EEEEEE"/>
          </a:solidFill>
          <a:ln>
            <a:noFill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E8A931-8163-2136-7CA0-4B4ABBBD0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5;g377c41d2247_0_129" title="IMG_4139.PNG">
            <a:extLst>
              <a:ext uri="{FF2B5EF4-FFF2-40B4-BE49-F238E27FC236}">
                <a16:creationId xmlns:a16="http://schemas.microsoft.com/office/drawing/2014/main" xmlns="" id="{A0263ABA-6597-2547-0EA4-97201DA760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521804"/>
            <a:ext cx="9144000" cy="58666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67;g377c41d2247_0_129">
            <a:extLst>
              <a:ext uri="{FF2B5EF4-FFF2-40B4-BE49-F238E27FC236}">
                <a16:creationId xmlns:a16="http://schemas.microsoft.com/office/drawing/2014/main" xmlns="" id="{A8F28876-6126-D8AF-E78F-4882553C11D5}"/>
              </a:ext>
            </a:extLst>
          </p:cNvPr>
          <p:cNvSpPr txBox="1">
            <a:spLocks noGrp="1"/>
          </p:cNvSpPr>
          <p:nvPr/>
        </p:nvSpPr>
        <p:spPr>
          <a:xfrm>
            <a:off x="323528" y="1265121"/>
            <a:ext cx="10938000" cy="115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 dirty="0">
                <a:solidFill>
                  <a:srgbClr val="002060"/>
                </a:solidFill>
              </a:rPr>
              <a:t>Как можно еще?</a:t>
            </a:r>
            <a:endParaRPr sz="4000" dirty="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2800" b="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Создание заданий в формате диалога двух героев</a:t>
            </a:r>
            <a:endParaRPr sz="2800" b="0" dirty="0">
              <a:solidFill>
                <a:srgbClr val="00206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89923580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C6CDA4-1B6A-A968-6779-1B909656C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7;g377c41d2247_0_129">
            <a:extLst>
              <a:ext uri="{FF2B5EF4-FFF2-40B4-BE49-F238E27FC236}">
                <a16:creationId xmlns:a16="http://schemas.microsoft.com/office/drawing/2014/main" xmlns="" id="{3436E588-649A-7717-FC3F-D23F63828C74}"/>
              </a:ext>
            </a:extLst>
          </p:cNvPr>
          <p:cNvSpPr txBox="1">
            <a:spLocks noGrp="1"/>
          </p:cNvSpPr>
          <p:nvPr/>
        </p:nvSpPr>
        <p:spPr>
          <a:xfrm>
            <a:off x="323528" y="1265121"/>
            <a:ext cx="10938000" cy="115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 dirty="0">
                <a:solidFill>
                  <a:srgbClr val="002060"/>
                </a:solidFill>
              </a:rPr>
              <a:t>Как можно еще?</a:t>
            </a:r>
            <a:endParaRPr sz="4000" dirty="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2800" b="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Создание созданий в формате диалога двух героев</a:t>
            </a:r>
            <a:endParaRPr sz="2800" b="0" dirty="0">
              <a:solidFill>
                <a:srgbClr val="00206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3" name="Google Shape;266;g377c41d2247_0_129">
            <a:extLst>
              <a:ext uri="{FF2B5EF4-FFF2-40B4-BE49-F238E27FC236}">
                <a16:creationId xmlns:a16="http://schemas.microsoft.com/office/drawing/2014/main" xmlns="" id="{626ABD0E-55AE-8B5D-B9D9-C80F4E13F9D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4184" r="8197"/>
          <a:stretch/>
        </p:blipFill>
        <p:spPr>
          <a:xfrm>
            <a:off x="238255" y="2416205"/>
            <a:ext cx="8568952" cy="6044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9690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8EF867-E54D-AFE9-32E3-F5038908E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60;p65">
            <a:extLst>
              <a:ext uri="{FF2B5EF4-FFF2-40B4-BE49-F238E27FC236}">
                <a16:creationId xmlns:a16="http://schemas.microsoft.com/office/drawing/2014/main" xmlns="" id="{BE32D8B3-5D7F-8CFA-916E-7BFDEC71B2F2}"/>
              </a:ext>
            </a:extLst>
          </p:cNvPr>
          <p:cNvSpPr txBox="1">
            <a:spLocks noGrp="1"/>
          </p:cNvSpPr>
          <p:nvPr/>
        </p:nvSpPr>
        <p:spPr>
          <a:xfrm>
            <a:off x="483265" y="1547664"/>
            <a:ext cx="8136904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3000"/>
              <a:buFont typeface="Noto Sans"/>
              <a:buNone/>
              <a:defRPr sz="2600" b="1" i="0" u="none" strike="noStrike" cap="none">
                <a:solidFill>
                  <a:srgbClr val="6576FB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ru-RU" sz="3600" dirty="0">
                <a:solidFill>
                  <a:srgbClr val="002060"/>
                </a:solidFill>
              </a:rPr>
              <a:t>Практическая значимость</a:t>
            </a:r>
            <a:endParaRPr sz="3600" dirty="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3600" dirty="0">
                <a:solidFill>
                  <a:srgbClr val="002060"/>
                </a:solidFill>
              </a:rPr>
              <a:t>(межпредметные 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и метапредметные связи)</a:t>
            </a:r>
            <a:endParaRPr sz="3600" dirty="0">
              <a:solidFill>
                <a:srgbClr val="002060"/>
              </a:solidFill>
            </a:endParaRPr>
          </a:p>
        </p:txBody>
      </p:sp>
      <p:pic>
        <p:nvPicPr>
          <p:cNvPr id="8" name="Google Shape;461;p65">
            <a:extLst>
              <a:ext uri="{FF2B5EF4-FFF2-40B4-BE49-F238E27FC236}">
                <a16:creationId xmlns:a16="http://schemas.microsoft.com/office/drawing/2014/main" xmlns="" id="{BBDDD94C-BFDD-5F1F-F338-72B4E9DF64C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80508" y="3635896"/>
            <a:ext cx="7239661" cy="3389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4B3C81-269D-61AE-9C13-AE8D93ABB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52536" y="5758739"/>
            <a:ext cx="2917717" cy="29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21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B871A9-8A9F-F7AD-CA79-BEB15CC5C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7;g377c41d2247_0_129">
            <a:extLst>
              <a:ext uri="{FF2B5EF4-FFF2-40B4-BE49-F238E27FC236}">
                <a16:creationId xmlns:a16="http://schemas.microsoft.com/office/drawing/2014/main" xmlns="" id="{6FBE581B-B577-1D74-F3C8-AA8FD10BBC12}"/>
              </a:ext>
            </a:extLst>
          </p:cNvPr>
          <p:cNvSpPr txBox="1">
            <a:spLocks noGrp="1"/>
          </p:cNvSpPr>
          <p:nvPr/>
        </p:nvSpPr>
        <p:spPr>
          <a:xfrm>
            <a:off x="323528" y="1265121"/>
            <a:ext cx="109380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 dirty="0">
                <a:solidFill>
                  <a:srgbClr val="002060"/>
                </a:solidFill>
              </a:rPr>
              <a:t>Как можно еще?</a:t>
            </a:r>
            <a:endParaRPr sz="40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2AD2F1C-F359-E0D7-CFD5-E43D06070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6" y="2150585"/>
            <a:ext cx="4839375" cy="2934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A72AA67-2B86-312B-80A4-4F424A65F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68" y="2123728"/>
            <a:ext cx="2987824" cy="2987824"/>
          </a:xfrm>
          <a:prstGeom prst="rect">
            <a:avLst/>
          </a:prstGeom>
        </p:spPr>
      </p:pic>
      <p:sp>
        <p:nvSpPr>
          <p:cNvPr id="8" name="Google Shape;123;p18">
            <a:extLst>
              <a:ext uri="{FF2B5EF4-FFF2-40B4-BE49-F238E27FC236}">
                <a16:creationId xmlns:a16="http://schemas.microsoft.com/office/drawing/2014/main" xmlns="" id="{0EFFB352-88F1-54C3-4F0B-C76844441C86}"/>
              </a:ext>
            </a:extLst>
          </p:cNvPr>
          <p:cNvSpPr txBox="1"/>
          <p:nvPr/>
        </p:nvSpPr>
        <p:spPr>
          <a:xfrm>
            <a:off x="683568" y="5293050"/>
            <a:ext cx="7776864" cy="32943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Работа с текстом (формирование читательской грамотности и критического мышления)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Работа с заданиями к тексту (формирование метапредметных навыков)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Font typeface="Arial" panose="020B0604020202020204" pitchFamily="34" charset="0"/>
              <a:buChar char="•"/>
            </a:pPr>
            <a:r>
              <a:rPr lang="ru" sz="2000" dirty="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Творческие задания и задания в группах (формирование коммуникативных компетенций, навыков кооперации и креативного мышления)</a:t>
            </a:r>
          </a:p>
        </p:txBody>
      </p:sp>
    </p:spTree>
    <p:extLst>
      <p:ext uri="{BB962C8B-B14F-4D97-AF65-F5344CB8AC3E}">
        <p14:creationId xmlns:p14="http://schemas.microsoft.com/office/powerpoint/2010/main" val="19987498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ECBD14-A5AF-6705-11A0-3E5B61C5E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7;g377c41d2247_0_129">
            <a:extLst>
              <a:ext uri="{FF2B5EF4-FFF2-40B4-BE49-F238E27FC236}">
                <a16:creationId xmlns:a16="http://schemas.microsoft.com/office/drawing/2014/main" xmlns="" id="{25D5772B-4805-0CCD-53B2-46CB3C6CF51F}"/>
              </a:ext>
            </a:extLst>
          </p:cNvPr>
          <p:cNvSpPr txBox="1">
            <a:spLocks noGrp="1"/>
          </p:cNvSpPr>
          <p:nvPr/>
        </p:nvSpPr>
        <p:spPr>
          <a:xfrm>
            <a:off x="323528" y="1265121"/>
            <a:ext cx="109380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 dirty="0">
                <a:solidFill>
                  <a:srgbClr val="002060"/>
                </a:solidFill>
              </a:rPr>
              <a:t>Как можно еще?</a:t>
            </a:r>
            <a:endParaRPr sz="4000" dirty="0">
              <a:solidFill>
                <a:srgbClr val="002060"/>
              </a:solidFill>
            </a:endParaRPr>
          </a:p>
        </p:txBody>
      </p:sp>
      <p:pic>
        <p:nvPicPr>
          <p:cNvPr id="9218" name="Picture 2" descr="Задача о листе бумаги — TUT Math">
            <a:extLst>
              <a:ext uri="{FF2B5EF4-FFF2-40B4-BE49-F238E27FC236}">
                <a16:creationId xmlns:a16="http://schemas.microsoft.com/office/drawing/2014/main" xmlns="" id="{A87D3CA0-AF86-A6CB-3E7C-BCF3B8917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" y="2483768"/>
            <a:ext cx="365634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262CA3-6BA8-03D7-3A27-62494D59D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01" y="1942229"/>
            <a:ext cx="5201376" cy="6373114"/>
          </a:xfrm>
          <a:prstGeom prst="rect">
            <a:avLst/>
          </a:prstGeom>
        </p:spPr>
      </p:pic>
      <p:pic>
        <p:nvPicPr>
          <p:cNvPr id="9220" name="Picture 4" descr="Задачки на 3D-мышление">
            <a:extLst>
              <a:ext uri="{FF2B5EF4-FFF2-40B4-BE49-F238E27FC236}">
                <a16:creationId xmlns:a16="http://schemas.microsoft.com/office/drawing/2014/main" xmlns="" id="{8F6B05FC-D9F0-2E76-55F0-C66FB7B99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0821" r="16138" b="11641"/>
          <a:stretch>
            <a:fillRect/>
          </a:stretch>
        </p:blipFill>
        <p:spPr bwMode="auto">
          <a:xfrm>
            <a:off x="323528" y="6156176"/>
            <a:ext cx="3418152" cy="190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4459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EB55CB-7D68-01F0-522E-2553848C8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5;g377c41d2247_0_206">
            <a:extLst>
              <a:ext uri="{FF2B5EF4-FFF2-40B4-BE49-F238E27FC236}">
                <a16:creationId xmlns:a16="http://schemas.microsoft.com/office/drawing/2014/main" xmlns="" id="{598C4716-0374-917A-344A-A695C2872D17}"/>
              </a:ext>
            </a:extLst>
          </p:cNvPr>
          <p:cNvSpPr txBox="1">
            <a:spLocks noGrp="1"/>
          </p:cNvSpPr>
          <p:nvPr/>
        </p:nvSpPr>
        <p:spPr>
          <a:xfrm>
            <a:off x="158313" y="2138924"/>
            <a:ext cx="5565815" cy="593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600" b="0" i="0" u="none" strike="noStrike" cap="none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900" b="1" i="1" dirty="0" err="1"/>
              <a:t>Промт</a:t>
            </a:r>
            <a:r>
              <a:rPr lang="ru-RU" sz="1900" b="1" i="1" dirty="0"/>
              <a:t>:</a:t>
            </a:r>
            <a:endParaRPr sz="1900" b="1" i="1"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ru-RU" sz="1900" b="1" i="1" dirty="0"/>
              <a:t>Составь тест из 10 вопросов по тексту.</a:t>
            </a:r>
            <a:endParaRPr sz="1900" b="1" i="1"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– Молоко? – задумался Миша.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– Это, конечно, зависит от того, сколько будет молока </a:t>
            </a:r>
            <a:br>
              <a:rPr lang="ru-RU" dirty="0"/>
            </a:br>
            <a:r>
              <a:rPr lang="ru-RU" dirty="0"/>
              <a:t>и сколько воды. Давай предположим, что у нас есть литр кипятка и литр молока, который мы хотим нагреть.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– Наверное, надо ещё знать, какие температуры вначале были у жидкостей?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– Давай считать, что вначале у молока температура </a:t>
            </a:r>
            <a:br>
              <a:rPr lang="ru-RU" dirty="0"/>
            </a:br>
            <a:r>
              <a:rPr lang="ru-RU" dirty="0"/>
              <a:t>0 градусов Цельсия, а у кипятка 100 градусов Цельсия. </a:t>
            </a:r>
            <a:br>
              <a:rPr lang="ru-RU" dirty="0"/>
            </a:br>
            <a:r>
              <a:rPr lang="ru-RU" dirty="0"/>
              <a:t>И предположим для простоты, что у молока и воды одинаковые теплоёмкости – чтобы нагреть их на 1 градус Цельсия, надо затратить одинаковое количество энергии.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ru-RU" dirty="0"/>
              <a:t>– Ну тогда это просто!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ru-RU" u="sng" dirty="0" err="1">
                <a:solidFill>
                  <a:schemeClr val="hlink"/>
                </a:solidFill>
                <a:hlinkClick r:id="rId2"/>
              </a:rPr>
              <a:t>Квантик</a:t>
            </a:r>
            <a:r>
              <a:rPr lang="ru-RU" u="sng" dirty="0">
                <a:solidFill>
                  <a:schemeClr val="hlink"/>
                </a:solidFill>
                <a:hlinkClick r:id="rId2"/>
              </a:rPr>
              <a:t>. 7 выпуск 2025 год</a:t>
            </a:r>
            <a:endParaRPr dirty="0"/>
          </a:p>
        </p:txBody>
      </p:sp>
      <p:pic>
        <p:nvPicPr>
          <p:cNvPr id="5" name="Google Shape;246;g377c41d2247_0_206">
            <a:extLst>
              <a:ext uri="{FF2B5EF4-FFF2-40B4-BE49-F238E27FC236}">
                <a16:creationId xmlns:a16="http://schemas.microsoft.com/office/drawing/2014/main" xmlns="" id="{919A62A0-876D-121D-E03E-B0605E206B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28" r="7658"/>
          <a:stretch/>
        </p:blipFill>
        <p:spPr>
          <a:xfrm>
            <a:off x="5724128" y="2660864"/>
            <a:ext cx="3268133" cy="2262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7;g377c41d2247_0_206" title="qr-code (21).png">
            <a:extLst>
              <a:ext uri="{FF2B5EF4-FFF2-40B4-BE49-F238E27FC236}">
                <a16:creationId xmlns:a16="http://schemas.microsoft.com/office/drawing/2014/main" xmlns="" id="{DE688487-3B9B-0D49-4E8B-A6EA43FBE8D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8194" y="4261441"/>
            <a:ext cx="1691976" cy="16919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48;g377c41d2247_0_206">
            <a:extLst>
              <a:ext uri="{FF2B5EF4-FFF2-40B4-BE49-F238E27FC236}">
                <a16:creationId xmlns:a16="http://schemas.microsoft.com/office/drawing/2014/main" xmlns="" id="{2F572206-6A4B-25D6-5FE2-9BE40BDEF21D}"/>
              </a:ext>
            </a:extLst>
          </p:cNvPr>
          <p:cNvSpPr txBox="1">
            <a:spLocks noGrp="1"/>
          </p:cNvSpPr>
          <p:nvPr/>
        </p:nvSpPr>
        <p:spPr>
          <a:xfrm>
            <a:off x="158313" y="1327774"/>
            <a:ext cx="10938000" cy="72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3000"/>
              <a:buFont typeface="Noto Sans"/>
              <a:buNone/>
              <a:defRPr sz="2600" b="1" i="0" u="none" strike="noStrike" cap="none">
                <a:solidFill>
                  <a:srgbClr val="6576FB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dirty="0">
                <a:solidFill>
                  <a:srgbClr val="002060"/>
                </a:solidFill>
              </a:rPr>
              <a:t>Нейросеть “Алиса” или </a:t>
            </a:r>
            <a:r>
              <a:rPr lang="ru-RU" dirty="0" err="1">
                <a:solidFill>
                  <a:srgbClr val="002060"/>
                </a:solidFill>
              </a:rPr>
              <a:t>GigaChat</a:t>
            </a:r>
            <a:endParaRPr dirty="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170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Вопросы по тексту</a:t>
            </a:r>
            <a:endParaRPr sz="1700" dirty="0">
              <a:solidFill>
                <a:srgbClr val="00206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8" name="Google Shape;249;g377c41d2247_0_206">
            <a:extLst>
              <a:ext uri="{FF2B5EF4-FFF2-40B4-BE49-F238E27FC236}">
                <a16:creationId xmlns:a16="http://schemas.microsoft.com/office/drawing/2014/main" xmlns="" id="{278CD85F-6F54-D971-5B28-6F5A67603D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9872" y="6444208"/>
            <a:ext cx="5565815" cy="211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50;g377c41d2247_0_206" title="qr-code (22).png">
            <a:extLst>
              <a:ext uri="{FF2B5EF4-FFF2-40B4-BE49-F238E27FC236}">
                <a16:creationId xmlns:a16="http://schemas.microsoft.com/office/drawing/2014/main" xmlns="" id="{2E6F80EF-2B7C-8B36-7F99-E48CBF74A2B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85951" y="6959857"/>
            <a:ext cx="1553425" cy="155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13243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1A8FC6-8BE9-C411-67EC-9CAF69C72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71;p66">
            <a:extLst>
              <a:ext uri="{FF2B5EF4-FFF2-40B4-BE49-F238E27FC236}">
                <a16:creationId xmlns:a16="http://schemas.microsoft.com/office/drawing/2014/main" xmlns="" id="{ED7FBE24-411E-FCF5-039D-5B718A3D480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3681" y="1475656"/>
            <a:ext cx="4928244" cy="7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72;p66">
            <a:extLst>
              <a:ext uri="{FF2B5EF4-FFF2-40B4-BE49-F238E27FC236}">
                <a16:creationId xmlns:a16="http://schemas.microsoft.com/office/drawing/2014/main" xmlns="" id="{AD38938E-8594-9575-8306-1C62217FC0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680" y="2473515"/>
            <a:ext cx="8400767" cy="3106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69;p66">
            <a:extLst>
              <a:ext uri="{FF2B5EF4-FFF2-40B4-BE49-F238E27FC236}">
                <a16:creationId xmlns:a16="http://schemas.microsoft.com/office/drawing/2014/main" xmlns="" id="{F425927B-4AAB-236A-A615-0D46C61F8A7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680" y="5724128"/>
            <a:ext cx="5183626" cy="27466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70;p66">
            <a:extLst>
              <a:ext uri="{FF2B5EF4-FFF2-40B4-BE49-F238E27FC236}">
                <a16:creationId xmlns:a16="http://schemas.microsoft.com/office/drawing/2014/main" xmlns="" id="{E829AFAC-75CA-009B-84EF-5F9F0E6E1379}"/>
              </a:ext>
            </a:extLst>
          </p:cNvPr>
          <p:cNvSpPr txBox="1">
            <a:spLocks noGrp="1"/>
          </p:cNvSpPr>
          <p:nvPr/>
        </p:nvSpPr>
        <p:spPr>
          <a:xfrm>
            <a:off x="5131925" y="6300192"/>
            <a:ext cx="4096200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3000"/>
              <a:buFont typeface="Noto Sans"/>
              <a:buNone/>
              <a:defRPr sz="2600" b="1" i="0" u="none" strike="noStrike" cap="none">
                <a:solidFill>
                  <a:srgbClr val="6576FB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Организация устного счета</a:t>
            </a:r>
            <a:endParaRPr sz="2800" dirty="0">
              <a:solidFill>
                <a:srgbClr val="00206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00582022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6703E7-E983-A792-DE83-918E90806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7;g377c41d2247_0_129">
            <a:extLst>
              <a:ext uri="{FF2B5EF4-FFF2-40B4-BE49-F238E27FC236}">
                <a16:creationId xmlns:a16="http://schemas.microsoft.com/office/drawing/2014/main" xmlns="" id="{113C0EB1-E4D8-5FA8-72E9-8800158AEEA4}"/>
              </a:ext>
            </a:extLst>
          </p:cNvPr>
          <p:cNvSpPr txBox="1">
            <a:spLocks noGrp="1"/>
          </p:cNvSpPr>
          <p:nvPr/>
        </p:nvSpPr>
        <p:spPr>
          <a:xfrm>
            <a:off x="348233" y="1470039"/>
            <a:ext cx="2979942" cy="311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800" dirty="0">
                <a:solidFill>
                  <a:srgbClr val="002060"/>
                </a:solidFill>
              </a:rPr>
              <a:t>Как можно еще?</a:t>
            </a:r>
            <a:endParaRPr sz="4800" dirty="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3600" b="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Найди клад</a:t>
            </a:r>
            <a:endParaRPr sz="3600" b="0" dirty="0">
              <a:solidFill>
                <a:srgbClr val="00206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531D83-E08A-E972-BE64-E40C8B480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494" y="1265121"/>
            <a:ext cx="5276273" cy="72673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59F65BE-F65A-BC92-6EE2-A4BD7576C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574" y="4746372"/>
            <a:ext cx="3786068" cy="378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674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A9E5C7-EFD1-A0E5-A065-9F603608E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130DC61-E26A-7DF7-56EE-5D7C8BC65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19672"/>
            <a:ext cx="8226418" cy="61206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5DAC79D-9C4E-2C0F-39E2-5DB456007B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103"/>
          <a:stretch>
            <a:fillRect/>
          </a:stretch>
        </p:blipFill>
        <p:spPr>
          <a:xfrm>
            <a:off x="323528" y="7092280"/>
            <a:ext cx="1584176" cy="15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714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D7A6DE-FFA9-27E2-FA49-5A2DCB6DD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3FAF611-0062-C342-6F03-78FBEE88B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53" y="1907704"/>
            <a:ext cx="8452294" cy="2880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5CD49F-7FFB-22F5-D7EB-D5BBEB0AA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059261"/>
            <a:ext cx="4320480" cy="2897115"/>
          </a:xfrm>
          <a:prstGeom prst="rect">
            <a:avLst/>
          </a:prstGeom>
        </p:spPr>
      </p:pic>
      <p:sp>
        <p:nvSpPr>
          <p:cNvPr id="9" name="AutoShape 4" descr="Кусачки для ногтей Маникюр детский Лупа, Лак для ногтей, стекло, ребенок png  | PNGEgg">
            <a:extLst>
              <a:ext uri="{FF2B5EF4-FFF2-40B4-BE49-F238E27FC236}">
                <a16:creationId xmlns:a16="http://schemas.microsoft.com/office/drawing/2014/main" xmlns="" id="{93E24FE2-44FF-BA65-C4CD-5E44AB5218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581AB29-5399-9280-EC9E-E64AC69F4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923928"/>
            <a:ext cx="4564333" cy="45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7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B46214-54EA-05F0-A59C-B912BAA0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1;p61">
            <a:extLst>
              <a:ext uri="{FF2B5EF4-FFF2-40B4-BE49-F238E27FC236}">
                <a16:creationId xmlns:a16="http://schemas.microsoft.com/office/drawing/2014/main" xmlns="" id="{A52F516C-1FE4-2EE3-12B2-E274825B394B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План вебинара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423;p61">
            <a:extLst>
              <a:ext uri="{FF2B5EF4-FFF2-40B4-BE49-F238E27FC236}">
                <a16:creationId xmlns:a16="http://schemas.microsoft.com/office/drawing/2014/main" xmlns="" id="{99785BC8-AD26-8DF5-61A7-863F5B82D39B}"/>
              </a:ext>
            </a:extLst>
          </p:cNvPr>
          <p:cNvSpPr txBox="1"/>
          <p:nvPr/>
        </p:nvSpPr>
        <p:spPr>
          <a:xfrm>
            <a:off x="395536" y="1907704"/>
            <a:ext cx="8136904" cy="2859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900" b="1" i="0" u="none" strike="noStrike" cap="none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 marR="0" lvl="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Ключевые принципы событийного подхода.</a:t>
            </a:r>
          </a:p>
          <a:p>
            <a:pPr marL="44450" marR="0" lvl="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Эффективные приемы интеграции событийного подхода в учебный процесс.</a:t>
            </a:r>
          </a:p>
          <a:p>
            <a:pPr marL="44450" marR="0" lvl="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Возможности использования ресурсов образовательных платформ и инструментов искусственного интеллекта для реализации событийного подхода.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D6560F-FAFA-FBBB-5AC9-394B1CE43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4566605"/>
            <a:ext cx="4788024" cy="399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0176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77DBD7-2AB3-B6AE-D9ED-C08C6CFD8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Кусачки для ногтей Маникюр детский Лупа, Лак для ногтей, стекло, ребенок png  | PNGEgg">
            <a:extLst>
              <a:ext uri="{FF2B5EF4-FFF2-40B4-BE49-F238E27FC236}">
                <a16:creationId xmlns:a16="http://schemas.microsoft.com/office/drawing/2014/main" xmlns="" id="{E9D22B88-5D65-14E0-6673-87E76B6AC8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7898CFE-58D9-9B69-629C-8249CB1BB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600"/>
            <a:ext cx="9144000" cy="38164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7CADD37-0385-2660-AABC-B1D57DFEE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788024"/>
            <a:ext cx="9131118" cy="397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5381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062313-BEB6-F2C2-4963-88E1DA944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7;g377c41d2247_0_129">
            <a:extLst>
              <a:ext uri="{FF2B5EF4-FFF2-40B4-BE49-F238E27FC236}">
                <a16:creationId xmlns:a16="http://schemas.microsoft.com/office/drawing/2014/main" xmlns="" id="{1E81954F-59E0-3291-9EC3-60D0096E3483}"/>
              </a:ext>
            </a:extLst>
          </p:cNvPr>
          <p:cNvSpPr txBox="1">
            <a:spLocks noGrp="1"/>
          </p:cNvSpPr>
          <p:nvPr/>
        </p:nvSpPr>
        <p:spPr>
          <a:xfrm>
            <a:off x="323528" y="1265121"/>
            <a:ext cx="8712968" cy="209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 dirty="0">
                <a:solidFill>
                  <a:srgbClr val="002060"/>
                </a:solidFill>
              </a:rPr>
              <a:t>Как можно еще?</a:t>
            </a:r>
            <a:endParaRPr sz="4000" dirty="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2800" b="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Инструменты искусственного интеллекта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2800" b="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на этапе целеполагания в проектной и исследовательской деятельности</a:t>
            </a:r>
          </a:p>
        </p:txBody>
      </p:sp>
      <p:sp>
        <p:nvSpPr>
          <p:cNvPr id="3" name="Google Shape;293;g377c41d2247_0_281">
            <a:extLst>
              <a:ext uri="{FF2B5EF4-FFF2-40B4-BE49-F238E27FC236}">
                <a16:creationId xmlns:a16="http://schemas.microsoft.com/office/drawing/2014/main" xmlns="" id="{84CA0363-E741-4272-BD7B-BEA9B243647A}"/>
              </a:ext>
            </a:extLst>
          </p:cNvPr>
          <p:cNvSpPr txBox="1">
            <a:spLocks noGrp="1"/>
          </p:cNvSpPr>
          <p:nvPr/>
        </p:nvSpPr>
        <p:spPr>
          <a:xfrm>
            <a:off x="4459850" y="3513909"/>
            <a:ext cx="4684150" cy="508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600" b="0" i="0" u="none" strike="noStrike" cap="none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269999" lvl="0" indent="-196850" algn="l" rtl="0"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600"/>
              <a:buChar char="●"/>
            </a:pPr>
            <a:r>
              <a:rPr lang="ru-RU" dirty="0"/>
              <a:t>«Сказочные герои в современном искусстве»</a:t>
            </a:r>
            <a:endParaRPr dirty="0"/>
          </a:p>
          <a:p>
            <a:pPr marL="269999" lvl="0" indent="-196850" algn="l" rtl="0"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600"/>
              <a:buChar char="●"/>
            </a:pPr>
            <a:r>
              <a:rPr lang="ru-RU" dirty="0"/>
              <a:t>Цель работы: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-RU" dirty="0"/>
              <a:t>Исследование трансформации образов русских сказочных героев в современной культуре и искусстве.</a:t>
            </a:r>
            <a:endParaRPr dirty="0"/>
          </a:p>
          <a:p>
            <a:pPr marL="269999" lvl="0" indent="-196850" algn="l" rtl="0"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600"/>
              <a:buChar char="●"/>
            </a:pPr>
            <a:r>
              <a:rPr lang="ru-RU" dirty="0"/>
              <a:t>Результат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-RU" dirty="0"/>
              <a:t>Презентация проектов, раскрывающих эволюцию образа сказочного персонажа.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-RU" dirty="0"/>
              <a:t>Комикс или анимационное видео с современным переосмыслением сюжета известной сказки.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-RU" dirty="0"/>
              <a:t>Подбор произведений современного искусства, использующих образы сказочных героев.</a:t>
            </a:r>
            <a:endParaRPr dirty="0"/>
          </a:p>
        </p:txBody>
      </p:sp>
      <p:sp>
        <p:nvSpPr>
          <p:cNvPr id="7" name="Google Shape;295;g377c41d2247_0_281">
            <a:extLst>
              <a:ext uri="{FF2B5EF4-FFF2-40B4-BE49-F238E27FC236}">
                <a16:creationId xmlns:a16="http://schemas.microsoft.com/office/drawing/2014/main" xmlns="" id="{1EB5BD46-E3CB-FABE-7DF8-B48378469D8E}"/>
              </a:ext>
            </a:extLst>
          </p:cNvPr>
          <p:cNvSpPr txBox="1">
            <a:spLocks noGrp="1"/>
          </p:cNvSpPr>
          <p:nvPr/>
        </p:nvSpPr>
        <p:spPr>
          <a:xfrm>
            <a:off x="281400" y="3513909"/>
            <a:ext cx="4290600" cy="223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600" b="0" i="0" u="none" strike="noStrike" cap="none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b="1" dirty="0" err="1">
                <a:solidFill>
                  <a:srgbClr val="002060"/>
                </a:solidFill>
                <a:highlight>
                  <a:schemeClr val="lt1"/>
                </a:highlight>
              </a:rPr>
              <a:t>Промт</a:t>
            </a:r>
            <a:r>
              <a:rPr lang="ru-RU" sz="1800" b="1" dirty="0">
                <a:solidFill>
                  <a:srgbClr val="002060"/>
                </a:solidFill>
                <a:highlight>
                  <a:schemeClr val="lt1"/>
                </a:highlight>
              </a:rPr>
              <a:t>:</a:t>
            </a:r>
            <a:endParaRPr sz="1800" b="1" dirty="0">
              <a:solidFill>
                <a:srgbClr val="002060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</a:pPr>
            <a:r>
              <a:rPr lang="ru-RU" i="1" dirty="0"/>
              <a:t>Предложи 6 тем проектных </a:t>
            </a:r>
            <a:br>
              <a:rPr lang="ru-RU" i="1" dirty="0"/>
            </a:br>
            <a:r>
              <a:rPr lang="ru-RU" i="1" dirty="0"/>
              <a:t>и исследовательских работ для 7 класса </a:t>
            </a:r>
            <a:br>
              <a:rPr lang="ru-RU" i="1" dirty="0"/>
            </a:br>
            <a:r>
              <a:rPr lang="ru-RU" i="1" dirty="0"/>
              <a:t>по теме "Культурный код". Представь </a:t>
            </a:r>
            <a:br>
              <a:rPr lang="ru-RU" i="1" dirty="0"/>
            </a:br>
            <a:r>
              <a:rPr lang="ru-RU" i="1" dirty="0"/>
              <a:t>все варианты в следующем формате: название проекта, цель проекта, задачи проекта, планируемые результаты. </a:t>
            </a:r>
            <a:endParaRPr i="1" dirty="0"/>
          </a:p>
        </p:txBody>
      </p:sp>
      <p:pic>
        <p:nvPicPr>
          <p:cNvPr id="10242" name="Picture 2" descr="Коды в рекламе: пароли к сердцам клиентов | Блог Ingate">
            <a:extLst>
              <a:ext uri="{FF2B5EF4-FFF2-40B4-BE49-F238E27FC236}">
                <a16:creationId xmlns:a16="http://schemas.microsoft.com/office/drawing/2014/main" xmlns="" id="{F958E4A6-8410-15F2-0D36-93B9DE5CB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73" y="5751444"/>
            <a:ext cx="4098607" cy="25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4987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55ADF2-202E-00E1-801C-4F83C6014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7;g377c41d2247_0_129">
            <a:extLst>
              <a:ext uri="{FF2B5EF4-FFF2-40B4-BE49-F238E27FC236}">
                <a16:creationId xmlns:a16="http://schemas.microsoft.com/office/drawing/2014/main" xmlns="" id="{D50C6871-CF19-FFCA-F15E-D2F295F59F06}"/>
              </a:ext>
            </a:extLst>
          </p:cNvPr>
          <p:cNvSpPr txBox="1">
            <a:spLocks noGrp="1"/>
          </p:cNvSpPr>
          <p:nvPr/>
        </p:nvSpPr>
        <p:spPr>
          <a:xfrm>
            <a:off x="323528" y="1265121"/>
            <a:ext cx="10938000" cy="1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000" dirty="0">
                <a:solidFill>
                  <a:srgbClr val="002060"/>
                </a:solidFill>
              </a:rPr>
              <a:t>Как можно еще?</a:t>
            </a:r>
            <a:endParaRPr sz="4000" dirty="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2800" b="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Использование нейросетей 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2800" b="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для создания учебных материалов</a:t>
            </a:r>
          </a:p>
        </p:txBody>
      </p:sp>
      <p:sp>
        <p:nvSpPr>
          <p:cNvPr id="5" name="Google Shape;257;g3073e73b339_0_704">
            <a:extLst>
              <a:ext uri="{FF2B5EF4-FFF2-40B4-BE49-F238E27FC236}">
                <a16:creationId xmlns:a16="http://schemas.microsoft.com/office/drawing/2014/main" xmlns="" id="{071ABE28-9EF4-ACC8-F408-DB98A71FDF51}"/>
              </a:ext>
            </a:extLst>
          </p:cNvPr>
          <p:cNvSpPr txBox="1">
            <a:spLocks noGrp="1"/>
          </p:cNvSpPr>
          <p:nvPr/>
        </p:nvSpPr>
        <p:spPr>
          <a:xfrm>
            <a:off x="226286" y="3066580"/>
            <a:ext cx="4905000" cy="3998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600" b="0" i="0" u="none" strike="noStrike" cap="none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400" b="1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Учебный материал</a:t>
            </a:r>
            <a:endParaRPr sz="2000" b="1" dirty="0">
              <a:solidFill>
                <a:srgbClr val="002060"/>
              </a:solidFill>
            </a:endParaRPr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  <a:buChar char="●"/>
            </a:pPr>
            <a:r>
              <a:rPr lang="ru-RU" sz="1800" dirty="0"/>
              <a:t>Диктанты</a:t>
            </a:r>
          </a:p>
          <a:p>
            <a:pPr marL="66799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</a:pPr>
            <a:endParaRPr sz="1800" dirty="0"/>
          </a:p>
          <a:p>
            <a:pPr marL="45720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800" dirty="0"/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  <a:buChar char="●"/>
            </a:pPr>
            <a:r>
              <a:rPr lang="ru-RU" sz="1800" dirty="0"/>
              <a:t>Задача “наоборот”</a:t>
            </a:r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  <a:buChar char="●"/>
            </a:pPr>
            <a:endParaRPr lang="ru-RU" sz="1800" dirty="0"/>
          </a:p>
          <a:p>
            <a:pPr marL="66799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</a:pPr>
            <a:endParaRPr sz="1800" dirty="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800" dirty="0"/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6576FB"/>
              </a:buClr>
              <a:buSzPts val="1700"/>
              <a:buChar char="●"/>
            </a:pPr>
            <a:r>
              <a:rPr lang="ru-RU" sz="1800" dirty="0"/>
              <a:t>Письмо от персонажа</a:t>
            </a:r>
            <a:endParaRPr sz="1800" dirty="0"/>
          </a:p>
        </p:txBody>
      </p:sp>
      <p:sp>
        <p:nvSpPr>
          <p:cNvPr id="6" name="Google Shape;258;g3073e73b339_0_704">
            <a:extLst>
              <a:ext uri="{FF2B5EF4-FFF2-40B4-BE49-F238E27FC236}">
                <a16:creationId xmlns:a16="http://schemas.microsoft.com/office/drawing/2014/main" xmlns="" id="{C8FB01C8-7554-8282-ED83-AD790AA99598}"/>
              </a:ext>
            </a:extLst>
          </p:cNvPr>
          <p:cNvSpPr txBox="1">
            <a:spLocks noGrp="1"/>
          </p:cNvSpPr>
          <p:nvPr/>
        </p:nvSpPr>
        <p:spPr>
          <a:xfrm>
            <a:off x="3257636" y="3066580"/>
            <a:ext cx="5660078" cy="500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600" b="0" i="0" u="none" strike="noStrike" cap="none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400" b="1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Пример </a:t>
            </a:r>
            <a:r>
              <a:rPr lang="ru-RU" sz="2400" b="1" dirty="0" err="1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промта</a:t>
            </a:r>
            <a:endParaRPr sz="2400" b="1" dirty="0">
              <a:solidFill>
                <a:srgbClr val="00206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  <a:buChar char="●"/>
            </a:pPr>
            <a:r>
              <a:rPr lang="ru-RU" sz="1800" dirty="0"/>
              <a:t>Напиши смешную сказку для 3 класса со словарными словами: кабан, кабинет, календарь, каллиграфия, канава. Объём текста - 90 слов.</a:t>
            </a:r>
            <a:endParaRPr sz="1800" dirty="0"/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6576FB"/>
              </a:buClr>
              <a:buSzPts val="1700"/>
              <a:buChar char="●"/>
            </a:pPr>
            <a:r>
              <a:rPr lang="ru-RU" sz="1800" dirty="0"/>
              <a:t>Замени в задаче мастеров на роботов, а детали на космолеты. Не меняй числа.</a:t>
            </a:r>
            <a:endParaRPr sz="1800" dirty="0"/>
          </a:p>
          <a:p>
            <a:pPr marL="45720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За день один мастер изготавливает 3 детали, </a:t>
            </a:r>
            <a:br>
              <a:rPr lang="ru-RU" sz="1800" dirty="0"/>
            </a:br>
            <a:r>
              <a:rPr lang="ru-RU" sz="1800" dirty="0"/>
              <a:t>а второй — 8. Сколько они изготовят вместе </a:t>
            </a:r>
            <a:br>
              <a:rPr lang="ru-RU" sz="1800" dirty="0"/>
            </a:br>
            <a:r>
              <a:rPr lang="ru-RU" sz="1800" dirty="0"/>
              <a:t>за неделю?</a:t>
            </a:r>
            <a:endParaRPr sz="1800" dirty="0"/>
          </a:p>
          <a:p>
            <a:pPr marL="269999" lvl="0" indent="-203200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rgbClr val="6576FB"/>
              </a:buClr>
              <a:buSzPts val="1700"/>
              <a:buChar char="●"/>
            </a:pPr>
            <a:r>
              <a:rPr lang="ru-RU" sz="1800" dirty="0"/>
              <a:t>Напиши пять вопросов на знание стран Африки от имени кенгуру. Сначала пусть представится </a:t>
            </a:r>
            <a:br>
              <a:rPr lang="ru-RU" sz="1800" dirty="0"/>
            </a:br>
            <a:r>
              <a:rPr lang="ru-RU" sz="1800" dirty="0"/>
              <a:t>и расскажет о себе.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754197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D132FF-55CE-B7DA-7E90-C38E80F8B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3;g3073e73b339_0_731">
            <a:extLst>
              <a:ext uri="{FF2B5EF4-FFF2-40B4-BE49-F238E27FC236}">
                <a16:creationId xmlns:a16="http://schemas.microsoft.com/office/drawing/2014/main" xmlns="" id="{060E04AE-1491-883A-3D4E-3207DA73CAD6}"/>
              </a:ext>
            </a:extLst>
          </p:cNvPr>
          <p:cNvSpPr txBox="1">
            <a:spLocks noGrp="1"/>
          </p:cNvSpPr>
          <p:nvPr/>
        </p:nvSpPr>
        <p:spPr>
          <a:xfrm>
            <a:off x="344779" y="1403648"/>
            <a:ext cx="5105100" cy="541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3000"/>
              <a:buFont typeface="Noto Sans"/>
              <a:buNone/>
              <a:defRPr sz="2600" b="1" i="0" u="none" strike="noStrike" cap="none">
                <a:solidFill>
                  <a:srgbClr val="6576FB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3200">
                <a:solidFill>
                  <a:srgbClr val="002060"/>
                </a:solidFill>
              </a:rPr>
              <a:t>Квиз–викторины</a:t>
            </a:r>
            <a:endParaRPr sz="3200">
              <a:solidFill>
                <a:srgbClr val="002060"/>
              </a:solidFill>
            </a:endParaRPr>
          </a:p>
        </p:txBody>
      </p:sp>
      <p:sp>
        <p:nvSpPr>
          <p:cNvPr id="3" name="Google Shape;284;g3073e73b339_0_731">
            <a:extLst>
              <a:ext uri="{FF2B5EF4-FFF2-40B4-BE49-F238E27FC236}">
                <a16:creationId xmlns:a16="http://schemas.microsoft.com/office/drawing/2014/main" xmlns="" id="{42C11F96-CF33-4E7D-4ABC-469EC1428FA9}"/>
              </a:ext>
            </a:extLst>
          </p:cNvPr>
          <p:cNvSpPr txBox="1">
            <a:spLocks noGrp="1"/>
          </p:cNvSpPr>
          <p:nvPr/>
        </p:nvSpPr>
        <p:spPr>
          <a:xfrm>
            <a:off x="-102703" y="1974909"/>
            <a:ext cx="5322775" cy="371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600" b="0" i="0" u="none" strike="noStrike" cap="none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000000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45720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ru-RU" sz="2100" dirty="0"/>
              <a:t>Один исследователь пишет, что </a:t>
            </a:r>
            <a:br>
              <a:rPr lang="ru-RU" sz="2100" dirty="0"/>
            </a:br>
            <a:r>
              <a:rPr lang="ru-RU" sz="2100" dirty="0"/>
              <a:t>у русских школьников с арифметикой возникает меньше проблем, чем </a:t>
            </a:r>
            <a:br>
              <a:rPr lang="ru-RU" sz="2100" dirty="0"/>
            </a:br>
            <a:r>
              <a:rPr lang="ru-RU" sz="2100" dirty="0"/>
              <a:t>у их зарубежных ровесников. </a:t>
            </a:r>
            <a:endParaRPr sz="2100" dirty="0"/>
          </a:p>
          <a:p>
            <a:pPr marL="45720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lang="ru-RU" sz="2100" dirty="0"/>
              <a:t>Рассуждая о причинах этого, исследователь называет фамилии двух ученых. </a:t>
            </a:r>
            <a:endParaRPr sz="2100" dirty="0"/>
          </a:p>
          <a:p>
            <a:pPr marL="457200" lvl="0" indent="0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</a:pPr>
            <a:r>
              <a:rPr lang="ru-RU" sz="2100" dirty="0"/>
              <a:t>Напишите эти фамилии.</a:t>
            </a:r>
            <a:endParaRPr sz="2100" dirty="0"/>
          </a:p>
        </p:txBody>
      </p:sp>
      <p:pic>
        <p:nvPicPr>
          <p:cNvPr id="7" name="Google Shape;285;g3073e73b339_0_731">
            <a:extLst>
              <a:ext uri="{FF2B5EF4-FFF2-40B4-BE49-F238E27FC236}">
                <a16:creationId xmlns:a16="http://schemas.microsoft.com/office/drawing/2014/main" xmlns="" id="{3ED603FD-340B-298E-E212-5AF2892C1CE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2799" y="6156176"/>
            <a:ext cx="2878105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86;g3073e73b339_0_731">
            <a:extLst>
              <a:ext uri="{FF2B5EF4-FFF2-40B4-BE49-F238E27FC236}">
                <a16:creationId xmlns:a16="http://schemas.microsoft.com/office/drawing/2014/main" xmlns="" id="{3899BD48-B9DB-82F6-AC90-BF0F30DE7C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3097" y="1987412"/>
            <a:ext cx="3795173" cy="38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7;g3073e73b339_0_731">
            <a:extLst>
              <a:ext uri="{FF2B5EF4-FFF2-40B4-BE49-F238E27FC236}">
                <a16:creationId xmlns:a16="http://schemas.microsoft.com/office/drawing/2014/main" xmlns="" id="{25E6D524-069A-5C48-674A-B69039F3C6E7}"/>
              </a:ext>
            </a:extLst>
          </p:cNvPr>
          <p:cNvSpPr txBox="1"/>
          <p:nvPr/>
        </p:nvSpPr>
        <p:spPr>
          <a:xfrm>
            <a:off x="5053097" y="6156176"/>
            <a:ext cx="3795173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Создай картинку - подсказку </a:t>
            </a:r>
            <a:br>
              <a:rPr lang="ru-RU" sz="2400" b="0" i="0" u="none" strike="noStrike" cap="none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2400" b="0" i="0" u="none" strike="noStrike" cap="none" dirty="0">
                <a:solidFill>
                  <a:srgbClr val="002060"/>
                </a:solidFill>
                <a:latin typeface="Noto Sans"/>
                <a:ea typeface="Noto Sans"/>
                <a:cs typeface="Noto Sans"/>
                <a:sym typeface="Noto Sans"/>
              </a:rPr>
              <a:t>на вопрос к квиз - викторине, ответом к которой является…</a:t>
            </a:r>
            <a:endParaRPr sz="2400" b="0" i="0" u="none" strike="noStrike" cap="none" dirty="0">
              <a:solidFill>
                <a:srgbClr val="00206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7483317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4F654D-7402-DED5-637A-6FD570594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Кусачки для ногтей Маникюр детский Лупа, Лак для ногтей, стекло, ребенок png  | PNGEgg">
            <a:extLst>
              <a:ext uri="{FF2B5EF4-FFF2-40B4-BE49-F238E27FC236}">
                <a16:creationId xmlns:a16="http://schemas.microsoft.com/office/drawing/2014/main" xmlns="" id="{44EEF203-6DBA-731C-71DC-1EB7D00554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001EC2-71A9-8EC0-BF61-68EA12396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0" y="3059832"/>
            <a:ext cx="8640960" cy="4968552"/>
          </a:xfrm>
          <a:prstGeom prst="rect">
            <a:avLst/>
          </a:prstGeom>
        </p:spPr>
      </p:pic>
      <p:sp>
        <p:nvSpPr>
          <p:cNvPr id="4" name="Google Shape;267;g377c41d2247_0_129">
            <a:extLst>
              <a:ext uri="{FF2B5EF4-FFF2-40B4-BE49-F238E27FC236}">
                <a16:creationId xmlns:a16="http://schemas.microsoft.com/office/drawing/2014/main" xmlns="" id="{C8DB3799-CA51-9C38-79EF-1859491D7D7D}"/>
              </a:ext>
            </a:extLst>
          </p:cNvPr>
          <p:cNvSpPr txBox="1">
            <a:spLocks noGrp="1"/>
          </p:cNvSpPr>
          <p:nvPr/>
        </p:nvSpPr>
        <p:spPr>
          <a:xfrm>
            <a:off x="326516" y="1331640"/>
            <a:ext cx="8795767" cy="148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ru-RU" sz="4400" dirty="0">
                <a:solidFill>
                  <a:srgbClr val="002060"/>
                </a:solidFill>
              </a:rPr>
              <a:t>Как сделать урок – событием, а событие – уроком?</a:t>
            </a:r>
            <a:endParaRPr sz="3200" b="0" dirty="0">
              <a:solidFill>
                <a:srgbClr val="00206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86196958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8F4FF6-F2A3-6875-219D-C23B577E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1;p61">
            <a:extLst>
              <a:ext uri="{FF2B5EF4-FFF2-40B4-BE49-F238E27FC236}">
                <a16:creationId xmlns:a16="http://schemas.microsoft.com/office/drawing/2014/main" xmlns="" id="{9D8E61E3-64A1-7730-652C-7699F8312968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Итоги вебинара</a:t>
            </a:r>
            <a:endParaRPr sz="4000" dirty="0">
              <a:solidFill>
                <a:srgbClr val="002060"/>
              </a:solidFill>
            </a:endParaRPr>
          </a:p>
        </p:txBody>
      </p:sp>
      <p:sp>
        <p:nvSpPr>
          <p:cNvPr id="3" name="Google Shape;423;p61">
            <a:extLst>
              <a:ext uri="{FF2B5EF4-FFF2-40B4-BE49-F238E27FC236}">
                <a16:creationId xmlns:a16="http://schemas.microsoft.com/office/drawing/2014/main" xmlns="" id="{644E725D-D85F-A99D-2B63-4CFDC367828B}"/>
              </a:ext>
            </a:extLst>
          </p:cNvPr>
          <p:cNvSpPr txBox="1"/>
          <p:nvPr/>
        </p:nvSpPr>
        <p:spPr>
          <a:xfrm>
            <a:off x="395536" y="1907704"/>
            <a:ext cx="8136904" cy="2859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900" b="1" i="0" u="none" strike="noStrike" cap="none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 marR="0" lvl="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Разобрали ключевые принципы событийного подхода.</a:t>
            </a:r>
          </a:p>
          <a:p>
            <a:pPr marL="44450" marR="0" lvl="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Рассмотрели эффективные приемы интеграции событийного подхода в учебный процесс.</a:t>
            </a:r>
          </a:p>
          <a:p>
            <a:pPr marL="44450" marR="0" lvl="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✅ Узнали способы использования ресурсов образовательных платформ и инструментов искусственного интеллекта для реализации событийного подхода.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446E3E2-6F49-1E6E-9DDC-06DCFFEDA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88" y="4683244"/>
            <a:ext cx="4788024" cy="399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452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Нажмите дважд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" name="Нажмите дважды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5" name="СТР_2.jpg" descr="СТР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7F98148-1967-EB3A-96E9-CDFE34FD4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30" y="2076101"/>
            <a:ext cx="8878539" cy="499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3145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FE6378-F76F-0150-3893-AF52B3B9E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1;p61">
            <a:extLst>
              <a:ext uri="{FF2B5EF4-FFF2-40B4-BE49-F238E27FC236}">
                <a16:creationId xmlns:a16="http://schemas.microsoft.com/office/drawing/2014/main" xmlns="" id="{61CE520C-0D46-1C2A-44D2-B4E1108560B6}"/>
              </a:ext>
            </a:extLst>
          </p:cNvPr>
          <p:cNvSpPr txBox="1">
            <a:spLocks noGrp="1"/>
          </p:cNvSpPr>
          <p:nvPr/>
        </p:nvSpPr>
        <p:spPr>
          <a:xfrm>
            <a:off x="539552" y="1420888"/>
            <a:ext cx="8460940" cy="108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002060"/>
                </a:solidFill>
              </a:rPr>
              <a:t>Нормальность числа π</a:t>
            </a:r>
            <a:endParaRPr sz="40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мини-исследования</a:t>
            </a:r>
            <a:endParaRPr sz="2400" b="0" dirty="0">
              <a:solidFill>
                <a:srgbClr val="00206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5" name="Google Shape;422;p61">
            <a:extLst>
              <a:ext uri="{FF2B5EF4-FFF2-40B4-BE49-F238E27FC236}">
                <a16:creationId xmlns:a16="http://schemas.microsoft.com/office/drawing/2014/main" xmlns="" id="{4615CC8C-42DB-65D1-ED48-B9D16904884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28029" y="2830524"/>
            <a:ext cx="6559949" cy="37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23;p61">
            <a:extLst>
              <a:ext uri="{FF2B5EF4-FFF2-40B4-BE49-F238E27FC236}">
                <a16:creationId xmlns:a16="http://schemas.microsoft.com/office/drawing/2014/main" xmlns="" id="{22FF878E-EFAE-E4DD-0FEA-E9969E3AFA06}"/>
              </a:ext>
            </a:extLst>
          </p:cNvPr>
          <p:cNvSpPr txBox="1"/>
          <p:nvPr/>
        </p:nvSpPr>
        <p:spPr>
          <a:xfrm>
            <a:off x="539552" y="6156176"/>
            <a:ext cx="8136904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900" b="1" i="0" u="none" strike="noStrike" cap="none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66700" marR="0" lvl="0" indent="-222250" algn="l" rtl="0">
              <a:lnSpc>
                <a:spcPct val="110000"/>
              </a:lnSpc>
              <a:spcBef>
                <a:spcPts val="1100"/>
              </a:spcBef>
              <a:spcAft>
                <a:spcPts val="0"/>
              </a:spcAft>
              <a:buClr>
                <a:srgbClr val="6576FB"/>
              </a:buClr>
              <a:buSzPts val="1900"/>
              <a:buFont typeface="Noto Sans"/>
              <a:buChar char="●"/>
            </a:pP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Начиная с какой позиции </a:t>
            </a:r>
            <a:b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в десятичной записи числа π впервые встретится дата вашего рождения?</a:t>
            </a:r>
            <a:endParaRPr sz="1900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66700" marR="0" lvl="0" indent="-222250" algn="l" rtl="0">
              <a:lnSpc>
                <a:spcPct val="110000"/>
              </a:lnSpc>
              <a:spcBef>
                <a:spcPts val="1100"/>
              </a:spcBef>
              <a:spcAft>
                <a:spcPts val="1100"/>
              </a:spcAft>
              <a:buClr>
                <a:srgbClr val="6576FB"/>
              </a:buClr>
              <a:buSzPts val="1900"/>
              <a:buFont typeface="Noto Sans"/>
              <a:buChar char="●"/>
            </a:pPr>
            <a:r>
              <a:rPr lang="ru-RU" sz="1900" u="sng" dirty="0">
                <a:solidFill>
                  <a:schemeClr val="hlink"/>
                </a:solidFill>
                <a:latin typeface="Noto Sans"/>
                <a:ea typeface="Noto Sans"/>
                <a:cs typeface="Noto Sans"/>
                <a:sym typeface="Noto Sans"/>
                <a:hlinkClick r:id="rId3"/>
              </a:rPr>
              <a:t>Математические этюды</a:t>
            </a:r>
            <a:r>
              <a:rPr lang="ru-RU" sz="1900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sz="1900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803361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848BC7-03DC-9F4A-AFD0-52B2595E9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0;p62">
            <a:extLst>
              <a:ext uri="{FF2B5EF4-FFF2-40B4-BE49-F238E27FC236}">
                <a16:creationId xmlns:a16="http://schemas.microsoft.com/office/drawing/2014/main" xmlns="" id="{D9001E36-6CFE-6CCE-1C62-BAC06C91B36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5837" y="2191151"/>
            <a:ext cx="8152326" cy="432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30060CF-A87F-F981-002B-E0248131D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74" y="4788024"/>
            <a:ext cx="2615952" cy="39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659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602CF9-18B1-279B-DAF2-A94C3C42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9B8A566-6F6B-16AA-FEE6-B64BB0BC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73" y="1547664"/>
            <a:ext cx="8812223" cy="658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600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DACE97-C960-2702-B23F-5E748814D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37;p63">
            <a:extLst>
              <a:ext uri="{FF2B5EF4-FFF2-40B4-BE49-F238E27FC236}">
                <a16:creationId xmlns:a16="http://schemas.microsoft.com/office/drawing/2014/main" xmlns="" id="{858D55FE-8A40-2BE6-DFE4-4812EAAB3D66}"/>
              </a:ext>
            </a:extLst>
          </p:cNvPr>
          <p:cNvSpPr txBox="1">
            <a:spLocks noGrp="1"/>
          </p:cNvSpPr>
          <p:nvPr/>
        </p:nvSpPr>
        <p:spPr>
          <a:xfrm>
            <a:off x="254631" y="1497537"/>
            <a:ext cx="7485721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"/>
              <a:buNone/>
              <a:defRPr sz="2600" b="1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406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E3847"/>
              </a:buClr>
              <a:buSzPts val="2800"/>
              <a:buFont typeface="Noto Sans"/>
              <a:buChar char="•"/>
              <a:defRPr sz="2800" b="0" i="0" u="none" strike="noStrike" cap="none">
                <a:solidFill>
                  <a:srgbClr val="2E3847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rgbClr val="002060"/>
                </a:solidFill>
              </a:rPr>
              <a:t>Вовлечение учеников</a:t>
            </a:r>
            <a:endParaRPr sz="44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2060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через создание проблемных ситуаций</a:t>
            </a:r>
            <a:endParaRPr sz="2800" dirty="0">
              <a:solidFill>
                <a:srgbClr val="00206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4" name="Google Shape;438;p63">
            <a:extLst>
              <a:ext uri="{FF2B5EF4-FFF2-40B4-BE49-F238E27FC236}">
                <a16:creationId xmlns:a16="http://schemas.microsoft.com/office/drawing/2014/main" xmlns="" id="{311BF57C-F2F3-AB34-B91F-EF2EA4630F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5938" b="7112"/>
          <a:stretch/>
        </p:blipFill>
        <p:spPr>
          <a:xfrm>
            <a:off x="6028675" y="3114878"/>
            <a:ext cx="2522151" cy="390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39;p63">
            <a:extLst>
              <a:ext uri="{FF2B5EF4-FFF2-40B4-BE49-F238E27FC236}">
                <a16:creationId xmlns:a16="http://schemas.microsoft.com/office/drawing/2014/main" xmlns="" id="{6F25C22D-D827-AD46-E2F1-F7A56CC215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056" r="1661" b="8205"/>
          <a:stretch/>
        </p:blipFill>
        <p:spPr>
          <a:xfrm>
            <a:off x="3131840" y="3131840"/>
            <a:ext cx="2591791" cy="386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40;p63">
            <a:extLst>
              <a:ext uri="{FF2B5EF4-FFF2-40B4-BE49-F238E27FC236}">
                <a16:creationId xmlns:a16="http://schemas.microsoft.com/office/drawing/2014/main" xmlns="" id="{9BA296C1-843B-5AFB-3EB9-1FF17E4EDA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343" r="-1698" b="12265"/>
          <a:stretch/>
        </p:blipFill>
        <p:spPr>
          <a:xfrm>
            <a:off x="177924" y="3133679"/>
            <a:ext cx="2782242" cy="38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41;p63">
            <a:extLst>
              <a:ext uri="{FF2B5EF4-FFF2-40B4-BE49-F238E27FC236}">
                <a16:creationId xmlns:a16="http://schemas.microsoft.com/office/drawing/2014/main" xmlns="" id="{2FD88295-D7FA-88E6-B522-0E2D874F403F}"/>
              </a:ext>
            </a:extLst>
          </p:cNvPr>
          <p:cNvSpPr txBox="1"/>
          <p:nvPr/>
        </p:nvSpPr>
        <p:spPr>
          <a:xfrm>
            <a:off x="494106" y="6660232"/>
            <a:ext cx="8155788" cy="1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400" b="1" i="1" u="none" strike="noStrike" cap="none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44450" marR="0" lvl="0" algn="ctr" rtl="0">
              <a:lnSpc>
                <a:spcPct val="110000"/>
              </a:lnSpc>
              <a:spcBef>
                <a:spcPts val="1100"/>
              </a:spcBef>
              <a:spcAft>
                <a:spcPts val="1100"/>
              </a:spcAft>
              <a:buClr>
                <a:srgbClr val="6576FB"/>
              </a:buClr>
              <a:buSzPts val="1900"/>
            </a:pPr>
            <a:r>
              <a:rPr lang="ru-RU" sz="2400" b="1" i="1" dirty="0">
                <a:solidFill>
                  <a:srgbClr val="151515"/>
                </a:solidFill>
                <a:latin typeface="Noto Sans"/>
                <a:ea typeface="Noto Sans"/>
                <a:cs typeface="Noto Sans"/>
                <a:sym typeface="Noto Sans"/>
              </a:rPr>
              <a:t>Неделя итальянской кухни на неделе математики</a:t>
            </a:r>
            <a:endParaRPr sz="2400" b="1" i="1" dirty="0">
              <a:solidFill>
                <a:srgbClr val="15151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29968762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65F3AD-53BF-C8F1-3E80-AFD05B09C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2;p18">
            <a:extLst>
              <a:ext uri="{FF2B5EF4-FFF2-40B4-BE49-F238E27FC236}">
                <a16:creationId xmlns:a16="http://schemas.microsoft.com/office/drawing/2014/main" xmlns="" id="{DD301DFE-7F81-0E92-9627-98E172C700A4}"/>
              </a:ext>
            </a:extLst>
          </p:cNvPr>
          <p:cNvSpPr txBox="1">
            <a:spLocks noGrp="1"/>
          </p:cNvSpPr>
          <p:nvPr/>
        </p:nvSpPr>
        <p:spPr>
          <a:xfrm>
            <a:off x="611560" y="1292283"/>
            <a:ext cx="8782098" cy="466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33"/>
              <a:buFont typeface="Wix Madefor Display"/>
              <a:buNone/>
              <a:defRPr sz="30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33"/>
              <a:buFont typeface="Wix Madefor Display"/>
              <a:buNone/>
              <a:defRPr sz="2933" b="1" i="0" u="none" strike="noStrike" cap="none">
                <a:solidFill>
                  <a:schemeClr val="lt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2060"/>
                </a:solidFill>
              </a:rPr>
              <a:t>Нейросети и герои своего времени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" name="Google Shape;123;p18">
            <a:extLst>
              <a:ext uri="{FF2B5EF4-FFF2-40B4-BE49-F238E27FC236}">
                <a16:creationId xmlns:a16="http://schemas.microsoft.com/office/drawing/2014/main" xmlns="" id="{A66912B4-037D-041A-546A-BF00E783DD13}"/>
              </a:ext>
            </a:extLst>
          </p:cNvPr>
          <p:cNvSpPr txBox="1"/>
          <p:nvPr/>
        </p:nvSpPr>
        <p:spPr>
          <a:xfrm>
            <a:off x="5473470" y="1980337"/>
            <a:ext cx="3410736" cy="344305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18"/>
              <a:buNone/>
            </a:pPr>
            <a:r>
              <a:rPr lang="ru" sz="20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Использование нейросетей для создания полного “погружения” в эпоху, конкретный период или для знакомства с исторической личностью.</a:t>
            </a:r>
            <a:endParaRPr sz="20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sp>
        <p:nvSpPr>
          <p:cNvPr id="4" name="Google Shape;124;p18">
            <a:extLst>
              <a:ext uri="{FF2B5EF4-FFF2-40B4-BE49-F238E27FC236}">
                <a16:creationId xmlns:a16="http://schemas.microsoft.com/office/drawing/2014/main" xmlns="" id="{96B08808-0528-F2AC-F11F-FE154F273B7C}"/>
              </a:ext>
            </a:extLst>
          </p:cNvPr>
          <p:cNvSpPr txBox="1"/>
          <p:nvPr/>
        </p:nvSpPr>
        <p:spPr>
          <a:xfrm>
            <a:off x="5473470" y="5719269"/>
            <a:ext cx="3395372" cy="213244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06000" tIns="234000" rIns="342000" bIns="270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39999" lvl="0" indent="-2000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20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“Ожившие” герои</a:t>
            </a:r>
            <a:endParaRPr sz="20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20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“Виртуальное путешествие”</a:t>
            </a:r>
            <a:endParaRPr sz="20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  <a:p>
            <a:pPr marL="23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500"/>
              <a:buFont typeface="Wix Madefor Display"/>
              <a:buChar char="■"/>
            </a:pPr>
            <a:r>
              <a:rPr lang="ru" sz="2000">
                <a:solidFill>
                  <a:srgbClr val="002060"/>
                </a:solidFill>
                <a:latin typeface="Wix Madefor Display"/>
                <a:ea typeface="Wix Madefor Display"/>
                <a:cs typeface="Wix Madefor Display"/>
                <a:sym typeface="Wix Madefor Display"/>
              </a:rPr>
              <a:t>“Живой” разговор</a:t>
            </a:r>
            <a:endParaRPr sz="2000">
              <a:solidFill>
                <a:srgbClr val="002060"/>
              </a:solidFill>
              <a:latin typeface="Wix Madefor Display"/>
              <a:ea typeface="Wix Madefor Display"/>
              <a:cs typeface="Wix Madefor Display"/>
              <a:sym typeface="Wix Madefor Display"/>
            </a:endParaRPr>
          </a:p>
        </p:txBody>
      </p:sp>
      <p:pic>
        <p:nvPicPr>
          <p:cNvPr id="8" name="Google Shape;125;p18">
            <a:extLst>
              <a:ext uri="{FF2B5EF4-FFF2-40B4-BE49-F238E27FC236}">
                <a16:creationId xmlns:a16="http://schemas.microsoft.com/office/drawing/2014/main" xmlns="" id="{31C49762-5B75-12B2-5861-9EE1DE5141C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r="28606"/>
          <a:stretch>
            <a:fillRect/>
          </a:stretch>
        </p:blipFill>
        <p:spPr>
          <a:xfrm>
            <a:off x="2297246" y="1980337"/>
            <a:ext cx="3138850" cy="27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6;p18">
            <a:extLst>
              <a:ext uri="{FF2B5EF4-FFF2-40B4-BE49-F238E27FC236}">
                <a16:creationId xmlns:a16="http://schemas.microsoft.com/office/drawing/2014/main" xmlns="" id="{40CA7565-C014-8EFE-76E0-F9F95480B61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819" y="1980337"/>
            <a:ext cx="2087925" cy="27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7;p18">
            <a:extLst>
              <a:ext uri="{FF2B5EF4-FFF2-40B4-BE49-F238E27FC236}">
                <a16:creationId xmlns:a16="http://schemas.microsoft.com/office/drawing/2014/main" xmlns="" id="{84594CD9-1240-1B8C-404A-C899B62CC78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20" y="5017318"/>
            <a:ext cx="1922901" cy="283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8;p18">
            <a:extLst>
              <a:ext uri="{FF2B5EF4-FFF2-40B4-BE49-F238E27FC236}">
                <a16:creationId xmlns:a16="http://schemas.microsoft.com/office/drawing/2014/main" xmlns="" id="{E881F529-6823-CC58-6974-3425C229E27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337" t="2827" r="14869"/>
          <a:stretch/>
        </p:blipFill>
        <p:spPr>
          <a:xfrm>
            <a:off x="2267744" y="5017312"/>
            <a:ext cx="3138850" cy="283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62147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3A8733-DCDD-8040-EAE9-8384A04EF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ушкин, Гоголь и Лермонтов пилят селфи: нейросеть нарисовала портреты  великих классиков в эпоху соцсетей | Мел">
            <a:extLst>
              <a:ext uri="{FF2B5EF4-FFF2-40B4-BE49-F238E27FC236}">
                <a16:creationId xmlns:a16="http://schemas.microsoft.com/office/drawing/2014/main" xmlns="" id="{E5822721-EF4F-9ADD-004A-A972BC141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8"/>
          <a:stretch>
            <a:fillRect/>
          </a:stretch>
        </p:blipFill>
        <p:spPr bwMode="auto">
          <a:xfrm>
            <a:off x="146984" y="1763688"/>
            <a:ext cx="435037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3211D36-F397-345C-97DE-1C05EC47DB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613"/>
          <a:stretch>
            <a:fillRect/>
          </a:stretch>
        </p:blipFill>
        <p:spPr>
          <a:xfrm>
            <a:off x="4631312" y="1763688"/>
            <a:ext cx="433317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178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446</Words>
  <Application>Microsoft Office PowerPoint</Application>
  <PresentationFormat>Произвольный</PresentationFormat>
  <Paragraphs>87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Елена Нестерова</cp:lastModifiedBy>
  <cp:revision>12</cp:revision>
  <dcterms:modified xsi:type="dcterms:W3CDTF">2025-12-09T12:02:25Z</dcterms:modified>
</cp:coreProperties>
</file>