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72" r:id="rId3"/>
    <p:sldId id="273" r:id="rId4"/>
    <p:sldId id="274" r:id="rId5"/>
    <p:sldId id="275" r:id="rId6"/>
    <p:sldId id="277" r:id="rId7"/>
    <p:sldId id="278" r:id="rId8"/>
    <p:sldId id="276" r:id="rId9"/>
    <p:sldId id="279" r:id="rId10"/>
    <p:sldId id="280" r:id="rId11"/>
    <p:sldId id="281" r:id="rId12"/>
    <p:sldId id="282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84" r:id="rId29"/>
  </p:sldIdLst>
  <p:sldSz cx="14630400" cy="8229600"/>
  <p:notesSz cx="14630400" cy="82296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608">
          <p15:clr>
            <a:srgbClr val="A4A3A4"/>
          </p15:clr>
        </p15:guide>
        <p15:guide id="2" orient="horz" pos="2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8" d="100"/>
          <a:sy n="98" d="100"/>
        </p:scale>
        <p:origin x="-282" y="-72"/>
      </p:cViewPr>
      <p:guideLst>
        <p:guide orient="horz" pos="259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0C38C-66A5-47A1-AFDD-8A94794812DA}" type="doc">
      <dgm:prSet loTypeId="urn:microsoft.com/office/officeart/2005/8/layout/rings+Icon" loCatId="officeonline" qsTypeId="urn:microsoft.com/office/officeart/2005/8/quickstyle/simple1#1" qsCatId="simple" csTypeId="urn:microsoft.com/office/officeart/2005/8/colors/accent1_2" csCatId="accent1" phldr="0"/>
      <dgm:spPr bwMode="auto"/>
    </dgm:pt>
    <dgm:pt modelId="{B85B2A81-E52E-4275-88AD-961813F02818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2400"/>
        </a:p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lang="ru-RU" sz="24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Дети с НОДА</a:t>
          </a:r>
          <a:endParaRPr lang="ru-RU" sz="24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C2F800DB-C60C-4643-9DF8-C968A6806203}" type="parTrans" cxnId="{14E30BA4-2B0F-43D7-999E-BECA32E3BDA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8E0CB04-A055-42E3-B649-D3670DD90D2D}" type="sibTrans" cxnId="{14E30BA4-2B0F-43D7-999E-BECA32E3BDA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48F129A-2306-4EE2-8E84-56730DB43C6B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algn="l" defTabSz="800100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Реабилитационные и образовательные услуги лицам с ОВЗ</a:t>
          </a:r>
          <a:endParaRPr sz="1600"/>
        </a:p>
      </dgm:t>
    </dgm:pt>
    <dgm:pt modelId="{9B0CC9F0-9E49-4ED9-861F-3B18F03874B7}" type="parTrans" cxnId="{4962446D-9F2C-4292-8711-2E23929FB9C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8EA5F4F-8018-4F71-A96F-43872877526D}" type="sibTrans" cxnId="{4962446D-9F2C-4292-8711-2E23929FB9C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CDA8AA2-51EB-441E-BB4F-C1A4E01FA5A5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2400"/>
        </a:p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lang="ru-RU" sz="24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От 3 до 12 лет</a:t>
          </a:r>
          <a:endParaRPr lang="ru-RU" sz="24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DC9525D1-B2C8-484C-AB4F-C857E333EAF9}" type="parTrans" cxnId="{18B62FBF-7682-4E07-98B3-C3CED96C7A3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E3D487F-75DC-4711-A470-9C13503C08A1}" type="sibTrans" cxnId="{18B62FBF-7682-4E07-98B3-C3CED96C7A3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422BB75-B6B2-4E85-9CC2-063B01ECDFFD}" type="pres">
      <dgm:prSet presAssocID="{1640C38C-66A5-47A1-AFDD-8A94794812DA}" presName="Name0" presStyleCnt="0">
        <dgm:presLayoutVars>
          <dgm:chMax val="7"/>
          <dgm:dir/>
          <dgm:resizeHandles val="exact"/>
        </dgm:presLayoutVars>
      </dgm:prSet>
      <dgm:spPr bwMode="auto"/>
    </dgm:pt>
    <dgm:pt modelId="{E75709A3-CD12-4ADE-9501-A7DEC6F22C68}" type="pres">
      <dgm:prSet presAssocID="{1640C38C-66A5-47A1-AFDD-8A94794812DA}" presName="ellipse1" presStyleLbl="vennNode1" presStyleIdx="0" presStyleCnt="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93701626-3AD6-4052-9845-035618971DA7}" type="pres">
      <dgm:prSet presAssocID="{1640C38C-66A5-47A1-AFDD-8A94794812DA}" presName="ellipse2" presStyleLbl="vennNode1" presStyleIdx="1" presStyleCnt="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A4045C84-BB3D-414F-83C3-C7E92E9BD85F}" type="pres">
      <dgm:prSet presAssocID="{1640C38C-66A5-47A1-AFDD-8A94794812DA}" presName="ellipse3" presStyleLbl="vennNode1" presStyleIdx="2" presStyleCnt="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5B84D884-BB99-48F8-AE63-298970140C88}" type="presOf" srcId="{B85B2A81-E52E-4275-88AD-961813F02818}" destId="{E75709A3-CD12-4ADE-9501-A7DEC6F22C68}" srcOrd="0" destOrd="0" presId="urn:microsoft.com/office/officeart/2005/8/layout/rings+Icon"/>
    <dgm:cxn modelId="{AD8A2DB9-76C4-44F6-9687-9732AD061B38}" type="presOf" srcId="{848F129A-2306-4EE2-8E84-56730DB43C6B}" destId="{93701626-3AD6-4052-9845-035618971DA7}" srcOrd="0" destOrd="0" presId="urn:microsoft.com/office/officeart/2005/8/layout/rings+Icon"/>
    <dgm:cxn modelId="{14E30BA4-2B0F-43D7-999E-BECA32E3BDA0}" srcId="{1640C38C-66A5-47A1-AFDD-8A94794812DA}" destId="{B85B2A81-E52E-4275-88AD-961813F02818}" srcOrd="0" destOrd="0" parTransId="{C2F800DB-C60C-4643-9DF8-C968A6806203}" sibTransId="{38E0CB04-A055-42E3-B649-D3670DD90D2D}"/>
    <dgm:cxn modelId="{18B62FBF-7682-4E07-98B3-C3CED96C7A30}" srcId="{1640C38C-66A5-47A1-AFDD-8A94794812DA}" destId="{1CDA8AA2-51EB-441E-BB4F-C1A4E01FA5A5}" srcOrd="2" destOrd="0" parTransId="{DC9525D1-B2C8-484C-AB4F-C857E333EAF9}" sibTransId="{0E3D487F-75DC-4711-A470-9C13503C08A1}"/>
    <dgm:cxn modelId="{B701DC2E-390C-4F3B-9FE3-F66DA5967ADA}" type="presOf" srcId="{1CDA8AA2-51EB-441E-BB4F-C1A4E01FA5A5}" destId="{A4045C84-BB3D-414F-83C3-C7E92E9BD85F}" srcOrd="0" destOrd="0" presId="urn:microsoft.com/office/officeart/2005/8/layout/rings+Icon"/>
    <dgm:cxn modelId="{4962446D-9F2C-4292-8711-2E23929FB9C5}" srcId="{1640C38C-66A5-47A1-AFDD-8A94794812DA}" destId="{848F129A-2306-4EE2-8E84-56730DB43C6B}" srcOrd="1" destOrd="0" parTransId="{9B0CC9F0-9E49-4ED9-861F-3B18F03874B7}" sibTransId="{28EA5F4F-8018-4F71-A96F-43872877526D}"/>
    <dgm:cxn modelId="{98D1A2FB-71CA-43D1-85CE-C92EE2C65EB7}" type="presOf" srcId="{1640C38C-66A5-47A1-AFDD-8A94794812DA}" destId="{E422BB75-B6B2-4E85-9CC2-063B01ECDFFD}" srcOrd="0" destOrd="0" presId="urn:microsoft.com/office/officeart/2005/8/layout/rings+Icon"/>
    <dgm:cxn modelId="{11754F76-6186-443F-93A3-CDD363731A6E}" type="presParOf" srcId="{E422BB75-B6B2-4E85-9CC2-063B01ECDFFD}" destId="{E75709A3-CD12-4ADE-9501-A7DEC6F22C68}" srcOrd="0" destOrd="0" presId="urn:microsoft.com/office/officeart/2005/8/layout/rings+Icon"/>
    <dgm:cxn modelId="{4AAF3688-E087-4551-AEE3-DF6EF097F09C}" type="presParOf" srcId="{E422BB75-B6B2-4E85-9CC2-063B01ECDFFD}" destId="{93701626-3AD6-4052-9845-035618971DA7}" srcOrd="1" destOrd="0" presId="urn:microsoft.com/office/officeart/2005/8/layout/rings+Icon"/>
    <dgm:cxn modelId="{D81D32F0-9547-4235-BB9A-DDBDD816260A}" type="presParOf" srcId="{E422BB75-B6B2-4E85-9CC2-063B01ECDFFD}" destId="{A4045C84-BB3D-414F-83C3-C7E92E9BD85F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E2BB8E-4D1E-4804-8843-8361D1D8FF45}" type="doc">
      <dgm:prSet loTypeId="urn:microsoft.com/office/officeart/2005/8/layout/lProcess1" loCatId="process" qsTypeId="urn:microsoft.com/office/officeart/2005/8/quickstyle/simple1#2" qsCatId="simple" csTypeId="urn:microsoft.com/office/officeart/2005/8/colors/colorful4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0BBBCCFC-9269-4D3A-9EB9-EC651BFA4767}">
      <dgm:prSet phldrT="[Текст]"/>
      <dgm:spPr bwMode="auto"/>
      <dgm:t>
        <a:bodyPr vertOverflow="overflow" horzOverflow="overflow" vert="horz" rtlCol="0" fromWordArt="0" anchor="ctr" forceAA="0" compatLnSpc="0"/>
        <a:lstStyle/>
        <a:p>
          <a:pPr algn="ctr" defTabSz="10223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Начальная школа</a:t>
          </a:r>
          <a:endParaRPr/>
        </a:p>
      </dgm:t>
    </dgm:pt>
    <dgm:pt modelId="{D57B6CD5-1014-4A6B-BD61-BE1DDF65A398}" type="parTrans" cxnId="{7D7C276D-F215-4981-BF44-B97BDDA5296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35212EE-A1C9-4074-B5A9-7CBDAED53DCB}" type="sibTrans" cxnId="{7D7C276D-F215-4981-BF44-B97BDDA5296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289D597-FDE5-44E9-94A8-A1ADC64CB5CF}">
      <dgm:prSet phldrT="[Текст]" custT="1"/>
      <dgm:spPr bwMode="auto"/>
      <dgm:t>
        <a:bodyPr vert="horz" anchor="ctr"/>
        <a:lstStyle/>
        <a:p>
          <a:pPr algn="ctr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>
              <a:latin typeface="Times New Roman"/>
              <a:cs typeface="Times New Roman"/>
            </a:rPr>
            <a:t>1-4 кл.</a:t>
          </a:r>
        </a:p>
      </dgm:t>
    </dgm:pt>
    <dgm:pt modelId="{C8E01E29-4440-4EBA-896D-B9CFA7BFF430}" type="parTrans" cxnId="{71D7E991-3213-488B-BB3B-4345F955E5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81C2208-0F8D-41B6-B628-658CDC3D51D8}" type="sibTrans" cxnId="{71D7E991-3213-488B-BB3B-4345F955E5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4C59780-E622-4B88-9530-A22EC85D8A6A}" type="pres">
      <dgm:prSet presAssocID="{65E2BB8E-4D1E-4804-8843-8361D1D8FF45}" presName="Name0" presStyleCnt="0">
        <dgm:presLayoutVars>
          <dgm:dir/>
          <dgm:animLvl val="lvl"/>
          <dgm:resizeHandles val="exact"/>
        </dgm:presLayoutVars>
      </dgm:prSet>
      <dgm:spPr bwMode="auto"/>
      <dgm:t>
        <a:bodyPr/>
        <a:lstStyle/>
        <a:p>
          <a:endParaRPr lang="ru-RU"/>
        </a:p>
      </dgm:t>
    </dgm:pt>
    <dgm:pt modelId="{5E81B09F-3275-47D6-92B7-0B4E85939F10}" type="pres">
      <dgm:prSet presAssocID="{0BBBCCFC-9269-4D3A-9EB9-EC651BFA4767}" presName="vertFlow" presStyleCnt="0"/>
      <dgm:spPr bwMode="auto"/>
    </dgm:pt>
    <dgm:pt modelId="{C642F375-716F-4323-BAAF-E329F863805A}" type="pres">
      <dgm:prSet presAssocID="{0BBBCCFC-9269-4D3A-9EB9-EC651BFA4767}" presName="header" presStyleLbl="node1" presStyleIdx="0" presStyleCnt="1"/>
      <dgm:spPr bwMode="auto"/>
      <dgm:t>
        <a:bodyPr/>
        <a:lstStyle/>
        <a:p>
          <a:endParaRPr lang="ru-RU"/>
        </a:p>
      </dgm:t>
    </dgm:pt>
    <dgm:pt modelId="{34D4D99D-5A96-46E3-8A85-4CBBB64EA548}" type="pres">
      <dgm:prSet presAssocID="{C8E01E29-4440-4EBA-896D-B9CFA7BFF430}" presName="parTrans" presStyleLbl="sibTrans2D1" presStyleIdx="0" presStyleCnt="1"/>
      <dgm:spPr bwMode="auto"/>
      <dgm:t>
        <a:bodyPr/>
        <a:lstStyle/>
        <a:p>
          <a:endParaRPr lang="ru-RU"/>
        </a:p>
      </dgm:t>
    </dgm:pt>
    <dgm:pt modelId="{868593A4-1162-446A-A848-158DFB09E876}" type="pres">
      <dgm:prSet presAssocID="{A289D597-FDE5-44E9-94A8-A1ADC64CB5CF}" presName="child" presStyleLbl="alignAccFollowNode1" presStyleIdx="0" presStyleCnt="1">
        <dgm:presLayoutVars>
          <dgm:chMax val="0"/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198D3B6C-3593-48F8-925B-104CF2A2548C}" type="presOf" srcId="{A289D597-FDE5-44E9-94A8-A1ADC64CB5CF}" destId="{868593A4-1162-446A-A848-158DFB09E876}" srcOrd="0" destOrd="0" presId="urn:microsoft.com/office/officeart/2005/8/layout/lProcess1"/>
    <dgm:cxn modelId="{7D7C276D-F215-4981-BF44-B97BDDA5296E}" srcId="{65E2BB8E-4D1E-4804-8843-8361D1D8FF45}" destId="{0BBBCCFC-9269-4D3A-9EB9-EC651BFA4767}" srcOrd="0" destOrd="0" parTransId="{D57B6CD5-1014-4A6B-BD61-BE1DDF65A398}" sibTransId="{B35212EE-A1C9-4074-B5A9-7CBDAED53DCB}"/>
    <dgm:cxn modelId="{33BE066B-F891-4637-B1DC-4D2E72D68A2B}" type="presOf" srcId="{0BBBCCFC-9269-4D3A-9EB9-EC651BFA4767}" destId="{C642F375-716F-4323-BAAF-E329F863805A}" srcOrd="0" destOrd="0" presId="urn:microsoft.com/office/officeart/2005/8/layout/lProcess1"/>
    <dgm:cxn modelId="{FE970355-E46C-491C-80A2-E440C76B4F58}" type="presOf" srcId="{65E2BB8E-4D1E-4804-8843-8361D1D8FF45}" destId="{A4C59780-E622-4B88-9530-A22EC85D8A6A}" srcOrd="0" destOrd="0" presId="urn:microsoft.com/office/officeart/2005/8/layout/lProcess1"/>
    <dgm:cxn modelId="{71D7E991-3213-488B-BB3B-4345F955E55A}" srcId="{0BBBCCFC-9269-4D3A-9EB9-EC651BFA4767}" destId="{A289D597-FDE5-44E9-94A8-A1ADC64CB5CF}" srcOrd="0" destOrd="0" parTransId="{C8E01E29-4440-4EBA-896D-B9CFA7BFF430}" sibTransId="{B81C2208-0F8D-41B6-B628-658CDC3D51D8}"/>
    <dgm:cxn modelId="{D58300A7-6E93-45F5-8401-CB09AA5DF587}" type="presOf" srcId="{C8E01E29-4440-4EBA-896D-B9CFA7BFF430}" destId="{34D4D99D-5A96-46E3-8A85-4CBBB64EA548}" srcOrd="0" destOrd="0" presId="urn:microsoft.com/office/officeart/2005/8/layout/lProcess1"/>
    <dgm:cxn modelId="{328322D7-6C71-49E4-842A-10ED4326BF96}" type="presParOf" srcId="{A4C59780-E622-4B88-9530-A22EC85D8A6A}" destId="{5E81B09F-3275-47D6-92B7-0B4E85939F10}" srcOrd="0" destOrd="0" presId="urn:microsoft.com/office/officeart/2005/8/layout/lProcess1"/>
    <dgm:cxn modelId="{75662140-48CA-4177-B7F0-5AA0A9E01083}" type="presParOf" srcId="{5E81B09F-3275-47D6-92B7-0B4E85939F10}" destId="{C642F375-716F-4323-BAAF-E329F863805A}" srcOrd="0" destOrd="0" presId="urn:microsoft.com/office/officeart/2005/8/layout/lProcess1"/>
    <dgm:cxn modelId="{B10CB4CD-FB89-40B1-87C9-46DD4C160B6B}" type="presParOf" srcId="{5E81B09F-3275-47D6-92B7-0B4E85939F10}" destId="{34D4D99D-5A96-46E3-8A85-4CBBB64EA548}" srcOrd="1" destOrd="0" presId="urn:microsoft.com/office/officeart/2005/8/layout/lProcess1"/>
    <dgm:cxn modelId="{D031A3FF-E3B2-4516-833F-4D33B34A887E}" type="presParOf" srcId="{5E81B09F-3275-47D6-92B7-0B4E85939F10}" destId="{868593A4-1162-446A-A848-158DFB09E876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709A3-CD12-4ADE-9501-A7DEC6F22C68}">
      <dsp:nvSpPr>
        <dsp:cNvPr id="0" name=""/>
        <dsp:cNvSpPr/>
      </dsp:nvSpPr>
      <dsp:spPr bwMode="auto">
        <a:xfrm>
          <a:off x="700601" y="0"/>
          <a:ext cx="2971346" cy="29713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Overflow="overflow" horzOverflow="overflow" vert="horz" wrap="square" lIns="91440" tIns="91440" rIns="91440" bIns="91440" numCol="1" spcCol="1270" rtlCol="0" fromWordArt="0" anchor="ctr" anchorCtr="0" forceAA="0" compatLnSpc="0">
          <a:noAutofit/>
        </a:bodyPr>
        <a:lstStyle/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sz="2400" kern="1200"/>
        </a:p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lang="ru-RU" sz="2400" b="1" i="0" u="none" strike="noStrike" kern="1200" cap="none" spc="0">
            <a:solidFill>
              <a:schemeClr val="tx1"/>
            </a:solidFill>
            <a:latin typeface="Times New Roman"/>
            <a:cs typeface="Times New Roman"/>
          </a:endParaRPr>
        </a:p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2400" b="1" i="0" u="none" strike="noStrike" kern="1200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Дети с НОДА</a:t>
          </a:r>
          <a:endParaRPr lang="ru-RU" sz="2400" b="1" i="0" u="none" strike="noStrike" kern="1200" cap="none" spc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1135745" y="435137"/>
        <a:ext cx="2101058" cy="2101030"/>
      </dsp:txXfrm>
    </dsp:sp>
    <dsp:sp modelId="{93701626-3AD6-4052-9845-035618971DA7}">
      <dsp:nvSpPr>
        <dsp:cNvPr id="0" name=""/>
        <dsp:cNvSpPr/>
      </dsp:nvSpPr>
      <dsp:spPr bwMode="auto">
        <a:xfrm>
          <a:off x="2229980" y="1981694"/>
          <a:ext cx="2971346" cy="29713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Overflow="overflow" horzOverflow="overflow" vert="horz" wrap="square" lIns="60960" tIns="60960" rIns="60960" bIns="60960" numCol="1" spcCol="1270" rtlCol="0" fromWordArt="0" anchor="ctr" anchorCtr="0" forceAA="0" compatLnSpc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600" b="1" i="0" u="none" strike="noStrike" kern="1200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Реабилитационные и образовательные услуги лицам с ОВЗ</a:t>
          </a:r>
          <a:endParaRPr sz="1600" kern="1200"/>
        </a:p>
      </dsp:txBody>
      <dsp:txXfrm>
        <a:off x="2665124" y="2416831"/>
        <a:ext cx="2101058" cy="2101030"/>
      </dsp:txXfrm>
    </dsp:sp>
    <dsp:sp modelId="{A4045C84-BB3D-414F-83C3-C7E92E9BD85F}">
      <dsp:nvSpPr>
        <dsp:cNvPr id="0" name=""/>
        <dsp:cNvSpPr/>
      </dsp:nvSpPr>
      <dsp:spPr bwMode="auto">
        <a:xfrm>
          <a:off x="3757550" y="0"/>
          <a:ext cx="2971346" cy="29713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Overflow="overflow" horzOverflow="overflow" vert="horz" wrap="square" lIns="91440" tIns="91440" rIns="91440" bIns="91440" numCol="1" spcCol="1270" rtlCol="0" fromWordArt="0" anchor="ctr" anchorCtr="0" forceAA="0" compatLnSpc="0">
          <a:noAutofit/>
        </a:bodyPr>
        <a:lstStyle/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sz="2400" kern="1200"/>
        </a:p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lang="ru-RU" sz="2400" b="1" i="0" u="none" strike="noStrike" kern="1200" cap="none" spc="0">
            <a:solidFill>
              <a:schemeClr val="tx1"/>
            </a:solidFill>
            <a:latin typeface="Times New Roman"/>
            <a:cs typeface="Times New Roman"/>
          </a:endParaRPr>
        </a:p>
        <a:p>
          <a:pPr lvl="0" algn="l" defTabSz="8889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2400" b="1" i="0" u="none" strike="noStrike" kern="1200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rPr>
            <a:t>От 3 до 12 лет</a:t>
          </a:r>
          <a:endParaRPr lang="ru-RU" sz="2400" b="1" i="0" u="none" strike="noStrike" kern="1200" cap="none" spc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4192694" y="435137"/>
        <a:ext cx="2101058" cy="2101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2F375-716F-4323-BAAF-E329F863805A}">
      <dsp:nvSpPr>
        <dsp:cNvPr id="0" name=""/>
        <dsp:cNvSpPr/>
      </dsp:nvSpPr>
      <dsp:spPr bwMode="auto">
        <a:xfrm>
          <a:off x="1920109" y="507"/>
          <a:ext cx="3072318" cy="7680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9370" tIns="39370" rIns="39370" bIns="39370" numCol="1" spcCol="1270" rtlCol="0" fromWordArt="0" anchor="ctr" anchorCtr="0" forceAA="0" compatLnSpc="0">
          <a:noAutofit/>
        </a:bodyPr>
        <a:lstStyle/>
        <a:p>
          <a:pPr lvl="0" algn="ctr" defTabSz="10223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3100" kern="1200">
              <a:solidFill>
                <a:schemeClr val="tx1"/>
              </a:solidFill>
              <a:latin typeface="Times New Roman"/>
              <a:cs typeface="Times New Roman"/>
            </a:rPr>
            <a:t>Начальная школа</a:t>
          </a:r>
          <a:endParaRPr sz="3100" kern="1200"/>
        </a:p>
      </dsp:txBody>
      <dsp:txXfrm>
        <a:off x="1942605" y="23003"/>
        <a:ext cx="3027326" cy="723087"/>
      </dsp:txXfrm>
    </dsp:sp>
    <dsp:sp modelId="{34D4D99D-5A96-46E3-8A85-4CBBB64EA548}">
      <dsp:nvSpPr>
        <dsp:cNvPr id="0" name=""/>
        <dsp:cNvSpPr/>
      </dsp:nvSpPr>
      <dsp:spPr bwMode="auto">
        <a:xfrm rot="5400000">
          <a:off x="3389062" y="835793"/>
          <a:ext cx="134413" cy="13441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68593A4-1162-446A-A848-158DFB09E876}">
      <dsp:nvSpPr>
        <dsp:cNvPr id="0" name=""/>
        <dsp:cNvSpPr/>
      </dsp:nvSpPr>
      <dsp:spPr bwMode="auto">
        <a:xfrm>
          <a:off x="1920109" y="1037414"/>
          <a:ext cx="3072318" cy="7680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7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2400" kern="1200">
              <a:latin typeface="Times New Roman"/>
              <a:cs typeface="Times New Roman"/>
            </a:rPr>
            <a:t>1-4 кл.</a:t>
          </a:r>
        </a:p>
      </dsp:txBody>
      <dsp:txXfrm>
        <a:off x="1942605" y="1059910"/>
        <a:ext cx="3027326" cy="723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1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1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54EEC-8EA9-46FA-A01B-B74CD4FAA86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63675" y="3908425"/>
            <a:ext cx="11703050" cy="3703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1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1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FFA59-A940-4AB1-8C9D-D119F4C32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9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ea typeface="Source Han Sans CN" charset="0"/>
                <a:cs typeface="Source Han Sans CN" charset="0"/>
              </a:defRPr>
            </a:lvl9pPr>
          </a:lstStyle>
          <a:p>
            <a:pPr eaLnBrk="1"/>
            <a:fld id="{108474C5-6C91-4AB1-8484-51D8BE45BAE9}" type="slidenum">
              <a:rPr lang="en-US" alt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/>
              <a:t>27</a:t>
            </a:fld>
            <a:endParaRPr lang="en-US" altLang="ru-RU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3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5772150" y="625475"/>
            <a:ext cx="30861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ChangeArrowheads="1"/>
          </p:cNvSpPr>
          <p:nvPr>
            <p:ph type="body" idx="1"/>
          </p:nvPr>
        </p:nvSpPr>
        <p:spPr>
          <a:xfrm>
            <a:off x="1464235" y="3908281"/>
            <a:ext cx="11704919" cy="37030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Shape 1059"/>
          <p:cNvSpPr>
            <a:spLocks noGrp="1" noChangeArrowheads="1"/>
          </p:cNvSpPr>
          <p:nvPr userDrawn="1"/>
        </p:nvSpPr>
        <p:spPr bwMode="auto">
          <a:xfrm>
            <a:off x="2875279" y="2749681"/>
            <a:ext cx="6543039" cy="499813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2112" y="3116"/>
                </a:moveTo>
                <a:lnTo>
                  <a:pt x="22112" y="3116"/>
                </a:lnTo>
                <a:cubicBezTo>
                  <a:pt x="22112" y="3116"/>
                  <a:pt x="27356" y="0"/>
                  <a:pt x="30300" y="4263"/>
                </a:cubicBezTo>
                <a:lnTo>
                  <a:pt x="30300" y="4263"/>
                </a:lnTo>
                <a:cubicBezTo>
                  <a:pt x="33277" y="8577"/>
                  <a:pt x="36666" y="13779"/>
                  <a:pt x="39369" y="17410"/>
                </a:cubicBezTo>
                <a:lnTo>
                  <a:pt x="39369" y="17410"/>
                </a:lnTo>
                <a:cubicBezTo>
                  <a:pt x="41761" y="20624"/>
                  <a:pt x="43200" y="22708"/>
                  <a:pt x="40979" y="26940"/>
                </a:cubicBezTo>
                <a:lnTo>
                  <a:pt x="40979" y="26940"/>
                </a:lnTo>
                <a:cubicBezTo>
                  <a:pt x="39655" y="29461"/>
                  <a:pt x="35076" y="35072"/>
                  <a:pt x="32639" y="38623"/>
                </a:cubicBezTo>
                <a:lnTo>
                  <a:pt x="32639" y="38623"/>
                </a:lnTo>
                <a:cubicBezTo>
                  <a:pt x="30200" y="42175"/>
                  <a:pt x="26202" y="43200"/>
                  <a:pt x="23268" y="42185"/>
                </a:cubicBezTo>
                <a:lnTo>
                  <a:pt x="23268" y="42185"/>
                </a:lnTo>
                <a:cubicBezTo>
                  <a:pt x="20331" y="41168"/>
                  <a:pt x="11584" y="38623"/>
                  <a:pt x="6213" y="36974"/>
                </a:cubicBezTo>
                <a:lnTo>
                  <a:pt x="6213" y="36974"/>
                </a:lnTo>
                <a:cubicBezTo>
                  <a:pt x="1431" y="35502"/>
                  <a:pt x="0" y="32900"/>
                  <a:pt x="214" y="31157"/>
                </a:cubicBezTo>
                <a:lnTo>
                  <a:pt x="214" y="31157"/>
                </a:lnTo>
                <a:cubicBezTo>
                  <a:pt x="760" y="26703"/>
                  <a:pt x="1113" y="19920"/>
                  <a:pt x="1214" y="16042"/>
                </a:cubicBezTo>
                <a:lnTo>
                  <a:pt x="1214" y="16042"/>
                </a:lnTo>
                <a:cubicBezTo>
                  <a:pt x="1303" y="12626"/>
                  <a:pt x="4203" y="11313"/>
                  <a:pt x="6907" y="9989"/>
                </a:cubicBezTo>
                <a:lnTo>
                  <a:pt x="6907" y="9989"/>
                </a:lnTo>
                <a:cubicBezTo>
                  <a:pt x="9245" y="8843"/>
                  <a:pt x="19774" y="4261"/>
                  <a:pt x="22112" y="31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060"/>
          <p:cNvSpPr>
            <a:spLocks noGrp="1" noChangeArrowheads="1"/>
          </p:cNvSpPr>
          <p:nvPr userDrawn="1"/>
        </p:nvSpPr>
        <p:spPr bwMode="auto">
          <a:xfrm>
            <a:off x="1571417" y="2207801"/>
            <a:ext cx="4814145" cy="15771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0162" y="13104"/>
                </a:moveTo>
                <a:lnTo>
                  <a:pt x="40162" y="13104"/>
                </a:lnTo>
                <a:cubicBezTo>
                  <a:pt x="36799" y="16736"/>
                  <a:pt x="26204" y="28154"/>
                  <a:pt x="22676" y="31251"/>
                </a:cubicBezTo>
                <a:lnTo>
                  <a:pt x="22676" y="31251"/>
                </a:lnTo>
                <a:cubicBezTo>
                  <a:pt x="18513" y="34899"/>
                  <a:pt x="15093" y="37527"/>
                  <a:pt x="13136" y="38511"/>
                </a:cubicBezTo>
                <a:lnTo>
                  <a:pt x="13136" y="38511"/>
                </a:lnTo>
                <a:cubicBezTo>
                  <a:pt x="10861" y="39650"/>
                  <a:pt x="0" y="43200"/>
                  <a:pt x="422" y="38511"/>
                </a:cubicBezTo>
                <a:lnTo>
                  <a:pt x="422" y="38511"/>
                </a:lnTo>
                <a:cubicBezTo>
                  <a:pt x="750" y="34836"/>
                  <a:pt x="12785" y="17028"/>
                  <a:pt x="15584" y="14358"/>
                </a:cubicBezTo>
                <a:lnTo>
                  <a:pt x="15584" y="14358"/>
                </a:lnTo>
                <a:cubicBezTo>
                  <a:pt x="18382" y="11693"/>
                  <a:pt x="34508" y="0"/>
                  <a:pt x="36286" y="2133"/>
                </a:cubicBezTo>
                <a:lnTo>
                  <a:pt x="36286" y="2133"/>
                </a:lnTo>
                <a:cubicBezTo>
                  <a:pt x="38064" y="4272"/>
                  <a:pt x="43200" y="9825"/>
                  <a:pt x="40162" y="1310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1061"/>
          <p:cNvSpPr>
            <a:spLocks noGrp="1" noChangeArrowheads="1"/>
          </p:cNvSpPr>
          <p:nvPr userDrawn="1"/>
        </p:nvSpPr>
        <p:spPr bwMode="auto">
          <a:xfrm>
            <a:off x="7880438" y="5554959"/>
            <a:ext cx="6474628" cy="267804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42680" y="32337"/>
                  <a:pt x="42264" y="24810"/>
                  <a:pt x="41982" y="22533"/>
                </a:cubicBezTo>
                <a:lnTo>
                  <a:pt x="41982" y="22533"/>
                </a:lnTo>
                <a:cubicBezTo>
                  <a:pt x="41353" y="17445"/>
                  <a:pt x="31020" y="10782"/>
                  <a:pt x="25434" y="7567"/>
                </a:cubicBezTo>
                <a:lnTo>
                  <a:pt x="25434" y="7567"/>
                </a:lnTo>
                <a:cubicBezTo>
                  <a:pt x="20461" y="4707"/>
                  <a:pt x="15752" y="0"/>
                  <a:pt x="10688" y="12771"/>
                </a:cubicBezTo>
                <a:lnTo>
                  <a:pt x="10688" y="12771"/>
                </a:lnTo>
                <a:cubicBezTo>
                  <a:pt x="5409" y="26085"/>
                  <a:pt x="2329" y="33891"/>
                  <a:pt x="451" y="39632"/>
                </a:cubicBezTo>
                <a:lnTo>
                  <a:pt x="451" y="39632"/>
                </a:lnTo>
                <a:cubicBezTo>
                  <a:pt x="180" y="40459"/>
                  <a:pt x="44" y="41820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Shape 1062"/>
          <p:cNvSpPr>
            <a:spLocks noGrp="1" noChangeArrowheads="1"/>
          </p:cNvSpPr>
          <p:nvPr userDrawn="1"/>
        </p:nvSpPr>
        <p:spPr bwMode="auto">
          <a:xfrm>
            <a:off x="467025" y="7320929"/>
            <a:ext cx="5962225" cy="911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37750" y="34083"/>
                  <a:pt x="28707" y="20178"/>
                  <a:pt x="28707" y="20178"/>
                </a:cubicBezTo>
                <a:lnTo>
                  <a:pt x="28707" y="20178"/>
                </a:lnTo>
                <a:cubicBezTo>
                  <a:pt x="23196" y="11772"/>
                  <a:pt x="17935" y="0"/>
                  <a:pt x="14588" y="1341"/>
                </a:cubicBezTo>
                <a:lnTo>
                  <a:pt x="14588" y="1341"/>
                </a:lnTo>
                <a:cubicBezTo>
                  <a:pt x="11240" y="2673"/>
                  <a:pt x="6350" y="22671"/>
                  <a:pt x="1602" y="37718"/>
                </a:cubicBezTo>
                <a:lnTo>
                  <a:pt x="1602" y="37718"/>
                </a:lnTo>
                <a:cubicBezTo>
                  <a:pt x="1072" y="39393"/>
                  <a:pt x="536" y="41175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Shape 1063"/>
          <p:cNvSpPr>
            <a:spLocks noGrp="1" noChangeArrowheads="1"/>
          </p:cNvSpPr>
          <p:nvPr userDrawn="1"/>
        </p:nvSpPr>
        <p:spPr bwMode="auto">
          <a:xfrm>
            <a:off x="0" y="3905641"/>
            <a:ext cx="2519679" cy="40124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43200"/>
                </a:moveTo>
                <a:lnTo>
                  <a:pt x="0" y="43200"/>
                </a:lnTo>
                <a:cubicBezTo>
                  <a:pt x="10450" y="39319"/>
                  <a:pt x="26476" y="34991"/>
                  <a:pt x="31760" y="32779"/>
                </a:cubicBezTo>
                <a:lnTo>
                  <a:pt x="31760" y="32779"/>
                </a:lnTo>
                <a:cubicBezTo>
                  <a:pt x="38554" y="29929"/>
                  <a:pt x="35982" y="23868"/>
                  <a:pt x="39587" y="11934"/>
                </a:cubicBezTo>
                <a:lnTo>
                  <a:pt x="39587" y="11934"/>
                </a:lnTo>
                <a:cubicBezTo>
                  <a:pt x="43199" y="0"/>
                  <a:pt x="33409" y="2565"/>
                  <a:pt x="25082" y="2041"/>
                </a:cubicBezTo>
                <a:lnTo>
                  <a:pt x="25082" y="2041"/>
                </a:lnTo>
                <a:cubicBezTo>
                  <a:pt x="14497" y="1374"/>
                  <a:pt x="7053" y="4621"/>
                  <a:pt x="0" y="7243"/>
                </a:cubicBezTo>
                <a:lnTo>
                  <a:pt x="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587007" y="3250703"/>
            <a:ext cx="8064895" cy="864095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5514999" y="2170584"/>
            <a:ext cx="8064895" cy="86409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10607040" y="329567"/>
            <a:ext cx="3291839" cy="7021830"/>
          </a:xfrm>
        </p:spPr>
        <p:txBody>
          <a:bodyPr vert="eaVert"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731519" y="329567"/>
            <a:ext cx="9631679" cy="702183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034"/>
            <a:ext cx="12435840" cy="17645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22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9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1" y="5287804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5701" y="3487579"/>
            <a:ext cx="12435840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3498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521" y="1925955"/>
            <a:ext cx="6459221" cy="47705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34581" y="1925955"/>
            <a:ext cx="6461760" cy="47705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64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30042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1659"/>
            <a:ext cx="6464301" cy="7686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1520" y="2610327"/>
            <a:ext cx="6464301" cy="47405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32041" y="1841659"/>
            <a:ext cx="6466840" cy="7686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432041" y="2610327"/>
            <a:ext cx="6466840" cy="47405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0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7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199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27184"/>
            <a:ext cx="4813301" cy="13944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0080" y="327184"/>
            <a:ext cx="8178800" cy="70237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521" y="1721644"/>
            <a:ext cx="4813301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144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67661" y="735807"/>
            <a:ext cx="877824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67661" y="6440805"/>
            <a:ext cx="8778240" cy="9658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22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0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1" y="328613"/>
            <a:ext cx="3289301" cy="63679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8613"/>
            <a:ext cx="9631680" cy="63679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8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55700" y="5288281"/>
            <a:ext cx="12435840" cy="16344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155700" y="3488055"/>
            <a:ext cx="12435840" cy="180022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731519" y="1920241"/>
            <a:ext cx="6461759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7437119" y="1920241"/>
            <a:ext cx="6461759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31519" y="1842135"/>
            <a:ext cx="6464300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731519" y="2609849"/>
            <a:ext cx="6464300" cy="47415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7432044" y="1842135"/>
            <a:ext cx="6466839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7432044" y="2609849"/>
            <a:ext cx="6466839" cy="47415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4" y="327659"/>
            <a:ext cx="4813300" cy="139446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720079" y="327662"/>
            <a:ext cx="8178799" cy="70237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731524" y="1722123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67660" y="5760721"/>
            <a:ext cx="8778239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867660" y="735329"/>
            <a:ext cx="8778239" cy="49377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867660" y="6440806"/>
            <a:ext cx="8778239" cy="9658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9"/>
          <p:cNvSpPr>
            <a:spLocks noGrp="1" noChangeArrowheads="1"/>
          </p:cNvSpPr>
          <p:nvPr userDrawn="1"/>
        </p:nvSpPr>
        <p:spPr bwMode="auto">
          <a:xfrm>
            <a:off x="5972047" y="2"/>
            <a:ext cx="3669791" cy="107254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0" y="0"/>
                </a:lnTo>
                <a:cubicBezTo>
                  <a:pt x="1690" y="6213"/>
                  <a:pt x="3698" y="13338"/>
                  <a:pt x="6091" y="21902"/>
                </a:cubicBezTo>
                <a:lnTo>
                  <a:pt x="6091" y="21902"/>
                </a:lnTo>
                <a:cubicBezTo>
                  <a:pt x="12043" y="43199"/>
                  <a:pt x="17573" y="35347"/>
                  <a:pt x="23417" y="30579"/>
                </a:cubicBezTo>
                <a:lnTo>
                  <a:pt x="23417" y="30579"/>
                </a:lnTo>
                <a:cubicBezTo>
                  <a:pt x="29984" y="25223"/>
                  <a:pt x="42123" y="14119"/>
                  <a:pt x="42860" y="5640"/>
                </a:cubicBezTo>
                <a:lnTo>
                  <a:pt x="42860" y="5640"/>
                </a:lnTo>
                <a:cubicBezTo>
                  <a:pt x="42960" y="4507"/>
                  <a:pt x="43072" y="2479"/>
                  <a:pt x="432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1060"/>
          <p:cNvSpPr>
            <a:spLocks noGrp="1" noChangeArrowheads="1"/>
          </p:cNvSpPr>
          <p:nvPr userDrawn="1"/>
        </p:nvSpPr>
        <p:spPr bwMode="auto">
          <a:xfrm>
            <a:off x="-29615" y="1"/>
            <a:ext cx="1679447" cy="215707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743" y="2484"/>
                </a:moveTo>
                <a:lnTo>
                  <a:pt x="31743" y="2484"/>
                </a:lnTo>
                <a:cubicBezTo>
                  <a:pt x="30428" y="1799"/>
                  <a:pt x="28450" y="1080"/>
                  <a:pt x="26054" y="0"/>
                </a:cubicBezTo>
                <a:lnTo>
                  <a:pt x="0" y="0"/>
                </a:lnTo>
                <a:lnTo>
                  <a:pt x="0" y="34200"/>
                </a:lnTo>
                <a:lnTo>
                  <a:pt x="0" y="34200"/>
                </a:lnTo>
                <a:cubicBezTo>
                  <a:pt x="7029" y="37461"/>
                  <a:pt x="14504" y="41491"/>
                  <a:pt x="25070" y="40664"/>
                </a:cubicBezTo>
                <a:lnTo>
                  <a:pt x="25070" y="40664"/>
                </a:lnTo>
                <a:cubicBezTo>
                  <a:pt x="33399" y="40015"/>
                  <a:pt x="43200" y="43200"/>
                  <a:pt x="39593" y="28375"/>
                </a:cubicBezTo>
                <a:lnTo>
                  <a:pt x="39593" y="28375"/>
                </a:lnTo>
                <a:cubicBezTo>
                  <a:pt x="35986" y="13550"/>
                  <a:pt x="38530" y="6023"/>
                  <a:pt x="31743" y="24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1061"/>
          <p:cNvSpPr>
            <a:spLocks noGrp="1" noChangeArrowheads="1"/>
          </p:cNvSpPr>
          <p:nvPr userDrawn="1"/>
        </p:nvSpPr>
        <p:spPr bwMode="auto">
          <a:xfrm>
            <a:off x="1964948" y="1"/>
            <a:ext cx="4607559" cy="313158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864" y="0"/>
                </a:moveTo>
                <a:lnTo>
                  <a:pt x="10583" y="0"/>
                </a:lnTo>
                <a:lnTo>
                  <a:pt x="10583" y="0"/>
                </a:lnTo>
                <a:cubicBezTo>
                  <a:pt x="9017" y="532"/>
                  <a:pt x="7515" y="1058"/>
                  <a:pt x="6214" y="1509"/>
                </a:cubicBezTo>
                <a:lnTo>
                  <a:pt x="6214" y="1509"/>
                </a:lnTo>
                <a:cubicBezTo>
                  <a:pt x="1428" y="3166"/>
                  <a:pt x="0" y="6109"/>
                  <a:pt x="212" y="8072"/>
                </a:cubicBezTo>
                <a:lnTo>
                  <a:pt x="212" y="8072"/>
                </a:lnTo>
                <a:cubicBezTo>
                  <a:pt x="758" y="13092"/>
                  <a:pt x="1111" y="20742"/>
                  <a:pt x="1212" y="25114"/>
                </a:cubicBezTo>
                <a:lnTo>
                  <a:pt x="1212" y="25114"/>
                </a:lnTo>
                <a:cubicBezTo>
                  <a:pt x="1301" y="28962"/>
                  <a:pt x="4204" y="30446"/>
                  <a:pt x="6906" y="31937"/>
                </a:cubicBezTo>
                <a:lnTo>
                  <a:pt x="6906" y="31937"/>
                </a:lnTo>
                <a:cubicBezTo>
                  <a:pt x="9246" y="33229"/>
                  <a:pt x="19775" y="38395"/>
                  <a:pt x="22112" y="39685"/>
                </a:cubicBezTo>
                <a:lnTo>
                  <a:pt x="22112" y="39685"/>
                </a:lnTo>
                <a:cubicBezTo>
                  <a:pt x="22112" y="39685"/>
                  <a:pt x="27355" y="43200"/>
                  <a:pt x="30298" y="38395"/>
                </a:cubicBezTo>
                <a:lnTo>
                  <a:pt x="30298" y="38395"/>
                </a:lnTo>
                <a:cubicBezTo>
                  <a:pt x="33277" y="33533"/>
                  <a:pt x="36665" y="27667"/>
                  <a:pt x="39367" y="23576"/>
                </a:cubicBezTo>
                <a:lnTo>
                  <a:pt x="39367" y="23576"/>
                </a:lnTo>
                <a:cubicBezTo>
                  <a:pt x="41761" y="19953"/>
                  <a:pt x="43200" y="17587"/>
                  <a:pt x="40977" y="12816"/>
                </a:cubicBezTo>
                <a:lnTo>
                  <a:pt x="40977" y="12816"/>
                </a:lnTo>
                <a:cubicBezTo>
                  <a:pt x="39697" y="10062"/>
                  <a:pt x="35347" y="3936"/>
                  <a:pt x="328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19" y="329566"/>
            <a:ext cx="13167359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31519" y="1920241"/>
            <a:ext cx="13167359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731519" y="7627622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9D51E0-3758-456B-809F-07B187805C7D}" type="datetimeFigureOut">
              <a:rPr lang="ru-RU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998719" y="7627622"/>
            <a:ext cx="46329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485119" y="7627622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3B38E7-149F-4D77-9EEF-9309C2CB69A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lvl1pPr algn="r" defTabSz="914400">
        <a:spcBef>
          <a:spcPts val="0"/>
        </a:spcBef>
        <a:buNone/>
        <a:defRPr sz="44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1521" y="328613"/>
            <a:ext cx="13164821" cy="137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1" y="1925955"/>
            <a:ext cx="13164821" cy="477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21728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2pPr>
      <a:lvl3pPr algn="ctr" defTabSz="457200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3pPr>
      <a:lvl4pPr algn="ctr" defTabSz="457200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4pPr>
      <a:lvl5pPr algn="ctr" defTabSz="457200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jp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38AFE4-E795-3C26-F634-BBFD5B6C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9566"/>
            <a:ext cx="13167359" cy="13715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 err="1"/>
              <a:t>Вебинар</a:t>
            </a:r>
            <a:r>
              <a:rPr lang="ru-RU" b="1" dirty="0"/>
              <a:t>: Инклюзия. Формы </a:t>
            </a:r>
            <a:r>
              <a:rPr lang="ru-RU" b="1" dirty="0" smtClean="0"/>
              <a:t>поддержки </a:t>
            </a:r>
            <a:r>
              <a:rPr lang="ru-RU" b="1" dirty="0"/>
              <a:t>и коррекции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3C7B5E7-FB4F-086E-143A-71106CCC6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214" y="1920241"/>
            <a:ext cx="8197969" cy="5431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467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E7F9F2-C4F1-BF76-8CC8-98579300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Мультфильм «Веревочки»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2396BF4-2B4D-B6F5-A3D9-9659809EC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400" y="3350419"/>
            <a:ext cx="4572000" cy="257175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1416817-C745-84E6-6DAC-278875609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3840" y="2468880"/>
            <a:ext cx="4994910" cy="36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CA24C-1C5D-DF05-2E48-E151E3D5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58B827-4E99-6B30-D333-5E358F5A8D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Инклюзия- это не проблема, а возможность развития и обогащения, познания. (</a:t>
            </a:r>
          </a:p>
          <a:p>
            <a:pPr marL="0" indent="0">
              <a:buNone/>
            </a:pPr>
            <a:r>
              <a:rPr lang="ru-RU" dirty="0"/>
              <a:t>ЮНЕСКО, 2007)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Появление инклюзивной культуры</a:t>
            </a:r>
          </a:p>
          <a:p>
            <a:pPr marL="0" indent="0">
              <a:buNone/>
            </a:pPr>
            <a:r>
              <a:rPr lang="ru-RU" dirty="0"/>
              <a:t>                    новые понятия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7E01EE-5D85-4044-5A07-2B11C82FC0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Действия тьютора направлены на: </a:t>
            </a:r>
          </a:p>
          <a:p>
            <a:r>
              <a:rPr lang="ru-RU" dirty="0"/>
              <a:t>1) адаптацию </a:t>
            </a:r>
          </a:p>
          <a:p>
            <a:r>
              <a:rPr lang="ru-RU" dirty="0"/>
              <a:t>образовательной </a:t>
            </a:r>
          </a:p>
          <a:p>
            <a:r>
              <a:rPr lang="ru-RU" dirty="0"/>
              <a:t>среды, </a:t>
            </a:r>
          </a:p>
          <a:p>
            <a:r>
              <a:rPr lang="ru-RU" dirty="0"/>
              <a:t>учебных </a:t>
            </a:r>
          </a:p>
          <a:p>
            <a:r>
              <a:rPr lang="ru-RU" dirty="0"/>
              <a:t>материалов, </a:t>
            </a:r>
          </a:p>
          <a:p>
            <a:r>
              <a:rPr lang="ru-RU" dirty="0"/>
              <a:t>организацию и проведение мероприятий, предусмотренных ИОМ; </a:t>
            </a:r>
          </a:p>
          <a:p>
            <a:r>
              <a:rPr lang="ru-RU" dirty="0"/>
              <a:t>2) организацию взаимодействия в команде специалистов: учителей, </a:t>
            </a:r>
          </a:p>
          <a:p>
            <a:r>
              <a:rPr lang="ru-RU" dirty="0"/>
              <a:t>психолога, специалистов по коррекции ‒ по решению текущих вопросов в </a:t>
            </a:r>
          </a:p>
          <a:p>
            <a:r>
              <a:rPr lang="ru-RU" dirty="0"/>
              <a:t>рамках освоения учебной программы; </a:t>
            </a:r>
          </a:p>
          <a:p>
            <a:r>
              <a:rPr lang="ru-RU" dirty="0"/>
              <a:t>3) организацию взаимодействия с учащимися класса, в котором учится </a:t>
            </a:r>
          </a:p>
          <a:p>
            <a:r>
              <a:rPr lang="ru-RU" dirty="0"/>
              <a:t>ребенок с ОВЗ; </a:t>
            </a:r>
          </a:p>
          <a:p>
            <a:r>
              <a:rPr lang="ru-RU" dirty="0"/>
              <a:t>4) взаимодействие с родителями ребенка по текущим вопросам </a:t>
            </a:r>
          </a:p>
          <a:p>
            <a:r>
              <a:rPr lang="ru-RU" dirty="0"/>
              <a:t>реализации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FA420A-7F55-7DD4-0D11-987F5763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3918858"/>
            <a:ext cx="4349931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2048197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990003" y="233265"/>
            <a:ext cx="3095223" cy="3030995"/>
          </a:xfrm>
          <a:prstGeom prst="rect">
            <a:avLst/>
          </a:prstGeom>
        </p:spPr>
      </p:pic>
      <p:pic>
        <p:nvPicPr>
          <p:cNvPr id="1906876572" name="Рисунок 10" descr="https://krots.mskobr.ru/attach_files/logo/LogoKroc1min.JPG"/>
          <p:cNvPicPr/>
          <p:nvPr/>
        </p:nvPicPr>
        <p:blipFill>
          <a:blip r:embed="rId3"/>
          <a:stretch/>
        </p:blipFill>
        <p:spPr bwMode="auto">
          <a:xfrm>
            <a:off x="13832801" y="7391998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1740" name="Рисунок 317511739"/>
          <p:cNvPicPr>
            <a:picLocks noChangeAspect="1"/>
          </p:cNvPicPr>
          <p:nvPr/>
        </p:nvPicPr>
        <p:blipFill>
          <a:blip r:embed="rId4"/>
          <a:srcRect t="9654"/>
          <a:stretch/>
        </p:blipFill>
        <p:spPr bwMode="auto">
          <a:xfrm>
            <a:off x="971737" y="463989"/>
            <a:ext cx="3792167" cy="2569546"/>
          </a:xfrm>
          <a:prstGeom prst="rect">
            <a:avLst/>
          </a:prstGeom>
        </p:spPr>
      </p:pic>
      <p:graphicFrame>
        <p:nvGraphicFramePr>
          <p:cNvPr id="1604291913" name="Схема 1604291912"/>
          <p:cNvGraphicFramePr>
            <a:graphicFrameLocks/>
          </p:cNvGraphicFramePr>
          <p:nvPr/>
        </p:nvGraphicFramePr>
        <p:xfrm>
          <a:off x="5583603" y="3013443"/>
          <a:ext cx="7429499" cy="495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0127282" name="TextBox 160127281"/>
          <p:cNvSpPr txBox="1"/>
          <p:nvPr/>
        </p:nvSpPr>
        <p:spPr bwMode="auto">
          <a:xfrm>
            <a:off x="2095501" y="6515100"/>
            <a:ext cx="4190864" cy="115813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/>
                <a:cs typeface="Times New Roman"/>
              </a:rPr>
              <a:t>ГБУ «КРОЦ» </a:t>
            </a:r>
            <a:endParaRPr sz="3600" dirty="0"/>
          </a:p>
          <a:p>
            <a:pPr algn="l"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/>
                <a:cs typeface="Times New Roman"/>
              </a:rPr>
              <a:t>ОСП «Раменки»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F82A55-361F-12BE-DF04-D36D0FB43C5C}"/>
              </a:ext>
            </a:extLst>
          </p:cNvPr>
          <p:cNvSpPr txBox="1"/>
          <p:nvPr/>
        </p:nvSpPr>
        <p:spPr>
          <a:xfrm>
            <a:off x="577111" y="3033535"/>
            <a:ext cx="47233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Государственное бюджетное учреждение «Комплексный реабилитационно-образовательный центр» (ГБУ «КРОЦ») специализируется на обучении и реабилитации детей с особыми образовательными потребностями, что дает нам возможность видеть ситуацию с глубокой и всесторонней перспективы. Мы убеждены, что истинная инклюзия требует вдумчивого и индивидуализированного подхода, ориентированного на благо каждого ребенка.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51124570" name="Рисунок 10" descr="https://krots.mskobr.ru/attach_files/logo/LogoKroc1min.JPG"/>
          <p:cNvPicPr/>
          <p:nvPr/>
        </p:nvPicPr>
        <p:blipFill>
          <a:blip r:embed="rId2"/>
          <a:stretch/>
        </p:blipFill>
        <p:spPr bwMode="auto">
          <a:xfrm>
            <a:off x="13832800" y="7391997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581" name="Скругленный прямоугольник 7"/>
          <p:cNvSpPr/>
          <p:nvPr/>
        </p:nvSpPr>
        <p:spPr bwMode="auto">
          <a:xfrm>
            <a:off x="4452171" y="1318995"/>
            <a:ext cx="5328138" cy="81240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300" b="1">
                <a:solidFill>
                  <a:schemeClr val="tx1"/>
                </a:solidFill>
                <a:latin typeface="Times New Roman"/>
                <a:cs typeface="Times New Roman"/>
              </a:rPr>
              <a:t>ОСП «Раменки</a:t>
            </a:r>
            <a:r>
              <a:rPr lang="ru-RU" sz="3300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/>
          </a:p>
        </p:txBody>
      </p:sp>
      <p:sp>
        <p:nvSpPr>
          <p:cNvPr id="1177535587" name="Скругленный прямоугольник 12"/>
          <p:cNvSpPr/>
          <p:nvPr/>
        </p:nvSpPr>
        <p:spPr bwMode="auto">
          <a:xfrm>
            <a:off x="1161065" y="3592383"/>
            <a:ext cx="2106638" cy="1675523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Коррекционно-диагностическое отделение</a:t>
            </a:r>
            <a:endParaRPr lang="ru-RU" sz="1700" b="1">
              <a:latin typeface="Times New Roman"/>
              <a:cs typeface="Times New Roman"/>
            </a:endParaRPr>
          </a:p>
        </p:txBody>
      </p:sp>
      <p:sp>
        <p:nvSpPr>
          <p:cNvPr id="1106321510" name="Скругленный прямоугольник 13"/>
          <p:cNvSpPr/>
          <p:nvPr/>
        </p:nvSpPr>
        <p:spPr bwMode="auto">
          <a:xfrm>
            <a:off x="4452171" y="3592382"/>
            <a:ext cx="2139562" cy="1675524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Дошкольное отделение</a:t>
            </a:r>
            <a:endParaRPr lang="ru-RU" b="1">
              <a:latin typeface="Times New Roman"/>
              <a:cs typeface="Times New Roman"/>
            </a:endParaRPr>
          </a:p>
        </p:txBody>
      </p:sp>
      <p:sp>
        <p:nvSpPr>
          <p:cNvPr id="468206090" name="Скругленный прямоугольник 14"/>
          <p:cNvSpPr/>
          <p:nvPr/>
        </p:nvSpPr>
        <p:spPr bwMode="auto">
          <a:xfrm>
            <a:off x="8009696" y="3592382"/>
            <a:ext cx="2119895" cy="1675524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Школьное отделение</a:t>
            </a:r>
            <a:endParaRPr lang="ru-RU" b="1">
              <a:latin typeface="Times New Roman"/>
              <a:cs typeface="Times New Roman"/>
            </a:endParaRPr>
          </a:p>
        </p:txBody>
      </p:sp>
      <p:sp>
        <p:nvSpPr>
          <p:cNvPr id="1115053602" name="Скругленный прямоугольник 15"/>
          <p:cNvSpPr/>
          <p:nvPr/>
        </p:nvSpPr>
        <p:spPr bwMode="auto">
          <a:xfrm>
            <a:off x="11377787" y="3576710"/>
            <a:ext cx="2250784" cy="1691197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Лечебно-</a:t>
            </a:r>
            <a:r>
              <a:rPr lang="ru-RU" sz="16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восстановительное</a:t>
            </a:r>
            <a:r>
              <a:rPr lang="ru-RU" sz="17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отделение</a:t>
            </a:r>
            <a:endParaRPr lang="ru-RU" sz="1700" b="1">
              <a:latin typeface="Times New Roman"/>
              <a:cs typeface="Times New Roman"/>
            </a:endParaRPr>
          </a:p>
        </p:txBody>
      </p:sp>
      <p:sp>
        <p:nvSpPr>
          <p:cNvPr id="381536183" name="Стрелка вниз 11"/>
          <p:cNvSpPr/>
          <p:nvPr/>
        </p:nvSpPr>
        <p:spPr bwMode="auto">
          <a:xfrm>
            <a:off x="5259305" y="2524944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21534308" name="Стрелка вниз 11"/>
          <p:cNvSpPr/>
          <p:nvPr/>
        </p:nvSpPr>
        <p:spPr bwMode="auto">
          <a:xfrm>
            <a:off x="1968198" y="2447189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011357015" name="Стрелка вниз 11"/>
          <p:cNvSpPr/>
          <p:nvPr/>
        </p:nvSpPr>
        <p:spPr bwMode="auto">
          <a:xfrm>
            <a:off x="12248200" y="2524944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650130706" name="Стрелка вниз 11"/>
          <p:cNvSpPr/>
          <p:nvPr/>
        </p:nvSpPr>
        <p:spPr bwMode="auto">
          <a:xfrm>
            <a:off x="8816829" y="2524944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7787986" name="Заголовок 1"/>
          <p:cNvSpPr txBox="1"/>
          <p:nvPr/>
        </p:nvSpPr>
        <p:spPr bwMode="auto">
          <a:xfrm>
            <a:off x="3748677" y="578364"/>
            <a:ext cx="6550817" cy="994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700">
                <a:latin typeface="Times New Roman"/>
                <a:ea typeface="Calibri"/>
                <a:cs typeface="Times New Roman"/>
              </a:rPr>
              <a:t>Коррекционно-диагностическое </a:t>
            </a:r>
            <a:br>
              <a:rPr lang="ru-RU" sz="2700">
                <a:latin typeface="Times New Roman"/>
                <a:ea typeface="Calibri"/>
                <a:cs typeface="Times New Roman"/>
              </a:rPr>
            </a:br>
            <a:r>
              <a:rPr lang="ru-RU" sz="2700">
                <a:latin typeface="Times New Roman"/>
                <a:ea typeface="Calibri"/>
                <a:cs typeface="Times New Roman"/>
              </a:rPr>
              <a:t>отделение</a:t>
            </a:r>
            <a:endParaRPr lang="ru-RU" sz="270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69555447" name="Скругленный прямоугольник 13"/>
          <p:cNvSpPr/>
          <p:nvPr/>
        </p:nvSpPr>
        <p:spPr bwMode="auto">
          <a:xfrm>
            <a:off x="1467212" y="2700712"/>
            <a:ext cx="3608296" cy="97449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ПМПк</a:t>
            </a:r>
            <a:endParaRPr sz="2400"/>
          </a:p>
        </p:txBody>
      </p:sp>
      <p:sp>
        <p:nvSpPr>
          <p:cNvPr id="1990127653" name="Скругленный прямоугольник 14"/>
          <p:cNvSpPr/>
          <p:nvPr/>
        </p:nvSpPr>
        <p:spPr bwMode="auto">
          <a:xfrm>
            <a:off x="9988474" y="2700712"/>
            <a:ext cx="3504025" cy="97449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Группа комплексной реабилитации</a:t>
            </a:r>
            <a:endParaRPr sz="2200"/>
          </a:p>
        </p:txBody>
      </p:sp>
      <p:sp>
        <p:nvSpPr>
          <p:cNvPr id="478344592" name="Стрелка вниз 11"/>
          <p:cNvSpPr/>
          <p:nvPr/>
        </p:nvSpPr>
        <p:spPr bwMode="auto">
          <a:xfrm>
            <a:off x="3060345" y="1766219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19958606" name="Стрелка вниз 11"/>
          <p:cNvSpPr/>
          <p:nvPr/>
        </p:nvSpPr>
        <p:spPr bwMode="auto">
          <a:xfrm>
            <a:off x="11529471" y="1766219"/>
            <a:ext cx="422030" cy="7702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1429808170" name="Рисунок 4" descr="E:\Фотографии к презентации Ранняя помощь\DSC_0353.JPG"/>
          <p:cNvPicPr/>
          <p:nvPr/>
        </p:nvPicPr>
        <p:blipFill>
          <a:blip r:embed="rId2"/>
          <a:stretch/>
        </p:blipFill>
        <p:spPr bwMode="auto">
          <a:xfrm>
            <a:off x="1088308" y="4064068"/>
            <a:ext cx="4366106" cy="324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251335" name="Рисунок 3" descr="E:\Фотографии к презентации Ранняя помощь\IMG_8604.JPG"/>
          <p:cNvPicPr/>
          <p:nvPr/>
        </p:nvPicPr>
        <p:blipFill>
          <a:blip r:embed="rId3"/>
          <a:stretch/>
        </p:blipFill>
        <p:spPr bwMode="auto">
          <a:xfrm>
            <a:off x="9344607" y="4114800"/>
            <a:ext cx="4653299" cy="3244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6683288" name="Прямоугольник 17"/>
          <p:cNvSpPr/>
          <p:nvPr/>
        </p:nvSpPr>
        <p:spPr bwMode="auto">
          <a:xfrm>
            <a:off x="8150349" y="832770"/>
            <a:ext cx="4157825" cy="1920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3337" algn="ctr">
              <a:defRPr/>
            </a:pPr>
            <a:r>
              <a:rPr lang="ru-RU" sz="2400" i="1">
                <a:solidFill>
                  <a:srgbClr val="002060"/>
                </a:solidFill>
                <a:latin typeface="Times New Roman"/>
                <a:cs typeface="Times New Roman"/>
              </a:rPr>
              <a:t>Дошкольное отделение: </a:t>
            </a:r>
            <a:r>
              <a:rPr lang="ru-RU" sz="2400">
                <a:solidFill>
                  <a:srgbClr val="002060"/>
                </a:solidFill>
                <a:latin typeface="Times New Roman"/>
                <a:cs typeface="Times New Roman"/>
              </a:rPr>
              <a:t>воспитанники от  3 до 7 лет (дети-инвалиды с нарушением опорно-двигательного аппарата)</a:t>
            </a:r>
            <a:endParaRPr sz="2200"/>
          </a:p>
        </p:txBody>
      </p:sp>
      <p:pic>
        <p:nvPicPr>
          <p:cNvPr id="1706373" name="Рисунок 170637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9558" y="232685"/>
            <a:ext cx="5744981" cy="7659975"/>
          </a:xfrm>
          <a:prstGeom prst="rect">
            <a:avLst/>
          </a:prstGeom>
        </p:spPr>
      </p:pic>
      <p:pic>
        <p:nvPicPr>
          <p:cNvPr id="1669964560" name="Рисунок 1669964559"/>
          <p:cNvPicPr>
            <a:picLocks noChangeAspect="1"/>
          </p:cNvPicPr>
          <p:nvPr/>
        </p:nvPicPr>
        <p:blipFill>
          <a:blip r:embed="rId3"/>
          <a:srcRect t="19368" b="31972"/>
          <a:stretch/>
        </p:blipFill>
        <p:spPr bwMode="auto">
          <a:xfrm>
            <a:off x="7533691" y="3382346"/>
            <a:ext cx="6172200" cy="40043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5753581" name="Прямоугольник 6"/>
          <p:cNvSpPr/>
          <p:nvPr/>
        </p:nvSpPr>
        <p:spPr bwMode="auto">
          <a:xfrm>
            <a:off x="2997547" y="1490296"/>
            <a:ext cx="4153486" cy="10172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Школьное отделение</a:t>
            </a:r>
            <a:endParaRPr lang="ru-RU"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6183889" name="Схема 9"/>
          <p:cNvGraphicFramePr>
            <a:graphicFrameLocks/>
          </p:cNvGraphicFramePr>
          <p:nvPr/>
        </p:nvGraphicFramePr>
        <p:xfrm>
          <a:off x="7405117" y="1148691"/>
          <a:ext cx="6912538" cy="180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09955415" name="Стрелка вниз 10"/>
          <p:cNvSpPr/>
          <p:nvPr/>
        </p:nvSpPr>
        <p:spPr bwMode="auto">
          <a:xfrm rot="16199969">
            <a:off x="7948315" y="1389026"/>
            <a:ext cx="422030" cy="116445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70419616" name="Рисунок 704196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06758" y="3536382"/>
            <a:ext cx="5894765" cy="4421074"/>
          </a:xfrm>
          <a:prstGeom prst="rect">
            <a:avLst/>
          </a:prstGeom>
        </p:spPr>
      </p:pic>
      <p:pic>
        <p:nvPicPr>
          <p:cNvPr id="196547471" name="Рисунок 19654747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937240" y="3536382"/>
            <a:ext cx="5846840" cy="43851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810943" name="Прямоугольник 9"/>
          <p:cNvSpPr/>
          <p:nvPr/>
        </p:nvSpPr>
        <p:spPr bwMode="auto">
          <a:xfrm>
            <a:off x="526470" y="1302397"/>
            <a:ext cx="4510161" cy="12994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Лечебно-восстановительное отделение</a:t>
            </a:r>
            <a:endParaRPr lang="ru-RU"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35064229" name="Прямоугольник 8"/>
          <p:cNvSpPr/>
          <p:nvPr/>
        </p:nvSpPr>
        <p:spPr bwMode="auto">
          <a:xfrm>
            <a:off x="251047" y="2828158"/>
            <a:ext cx="4319774" cy="1554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Arial"/>
              <a:buChar char="•"/>
              <a:defRPr/>
            </a:pPr>
            <a:r>
              <a:rPr lang="ru-RU" sz="2400">
                <a:solidFill>
                  <a:prstClr val="black"/>
                </a:solidFill>
              </a:rPr>
              <a:t> </a:t>
            </a: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консультации врачей</a:t>
            </a:r>
            <a:endParaRPr/>
          </a:p>
          <a:p>
            <a:pPr lvl="2">
              <a:buFont typeface="Arial"/>
              <a:buChar char="•"/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массаж</a:t>
            </a:r>
            <a:endParaRPr/>
          </a:p>
          <a:p>
            <a:pPr lvl="2">
              <a:buFont typeface="Arial"/>
              <a:buChar char="•"/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ЛФК</a:t>
            </a:r>
            <a:endParaRPr/>
          </a:p>
          <a:p>
            <a:pPr lvl="2">
              <a:buFont typeface="Arial"/>
              <a:buChar char="•"/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бассейн</a:t>
            </a:r>
            <a:endParaRPr/>
          </a:p>
        </p:txBody>
      </p:sp>
      <p:pic>
        <p:nvPicPr>
          <p:cNvPr id="1777841844" name="Picture 4" descr="IMG_20161213_155213"/>
          <p:cNvPicPr/>
          <p:nvPr/>
        </p:nvPicPr>
        <p:blipFill>
          <a:blip r:embed="rId2"/>
          <a:stretch/>
        </p:blipFill>
        <p:spPr bwMode="auto">
          <a:xfrm>
            <a:off x="8849673" y="816428"/>
            <a:ext cx="4079101" cy="295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79112480" name="Рисунок 3" descr="E:\Фото\IMG_3987.JPG"/>
          <p:cNvPicPr/>
          <p:nvPr/>
        </p:nvPicPr>
        <p:blipFill>
          <a:blip r:embed="rId3"/>
          <a:stretch/>
        </p:blipFill>
        <p:spPr bwMode="auto">
          <a:xfrm rot="5399978">
            <a:off x="4307345" y="3382260"/>
            <a:ext cx="4490787" cy="4121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/>
        </p:spPr>
      </p:pic>
      <p:pic>
        <p:nvPicPr>
          <p:cNvPr id="1398386257" name="Рисунок 11" descr="E:\Фото\IMG_3983.JPG"/>
          <p:cNvPicPr/>
          <p:nvPr/>
        </p:nvPicPr>
        <p:blipFill>
          <a:blip r:embed="rId4"/>
          <a:srcRect l="10096"/>
          <a:stretch/>
        </p:blipFill>
        <p:spPr bwMode="auto">
          <a:xfrm>
            <a:off x="9506552" y="4169302"/>
            <a:ext cx="4394162" cy="316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793790" y="880229"/>
            <a:ext cx="870823" cy="373142"/>
          </a:xfrm>
          <a:prstGeom prst="roundRect">
            <a:avLst>
              <a:gd name="adj" fmla="val 6383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 bwMode="auto">
          <a:xfrm>
            <a:off x="912852" y="939759"/>
            <a:ext cx="712917" cy="256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12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ВЫЗОВЫ</a:t>
            </a:r>
            <a:endParaRPr lang="en-US" sz="1250"/>
          </a:p>
        </p:txBody>
      </p:sp>
      <p:sp>
        <p:nvSpPr>
          <p:cNvPr id="4" name="Text 2"/>
          <p:cNvSpPr/>
          <p:nvPr/>
        </p:nvSpPr>
        <p:spPr bwMode="auto">
          <a:xfrm>
            <a:off x="793789" y="1332666"/>
            <a:ext cx="7113620" cy="498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Сложности инклюзии: взгляд с фронта</a:t>
            </a:r>
            <a:endParaRPr lang="en-US" sz="3100"/>
          </a:p>
        </p:txBody>
      </p:sp>
      <p:sp>
        <p:nvSpPr>
          <p:cNvPr id="5" name="Text 3"/>
          <p:cNvSpPr/>
          <p:nvPr/>
        </p:nvSpPr>
        <p:spPr bwMode="auto">
          <a:xfrm>
            <a:off x="793790" y="2126456"/>
            <a:ext cx="130428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Инклюзия, без сомнения, является благородной и прогрессивной концепцией, направленной на создание равных возможностей для всех детей. Однако, когда речь заходит о работе с детьми, имеющими тяжелые нарушения развития, мы неизбежно сталкиваемся с серьезными практическими проблемами, которые требуют внимательного рассмотрения и нестандартных решений. Наш опыт показывает, что интеграция таких детей в общеобразовательную среду без должной подготовки и поддержки может привести к непредвиденным и часто негативным последствиям.</a:t>
            </a:r>
            <a:endParaRPr lang="en-US" sz="1550"/>
          </a:p>
        </p:txBody>
      </p:sp>
      <p:sp>
        <p:nvSpPr>
          <p:cNvPr id="6" name="Shape 4"/>
          <p:cNvSpPr/>
          <p:nvPr/>
        </p:nvSpPr>
        <p:spPr bwMode="auto">
          <a:xfrm>
            <a:off x="828079" y="3926632"/>
            <a:ext cx="6074674" cy="3848877"/>
          </a:xfrm>
          <a:prstGeom prst="roundRect">
            <a:avLst>
              <a:gd name="adj" fmla="val 2942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Shape 5"/>
          <p:cNvSpPr/>
          <p:nvPr/>
        </p:nvSpPr>
        <p:spPr bwMode="auto">
          <a:xfrm>
            <a:off x="821412" y="3926632"/>
            <a:ext cx="91440" cy="3907193"/>
          </a:xfrm>
          <a:prstGeom prst="roundRect">
            <a:avLst>
              <a:gd name="adj" fmla="val 32558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6"/>
          <p:cNvSpPr/>
          <p:nvPr/>
        </p:nvSpPr>
        <p:spPr bwMode="auto">
          <a:xfrm>
            <a:off x="1083587" y="4114800"/>
            <a:ext cx="3250365" cy="313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95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Риск агрессии и непринятия</a:t>
            </a:r>
          </a:p>
        </p:txBody>
      </p:sp>
      <p:sp>
        <p:nvSpPr>
          <p:cNvPr id="9" name="Text 7"/>
          <p:cNvSpPr/>
          <p:nvPr/>
        </p:nvSpPr>
        <p:spPr bwMode="auto">
          <a:xfrm>
            <a:off x="1083588" y="4270296"/>
            <a:ext cx="5911215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99"/>
              </a:lnSpc>
              <a:buNone/>
              <a:defRPr/>
            </a:pPr>
            <a:endParaRPr lang="en-US" sz="1550"/>
          </a:p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Интеграция детей с тяжелыми особенностями развития в традиционные классы зачастую становится источником травм. Дети с нормотипичным развитием не всегда готовы к взаимодействию со сверстниками, имеющими отличия. Это может проявляться в агрессии, отторжении, насмешках и даже буллинге. Подобное отношение со стороны сверстников наносит глубокий вред психике особенных детей, подрывает их самооценку и доверие к окружающему миру, создавая эмоциональные барьеры, которые сложно преодолеть.</a:t>
            </a:r>
          </a:p>
        </p:txBody>
      </p:sp>
      <p:sp>
        <p:nvSpPr>
          <p:cNvPr id="10" name="Shape 8"/>
          <p:cNvSpPr/>
          <p:nvPr/>
        </p:nvSpPr>
        <p:spPr bwMode="auto">
          <a:xfrm>
            <a:off x="7414378" y="3926632"/>
            <a:ext cx="6422230" cy="3907193"/>
          </a:xfrm>
          <a:prstGeom prst="roundRect">
            <a:avLst>
              <a:gd name="adj" fmla="val 2942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9"/>
          <p:cNvSpPr/>
          <p:nvPr/>
        </p:nvSpPr>
        <p:spPr bwMode="auto">
          <a:xfrm>
            <a:off x="7368658" y="3926632"/>
            <a:ext cx="91440" cy="3907193"/>
          </a:xfrm>
          <a:prstGeom prst="roundRect">
            <a:avLst>
              <a:gd name="adj" fmla="val 32558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10"/>
          <p:cNvSpPr/>
          <p:nvPr/>
        </p:nvSpPr>
        <p:spPr bwMode="auto">
          <a:xfrm>
            <a:off x="7704176" y="4114800"/>
            <a:ext cx="4381342" cy="312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95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Потеря времени и регресс в развитии</a:t>
            </a:r>
            <a:endParaRPr lang="en-US" sz="1950"/>
          </a:p>
        </p:txBody>
      </p:sp>
      <p:sp>
        <p:nvSpPr>
          <p:cNvPr id="13" name="Text 11"/>
          <p:cNvSpPr/>
          <p:nvPr/>
        </p:nvSpPr>
        <p:spPr bwMode="auto">
          <a:xfrm>
            <a:off x="7669886" y="4580453"/>
            <a:ext cx="5911215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К сожалению, мы регулярно сталкиваемся со случаями, когда после безуспешных попыток обучения в общеобразовательной школе наши дети вынуждены возвращаться в ГБУ «КРОЦ». Процесс адаптации к новой среде, а затем обратная реадаптация к специализированной обстановке отнимает драгоценное время, которое могло бы быть использовано для целенаправленного обучения и развития. Такой "маятниковый" эффект вызывает у ребенка сильнейший стресс и может привести к регрессу в ранее достигнутых навыках и знаниях, замедляя его общее развитие.</a:t>
            </a:r>
            <a:endParaRPr lang="en-US" sz="1550"/>
          </a:p>
        </p:txBody>
      </p:sp>
      <p:pic>
        <p:nvPicPr>
          <p:cNvPr id="1071639731" name="Рисунок 10" descr="https://krots.mskobr.ru/attach_files/logo/LogoKroc1min.JPG"/>
          <p:cNvPicPr/>
          <p:nvPr/>
        </p:nvPicPr>
        <p:blipFill>
          <a:blip r:embed="rId2"/>
          <a:stretch/>
        </p:blipFill>
        <p:spPr bwMode="auto">
          <a:xfrm>
            <a:off x="13836610" y="7438311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567570"/>
            <a:ext cx="8533460" cy="498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Особенности работы с тяжелым контингентом</a:t>
            </a:r>
            <a:endParaRPr lang="en-US" sz="3100"/>
          </a:p>
        </p:txBody>
      </p:sp>
      <p:sp>
        <p:nvSpPr>
          <p:cNvPr id="3" name="Text 1"/>
          <p:cNvSpPr/>
          <p:nvPr/>
        </p:nvSpPr>
        <p:spPr bwMode="auto">
          <a:xfrm>
            <a:off x="793790" y="1460540"/>
            <a:ext cx="130428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Работа с детьми, имеющими тяжелые нарушения развития, требует не только специальных знаний и методик, но и глубокого понимания их индивидуальных потребностей и ограничений. Каждому ребенку необходим персонализированный подход, учитывающий его уникальные особенности, темп развития и сенсорные предпочтения. В условиях обычного класса, где один педагог работает с большим количеством учеников, обеспечить такой уровень индивидуализации практически невозможно.</a:t>
            </a:r>
            <a:endParaRPr lang="en-US" sz="1550"/>
          </a:p>
        </p:txBody>
      </p:sp>
      <p:sp>
        <p:nvSpPr>
          <p:cNvPr id="6" name="Text 4"/>
          <p:cNvSpPr/>
          <p:nvPr/>
        </p:nvSpPr>
        <p:spPr bwMode="auto">
          <a:xfrm>
            <a:off x="7429500" y="3315076"/>
            <a:ext cx="4935141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Важность структурированной среды</a:t>
            </a:r>
            <a:endParaRPr lang="en-US" sz="2300"/>
          </a:p>
        </p:txBody>
      </p:sp>
      <p:sp>
        <p:nvSpPr>
          <p:cNvPr id="7" name="Text 5"/>
          <p:cNvSpPr/>
          <p:nvPr/>
        </p:nvSpPr>
        <p:spPr bwMode="auto">
          <a:xfrm>
            <a:off x="7429500" y="4230869"/>
            <a:ext cx="62793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Многие дети с тяжелыми особенностями развития лучше функционируют в предсказуемой и структурированной среде, которая минимизирует сенсорную перегрузку и обеспечивает четкие правила и рутины. Хаотичная и менее предсказуемая обстановка обычной школы может стать для них источником стресса, дезориентации и поведенческих трудностей, препятствующих обучению.</a:t>
            </a:r>
            <a:endParaRPr lang="en-US" sz="1550"/>
          </a:p>
        </p:txBody>
      </p:sp>
      <p:sp>
        <p:nvSpPr>
          <p:cNvPr id="8" name="Text 6"/>
          <p:cNvSpPr/>
          <p:nvPr/>
        </p:nvSpPr>
        <p:spPr bwMode="auto">
          <a:xfrm>
            <a:off x="7294244" y="7165895"/>
            <a:ext cx="756" cy="319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endParaRPr lang="en-US" sz="1550"/>
          </a:p>
        </p:txBody>
      </p:sp>
      <p:pic>
        <p:nvPicPr>
          <p:cNvPr id="658190092" name="Рисунок 65819009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0789" y="2976264"/>
            <a:ext cx="6304651" cy="4728488"/>
          </a:xfrm>
          <a:prstGeom prst="rect">
            <a:avLst/>
          </a:prstGeom>
        </p:spPr>
      </p:pic>
      <p:pic>
        <p:nvPicPr>
          <p:cNvPr id="1427143754" name="Рисунок 10" descr="https://krots.mskobr.ru/attach_files/logo/LogoKroc1min.JPG"/>
          <p:cNvPicPr/>
          <p:nvPr/>
        </p:nvPicPr>
        <p:blipFill>
          <a:blip r:embed="rId3"/>
          <a:stretch/>
        </p:blipFill>
        <p:spPr bwMode="auto">
          <a:xfrm>
            <a:off x="13891118" y="7547508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14A1B5-B438-206C-2FEC-336C362C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9566"/>
            <a:ext cx="13167359" cy="1371599"/>
          </a:xfrm>
        </p:spPr>
        <p:txBody>
          <a:bodyPr anchor="ctr">
            <a:normAutofit/>
          </a:bodyPr>
          <a:lstStyle/>
          <a:p>
            <a:r>
              <a:rPr lang="ru-RU" dirty="0"/>
              <a:t>Понятие инклюзии.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B2BB03-8A05-C58A-EA25-800115AD4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1515291"/>
            <a:ext cx="7067007" cy="58361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/>
              <a:t>Инклюзия- это активное включение  в общество, социальную жизнь людей с ограниченными возможностями, особенностями развития.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000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/>
              <a:t>Что такое инклюзия — модный термин или процесс, который прямо сейчас меняет нашу реальность?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000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/>
              <a:t>Инклюзия — это возможность для всех людей, в том числе и людей с самыми разными особенностями, в равной степени участвовать в жизни общества. Инклюзия не подразумевает дополнительных преференций для людей с нарушениями и инвалидностью, она всего лишь позволяет им быть активными участниками социума.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3F47E3-C21E-0AAB-BDAE-8AFCB03D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13" r="13802" b="1"/>
          <a:stretch>
            <a:fillRect/>
          </a:stretch>
        </p:blipFill>
        <p:spPr>
          <a:xfrm>
            <a:off x="7437119" y="1920241"/>
            <a:ext cx="6461759" cy="5431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665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6330080" name="Рисунок 174633007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3789" y="2177142"/>
            <a:ext cx="6240281" cy="4680210"/>
          </a:xfrm>
          <a:prstGeom prst="rect">
            <a:avLst/>
          </a:prstGeom>
        </p:spPr>
      </p:pic>
      <p:sp>
        <p:nvSpPr>
          <p:cNvPr id="1554233783" name="Text 3"/>
          <p:cNvSpPr/>
          <p:nvPr/>
        </p:nvSpPr>
        <p:spPr bwMode="auto">
          <a:xfrm>
            <a:off x="7500166" y="3919848"/>
            <a:ext cx="6279355" cy="2222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Дети с тяжелыми нарушениями нуждаются в особых образовательных программах, адаптированных материалах, специализированном оборудовании и постоянной поддержке команды профессионалов: дефектологов, логопедов, психологов, тьюторов. Общеобразовательные школы часто не располагают достаточными ресурсами и квалифицированным персоналом для обеспечения такого комплексного сопровождения.</a:t>
            </a:r>
            <a:endParaRPr lang="en-US" sz="1550"/>
          </a:p>
        </p:txBody>
      </p:sp>
      <p:sp>
        <p:nvSpPr>
          <p:cNvPr id="1603888764" name="Text 2"/>
          <p:cNvSpPr/>
          <p:nvPr/>
        </p:nvSpPr>
        <p:spPr bwMode="auto">
          <a:xfrm>
            <a:off x="7500166" y="2637452"/>
            <a:ext cx="6279355" cy="744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99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Потребность в специализированных ресурсах</a:t>
            </a:r>
            <a:endParaRPr lang="en-US" sz="2300"/>
          </a:p>
        </p:txBody>
      </p:sp>
      <p:sp>
        <p:nvSpPr>
          <p:cNvPr id="451009169" name="Text 0"/>
          <p:cNvSpPr/>
          <p:nvPr/>
        </p:nvSpPr>
        <p:spPr bwMode="auto">
          <a:xfrm>
            <a:off x="793789" y="567570"/>
            <a:ext cx="8533460" cy="498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99"/>
              </a:lnSpc>
              <a:buNone/>
              <a:defRPr/>
            </a:pPr>
            <a:r>
              <a:rPr lang="en-US" sz="31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Особенности работы с тяжелым контингентом</a:t>
            </a:r>
            <a:endParaRPr lang="en-US" sz="3100"/>
          </a:p>
        </p:txBody>
      </p:sp>
      <p:pic>
        <p:nvPicPr>
          <p:cNvPr id="813881881" name="Рисунок 10" descr="https://krots.mskobr.ru/attach_files/logo/LogoKroc1min.JPG"/>
          <p:cNvPicPr/>
          <p:nvPr/>
        </p:nvPicPr>
        <p:blipFill>
          <a:blip r:embed="rId3"/>
          <a:stretch/>
        </p:blipFill>
        <p:spPr bwMode="auto">
          <a:xfrm>
            <a:off x="13891118" y="7508630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772358" y="732353"/>
            <a:ext cx="909518" cy="359569"/>
          </a:xfrm>
          <a:prstGeom prst="roundRect">
            <a:avLst>
              <a:gd name="adj" fmla="val 6445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 bwMode="auto">
          <a:xfrm>
            <a:off x="888205" y="790218"/>
            <a:ext cx="774985" cy="245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  <a:defRPr/>
            </a:pPr>
            <a:r>
              <a:rPr lang="en-US" sz="12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РЕШЕНИЯ</a:t>
            </a:r>
            <a:endParaRPr lang="en-US" sz="1200"/>
          </a:p>
        </p:txBody>
      </p:sp>
      <p:sp>
        <p:nvSpPr>
          <p:cNvPr id="4" name="Text 2"/>
          <p:cNvSpPr/>
          <p:nvPr/>
        </p:nvSpPr>
        <p:spPr bwMode="auto">
          <a:xfrm>
            <a:off x="772357" y="1167050"/>
            <a:ext cx="9197689" cy="484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  <a:defRPr/>
            </a:pPr>
            <a:r>
              <a:rPr lang="en-US" sz="30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Альтернативные формы инклюзии: путь к гармонии</a:t>
            </a:r>
            <a:endParaRPr lang="en-US" sz="3000"/>
          </a:p>
        </p:txBody>
      </p:sp>
      <p:sp>
        <p:nvSpPr>
          <p:cNvPr id="5" name="Text 3"/>
          <p:cNvSpPr/>
          <p:nvPr/>
        </p:nvSpPr>
        <p:spPr bwMode="auto">
          <a:xfrm>
            <a:off x="772358" y="1931670"/>
            <a:ext cx="13085683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Мы глубоко убеждены, что инклюзия должна быть не просто внедрением, а продуманной стратегией, которая максимально учитывает индивидуальные потребности каждого ребенка. Это не означает отказ от инклюзии, а скорее поиск более гибких и адаптированных форматов взаимодействия. Мы думаем, что необходимо создать такие условия, в которых каждый ребенок, независимо от его особенностей, сможет развиваться в комфортной, поддерживающей среде, избегая травматизации и раскрывая свой потенциал.</a:t>
            </a:r>
            <a:endParaRPr lang="en-US" sz="1500"/>
          </a:p>
        </p:txBody>
      </p:sp>
      <p:sp>
        <p:nvSpPr>
          <p:cNvPr id="6" name="Shape 4"/>
          <p:cNvSpPr/>
          <p:nvPr/>
        </p:nvSpPr>
        <p:spPr bwMode="auto">
          <a:xfrm>
            <a:off x="772358" y="3362206"/>
            <a:ext cx="434459" cy="434459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 bwMode="auto">
          <a:xfrm>
            <a:off x="1394697" y="3428523"/>
            <a:ext cx="2815349" cy="303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190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Гибкие модели обучения</a:t>
            </a:r>
            <a:endParaRPr lang="en-US" sz="1900"/>
          </a:p>
        </p:txBody>
      </p:sp>
      <p:sp>
        <p:nvSpPr>
          <p:cNvPr id="8" name="Text 6"/>
          <p:cNvSpPr/>
          <p:nvPr/>
        </p:nvSpPr>
        <p:spPr bwMode="auto">
          <a:xfrm>
            <a:off x="1394698" y="3842742"/>
            <a:ext cx="3582947" cy="335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Вместо жесткой полной интеграции, мы предлагаем рассмотреть различные модели, такие как частичная инклюзия (интеграция на определенных уроках или внеклассных занятиях), индивидуальное обучение с регулярными контактами со сверстниками, а также специализированные классы или группы в общеобразовательных учреждениях, где дети могут получать необходимую поддержку в адаптированной среде.</a:t>
            </a:r>
            <a:endParaRPr lang="en-US" sz="1500"/>
          </a:p>
        </p:txBody>
      </p:sp>
      <p:sp>
        <p:nvSpPr>
          <p:cNvPr id="9" name="Shape 7"/>
          <p:cNvSpPr/>
          <p:nvPr/>
        </p:nvSpPr>
        <p:spPr bwMode="auto">
          <a:xfrm>
            <a:off x="5212437" y="3362206"/>
            <a:ext cx="434459" cy="434459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 bwMode="auto">
          <a:xfrm>
            <a:off x="5834777" y="3428524"/>
            <a:ext cx="3583067" cy="603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190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Создание поддерживающей среды</a:t>
            </a:r>
            <a:endParaRPr lang="en-US" sz="1900"/>
          </a:p>
        </p:txBody>
      </p:sp>
      <p:sp>
        <p:nvSpPr>
          <p:cNvPr id="11" name="Text 9"/>
          <p:cNvSpPr/>
          <p:nvPr/>
        </p:nvSpPr>
        <p:spPr bwMode="auto">
          <a:xfrm>
            <a:off x="5834777" y="4144327"/>
            <a:ext cx="3583067" cy="335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Ключевым элементом успешной инклюзии является создание атмосферы принятия, понимания и уважения к различиям. Это требует не только работы с особенными детьми, но и системной подготовки нормотипичных учащихся, педагогов и родителей. Обучение толерантности, эмпатии и навыкам взаимодействия должно стать неотъемлемой частью образовательного процесса.</a:t>
            </a:r>
            <a:endParaRPr lang="en-US" sz="1500"/>
          </a:p>
        </p:txBody>
      </p:sp>
      <p:sp>
        <p:nvSpPr>
          <p:cNvPr id="12" name="Shape 10"/>
          <p:cNvSpPr/>
          <p:nvPr/>
        </p:nvSpPr>
        <p:spPr bwMode="auto">
          <a:xfrm>
            <a:off x="9652635" y="3362206"/>
            <a:ext cx="434459" cy="434459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 bwMode="auto">
          <a:xfrm>
            <a:off x="10274974" y="3428524"/>
            <a:ext cx="3582947" cy="603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190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Индивидуальные образовательные маршруты</a:t>
            </a:r>
            <a:endParaRPr lang="en-US" sz="1900"/>
          </a:p>
        </p:txBody>
      </p:sp>
      <p:sp>
        <p:nvSpPr>
          <p:cNvPr id="14" name="Text 12"/>
          <p:cNvSpPr/>
          <p:nvPr/>
        </p:nvSpPr>
        <p:spPr bwMode="auto">
          <a:xfrm>
            <a:off x="10274974" y="4144327"/>
            <a:ext cx="3582947" cy="335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Для каждого ребенка с тяжелыми нарушениями развития необходимо разрабатывать индивидуальный образовательный маршрут, который будет учитывать его сильные стороны, зоны ближайшего развития и специфические потребности. Этот маршрут должен быть гибким, регулярно пересматриваться и корректироваться с учетом динамики развития ребенка и меняющихся обстоятельств.</a:t>
            </a:r>
            <a:endParaRPr lang="en-US" sz="1500"/>
          </a:p>
        </p:txBody>
      </p:sp>
      <p:pic>
        <p:nvPicPr>
          <p:cNvPr id="1221682679" name="Рисунок 10" descr="https://krots.mskobr.ru/attach_files/logo/LogoKroc1min.JPG"/>
          <p:cNvPicPr/>
          <p:nvPr/>
        </p:nvPicPr>
        <p:blipFill>
          <a:blip r:embed="rId2"/>
          <a:stretch/>
        </p:blipFill>
        <p:spPr bwMode="auto">
          <a:xfrm>
            <a:off x="13910556" y="7497126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76525" y="724375"/>
            <a:ext cx="5829278" cy="487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  <a:defRPr/>
            </a:pPr>
            <a:r>
              <a:rPr lang="en-US" sz="30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Наш опыт успешной интеграции</a:t>
            </a:r>
            <a:endParaRPr lang="en-US" sz="3050"/>
          </a:p>
        </p:txBody>
      </p:sp>
      <p:sp>
        <p:nvSpPr>
          <p:cNvPr id="3" name="Text 1"/>
          <p:cNvSpPr/>
          <p:nvPr/>
        </p:nvSpPr>
        <p:spPr bwMode="auto">
          <a:xfrm>
            <a:off x="776525" y="1375657"/>
            <a:ext cx="13077349" cy="921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 ГБУ «КРОЦ» мы активно и успешно реализуем различные формы инклюзивного взаимодействия, которые доказывают, что при правильном подходе инклюзия может быть не только эффективной, но и обогащающей для всех участников. Мы создаем условия, в которых дети с особыми потребностями не только чувствуют себя принятыми, но и становятся активными участниками совместных мероприятий, разрушая барьеры и формируя новые связи.</a:t>
            </a:r>
            <a:endParaRPr lang="en-US" sz="15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6526" y="2724983"/>
            <a:ext cx="2361605" cy="236160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 bwMode="auto">
          <a:xfrm>
            <a:off x="3375540" y="2724982"/>
            <a:ext cx="3051014" cy="36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5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Совместные экскурсии</a:t>
            </a:r>
            <a:endParaRPr lang="en-US" sz="2250"/>
          </a:p>
        </p:txBody>
      </p:sp>
      <p:sp>
        <p:nvSpPr>
          <p:cNvPr id="6" name="Text 3"/>
          <p:cNvSpPr/>
          <p:nvPr/>
        </p:nvSpPr>
        <p:spPr bwMode="auto">
          <a:xfrm>
            <a:off x="3375541" y="3202900"/>
            <a:ext cx="3820954" cy="430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Мы регулярно организуем совместные экскурсии в зоопарки, музеи, например, в Музей Дарвина. В этих мероприятиях участвуют семьи как с детьми с особыми потребностями, так и с нормотипичным развитием. В неформальной и непринужденной обстановке, при активной поддержке родителей и специалистов, дети естественным образом учатся взаимодействовать друг с другом, преодолевая стеснение и предубеждения. Эти поездки становятся площадкой для формирования дружеских отношений и взаимопонимания.</a:t>
            </a:r>
            <a:endParaRPr lang="en-US" sz="15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33905" y="2724983"/>
            <a:ext cx="2361605" cy="236160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 bwMode="auto">
          <a:xfrm>
            <a:off x="7778022" y="2724982"/>
            <a:ext cx="3373177" cy="36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50">
                <a:solidFill>
                  <a:srgbClr val="2B4150"/>
                </a:solidFill>
                <a:latin typeface="MuseoModerno Medium"/>
                <a:ea typeface="MuseoModerno Medium"/>
                <a:cs typeface="MuseoModerno Medium"/>
              </a:rPr>
              <a:t>Визиты известных гостей</a:t>
            </a:r>
            <a:endParaRPr lang="en-US" sz="2250"/>
          </a:p>
        </p:txBody>
      </p:sp>
      <p:sp>
        <p:nvSpPr>
          <p:cNvPr id="9" name="Text 5"/>
          <p:cNvSpPr/>
          <p:nvPr/>
        </p:nvSpPr>
        <p:spPr bwMode="auto">
          <a:xfrm>
            <a:off x="7778022" y="3202899"/>
            <a:ext cx="6075851" cy="2458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5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Мы приглашаем в наш центр известных людей, таких как Родион Газманов. Их визиты имеют огромное значение, поскольку они своим примером показывают, что особенные дети – это полноценная часть общества, заслуживающая внимания, уважения и любви. </a:t>
            </a:r>
            <a:endParaRPr lang="en-US" sz="1500"/>
          </a:p>
        </p:txBody>
      </p:sp>
      <p:pic>
        <p:nvPicPr>
          <p:cNvPr id="1782061908" name="Рисунок 178206190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756" y="3465426"/>
            <a:ext cx="3242322" cy="3242322"/>
          </a:xfrm>
          <a:prstGeom prst="rect">
            <a:avLst/>
          </a:prstGeom>
        </p:spPr>
      </p:pic>
      <p:pic>
        <p:nvPicPr>
          <p:cNvPr id="402798080" name="Рисунок 40279807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26759" y="4625325"/>
            <a:ext cx="4704618" cy="3528463"/>
          </a:xfrm>
          <a:prstGeom prst="rect">
            <a:avLst/>
          </a:prstGeom>
        </p:spPr>
      </p:pic>
      <p:pic>
        <p:nvPicPr>
          <p:cNvPr id="283510843" name="Рисунок 10" descr="https://krots.mskobr.ru/attach_files/logo/LogoKroc1min.JPG"/>
          <p:cNvPicPr/>
          <p:nvPr/>
        </p:nvPicPr>
        <p:blipFill>
          <a:blip r:embed="rId5"/>
          <a:stretch/>
        </p:blipFill>
        <p:spPr bwMode="auto">
          <a:xfrm>
            <a:off x="13853874" y="7505103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288957"/>
            <a:ext cx="8204555" cy="498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Летний лагерь: модель идеальной инклюзии</a:t>
            </a:r>
            <a:endParaRPr lang="en-US" sz="3100"/>
          </a:p>
        </p:txBody>
      </p:sp>
      <p:sp>
        <p:nvSpPr>
          <p:cNvPr id="3" name="Text 1"/>
          <p:cNvSpPr/>
          <p:nvPr/>
        </p:nvSpPr>
        <p:spPr bwMode="auto">
          <a:xfrm>
            <a:off x="793789" y="968099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Наш летний лагерь является ярким примером того, как инклюзия может быть успешно реализована и приносить радость всем участникам. Здесь происходит настоящее волшебство: дети сотрудников, не имеющие особенностей развития, наравне со всеми играют, общаются и взаимодействуют с нашими воспитанниками. Этот опыт бесценен для обеих сторон.</a:t>
            </a:r>
            <a:endParaRPr lang="en-US" sz="1550"/>
          </a:p>
        </p:txBody>
      </p:sp>
      <p:sp>
        <p:nvSpPr>
          <p:cNvPr id="4" name="Text 2"/>
          <p:cNvSpPr/>
          <p:nvPr/>
        </p:nvSpPr>
        <p:spPr bwMode="auto">
          <a:xfrm>
            <a:off x="793789" y="2078529"/>
            <a:ext cx="5594217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Формирование толерантности и эмпатии</a:t>
            </a:r>
            <a:endParaRPr lang="en-US" sz="2300"/>
          </a:p>
        </p:txBody>
      </p:sp>
      <p:sp>
        <p:nvSpPr>
          <p:cNvPr id="5" name="Text 3"/>
          <p:cNvSpPr/>
          <p:nvPr/>
        </p:nvSpPr>
        <p:spPr bwMode="auto">
          <a:xfrm>
            <a:off x="793789" y="2527101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 условиях лагеря нормотипичные дети учатся толерантности, сочувствию и уважению к различиям. Они видят, что, несмотря на некоторые особенности, все дети хотят играть, дружить и радоваться жизни. Это помогает им разрушить стереотипы, развить эмпатию и принять идею разнообразия как норму.</a:t>
            </a:r>
            <a:endParaRPr lang="en-US" sz="1550"/>
          </a:p>
        </p:txBody>
      </p:sp>
      <p:sp>
        <p:nvSpPr>
          <p:cNvPr id="6" name="Text 4"/>
          <p:cNvSpPr/>
          <p:nvPr/>
        </p:nvSpPr>
        <p:spPr bwMode="auto">
          <a:xfrm>
            <a:off x="7564873" y="2078529"/>
            <a:ext cx="4207613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Развитие социальных навыков</a:t>
            </a:r>
            <a:endParaRPr lang="en-US" sz="2300"/>
          </a:p>
        </p:txBody>
      </p:sp>
      <p:sp>
        <p:nvSpPr>
          <p:cNvPr id="7" name="Text 5"/>
          <p:cNvSpPr/>
          <p:nvPr/>
        </p:nvSpPr>
        <p:spPr bwMode="auto">
          <a:xfrm>
            <a:off x="7564873" y="2527101"/>
            <a:ext cx="3070125" cy="5365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Для наших воспитанников летний лагерь – это уникальная возможность практиковать социальные навыки в безопасной и поддерживающей среде. Они учатся взаимодействовать со сверстниками, выражать свои желания, понимать эмоции других, участвовать в совместных играх и занятиях. Это способствует их социальной адаптации и интеграции.</a:t>
            </a:r>
            <a:endParaRPr lang="en-US" sz="1550"/>
          </a:p>
        </p:txBody>
      </p:sp>
      <p:pic>
        <p:nvPicPr>
          <p:cNvPr id="1420676599" name="Рисунок 142067659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4249" y="4198775"/>
            <a:ext cx="5268834" cy="3951625"/>
          </a:xfrm>
          <a:prstGeom prst="rect">
            <a:avLst/>
          </a:prstGeom>
        </p:spPr>
      </p:pic>
      <p:pic>
        <p:nvPicPr>
          <p:cNvPr id="897950892" name="Рисунок 89795089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68742" y="2663112"/>
            <a:ext cx="3023552" cy="4031403"/>
          </a:xfrm>
          <a:prstGeom prst="rect">
            <a:avLst/>
          </a:prstGeom>
        </p:spPr>
      </p:pic>
      <p:pic>
        <p:nvPicPr>
          <p:cNvPr id="1790850849" name="Рисунок 10" descr="https://krots.mskobr.ru/attach_files/logo/LogoKroc1min.JPG"/>
          <p:cNvPicPr/>
          <p:nvPr/>
        </p:nvPicPr>
        <p:blipFill>
          <a:blip r:embed="rId4"/>
          <a:stretch/>
        </p:blipFill>
        <p:spPr bwMode="auto">
          <a:xfrm>
            <a:off x="13844426" y="7479195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766047"/>
            <a:ext cx="8078824" cy="498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Обучение толерантности: невидимые уроки</a:t>
            </a:r>
            <a:endParaRPr lang="en-US" sz="3100"/>
          </a:p>
        </p:txBody>
      </p:sp>
      <p:sp>
        <p:nvSpPr>
          <p:cNvPr id="3" name="Text 1"/>
          <p:cNvSpPr/>
          <p:nvPr/>
        </p:nvSpPr>
        <p:spPr bwMode="auto">
          <a:xfrm>
            <a:off x="793790" y="165901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Обучение толерантности и уважению к различиям является одним из самых ценных аспектов инклюзии, особенно когда оно происходит естественно, через совместный опыт. Дети, растущие в инклюзивной среде, учатся важным жизненным урокам, которые невозможно получить из учебников.</a:t>
            </a:r>
            <a:endParaRPr lang="en-US" sz="1550"/>
          </a:p>
        </p:txBody>
      </p:sp>
      <p:sp>
        <p:nvSpPr>
          <p:cNvPr id="4" name="Text 2"/>
          <p:cNvSpPr/>
          <p:nvPr/>
        </p:nvSpPr>
        <p:spPr bwMode="auto">
          <a:xfrm>
            <a:off x="793789" y="3033235"/>
            <a:ext cx="3467664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Разрушение стереотипов</a:t>
            </a:r>
            <a:endParaRPr lang="en-US" sz="2300"/>
          </a:p>
        </p:txBody>
      </p:sp>
      <p:sp>
        <p:nvSpPr>
          <p:cNvPr id="5" name="Text 3"/>
          <p:cNvSpPr/>
          <p:nvPr/>
        </p:nvSpPr>
        <p:spPr bwMode="auto">
          <a:xfrm>
            <a:off x="793790" y="3603665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Непосредственное общение с детьми с особенностями развития помогает разрушить предрассудки и стереотипы, которые часто формируются из-за недостатка информации. Дети понимают, что люди могут быть разными, но это не делает их хуже или лучше, а лишь добавляет миру красок.</a:t>
            </a:r>
            <a:endParaRPr lang="en-US" sz="1550"/>
          </a:p>
        </p:txBody>
      </p:sp>
      <p:sp>
        <p:nvSpPr>
          <p:cNvPr id="6" name="Text 4"/>
          <p:cNvSpPr/>
          <p:nvPr/>
        </p:nvSpPr>
        <p:spPr bwMode="auto">
          <a:xfrm>
            <a:off x="852106" y="5258216"/>
            <a:ext cx="4535649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Развитие эмпатии и сострадания</a:t>
            </a:r>
            <a:endParaRPr lang="en-US" sz="2300"/>
          </a:p>
        </p:txBody>
      </p:sp>
      <p:sp>
        <p:nvSpPr>
          <p:cNvPr id="7" name="Text 5"/>
          <p:cNvSpPr/>
          <p:nvPr/>
        </p:nvSpPr>
        <p:spPr bwMode="auto">
          <a:xfrm>
            <a:off x="793789" y="5759242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Взаимодействие с теми, кто сталкивается с дополнительными трудностями, развивает в детях эмпатию, способность сопереживать и понимать чувства других. Они учатся видеть мир глазами своего сверстника и предлагать помощь, когда это необходимо.</a:t>
            </a:r>
            <a:endParaRPr lang="en-US" sz="1550"/>
          </a:p>
        </p:txBody>
      </p:sp>
      <p:sp>
        <p:nvSpPr>
          <p:cNvPr id="8" name="Text 6"/>
          <p:cNvSpPr/>
          <p:nvPr/>
        </p:nvSpPr>
        <p:spPr bwMode="auto">
          <a:xfrm>
            <a:off x="8241149" y="3033236"/>
            <a:ext cx="5602962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Формирование ценностных ориентиров</a:t>
            </a:r>
            <a:endParaRPr lang="en-US" sz="2300"/>
          </a:p>
        </p:txBody>
      </p:sp>
      <p:sp>
        <p:nvSpPr>
          <p:cNvPr id="9" name="Text 7"/>
          <p:cNvSpPr/>
          <p:nvPr/>
        </p:nvSpPr>
        <p:spPr bwMode="auto">
          <a:xfrm>
            <a:off x="8233648" y="3603664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Инклюзивная среда способствует формированию важных ценностей, таких как принятие, уважение, поддержка, терпение и доброта. Эти качества становятся частью их личности и будут направлять их в будущей жизни.</a:t>
            </a:r>
            <a:endParaRPr lang="en-US" sz="1550"/>
          </a:p>
        </p:txBody>
      </p:sp>
      <p:sp>
        <p:nvSpPr>
          <p:cNvPr id="10" name="Text 8"/>
          <p:cNvSpPr/>
          <p:nvPr/>
        </p:nvSpPr>
        <p:spPr bwMode="auto">
          <a:xfrm>
            <a:off x="8241148" y="5258216"/>
            <a:ext cx="4554906" cy="374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Укрепление социальных навыков</a:t>
            </a:r>
            <a:endParaRPr lang="en-US" sz="2300"/>
          </a:p>
        </p:txBody>
      </p:sp>
      <p:sp>
        <p:nvSpPr>
          <p:cNvPr id="11" name="Text 9"/>
          <p:cNvSpPr/>
          <p:nvPr/>
        </p:nvSpPr>
        <p:spPr bwMode="auto">
          <a:xfrm>
            <a:off x="8233648" y="5759242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В процессе взаимодействия дети учатся эффективной коммуникации, решению конфликтов, работе в команде и умению адаптироваться к потребностям других. Это бесценные навыки для жизни в современном многообразном обществе.</a:t>
            </a:r>
            <a:endParaRPr lang="en-US" sz="1550"/>
          </a:p>
        </p:txBody>
      </p:sp>
      <p:pic>
        <p:nvPicPr>
          <p:cNvPr id="1034331164" name="Рисунок 10" descr="https://krots.mskobr.ru/attach_files/logo/LogoKroc1min.JPG"/>
          <p:cNvPicPr/>
          <p:nvPr/>
        </p:nvPicPr>
        <p:blipFill>
          <a:blip r:embed="rId2"/>
          <a:stretch/>
        </p:blipFill>
        <p:spPr bwMode="auto">
          <a:xfrm>
            <a:off x="13891118" y="7508630"/>
            <a:ext cx="695738" cy="6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1030113" y="232380"/>
            <a:ext cx="1187896" cy="386268"/>
          </a:xfrm>
          <a:prstGeom prst="roundRect">
            <a:avLst>
              <a:gd name="adj" fmla="val 7127"/>
            </a:avLst>
          </a:prstGeom>
          <a:solidFill>
            <a:srgbClr val="DBE8F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 bwMode="auto">
          <a:xfrm>
            <a:off x="1112861" y="311169"/>
            <a:ext cx="1105147" cy="307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  <a:defRPr/>
            </a:pPr>
            <a:r>
              <a:rPr lang="en-US" sz="10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ПЕРСПЕКТИВЫ</a:t>
            </a:r>
            <a:endParaRPr sz="1000"/>
          </a:p>
        </p:txBody>
      </p:sp>
      <p:sp>
        <p:nvSpPr>
          <p:cNvPr id="4" name="Text 2"/>
          <p:cNvSpPr/>
          <p:nvPr/>
        </p:nvSpPr>
        <p:spPr bwMode="auto">
          <a:xfrm>
            <a:off x="1576530" y="656986"/>
            <a:ext cx="5428988" cy="470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21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Будущее инклюзии: разумный подход</a:t>
            </a:r>
            <a:endParaRPr lang="en-US" sz="2150"/>
          </a:p>
        </p:txBody>
      </p:sp>
      <p:sp>
        <p:nvSpPr>
          <p:cNvPr id="5" name="Text 3"/>
          <p:cNvSpPr/>
          <p:nvPr/>
        </p:nvSpPr>
        <p:spPr bwMode="auto">
          <a:xfrm>
            <a:off x="1479336" y="1185765"/>
            <a:ext cx="12285306" cy="1031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16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Инклюзия в образовании – это не просто модное слово, а фундаментальный принцип, требующий глубокого анализа, индивидуального подхода и постоянного совершенствования. Нельзя слепо интегрировать всех детей в общеобразовательную среду, не учитывая их уникальные особенности и потребности. Наш опыт показывает, что успешная инклюзия возможна, если она строится на принципах разумности, гибкости и уважения к каждому ребенку.</a:t>
            </a:r>
            <a:endParaRPr lang="en-US" sz="160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66578" y="2295150"/>
            <a:ext cx="6477879" cy="405129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 bwMode="auto">
          <a:xfrm>
            <a:off x="3523763" y="4114799"/>
            <a:ext cx="1827750" cy="91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  <a:defRPr/>
            </a:pPr>
            <a:r>
              <a:rPr lang="en-US" sz="13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Постоянное развитие педагогов</a:t>
            </a:r>
            <a:endParaRPr lang="en-US" sz="1350"/>
          </a:p>
        </p:txBody>
      </p:sp>
      <p:sp>
        <p:nvSpPr>
          <p:cNvPr id="8" name="Text 5"/>
          <p:cNvSpPr/>
          <p:nvPr/>
        </p:nvSpPr>
        <p:spPr bwMode="auto">
          <a:xfrm>
            <a:off x="6091643" y="5975669"/>
            <a:ext cx="1827750" cy="61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13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Вовлечение сообщества</a:t>
            </a:r>
            <a:endParaRPr lang="en-US" sz="1350"/>
          </a:p>
        </p:txBody>
      </p:sp>
      <p:sp>
        <p:nvSpPr>
          <p:cNvPr id="9" name="Text 6"/>
          <p:cNvSpPr/>
          <p:nvPr/>
        </p:nvSpPr>
        <p:spPr bwMode="auto">
          <a:xfrm>
            <a:off x="8553310" y="4184726"/>
            <a:ext cx="1827750" cy="61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  <a:defRPr/>
            </a:pPr>
            <a:r>
              <a:rPr lang="en-US" sz="13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Гибкие модели обучения</a:t>
            </a:r>
            <a:endParaRPr lang="en-US" sz="1350"/>
          </a:p>
        </p:txBody>
      </p:sp>
      <p:sp>
        <p:nvSpPr>
          <p:cNvPr id="10" name="Text 7"/>
          <p:cNvSpPr/>
          <p:nvPr/>
        </p:nvSpPr>
        <p:spPr bwMode="auto">
          <a:xfrm>
            <a:off x="6091643" y="2392343"/>
            <a:ext cx="1827750" cy="61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  <a:defRPr/>
            </a:pPr>
            <a:r>
              <a:rPr lang="en-US" sz="135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Индивидуальный подход</a:t>
            </a:r>
            <a:endParaRPr lang="en-US" sz="1350"/>
          </a:p>
        </p:txBody>
      </p:sp>
      <p:sp>
        <p:nvSpPr>
          <p:cNvPr id="11" name="Text 8"/>
          <p:cNvSpPr/>
          <p:nvPr/>
        </p:nvSpPr>
        <p:spPr bwMode="auto">
          <a:xfrm>
            <a:off x="1576530" y="6667499"/>
            <a:ext cx="12188112" cy="1175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160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Нам необходимо активно искать и развивать альтернативные формы взаимодействия, создавать поддерживающую среду не только в стенах образовательных учреждений, но и в обществе в целом. Только тогда инклюзия станет по-настоящему эффективной и принесет максимальную пользу всем участникам образовательного процесса.</a:t>
            </a:r>
            <a:endParaRPr lang="en-US"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202316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89" y="2201388"/>
            <a:ext cx="5155874" cy="622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Спасибо за внимание!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>
            <a:off x="793789" y="3095148"/>
            <a:ext cx="7556420" cy="1725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Наш опыт ГБУ «КРОЦ» доказывает: инклюзия </a:t>
            </a:r>
          </a:p>
          <a:p>
            <a:pPr marL="0" indent="0" algn="l">
              <a:lnSpc>
                <a:spcPts val="2899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может</a:t>
            </a:r>
            <a:r>
              <a:rPr lang="en-US" sz="2300"/>
              <a:t> </a:t>
            </a: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и должна быть успешной, если она </a:t>
            </a:r>
          </a:p>
          <a:p>
            <a:pPr marL="0" indent="0" algn="l">
              <a:lnSpc>
                <a:spcPts val="2899"/>
              </a:lnSpc>
              <a:buNone/>
              <a:defRPr/>
            </a:pPr>
            <a:r>
              <a:rPr lang="en-US" sz="2300">
                <a:solidFill>
                  <a:srgbClr val="124E73"/>
                </a:solidFill>
                <a:latin typeface="MuseoModerno Medium"/>
                <a:ea typeface="MuseoModerno Medium"/>
                <a:cs typeface="MuseoModerno Medium"/>
              </a:rPr>
              <a:t>реализуется в правильном формате, с учетом интересов и потребностей каждого ребенка.</a:t>
            </a:r>
          </a:p>
        </p:txBody>
      </p:sp>
      <p:sp>
        <p:nvSpPr>
          <p:cNvPr id="5" name="Text 2"/>
          <p:cNvSpPr/>
          <p:nvPr/>
        </p:nvSpPr>
        <p:spPr bwMode="auto">
          <a:xfrm>
            <a:off x="793790" y="488108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Мы готовы к сотрудничеству и обмену опытом, чтобы вместе строить образование будущего – образование, где каждый ребенок имеет шанс</a:t>
            </a:r>
          </a:p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1550">
                <a:solidFill>
                  <a:srgbClr val="2B4150"/>
                </a:solidFill>
                <a:latin typeface="Source Sans 3"/>
                <a:ea typeface="Source Sans 3"/>
                <a:cs typeface="Source Sans 3"/>
              </a:rPr>
              <a:t>раскрыть свой потенциал и стать полноценным членом общества.</a:t>
            </a:r>
            <a:endParaRPr lang="en-US" sz="1550"/>
          </a:p>
        </p:txBody>
      </p:sp>
      <p:pic>
        <p:nvPicPr>
          <p:cNvPr id="1348212733" name="Рисунок 1348212732"/>
          <p:cNvPicPr>
            <a:picLocks noChangeAspect="1"/>
          </p:cNvPicPr>
          <p:nvPr/>
        </p:nvPicPr>
        <p:blipFill>
          <a:blip r:embed="rId3"/>
          <a:srcRect r="20980"/>
          <a:stretch/>
        </p:blipFill>
        <p:spPr bwMode="auto">
          <a:xfrm>
            <a:off x="8185712" y="0"/>
            <a:ext cx="6503003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75978"/>
      </p:ext>
    </p:extLst>
  </p:cSld>
  <p:clrMapOvr>
    <a:masterClrMapping/>
  </p:clrMapOvr>
  <p:transition spd="slow"/>
  <p:timing>
    <p:tnLst>
      <p:par>
        <p:cTn id="1" dur="indefinite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D6504E-69EE-68B0-2E3C-DDAB06EC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9566"/>
            <a:ext cx="13167359" cy="1371599"/>
          </a:xfrm>
        </p:spPr>
        <p:txBody>
          <a:bodyPr anchor="ctr">
            <a:normAutofit/>
          </a:bodyPr>
          <a:lstStyle/>
          <a:p>
            <a:r>
              <a:rPr lang="ru-RU" b="1" dirty="0"/>
              <a:t>Мифы и реальность об инклюзии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B718E5-9224-EB74-D965-66DCE26D8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19" y="1842135"/>
            <a:ext cx="6464300" cy="7677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Инклюзия — это когда в помещении есть пандус и надписи шрифтом Брайля</a:t>
            </a:r>
            <a:endParaRPr lang="ru-RU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8134D0-AEE4-D4F8-B2DB-861DF86B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6" y="3579223"/>
            <a:ext cx="4520521" cy="3772171"/>
          </a:xfrm>
          <a:prstGeom prst="rect">
            <a:avLst/>
          </a:prstGeom>
          <a:noFill/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73FF0FD2-F485-8FD7-0CF1-C8EBA62DF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32044" y="1842135"/>
            <a:ext cx="6466839" cy="767715"/>
          </a:xfrm>
        </p:spPr>
        <p:txBody>
          <a:bodyPr/>
          <a:lstStyle/>
          <a:p>
            <a:r>
              <a:rPr lang="ru-RU" dirty="0"/>
              <a:t>Инклюзивное пространство.</a:t>
            </a:r>
          </a:p>
          <a:p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0E13235-0E40-42F2-07E1-0E2D56C61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32044" y="2609849"/>
            <a:ext cx="6466839" cy="47415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Почему-то считается, что доступная среда — это только пандусы, лифты, таблички Брайля, и все. </a:t>
            </a:r>
          </a:p>
          <a:p>
            <a:pPr>
              <a:spcAft>
                <a:spcPts val="600"/>
              </a:spcAft>
            </a:pP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Но доступная среда для человека — это индивидуальный тьютор, индивидуальная программа и условия с учетом особенностей восприятия, адаптация материалов и т.д.</a:t>
            </a:r>
          </a:p>
        </p:txBody>
      </p:sp>
    </p:spTree>
    <p:extLst>
      <p:ext uri="{BB962C8B-B14F-4D97-AF65-F5344CB8AC3E}">
        <p14:creationId xmlns:p14="http://schemas.microsoft.com/office/powerpoint/2010/main" val="85432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7F67F3F-D1EC-90A9-1D64-BEB37EF3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9566"/>
            <a:ext cx="13167359" cy="13715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4F69643-0C97-6BB8-CD2C-D7E2C7545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1920241"/>
            <a:ext cx="7680961" cy="56170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600" b="1" dirty="0"/>
              <a:t>Инклюзия начинается не с оборудования общественных пространств, а с людей, которые в них работают</a:t>
            </a:r>
            <a:r>
              <a:rPr lang="ru-RU" sz="26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600" dirty="0"/>
              <a:t>Ведь ценности, которые они разделяют, и специальные знания, которыми они обладают, помогают им определить, что и как должно быть адаптировано в их организации, чтобы она была готова принять людей с инвалидностью.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600" dirty="0"/>
              <a:t>То есть, прежде всего, руководство и сотрудники должны быть последовательными сторонниками инклюзии.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0A8C1F-B59D-FA2F-BEBF-645A3CBE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79" y="2355458"/>
            <a:ext cx="6461759" cy="437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770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810B9C-09A9-7955-4535-28865EB9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Инклюзия — это то, что выгодно только людям с особенностями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60D2D0-33DA-8B6D-F58E-BEDD7ACC2A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Инклюзия важна и для членов семей, где растут особые дети: их родители получают возможность работать, отдыхать.</a:t>
            </a:r>
          </a:p>
          <a:p>
            <a:r>
              <a:rPr lang="ru-RU" dirty="0"/>
              <a:t>Инклюзия выгодна для поставщиков товаров и услуг — ими начинает пользоваться гораздо большее количество людей. </a:t>
            </a:r>
          </a:p>
          <a:p>
            <a:r>
              <a:rPr lang="ru-RU" dirty="0"/>
              <a:t>инклюзия важна для всех членов общества, которые начинают больше думать о важности и ценности разных людей, принимать различия, быть более терпимыми и гуманными.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233CAF-97D9-5C15-FAE9-D8E75B2BE2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Нет «плохих» и «хороших» школ.</a:t>
            </a:r>
          </a:p>
          <a:p>
            <a:endParaRPr lang="ru-RU" dirty="0"/>
          </a:p>
          <a:p>
            <a:r>
              <a:rPr lang="ru-RU" dirty="0"/>
              <a:t>Одни школы умеют адаптироваться к особенным детям, а другие нет.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57ED9E-ACF2-997C-9444-5797B638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3911600"/>
            <a:ext cx="4643437" cy="343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7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0EA16-B05D-91C0-54E6-B6863087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9566"/>
            <a:ext cx="13167359" cy="13715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Инклюзия — это только про физическую инвалидность</a:t>
            </a:r>
            <a:endParaRPr lang="ru-RU" b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95F4C9-0C15-1BE3-8018-4C5B0CE19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1920241"/>
            <a:ext cx="6461759" cy="54311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sz="2600"/>
              <a:t> инклюзия — про уважение и принятие всех людей, вне зависимости от их расы и цвета кожи, религиозных убеждений, представлений о жизни, ценностей, физических, интеллектуальных и других особенностей.</a:t>
            </a:r>
          </a:p>
          <a:p>
            <a:pPr>
              <a:spcAft>
                <a:spcPts val="600"/>
              </a:spcAft>
            </a:pPr>
            <a:endParaRPr lang="ru-RU" sz="2600"/>
          </a:p>
          <a:p>
            <a:pPr>
              <a:spcAft>
                <a:spcPts val="600"/>
              </a:spcAft>
            </a:pPr>
            <a:r>
              <a:rPr lang="ru-RU" sz="2600"/>
              <a:t>Существует множество других особенностей, которые могут приводить к тому, что людям требуется дополнительная поддержка в повседневной жизни.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D470FED-CEFC-DDAF-8752-723D203A71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798" r="30719"/>
          <a:stretch>
            <a:fillRect/>
          </a:stretch>
        </p:blipFill>
        <p:spPr>
          <a:xfrm>
            <a:off x="7437119" y="1920241"/>
            <a:ext cx="6461759" cy="5431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76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2DA6DA-CBA1-28AA-CC03-E51A21E7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Инклюзия — это только то, что касается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98C5ED-8551-2210-9FD7-C0F64257C0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Инклюзивная школа — это важный, но лишь небольшой элемент в широком понятии «инклюзивное общество». </a:t>
            </a:r>
          </a:p>
          <a:p>
            <a:r>
              <a:rPr lang="ru-RU" dirty="0"/>
              <a:t>Поскольку в соответствии с российским законодательством школа является обязательной для всех и ни по какому признаку ребенку не могут в ней отказать — она первая и столкнулась с необходимостью стать инклюзивной.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A8DB2D-0464-F4D3-E0C1-C9195BDD7C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Московские музеи находятся среди тех, кто продвинулся вперед намного быстрее и дальше на этом пути. </a:t>
            </a:r>
          </a:p>
          <a:p>
            <a:endParaRPr lang="ru-RU" dirty="0"/>
          </a:p>
          <a:p>
            <a:r>
              <a:rPr lang="ru-RU" dirty="0"/>
              <a:t>Музеи: в Пушкинском есть карта сенсорной нагрузки для людей с аутизмом, тактильные коллекции для незрячих посетителей можно найти в Музее русского импрессионизма, Дарвиновском музее, Третьяковской галерее, </a:t>
            </a:r>
          </a:p>
          <a:p>
            <a:endParaRPr lang="ru-RU" dirty="0"/>
          </a:p>
          <a:p>
            <a:r>
              <a:rPr lang="ru-RU" dirty="0"/>
              <a:t>В музее-заповеднике Царицыно проходят тренинги по пониманию инвалидности для специалистов, есть сенсорная комната. Инклюзивные кафе в столице найти сложнее, хотя уже появляются заведения, где людей с особенностями рады видеть не только в качестве гостей, но и сотрудников. </a:t>
            </a:r>
          </a:p>
          <a:p>
            <a:endParaRPr lang="ru-RU" dirty="0"/>
          </a:p>
          <a:p>
            <a:r>
              <a:rPr lang="ru-RU" dirty="0"/>
              <a:t> Занятия спортом в Москве довольно инклюзивны: в городе есть десятки спортивных комплексов, секций, площадок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6E0BDD-F1A0-6764-ECD5-C9D7D4FC1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4460875"/>
            <a:ext cx="4572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4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F3C885-ACCB-C1BB-5AC4-0611DB97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Видеотека  про инклюзию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DD7DBB-ECF5-E8FF-E37D-72F448D79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«Временные трудности» - российский  драматический фильм.</a:t>
            </a:r>
          </a:p>
          <a:p>
            <a:pPr marL="0" indent="0">
              <a:buNone/>
            </a:pPr>
            <a:r>
              <a:rPr lang="ru-RU" dirty="0"/>
              <a:t>(Ребенок с ДЦП)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DEB52C5-E0BB-56AC-A2A9-A1327718C7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0" y="1920241"/>
            <a:ext cx="4572000" cy="3370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7FE7E6-A98C-2ACA-9AB6-613BC5D9A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" y="41148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27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191223-5B03-E4B4-845B-34A499EC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27AB39-7068-508A-5637-6C7CB210B7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Тэмпл</a:t>
            </a:r>
            <a:r>
              <a:rPr lang="ru-RU" dirty="0"/>
              <a:t> </a:t>
            </a:r>
            <a:r>
              <a:rPr lang="ru-RU" dirty="0" err="1"/>
              <a:t>Грандин</a:t>
            </a:r>
            <a:r>
              <a:rPr lang="ru-RU" dirty="0"/>
              <a:t> – основанный на реальных событиях об аутизме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1C25A4-C66A-52B5-412D-86D97FB4BF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00101" y="3444241"/>
            <a:ext cx="2930436" cy="3727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4EAF69-3830-38DE-835A-18424131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354" y="2590799"/>
            <a:ext cx="3108959" cy="39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963"/>
      </p:ext>
    </p:extLst>
  </p:cSld>
  <p:clrMapOvr>
    <a:masterClrMapping/>
  </p:clrMapOvr>
</p:sld>
</file>

<file path=ppt/theme/theme1.xml><?xml version="1.0" encoding="utf-8"?>
<a:theme xmlns:a="http://schemas.openxmlformats.org/drawingml/2006/main" name="Turtle">
  <a:themeElements>
    <a:clrScheme name="Foundry">
      <a:dk1>
        <a:srgbClr val="000000"/>
      </a:dk1>
      <a:lt1>
        <a:srgbClr val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ource Han Sans CN"/>
        <a:cs typeface="Source Han Sans CN"/>
      </a:majorFont>
      <a:minorFont>
        <a:latin typeface="Arial"/>
        <a:ea typeface="Source Han Sans CN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2204</Words>
  <Application>Microsoft Office PowerPoint</Application>
  <DocSecurity>0</DocSecurity>
  <PresentationFormat>Произвольный</PresentationFormat>
  <Paragraphs>152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Times New Roman</vt:lpstr>
      <vt:lpstr>MuseoModerno Medium</vt:lpstr>
      <vt:lpstr>Source Han Sans CN</vt:lpstr>
      <vt:lpstr>DejaVu Sans</vt:lpstr>
      <vt:lpstr>Source Sans 3</vt:lpstr>
      <vt:lpstr>Calibri</vt:lpstr>
      <vt:lpstr>Turtle</vt:lpstr>
      <vt:lpstr>1_Тема Office</vt:lpstr>
      <vt:lpstr>Вебинар: Инклюзия. Формы поддержки и коррекции</vt:lpstr>
      <vt:lpstr>Понятие инклюзии. </vt:lpstr>
      <vt:lpstr>Мифы и реальность об инклюзии</vt:lpstr>
      <vt:lpstr>Презентация PowerPoint</vt:lpstr>
      <vt:lpstr>Инклюзия — это то, что выгодно только людям с особенностями</vt:lpstr>
      <vt:lpstr>Инклюзия — это только про физическую инвалидность</vt:lpstr>
      <vt:lpstr>Инклюзия — это только то, что касается школы</vt:lpstr>
      <vt:lpstr>Видеотека  про инклюзию</vt:lpstr>
      <vt:lpstr>Презентация PowerPoint</vt:lpstr>
      <vt:lpstr>Мультфильм «Веревочки»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Вебинар: Инклюзия. Формы поддержки и коррекции</dc:title>
  <dc:creator>Снежана</dc:creator>
  <cp:lastModifiedBy>Елена Нестерова</cp:lastModifiedBy>
  <cp:revision>6</cp:revision>
  <dcterms:created xsi:type="dcterms:W3CDTF">2026-01-27T07:10:13Z</dcterms:created>
  <dcterms:modified xsi:type="dcterms:W3CDTF">2026-01-28T08:35:52Z</dcterms:modified>
  <dc:identifier/>
  <dc:language/>
  <cp:version/>
</cp:coreProperties>
</file>