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1" r:id="rId17"/>
    <p:sldId id="272" r:id="rId18"/>
    <p:sldId id="262" r:id="rId19"/>
    <p:sldId id="261" r:id="rId20"/>
  </p:sldIdLst>
  <p:sldSz cx="9144000" cy="9144000"/>
  <p:notesSz cx="7772400" cy="10058400"/>
  <p:defaultTextStyle>
    <a:defPPr>
      <a:defRPr lang="en-GB"/>
    </a:defPPr>
    <a:lvl1pPr marL="0" lvl="0" indent="0" algn="l" defTabSz="457200" rtl="0" eaLnBrk="1" fontAlgn="base" latinLnBrk="0" hangingPunct="0">
      <a:lnSpc>
        <a:spcPct val="93000"/>
      </a:lnSpc>
      <a:spcBef>
        <a:spcPts val="15"/>
      </a:spcBef>
      <a:spcAft>
        <a:spcPts val="15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2950" lvl="1" indent="-285750" algn="l" defTabSz="457200" rtl="0" eaLnBrk="1" fontAlgn="base" latinLnBrk="0" hangingPunct="0">
      <a:lnSpc>
        <a:spcPct val="93000"/>
      </a:lnSpc>
      <a:spcBef>
        <a:spcPts val="15"/>
      </a:spcBef>
      <a:spcAft>
        <a:spcPts val="15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defTabSz="457200" rtl="0" eaLnBrk="1" fontAlgn="base" latinLnBrk="0" hangingPunct="0">
      <a:lnSpc>
        <a:spcPct val="93000"/>
      </a:lnSpc>
      <a:spcBef>
        <a:spcPts val="15"/>
      </a:spcBef>
      <a:spcAft>
        <a:spcPts val="15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defTabSz="457200" rtl="0" eaLnBrk="1" fontAlgn="base" latinLnBrk="0" hangingPunct="0">
      <a:lnSpc>
        <a:spcPct val="93000"/>
      </a:lnSpc>
      <a:spcBef>
        <a:spcPts val="15"/>
      </a:spcBef>
      <a:spcAft>
        <a:spcPts val="15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defTabSz="457200" rtl="0" eaLnBrk="1" fontAlgn="base" latinLnBrk="0" hangingPunct="0">
      <a:lnSpc>
        <a:spcPct val="93000"/>
      </a:lnSpc>
      <a:spcBef>
        <a:spcPts val="15"/>
      </a:spcBef>
      <a:spcAft>
        <a:spcPts val="15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457200" rtl="0" eaLnBrk="1" fontAlgn="base" latinLnBrk="0" hangingPunct="0">
      <a:lnSpc>
        <a:spcPct val="93000"/>
      </a:lnSpc>
      <a:spcBef>
        <a:spcPts val="15"/>
      </a:spcBef>
      <a:spcAft>
        <a:spcPts val="15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-228600" algn="l" defTabSz="457200" rtl="0" eaLnBrk="1" fontAlgn="base" latinLnBrk="0" hangingPunct="0">
      <a:lnSpc>
        <a:spcPct val="93000"/>
      </a:lnSpc>
      <a:spcBef>
        <a:spcPts val="15"/>
      </a:spcBef>
      <a:spcAft>
        <a:spcPts val="15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-228600" algn="l" defTabSz="457200" rtl="0" eaLnBrk="1" fontAlgn="base" latinLnBrk="0" hangingPunct="0">
      <a:lnSpc>
        <a:spcPct val="93000"/>
      </a:lnSpc>
      <a:spcBef>
        <a:spcPts val="15"/>
      </a:spcBef>
      <a:spcAft>
        <a:spcPts val="15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-228600" algn="l" defTabSz="457200" rtl="0" eaLnBrk="1" fontAlgn="base" latinLnBrk="0" hangingPunct="0">
      <a:lnSpc>
        <a:spcPct val="93000"/>
      </a:lnSpc>
      <a:spcBef>
        <a:spcPts val="15"/>
      </a:spcBef>
      <a:spcAft>
        <a:spcPts val="15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90" d="100"/>
          <a:sy n="90" d="100"/>
        </p:scale>
        <p:origin x="-816" y="5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2425" cy="377031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/>
            </a:pP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+mn-ea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6" charset="0"/>
                <a:ea typeface="DejaVu Sans" charset="0"/>
                <a:cs typeface="DejaVu Sans" charset="0"/>
              </a:defRPr>
            </a:lvl1pPr>
          </a:lstStyle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6" charset="0"/>
                <a:ea typeface="DejaVu Sans" charset="0"/>
                <a:cs typeface="DejaVu Sans" charset="0"/>
              </a:defRPr>
            </a:lvl1pPr>
          </a:lstStyle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6" charset="0"/>
                <a:ea typeface="DejaVu Sans" charset="0"/>
                <a:cs typeface="DejaVu Sans" charset="0"/>
              </a:defRPr>
            </a:lvl1pPr>
          </a:lstStyle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/>
          <a:lstStyle/>
          <a:p>
            <a:pPr lvl="0" algn="r" defTabSz="457200" eaLnBrk="1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ru-RU" sz="1400" dirty="0">
                <a:solidFill>
                  <a:srgbClr val="000000"/>
                </a:solidFill>
                <a:latin typeface="Times New Roman" panose="02020603050405020304" pitchFamily="16" charset="0"/>
                <a:cs typeface="DejaVu Sans" charset="0"/>
              </a:rPr>
              <a:t>‹#›</a:t>
            </a:fld>
            <a:endParaRPr lang="en-US" altLang="ru-RU" sz="1400" dirty="0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0425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 txBox="1">
            <a:spLocks noGrp="1"/>
          </p:cNvSpPr>
          <p:nvPr>
            <p:ph type="sldNum" sz="quarter"/>
          </p:nvPr>
        </p:nvSpPr>
        <p:spPr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57200" eaLnBrk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ru-RU" sz="1400" dirty="0">
                <a:solidFill>
                  <a:srgbClr val="000000"/>
                </a:solidFill>
                <a:latin typeface="Times New Roman" panose="02020603050405020304" pitchFamily="16" charset="0"/>
                <a:cs typeface="DejaVu Sans" charset="0"/>
              </a:rPr>
              <a:t>1</a:t>
            </a:fld>
            <a:endParaRPr lang="en-US" altLang="ru-RU" sz="1400" dirty="0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8195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98663" y="763588"/>
            <a:ext cx="3773487" cy="37719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6" name="Rectangle 2"/>
          <p:cNvSpPr>
            <a:spLocks noGrp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ln/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 txBox="1">
            <a:spLocks noGrp="1"/>
          </p:cNvSpPr>
          <p:nvPr>
            <p:ph type="sldNum" sz="quarter"/>
          </p:nvPr>
        </p:nvSpPr>
        <p:spPr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57200" eaLnBrk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ru-RU" sz="1400" dirty="0">
                <a:solidFill>
                  <a:srgbClr val="000000"/>
                </a:solidFill>
                <a:latin typeface="Times New Roman" panose="02020603050405020304" pitchFamily="16" charset="0"/>
                <a:cs typeface="DejaVu Sans" charset="0"/>
              </a:rPr>
              <a:t>2</a:t>
            </a:fld>
            <a:endParaRPr lang="en-US" altLang="ru-RU" sz="1400" dirty="0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9219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98663" y="763588"/>
            <a:ext cx="3773487" cy="37719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20" name="Rectangle 2"/>
          <p:cNvSpPr>
            <a:spLocks noGrp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ln/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 txBox="1">
            <a:spLocks noGrp="1"/>
          </p:cNvSpPr>
          <p:nvPr>
            <p:ph type="sldNum" sz="quarter"/>
          </p:nvPr>
        </p:nvSpPr>
        <p:spPr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57200" eaLnBrk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ru-RU" sz="1400" dirty="0">
                <a:solidFill>
                  <a:srgbClr val="000000"/>
                </a:solidFill>
                <a:latin typeface="Times New Roman" panose="02020603050405020304" pitchFamily="16" charset="0"/>
                <a:cs typeface="DejaVu Sans" charset="0"/>
              </a:rPr>
              <a:t>3</a:t>
            </a:fld>
            <a:endParaRPr lang="en-US" altLang="ru-RU" sz="1400" dirty="0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0250" y="763588"/>
            <a:ext cx="3771900" cy="37719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4" name="Rectangle 2"/>
          <p:cNvSpPr>
            <a:spLocks noGrp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ln/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 txBox="1">
            <a:spLocks noGrp="1"/>
          </p:cNvSpPr>
          <p:nvPr>
            <p:ph type="sldNum" sz="quarter"/>
          </p:nvPr>
        </p:nvSpPr>
        <p:spPr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57200" eaLnBrk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ru-RU" sz="1400" dirty="0">
                <a:solidFill>
                  <a:srgbClr val="000000"/>
                </a:solidFill>
                <a:latin typeface="Times New Roman" panose="02020603050405020304" pitchFamily="16" charset="0"/>
                <a:cs typeface="DejaVu Sans" charset="0"/>
              </a:rPr>
              <a:t>4</a:t>
            </a:fld>
            <a:endParaRPr lang="en-US" altLang="ru-RU" sz="1400" dirty="0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11267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0250" y="763588"/>
            <a:ext cx="3771900" cy="37719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8" name="Rectangle 2"/>
          <p:cNvSpPr>
            <a:spLocks noGrp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ln/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 txBox="1">
            <a:spLocks noGrp="1"/>
          </p:cNvSpPr>
          <p:nvPr>
            <p:ph type="sldNum" sz="quarter"/>
          </p:nvPr>
        </p:nvSpPr>
        <p:spPr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57200" eaLnBrk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ru-RU" sz="1400" dirty="0">
                <a:solidFill>
                  <a:srgbClr val="000000"/>
                </a:solidFill>
                <a:latin typeface="Times New Roman" panose="02020603050405020304" pitchFamily="16" charset="0"/>
                <a:cs typeface="DejaVu Sans" charset="0"/>
              </a:rPr>
              <a:t>5</a:t>
            </a:fld>
            <a:endParaRPr lang="en-US" altLang="ru-RU" sz="1400" dirty="0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12291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0250" y="763588"/>
            <a:ext cx="3771900" cy="37719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2" name="Rectangle 2"/>
          <p:cNvSpPr>
            <a:spLocks noGrp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ln/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 txBox="1">
            <a:spLocks noGrp="1"/>
          </p:cNvSpPr>
          <p:nvPr>
            <p:ph type="sldNum" sz="quarter"/>
          </p:nvPr>
        </p:nvSpPr>
        <p:spPr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57200" eaLnBrk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ru-RU" sz="1400" dirty="0">
                <a:solidFill>
                  <a:srgbClr val="000000"/>
                </a:solidFill>
                <a:latin typeface="Times New Roman" panose="02020603050405020304" pitchFamily="16" charset="0"/>
                <a:cs typeface="DejaVu Sans" charset="0"/>
              </a:rPr>
              <a:t>18</a:t>
            </a:fld>
            <a:endParaRPr lang="en-US" altLang="ru-RU" sz="1400" dirty="0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13315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0250" y="763588"/>
            <a:ext cx="3771900" cy="37719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6" name="Rectangle 2"/>
          <p:cNvSpPr>
            <a:spLocks noGrp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ln/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038"/>
            <a:ext cx="7772400" cy="1960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5125"/>
            <a:ext cx="2055813" cy="70754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6019800" cy="70754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8228013" cy="15255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038"/>
            <a:ext cx="7772400" cy="1960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338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088"/>
            <a:ext cx="77724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9950"/>
            <a:ext cx="4037013" cy="5300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2139950"/>
            <a:ext cx="4038600" cy="5300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713"/>
            <a:ext cx="8229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288"/>
            <a:ext cx="404018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900363"/>
            <a:ext cx="404018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046288"/>
            <a:ext cx="404177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900363"/>
            <a:ext cx="404177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3538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3538"/>
            <a:ext cx="51117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12938"/>
            <a:ext cx="3008313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563"/>
            <a:ext cx="5486400" cy="5486400"/>
          </a:xfrm>
        </p:spPr>
        <p:txBody>
          <a:bodyPr vert="horz" wrap="square" lIns="0" tIns="28448" rIns="0" bIns="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ts val="142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/>
            </a:pPr>
            <a:endParaRPr kumimoji="0" lang="ru-RU" sz="3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0"/>
            <a:ext cx="54864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5125"/>
            <a:ext cx="2055813" cy="70754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6019800" cy="70754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338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088"/>
            <a:ext cx="77724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9950"/>
            <a:ext cx="4037013" cy="5300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2139950"/>
            <a:ext cx="4038600" cy="5300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713"/>
            <a:ext cx="8229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288"/>
            <a:ext cx="404018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900363"/>
            <a:ext cx="404018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046288"/>
            <a:ext cx="404177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900363"/>
            <a:ext cx="404177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3538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3538"/>
            <a:ext cx="51117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12938"/>
            <a:ext cx="3008313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563"/>
            <a:ext cx="5486400" cy="5486400"/>
          </a:xfrm>
        </p:spPr>
        <p:txBody>
          <a:bodyPr vert="horz" wrap="square" lIns="0" tIns="28448" rIns="0" bIns="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ts val="142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/>
            </a:pPr>
            <a:endParaRPr kumimoji="0" lang="ru-RU" sz="3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0"/>
            <a:ext cx="54864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8228013" cy="15255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/>
            <a:r>
              <a:rPr lang="en-GB" altLang="ru-RU" dirty="0"/>
              <a:t>Click to edit the title text format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>
          <a:xfrm>
            <a:off x="457200" y="2139950"/>
            <a:ext cx="8228013" cy="5300663"/>
          </a:xfrm>
          <a:prstGeom prst="rect">
            <a:avLst/>
          </a:prstGeom>
          <a:noFill/>
          <a:ln w="9525">
            <a:noFill/>
          </a:ln>
        </p:spPr>
        <p:txBody>
          <a:bodyPr lIns="0" tIns="28448" rIns="0" bIns="0"/>
          <a:lstStyle/>
          <a:p>
            <a:pPr lvl="0"/>
            <a:r>
              <a:rPr lang="en-GB" altLang="ru-RU" dirty="0"/>
              <a:t>Click to edit the outline text format</a:t>
            </a:r>
          </a:p>
          <a:p>
            <a:pPr lvl="1"/>
            <a:r>
              <a:rPr lang="en-GB" altLang="ru-RU" dirty="0"/>
              <a:t>Second Outline Level</a:t>
            </a:r>
          </a:p>
          <a:p>
            <a:pPr lvl="2"/>
            <a:r>
              <a:rPr lang="en-GB" altLang="ru-RU" dirty="0"/>
              <a:t>Third Outline Level</a:t>
            </a:r>
          </a:p>
          <a:p>
            <a:pPr lvl="3"/>
            <a:r>
              <a:rPr lang="en-GB" altLang="ru-RU" dirty="0"/>
              <a:t>Fourth Outline Level</a:t>
            </a:r>
          </a:p>
          <a:p>
            <a:pPr lvl="4"/>
            <a:r>
              <a:rPr lang="en-GB" altLang="ru-RU" dirty="0"/>
              <a:t>Fifth Outline Level</a:t>
            </a:r>
          </a:p>
          <a:p>
            <a:pPr lvl="4"/>
            <a:r>
              <a:rPr lang="en-GB" altLang="ru-RU" dirty="0"/>
              <a:t>Sixth Outline Level</a:t>
            </a:r>
          </a:p>
          <a:p>
            <a:pPr lvl="4"/>
            <a:r>
              <a:rPr lang="en-GB" altLang="ru-RU" dirty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2pPr>
      <a:lvl3pPr algn="ctr" defTabSz="457200" rtl="0" eaLnBrk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3pPr>
      <a:lvl4pPr algn="ctr" defTabSz="457200" rtl="0" eaLnBrk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4pPr>
      <a:lvl5pPr algn="ctr" defTabSz="457200" rtl="0" eaLnBrk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ts val="142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ts val="114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86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7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29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ts val="29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ts val="29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ts val="29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ts val="29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8228013" cy="15255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/>
            <a:r>
              <a:rPr lang="en-GB" altLang="ru-RU" dirty="0"/>
              <a:t>Click to edit the title text format</a:t>
            </a:r>
          </a:p>
        </p:txBody>
      </p:sp>
      <p:sp>
        <p:nvSpPr>
          <p:cNvPr id="2051" name="Rectangle 2"/>
          <p:cNvSpPr>
            <a:spLocks noGrp="1"/>
          </p:cNvSpPr>
          <p:nvPr>
            <p:ph type="body" idx="1"/>
          </p:nvPr>
        </p:nvSpPr>
        <p:spPr>
          <a:xfrm>
            <a:off x="457200" y="2139950"/>
            <a:ext cx="8228013" cy="5300663"/>
          </a:xfrm>
          <a:prstGeom prst="rect">
            <a:avLst/>
          </a:prstGeom>
          <a:noFill/>
          <a:ln w="9525">
            <a:noFill/>
          </a:ln>
        </p:spPr>
        <p:txBody>
          <a:bodyPr lIns="0" tIns="28448" rIns="0" bIns="0"/>
          <a:lstStyle/>
          <a:p>
            <a:pPr lvl="0"/>
            <a:r>
              <a:rPr lang="en-GB" altLang="ru-RU" dirty="0"/>
              <a:t>Click to edit the outline text format</a:t>
            </a:r>
          </a:p>
          <a:p>
            <a:pPr lvl="1"/>
            <a:r>
              <a:rPr lang="en-GB" altLang="ru-RU" dirty="0"/>
              <a:t>Second Outline Level</a:t>
            </a:r>
          </a:p>
          <a:p>
            <a:pPr lvl="2"/>
            <a:r>
              <a:rPr lang="en-GB" altLang="ru-RU" dirty="0"/>
              <a:t>Third Outline Level</a:t>
            </a:r>
          </a:p>
          <a:p>
            <a:pPr lvl="3"/>
            <a:r>
              <a:rPr lang="en-GB" altLang="ru-RU" dirty="0"/>
              <a:t>Fourth Outline Level</a:t>
            </a:r>
          </a:p>
          <a:p>
            <a:pPr lvl="4"/>
            <a:r>
              <a:rPr lang="en-GB" altLang="ru-RU" dirty="0"/>
              <a:t>Fifth Outline Level</a:t>
            </a:r>
          </a:p>
          <a:p>
            <a:pPr lvl="4"/>
            <a:r>
              <a:rPr lang="en-GB" altLang="ru-RU" dirty="0"/>
              <a:t>Sixth Outline Level</a:t>
            </a:r>
          </a:p>
          <a:p>
            <a:pPr lvl="4"/>
            <a:r>
              <a:rPr lang="en-GB" altLang="ru-RU" dirty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457200" rtl="0" eaLnBrk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2pPr>
      <a:lvl3pPr algn="ctr" defTabSz="457200" rtl="0" eaLnBrk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3pPr>
      <a:lvl4pPr algn="ctr" defTabSz="457200" rtl="0" eaLnBrk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4pPr>
      <a:lvl5pPr algn="ctr" defTabSz="457200" rtl="0" eaLnBrk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ts val="1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4400">
          <a:solidFill>
            <a:srgbClr val="000000"/>
          </a:solidFill>
          <a:latin typeface="Arial" panose="020B0604020202020204" pitchFamily="34" charset="0"/>
          <a:ea typeface="Source Han Sans CN" charset="0"/>
          <a:cs typeface="Source Han Sans CN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ts val="142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ts val="114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86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75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29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ts val="29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ts val="29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ts val="29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ts val="290"/>
        </a:spcBef>
        <a:spcAft>
          <a:spcPts val="15"/>
        </a:spcAft>
        <a:buClr>
          <a:srgbClr val="000000"/>
        </a:buClr>
        <a:buSzPct val="100000"/>
        <a:buFont typeface="Times New Roman" panose="02020603050405020304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/>
          <p:nvPr/>
        </p:nvSpPr>
        <p:spPr>
          <a:xfrm>
            <a:off x="611505" y="1547178"/>
            <a:ext cx="7772400" cy="1960562"/>
          </a:xfrm>
          <a:prstGeom prst="rect">
            <a:avLst/>
          </a:prstGeom>
          <a:noFill/>
          <a:ln w="9525">
            <a:noFill/>
          </a:ln>
        </p:spPr>
        <p:txBody>
          <a:bodyPr lIns="90000" tIns="139996" rIns="90000" bIns="45000" anchor="ctr" anchorCtr="0"/>
          <a:lstStyle/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altLang="en-US" sz="44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sym typeface="+mn-ea"/>
              </a:rPr>
              <a:t>Подростки делают разницу</a:t>
            </a:r>
            <a:endParaRPr lang="ru-RU" altLang="en-US" sz="440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altLang="en-US" sz="44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sym typeface="+mn-ea"/>
              </a:rPr>
              <a:t>(о школьных социальных проектах)</a:t>
            </a:r>
            <a:endParaRPr lang="ru-RU" altLang="en-US" sz="440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panose="020F0502020204030204" charset="0"/>
              <a:ea typeface="Calibri" panose="020F0502020204030204" charset="0"/>
              <a:sym typeface="+mn-ea"/>
            </a:endParaRPr>
          </a:p>
        </p:txBody>
      </p:sp>
      <p:sp>
        <p:nvSpPr>
          <p:cNvPr id="3075" name="Text Box 2"/>
          <p:cNvSpPr txBox="1"/>
          <p:nvPr/>
        </p:nvSpPr>
        <p:spPr>
          <a:xfrm>
            <a:off x="2555558" y="4787583"/>
            <a:ext cx="6400800" cy="2336800"/>
          </a:xfrm>
          <a:prstGeom prst="rect">
            <a:avLst/>
          </a:prstGeom>
          <a:noFill/>
          <a:ln w="9525">
            <a:noFill/>
          </a:ln>
        </p:spPr>
        <p:txBody>
          <a:bodyPr lIns="90000" tIns="59224" rIns="90000" bIns="45000"/>
          <a:lstStyle/>
          <a:p>
            <a:pPr defTabSz="457200">
              <a:spcAft>
                <a:spcPts val="1615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ДЕОДАТОВА АННА ВЛАДИМИРОВНА</a:t>
            </a:r>
            <a:endParaRPr lang="en-US" altLang="en-US" sz="1600" dirty="0">
              <a:solidFill>
                <a:srgbClr val="202428"/>
              </a:solidFill>
              <a:latin typeface="PTSans-Regular" charset="0"/>
              <a:ea typeface="PTSans-Regular" charset="0"/>
            </a:endParaRPr>
          </a:p>
          <a:p>
            <a:pPr defTabSz="457200">
              <a:spcAft>
                <a:spcPts val="1615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Призёр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конкурса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цифровой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трансформации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образования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«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Цифровая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волна</a:t>
            </a:r>
            <a:r>
              <a:rPr lang="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»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(2023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год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)</a:t>
            </a:r>
          </a:p>
          <a:p>
            <a:pPr defTabSz="457200">
              <a:spcAft>
                <a:spcPts val="1615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победитель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ПНПО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(2019,2025)</a:t>
            </a:r>
          </a:p>
          <a:p>
            <a:pPr defTabSz="457200">
              <a:spcAft>
                <a:spcPts val="1615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автор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блога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«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Быть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классной</a:t>
            </a:r>
            <a:r>
              <a:rPr lang="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»</a:t>
            </a:r>
          </a:p>
          <a:p>
            <a:pPr defTabSz="457200">
              <a:spcAft>
                <a:spcPts val="1615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победитель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V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сезона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проекта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«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ТопБЛОГ</a:t>
            </a:r>
            <a:r>
              <a:rPr lang="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»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,</a:t>
            </a:r>
          </a:p>
          <a:p>
            <a:pPr defTabSz="457200">
              <a:spcAft>
                <a:spcPts val="1615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посол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классных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уководителей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от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Московской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</a:t>
            </a:r>
            <a:r>
              <a:rPr lang="en-US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области</a:t>
            </a:r>
            <a:r>
              <a:rPr lang="en-US" altLang="ru-RU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 2026</a:t>
            </a:r>
          </a:p>
          <a:p>
            <a:pPr defTabSz="457200">
              <a:spcAft>
                <a:spcPts val="1615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altLang="en-US" sz="1600" dirty="0">
                <a:solidFill>
                  <a:srgbClr val="202428"/>
                </a:solidFill>
                <a:latin typeface="PTSans-Regular" charset="0"/>
                <a:ea typeface="PTSans-Regular" charset="0"/>
              </a:rPr>
              <a:t>федеральный эксперт проекта РСВ «Флагманы образования»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547495"/>
            <a:ext cx="8800465" cy="63233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30" y="611505"/>
            <a:ext cx="5262245" cy="3065145"/>
          </a:xfrm>
          <a:prstGeom prst="round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95" y="3851910"/>
            <a:ext cx="9108440" cy="4801870"/>
          </a:xfrm>
          <a:prstGeom prst="round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187450"/>
            <a:ext cx="4024630" cy="226377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971550" y="3996055"/>
            <a:ext cx="7150735" cy="3868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2400"/>
              <a:t>"</a:t>
            </a:r>
            <a:r>
              <a:rPr lang="en-US" altLang="en-US" sz="2400"/>
              <a:t>Программа</a:t>
            </a:r>
            <a:r>
              <a:rPr lang="en-US" altLang="ru-RU" sz="2400"/>
              <a:t> </a:t>
            </a:r>
            <a:r>
              <a:rPr lang="en-US" altLang="en-US" sz="2400"/>
              <a:t>развития</a:t>
            </a:r>
            <a:r>
              <a:rPr lang="en-US" altLang="ru-RU" sz="2400"/>
              <a:t> </a:t>
            </a:r>
            <a:r>
              <a:rPr lang="en-US" altLang="en-US" sz="2400"/>
              <a:t>молодежи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взрослых</a:t>
            </a:r>
            <a:r>
              <a:rPr lang="en-US" altLang="ru-RU" sz="2400"/>
              <a:t>.</a:t>
            </a:r>
            <a:r>
              <a:rPr lang="en-US" altLang="en-US" sz="2400"/>
              <a:t>Городская</a:t>
            </a:r>
            <a:r>
              <a:rPr lang="en-US" altLang="ru-RU" sz="2400"/>
              <a:t> </a:t>
            </a:r>
            <a:r>
              <a:rPr lang="en-US" altLang="en-US" sz="2400"/>
              <a:t>среда</a:t>
            </a:r>
            <a:r>
              <a:rPr lang="en-US" altLang="ru-RU" sz="2400"/>
              <a:t> </a:t>
            </a:r>
            <a:r>
              <a:rPr lang="en-US" altLang="en-US" sz="2400"/>
              <a:t>будущего</a:t>
            </a:r>
            <a:r>
              <a:rPr lang="en-US" altLang="ru-RU" sz="2400"/>
              <a:t>.</a:t>
            </a:r>
            <a:r>
              <a:rPr lang="en-US" altLang="en-US" sz="2400"/>
              <a:t>Практики</a:t>
            </a:r>
            <a:r>
              <a:rPr lang="en-US" altLang="ru-RU" sz="2400"/>
              <a:t> </a:t>
            </a:r>
            <a:r>
              <a:rPr lang="en-US" altLang="en-US" sz="2400"/>
              <a:t>созидания</a:t>
            </a:r>
            <a:r>
              <a:rPr lang="en-US" altLang="ru-RU" sz="2400"/>
              <a:t>".</a:t>
            </a:r>
          </a:p>
          <a:p>
            <a:r>
              <a:rPr lang="en-US" altLang="en-US" sz="2400"/>
              <a:t>Программа</a:t>
            </a:r>
            <a:r>
              <a:rPr lang="en-US" altLang="ru-RU" sz="2400"/>
              <a:t> </a:t>
            </a:r>
            <a:r>
              <a:rPr lang="en-US" altLang="en-US" sz="2400"/>
              <a:t>рассчитана</a:t>
            </a:r>
            <a:r>
              <a:rPr lang="en-US" altLang="ru-RU" sz="2400"/>
              <a:t> </a:t>
            </a:r>
            <a:r>
              <a:rPr lang="en-US" altLang="en-US" sz="2400"/>
              <a:t>на</a:t>
            </a:r>
            <a:r>
              <a:rPr lang="en-US" altLang="ru-RU" sz="2400"/>
              <a:t> </a:t>
            </a:r>
            <a:r>
              <a:rPr lang="en-US" altLang="en-US" sz="2400"/>
              <a:t>молодежь</a:t>
            </a:r>
            <a:r>
              <a:rPr lang="en-US" altLang="ru-RU" sz="2400"/>
              <a:t> </a:t>
            </a:r>
            <a:r>
              <a:rPr lang="en-US" altLang="en-US" sz="2400"/>
              <a:t>от</a:t>
            </a:r>
            <a:r>
              <a:rPr lang="en-US" altLang="ru-RU" sz="2400"/>
              <a:t> 12 </a:t>
            </a:r>
            <a:r>
              <a:rPr lang="en-US" altLang="en-US" sz="2400"/>
              <a:t>до</a:t>
            </a:r>
            <a:r>
              <a:rPr lang="en-US" altLang="ru-RU" sz="2400"/>
              <a:t> 25 </a:t>
            </a:r>
            <a:r>
              <a:rPr lang="en-US" altLang="en-US" sz="2400"/>
              <a:t>лет</a:t>
            </a:r>
            <a:r>
              <a:rPr lang="en-US" altLang="ru-RU" sz="2400"/>
              <a:t>, </a:t>
            </a:r>
            <a:r>
              <a:rPr lang="en-US" altLang="en-US" sz="2400"/>
              <a:t>а</a:t>
            </a:r>
            <a:r>
              <a:rPr lang="en-US" altLang="ru-RU" sz="2400"/>
              <a:t> </a:t>
            </a:r>
            <a:r>
              <a:rPr lang="en-US" altLang="en-US" sz="2400"/>
              <a:t>также</a:t>
            </a:r>
            <a:r>
              <a:rPr lang="en-US" altLang="ru-RU" sz="2400"/>
              <a:t> </a:t>
            </a:r>
            <a:r>
              <a:rPr lang="en-US" altLang="en-US" sz="2400"/>
              <a:t>взрослых</a:t>
            </a:r>
            <a:r>
              <a:rPr lang="en-US" altLang="ru-RU" sz="2400"/>
              <a:t> </a:t>
            </a:r>
            <a:r>
              <a:rPr lang="en-US" altLang="en-US" sz="2400"/>
              <a:t>участников</a:t>
            </a:r>
            <a:r>
              <a:rPr lang="en-US" altLang="ru-RU" sz="2400"/>
              <a:t> — </a:t>
            </a:r>
            <a:r>
              <a:rPr lang="en-US" altLang="en-US" sz="2400"/>
              <a:t>педагогов</a:t>
            </a:r>
            <a:r>
              <a:rPr lang="en-US" altLang="ru-RU" sz="2400"/>
              <a:t>. </a:t>
            </a:r>
            <a:r>
              <a:rPr lang="en-US" altLang="en-US" sz="2400"/>
              <a:t>Она</a:t>
            </a:r>
            <a:r>
              <a:rPr lang="en-US" altLang="ru-RU" sz="2400"/>
              <a:t> </a:t>
            </a:r>
            <a:r>
              <a:rPr lang="en-US" altLang="en-US" sz="2400"/>
              <a:t>создана</a:t>
            </a:r>
            <a:r>
              <a:rPr lang="en-US" altLang="ru-RU" sz="2400"/>
              <a:t> </a:t>
            </a:r>
            <a:r>
              <a:rPr lang="en-US" altLang="en-US" sz="2400"/>
              <a:t>по</a:t>
            </a:r>
            <a:r>
              <a:rPr lang="en-US" altLang="ru-RU" sz="2400"/>
              <a:t> </a:t>
            </a:r>
            <a:r>
              <a:rPr lang="en-US" altLang="en-US" sz="2400"/>
              <a:t>инициативе</a:t>
            </a:r>
            <a:r>
              <a:rPr lang="en-US" altLang="ru-RU" sz="2400"/>
              <a:t> </a:t>
            </a:r>
            <a:r>
              <a:rPr lang="en-US" altLang="en-US" sz="2400"/>
              <a:t>сообщества</a:t>
            </a:r>
            <a:r>
              <a:rPr lang="en-US" altLang="ru-RU" sz="2400"/>
              <a:t> </a:t>
            </a:r>
            <a:r>
              <a:rPr lang="" altLang="en-US" sz="2400"/>
              <a:t>«</a:t>
            </a:r>
            <a:r>
              <a:rPr lang="en-US" altLang="en-US" sz="2400"/>
              <a:t>Живые</a:t>
            </a:r>
            <a:r>
              <a:rPr lang="en-US" altLang="ru-RU" sz="2400"/>
              <a:t> </a:t>
            </a:r>
            <a:r>
              <a:rPr lang="en-US" altLang="en-US" sz="2400"/>
              <a:t>города</a:t>
            </a:r>
            <a:r>
              <a:rPr lang="" altLang="en-US" sz="2400"/>
              <a:t>»</a:t>
            </a:r>
            <a:r>
              <a:rPr lang="en-US" altLang="ru-RU" sz="2400"/>
              <a:t> </a:t>
            </a:r>
            <a:r>
              <a:rPr lang="en-US" altLang="en-US" sz="2400"/>
              <a:t>совместно</a:t>
            </a:r>
            <a:r>
              <a:rPr lang="en-US" altLang="ru-RU" sz="2400"/>
              <a:t> </a:t>
            </a:r>
            <a:r>
              <a:rPr lang="en-US" altLang="en-US" sz="2400"/>
              <a:t>с</a:t>
            </a:r>
            <a:r>
              <a:rPr lang="en-US" altLang="ru-RU" sz="2400"/>
              <a:t> </a:t>
            </a:r>
            <a:r>
              <a:rPr lang="en-US" altLang="en-US" sz="2400"/>
              <a:t>Общероссийской</a:t>
            </a:r>
            <a:r>
              <a:rPr lang="en-US" altLang="ru-RU" sz="2400"/>
              <a:t> </a:t>
            </a:r>
            <a:r>
              <a:rPr lang="en-US" altLang="en-US" sz="2400"/>
              <a:t>общественной</a:t>
            </a:r>
            <a:r>
              <a:rPr lang="en-US" altLang="ru-RU" sz="2400"/>
              <a:t> </a:t>
            </a:r>
            <a:r>
              <a:rPr lang="en-US" altLang="en-US" sz="2400"/>
              <a:t>организацией</a:t>
            </a:r>
            <a:r>
              <a:rPr lang="en-US" altLang="ru-RU" sz="2400"/>
              <a:t> </a:t>
            </a:r>
            <a:r>
              <a:rPr lang="" altLang="en-US" sz="2400"/>
              <a:t>«</a:t>
            </a:r>
            <a:r>
              <a:rPr lang="en-US" altLang="en-US" sz="2400"/>
              <a:t>ПАРКИ</a:t>
            </a:r>
            <a:r>
              <a:rPr lang="en-US" altLang="ru-RU" sz="2400"/>
              <a:t> </a:t>
            </a:r>
            <a:r>
              <a:rPr lang="en-US" altLang="en-US" sz="2400"/>
              <a:t>РОССИИ</a:t>
            </a:r>
            <a:r>
              <a:rPr lang="" altLang="en-US" sz="2400"/>
              <a:t>»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реализуется</a:t>
            </a:r>
            <a:r>
              <a:rPr lang="en-US" altLang="ru-RU" sz="2400"/>
              <a:t> </a:t>
            </a:r>
            <a:r>
              <a:rPr lang="en-US" altLang="en-US" sz="2400"/>
              <a:t>при</a:t>
            </a:r>
            <a:r>
              <a:rPr lang="en-US" altLang="ru-RU" sz="2400"/>
              <a:t> </a:t>
            </a:r>
            <a:r>
              <a:rPr lang="en-US" altLang="en-US" sz="2400"/>
              <a:t>поддержке</a:t>
            </a:r>
            <a:r>
              <a:rPr lang="en-US" altLang="ru-RU" sz="2400"/>
              <a:t> </a:t>
            </a:r>
            <a:r>
              <a:rPr lang="en-US" altLang="en-US" sz="2400"/>
              <a:t>ведущих</a:t>
            </a:r>
            <a:r>
              <a:rPr lang="en-US" altLang="ru-RU" sz="2400"/>
              <a:t> </a:t>
            </a:r>
            <a:r>
              <a:rPr lang="en-US" altLang="en-US" sz="2400"/>
              <a:t>экспертов</a:t>
            </a:r>
            <a:r>
              <a:rPr lang="en-US" altLang="ru-RU" sz="2400"/>
              <a:t> </a:t>
            </a:r>
            <a:r>
              <a:rPr lang="en-US" altLang="en-US" sz="2400"/>
              <a:t>РАНХиГС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Агентства</a:t>
            </a:r>
            <a:r>
              <a:rPr lang="en-US" altLang="ru-RU" sz="2400"/>
              <a:t> </a:t>
            </a:r>
            <a:r>
              <a:rPr lang="en-US" altLang="en-US" sz="2400"/>
              <a:t>стратегических</a:t>
            </a:r>
            <a:r>
              <a:rPr lang="en-US" altLang="ru-RU" sz="2400"/>
              <a:t> </a:t>
            </a:r>
            <a:r>
              <a:rPr lang="en-US" altLang="en-US" sz="2400"/>
              <a:t>инициатив</a:t>
            </a:r>
            <a:r>
              <a:rPr lang="en-US" altLang="ru-RU" sz="2400"/>
              <a:t>.</a:t>
            </a:r>
            <a:endParaRPr lang="ru-RU" altLang="en-US"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/>
          <p:nvPr/>
        </p:nvPicPr>
        <p:blipFill>
          <a:blip r:embed="rId2"/>
          <a:srcRect l="10143" t="9000" b="-794"/>
          <a:stretch>
            <a:fillRect/>
          </a:stretch>
        </p:blipFill>
        <p:spPr>
          <a:xfrm>
            <a:off x="1053465" y="971550"/>
            <a:ext cx="6835140" cy="3672205"/>
          </a:xfrm>
          <a:prstGeom prst="round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/>
          <a:srcRect l="5709" t="14186" b="736"/>
          <a:stretch>
            <a:fillRect/>
          </a:stretch>
        </p:blipFill>
        <p:spPr>
          <a:xfrm>
            <a:off x="971550" y="4787900"/>
            <a:ext cx="7141845" cy="3888105"/>
          </a:xfrm>
          <a:prstGeom prst="round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/>
          <p:nvPr/>
        </p:nvPicPr>
        <p:blipFill>
          <a:blip r:embed="rId2"/>
          <a:srcRect l="5724" t="10732" r="516" b="199"/>
          <a:stretch>
            <a:fillRect/>
          </a:stretch>
        </p:blipFill>
        <p:spPr>
          <a:xfrm>
            <a:off x="683260" y="971550"/>
            <a:ext cx="7936230" cy="4839335"/>
          </a:xfrm>
          <a:prstGeom prst="round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085" y="6083935"/>
            <a:ext cx="1675130" cy="238569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570" y="6012180"/>
            <a:ext cx="1696720" cy="24155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2oZoAD5iAE92uhcTlW5vCwcDVqXomhbX-4xdQQxhft_LyJ8TuaXN36hNF_cgsVkcZdZFRntG2Dhq3fvjdaL6HPWr"/>
          <p:cNvPicPr>
            <a:picLocks noChangeAspect="1"/>
          </p:cNvPicPr>
          <p:nvPr/>
        </p:nvPicPr>
        <p:blipFill>
          <a:blip r:embed="rId2"/>
          <a:srcRect r="24797" b="4110"/>
          <a:stretch>
            <a:fillRect/>
          </a:stretch>
        </p:blipFill>
        <p:spPr>
          <a:xfrm>
            <a:off x="611505" y="1187450"/>
            <a:ext cx="3175635" cy="3037205"/>
          </a:xfrm>
          <a:prstGeom prst="roundRect">
            <a:avLst/>
          </a:prstGeom>
        </p:spPr>
      </p:pic>
      <p:pic>
        <p:nvPicPr>
          <p:cNvPr id="8" name="Изображение 7" descr="uS0dcfK0_J0tiPXN1ei2IqorfWcoZUaZKqFpFWl_W7eyPtiENu7GVWVHnbrxXE0ZsGYdVCf30tyTcsPlMREHmVdq"/>
          <p:cNvPicPr>
            <a:picLocks noChangeAspect="1"/>
          </p:cNvPicPr>
          <p:nvPr/>
        </p:nvPicPr>
        <p:blipFill>
          <a:blip r:embed="rId3"/>
          <a:srcRect r="10711" b="14632"/>
          <a:stretch>
            <a:fillRect/>
          </a:stretch>
        </p:blipFill>
        <p:spPr>
          <a:xfrm>
            <a:off x="4283710" y="1142365"/>
            <a:ext cx="4298315" cy="3082290"/>
          </a:xfrm>
          <a:prstGeom prst="roundRect">
            <a:avLst/>
          </a:prstGeom>
        </p:spPr>
      </p:pic>
      <p:pic>
        <p:nvPicPr>
          <p:cNvPr id="9" name="Изображение 8" descr="yS467EN-572YNFmy8UaFSO2EH6Ts2U2HLHvb9xtx6pfW1SG4Qe5UWb1dkAok1ICUJSEL2ihDxNqYRQ4LAHB35_-V"/>
          <p:cNvPicPr>
            <a:picLocks noChangeAspect="1"/>
          </p:cNvPicPr>
          <p:nvPr/>
        </p:nvPicPr>
        <p:blipFill>
          <a:blip r:embed="rId4"/>
          <a:srcRect t="20463" r="14171" b="12417"/>
          <a:stretch>
            <a:fillRect/>
          </a:stretch>
        </p:blipFill>
        <p:spPr>
          <a:xfrm>
            <a:off x="899795" y="5003800"/>
            <a:ext cx="2879725" cy="2992120"/>
          </a:xfrm>
          <a:prstGeom prst="roundRect">
            <a:avLst/>
          </a:prstGeom>
        </p:spPr>
      </p:pic>
      <p:pic>
        <p:nvPicPr>
          <p:cNvPr id="4" name="Изображение 3" descr="5278488075367551110-no-bg-preview (carve.photos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525" y="4427855"/>
            <a:ext cx="2191385" cy="36156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" y="1187450"/>
            <a:ext cx="6671310" cy="66014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5 конечная звезда 4">
            <a:hlinkClick r:id="rId2" action="ppaction://hlinksldjump"/>
          </p:cNvPr>
          <p:cNvSpPr/>
          <p:nvPr/>
        </p:nvSpPr>
        <p:spPr>
          <a:xfrm>
            <a:off x="1502093" y="3853339"/>
            <a:ext cx="235268" cy="22288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100"/>
          </a:p>
        </p:txBody>
      </p:sp>
      <p:sp>
        <p:nvSpPr>
          <p:cNvPr id="6" name="5 конечная звезда 5">
            <a:hlinkClick r:id="rId2" action="ppaction://hlinksldjump"/>
          </p:cNvPr>
          <p:cNvSpPr/>
          <p:nvPr/>
        </p:nvSpPr>
        <p:spPr>
          <a:xfrm>
            <a:off x="2650331" y="3617595"/>
            <a:ext cx="161449" cy="11763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100"/>
          </a:p>
        </p:txBody>
      </p:sp>
      <p:sp>
        <p:nvSpPr>
          <p:cNvPr id="7" name="5 конечная звезда 6">
            <a:hlinkClick r:id="rId2" action="ppaction://hlinksldjump"/>
          </p:cNvPr>
          <p:cNvSpPr/>
          <p:nvPr/>
        </p:nvSpPr>
        <p:spPr>
          <a:xfrm>
            <a:off x="4140518" y="2599373"/>
            <a:ext cx="167640" cy="130493"/>
          </a:xfrm>
          <a:prstGeom prst="star5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100"/>
          </a:p>
        </p:txBody>
      </p:sp>
      <p:sp>
        <p:nvSpPr>
          <p:cNvPr id="8" name="5 конечная звезда 7">
            <a:hlinkClick r:id="" action="ppaction://noaction"/>
          </p:cNvPr>
          <p:cNvSpPr/>
          <p:nvPr/>
        </p:nvSpPr>
        <p:spPr>
          <a:xfrm>
            <a:off x="6331744" y="4561046"/>
            <a:ext cx="192405" cy="173831"/>
          </a:xfrm>
          <a:prstGeom prst="star5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10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800985"/>
            <a:ext cx="2380615" cy="238061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390" y="1979930"/>
            <a:ext cx="3726815" cy="49650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/>
          <p:nvPr/>
        </p:nvSpPr>
        <p:spPr>
          <a:xfrm>
            <a:off x="457200" y="1323975"/>
            <a:ext cx="8229600" cy="1524000"/>
          </a:xfrm>
          <a:prstGeom prst="rect">
            <a:avLst/>
          </a:prstGeom>
          <a:noFill/>
          <a:ln w="9525">
            <a:noFill/>
          </a:ln>
        </p:spPr>
        <p:txBody>
          <a:bodyPr lIns="90000" tIns="139996" rIns="90000" bIns="45000" anchor="ctr" anchorCtr="0"/>
          <a:lstStyle/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ru-RU" altLang="en-US" sz="2800">
                <a:sym typeface="+mn-ea"/>
              </a:rPr>
              <a:t>Выбор темы</a:t>
            </a:r>
            <a:endParaRPr lang="ru-RU" altLang="en-US" sz="2800"/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en-US" sz="2800">
              <a:sym typeface="+mn-ea"/>
            </a:endParaRPr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altLang="en-US" sz="2800">
                <a:sym typeface="+mn-ea"/>
              </a:rPr>
              <a:t>При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выборе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темы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важно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учитывать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несколько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критериев</a:t>
            </a:r>
            <a:r>
              <a:rPr lang="en-US" altLang="ru-RU" sz="2800">
                <a:sym typeface="+mn-ea"/>
              </a:rPr>
              <a:t>:</a:t>
            </a:r>
            <a:endParaRPr lang="en-US" altLang="ru-RU" sz="2800"/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altLang="ru-RU" sz="2800">
                <a:sym typeface="+mn-ea"/>
              </a:rPr>
              <a:t>1. </a:t>
            </a:r>
            <a:r>
              <a:rPr lang="en-US" altLang="en-US" sz="2800">
                <a:sym typeface="+mn-ea"/>
              </a:rPr>
              <a:t>Баланс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конкретики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и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широты</a:t>
            </a:r>
            <a:r>
              <a:rPr lang="en-US" altLang="ru-RU" sz="2800">
                <a:sym typeface="+mn-ea"/>
              </a:rPr>
              <a:t>. </a:t>
            </a:r>
            <a:endParaRPr lang="en-US" altLang="ru-RU" sz="2800"/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altLang="ru-RU" sz="2800">
                <a:sym typeface="+mn-ea"/>
              </a:rPr>
              <a:t>2. </a:t>
            </a:r>
            <a:r>
              <a:rPr lang="en-US" altLang="en-US" sz="2800">
                <a:sym typeface="+mn-ea"/>
              </a:rPr>
              <a:t>А</a:t>
            </a:r>
            <a:r>
              <a:rPr lang="ru-RU" altLang="en-US" sz="2800">
                <a:sym typeface="+mn-ea"/>
              </a:rPr>
              <a:t>к</a:t>
            </a:r>
            <a:r>
              <a:rPr lang="en-US" altLang="en-US" sz="2800">
                <a:sym typeface="+mn-ea"/>
              </a:rPr>
              <a:t>туальность</a:t>
            </a:r>
            <a:r>
              <a:rPr lang="en-US" altLang="ru-RU" sz="2800">
                <a:sym typeface="+mn-ea"/>
              </a:rPr>
              <a:t>. </a:t>
            </a:r>
            <a:r>
              <a:rPr lang="en-US" altLang="en-US" sz="2800">
                <a:sym typeface="+mn-ea"/>
              </a:rPr>
              <a:t>Полезно</a:t>
            </a:r>
            <a:r>
              <a:rPr lang="en-US" altLang="ru-RU" sz="2800">
                <a:sym typeface="+mn-ea"/>
              </a:rPr>
              <a:t>, </a:t>
            </a:r>
            <a:r>
              <a:rPr lang="en-US" altLang="en-US" sz="2800">
                <a:sym typeface="+mn-ea"/>
              </a:rPr>
              <a:t>когда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работа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отвечает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на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реальные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запросы</a:t>
            </a:r>
            <a:r>
              <a:rPr lang="en-US" altLang="ru-RU" sz="2800">
                <a:sym typeface="+mn-ea"/>
              </a:rPr>
              <a:t>.</a:t>
            </a:r>
            <a:endParaRPr lang="en-US" altLang="ru-RU" sz="2800"/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altLang="ru-RU" sz="2800">
                <a:sym typeface="+mn-ea"/>
              </a:rPr>
              <a:t>3. </a:t>
            </a:r>
            <a:r>
              <a:rPr lang="en-US" altLang="en-US" sz="2800">
                <a:sym typeface="+mn-ea"/>
              </a:rPr>
              <a:t>Доступность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источников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информации</a:t>
            </a:r>
            <a:r>
              <a:rPr lang="en-US" altLang="ru-RU" sz="2800">
                <a:sym typeface="+mn-ea"/>
              </a:rPr>
              <a:t>. </a:t>
            </a:r>
            <a:endParaRPr lang="en-US" altLang="ru-RU" sz="2800"/>
          </a:p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altLang="ru-RU" sz="2800">
                <a:sym typeface="+mn-ea"/>
              </a:rPr>
              <a:t>4. </a:t>
            </a:r>
            <a:r>
              <a:rPr lang="en-US" altLang="en-US" sz="2800">
                <a:sym typeface="+mn-ea"/>
              </a:rPr>
              <a:t>Возможность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провести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практическую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часть</a:t>
            </a:r>
            <a:r>
              <a:rPr lang="en-US" altLang="ru-RU" sz="2800">
                <a:sym typeface="+mn-ea"/>
              </a:rPr>
              <a:t>. </a:t>
            </a:r>
            <a:r>
              <a:rPr lang="en-US" altLang="en-US" sz="2800">
                <a:sym typeface="+mn-ea"/>
              </a:rPr>
              <a:t>Это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может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быть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эксперимент</a:t>
            </a:r>
            <a:r>
              <a:rPr lang="en-US" altLang="ru-RU" sz="2800">
                <a:sym typeface="+mn-ea"/>
              </a:rPr>
              <a:t>, </a:t>
            </a:r>
            <a:r>
              <a:rPr lang="en-US" altLang="en-US" sz="2800">
                <a:sym typeface="+mn-ea"/>
              </a:rPr>
              <a:t>опрос</a:t>
            </a:r>
            <a:r>
              <a:rPr lang="en-US" altLang="ru-RU" sz="2800">
                <a:sym typeface="+mn-ea"/>
              </a:rPr>
              <a:t>, </a:t>
            </a:r>
            <a:r>
              <a:rPr lang="en-US" altLang="en-US" sz="2800">
                <a:sym typeface="+mn-ea"/>
              </a:rPr>
              <a:t>создание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макета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и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т</a:t>
            </a:r>
            <a:r>
              <a:rPr lang="en-US" altLang="ru-RU" sz="2800">
                <a:sym typeface="+mn-ea"/>
              </a:rPr>
              <a:t>.</a:t>
            </a:r>
            <a:r>
              <a:rPr lang="en-US" altLang="en-US" sz="2800">
                <a:sym typeface="+mn-ea"/>
              </a:rPr>
              <a:t>п</a:t>
            </a:r>
            <a:r>
              <a:rPr lang="en-US" altLang="ru-RU" sz="2800">
                <a:sym typeface="+mn-ea"/>
              </a:rPr>
              <a:t>.</a:t>
            </a:r>
            <a:endParaRPr lang="en-US" altLang="ru-RU" sz="2800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099" name="Text Box 2"/>
          <p:cNvSpPr txBox="1"/>
          <p:nvPr/>
        </p:nvSpPr>
        <p:spPr>
          <a:xfrm>
            <a:off x="539750" y="3707765"/>
            <a:ext cx="8229600" cy="6034088"/>
          </a:xfrm>
          <a:prstGeom prst="rect">
            <a:avLst/>
          </a:prstGeom>
          <a:noFill/>
          <a:ln w="9525">
            <a:noFill/>
          </a:ln>
        </p:spPr>
        <p:txBody>
          <a:bodyPr lIns="90000" tIns="114088" rIns="90000" bIns="45000"/>
          <a:lstStyle/>
          <a:p>
            <a:pPr marL="417830" indent="-417830" defTabSz="457200">
              <a:lnSpc>
                <a:spcPct val="83000"/>
              </a:lnSpc>
              <a:spcBef>
                <a:spcPts val="775"/>
              </a:spcBef>
              <a:buSzPct val="45000"/>
              <a:buFont typeface="Times New Roman" panose="02020603050405020304" pitchFamily="16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ru-RU" sz="3200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pic>
        <p:nvPicPr>
          <p:cNvPr id="4" name="Изображение 3" descr="Снимок экрана 2025-12-23 1456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445" y="755650"/>
            <a:ext cx="4605020" cy="17221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45" y="1304290"/>
            <a:ext cx="5142865" cy="205740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683895" y="4140200"/>
            <a:ext cx="7555865" cy="3388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ru-RU" sz="2800">
                <a:sym typeface="+mn-ea"/>
              </a:rPr>
              <a:t>"</a:t>
            </a:r>
            <a:r>
              <a:rPr lang="en-US" altLang="en-US" sz="2800">
                <a:sym typeface="+mn-ea"/>
              </a:rPr>
              <a:t>Академия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лидерства</a:t>
            </a:r>
            <a:r>
              <a:rPr lang="en-US" altLang="ru-RU" sz="2800">
                <a:sym typeface="+mn-ea"/>
              </a:rPr>
              <a:t>.</a:t>
            </a:r>
            <a:r>
              <a:rPr lang="en-US" altLang="en-US" sz="2800">
                <a:sym typeface="+mn-ea"/>
              </a:rPr>
              <a:t>Наставники</a:t>
            </a:r>
            <a:r>
              <a:rPr lang="en-US" altLang="ru-RU" sz="2800">
                <a:sym typeface="+mn-ea"/>
              </a:rPr>
              <a:t> " </a:t>
            </a:r>
            <a:r>
              <a:rPr lang="en-US" altLang="en-US" sz="2800">
                <a:sym typeface="+mn-ea"/>
              </a:rPr>
              <a:t>от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Президентской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платформы</a:t>
            </a:r>
            <a:r>
              <a:rPr lang="en-US" altLang="ru-RU" sz="2800">
                <a:sym typeface="+mn-ea"/>
              </a:rPr>
              <a:t> "</a:t>
            </a:r>
            <a:r>
              <a:rPr lang="en-US" altLang="en-US" sz="2800">
                <a:sym typeface="+mn-ea"/>
              </a:rPr>
              <a:t>Россия</a:t>
            </a:r>
            <a:r>
              <a:rPr lang="en-US" altLang="ru-RU" sz="2800">
                <a:sym typeface="+mn-ea"/>
              </a:rPr>
              <a:t>-</a:t>
            </a:r>
            <a:r>
              <a:rPr lang="en-US" altLang="en-US" sz="2800">
                <a:sym typeface="+mn-ea"/>
              </a:rPr>
              <a:t>страна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возможностей</a:t>
            </a:r>
            <a:r>
              <a:rPr lang="en-US" altLang="ru-RU" sz="2800">
                <a:sym typeface="+mn-ea"/>
              </a:rPr>
              <a:t>" .</a:t>
            </a:r>
            <a:r>
              <a:rPr lang="en-US" altLang="en-US" sz="2800">
                <a:sym typeface="+mn-ea"/>
              </a:rPr>
              <a:t>«Академия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лидерства</a:t>
            </a:r>
            <a:r>
              <a:rPr lang="en-US" altLang="ru-RU" sz="2800">
                <a:sym typeface="+mn-ea"/>
              </a:rPr>
              <a:t>: </a:t>
            </a:r>
            <a:r>
              <a:rPr lang="en-US" altLang="en-US" sz="2800">
                <a:sym typeface="+mn-ea"/>
              </a:rPr>
              <a:t>Наставники»</a:t>
            </a:r>
            <a:r>
              <a:rPr lang="en-US" altLang="ru-RU" sz="2800">
                <a:sym typeface="+mn-ea"/>
              </a:rPr>
              <a:t> — </a:t>
            </a:r>
            <a:r>
              <a:rPr lang="en-US" altLang="en-US" sz="2800">
                <a:sym typeface="+mn-ea"/>
              </a:rPr>
              <a:t>проектно</a:t>
            </a:r>
            <a:r>
              <a:rPr lang="en-US" altLang="ru-RU" sz="2800">
                <a:sym typeface="+mn-ea"/>
              </a:rPr>
              <a:t>-</a:t>
            </a:r>
            <a:r>
              <a:rPr lang="en-US" altLang="en-US" sz="2800">
                <a:sym typeface="+mn-ea"/>
              </a:rPr>
              <a:t>групповая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наставническая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программа</a:t>
            </a:r>
            <a:r>
              <a:rPr lang="en-US" altLang="ru-RU" sz="2800">
                <a:sym typeface="+mn-ea"/>
              </a:rPr>
              <a:t>, </a:t>
            </a:r>
            <a:r>
              <a:rPr lang="en-US" altLang="en-US" sz="2800">
                <a:sym typeface="+mn-ea"/>
              </a:rPr>
              <a:t>реализуемая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клубом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лидеров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России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«Эльбрус»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президентской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платформы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«Россия</a:t>
            </a:r>
            <a:r>
              <a:rPr lang="en-US" altLang="ru-RU" sz="2800">
                <a:sym typeface="+mn-ea"/>
              </a:rPr>
              <a:t> — </a:t>
            </a:r>
            <a:r>
              <a:rPr lang="en-US" altLang="en-US" sz="2800">
                <a:sym typeface="+mn-ea"/>
              </a:rPr>
              <a:t>страна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возможностей»</a:t>
            </a:r>
            <a:r>
              <a:rPr lang="en-US" altLang="ru-RU" sz="2800">
                <a:sym typeface="+mn-ea"/>
              </a:rPr>
              <a:t>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/>
          <p:nvPr/>
        </p:nvSpPr>
        <p:spPr>
          <a:xfrm>
            <a:off x="457200" y="1581150"/>
            <a:ext cx="8229600" cy="1524000"/>
          </a:xfrm>
          <a:prstGeom prst="rect">
            <a:avLst/>
          </a:prstGeom>
          <a:noFill/>
          <a:ln w="9525">
            <a:noFill/>
          </a:ln>
        </p:spPr>
        <p:txBody>
          <a:bodyPr lIns="90000" tIns="139996" rIns="90000" bIns="45000" anchor="ctr" anchorCtr="0"/>
          <a:lstStyle/>
          <a:p>
            <a:pPr algn="ctr" defTabSz="457200">
              <a:lnSpc>
                <a:spcPct val="8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en-US" altLang="ru-RU" sz="4400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123" name="Text Box 2"/>
          <p:cNvSpPr txBox="1"/>
          <p:nvPr/>
        </p:nvSpPr>
        <p:spPr>
          <a:xfrm>
            <a:off x="1331595" y="5507990"/>
            <a:ext cx="7282180" cy="3522980"/>
          </a:xfrm>
          <a:prstGeom prst="rect">
            <a:avLst/>
          </a:prstGeom>
          <a:noFill/>
          <a:ln w="9525">
            <a:noFill/>
          </a:ln>
        </p:spPr>
        <p:txBody>
          <a:bodyPr lIns="90000" tIns="114088" rIns="90000" bIns="45000"/>
          <a:lstStyle/>
          <a:p>
            <a:pPr defTabSz="457200">
              <a:lnSpc>
                <a:spcPct val="83000"/>
              </a:lnSpc>
              <a:spcBef>
                <a:spcPts val="775"/>
              </a:spcBef>
              <a:buSzPct val="45000"/>
              <a:buFont typeface="Times New Roman" panose="02020603050405020304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endParaRPr lang="ru-RU" altLang="en-US" sz="3200" dirty="0">
              <a:solidFill>
                <a:srgbClr val="000000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pic>
        <p:nvPicPr>
          <p:cNvPr id="3" name="Изображение 2" descr="uNmyh12M2ECO_KAa6Fv4vPKELPlxCU3ety4pDV9jgvfzsnokIdLRa_BfsepXIzvLm81eBQ5USDEB17TSAg3tzNf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5" y="1403350"/>
            <a:ext cx="2807970" cy="2606040"/>
          </a:xfrm>
          <a:prstGeom prst="rect">
            <a:avLst/>
          </a:prstGeom>
        </p:spPr>
      </p:pic>
      <p:pic>
        <p:nvPicPr>
          <p:cNvPr id="7" name="Изображение 6" descr="d7trrovw4f_s6Vo73-Z2Yl2D5mD-VLNovhb1Q7ShRYoupDqVCc2mlvh9AMy0sIYn7BGZ77hn19veO2aApDbOEl5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010" y="1089025"/>
            <a:ext cx="2433955" cy="3234055"/>
          </a:xfrm>
          <a:prstGeom prst="rect">
            <a:avLst/>
          </a:prstGeom>
        </p:spPr>
      </p:pic>
      <p:pic>
        <p:nvPicPr>
          <p:cNvPr id="4" name="Изображение 3" descr="Q7zit-Y0ndr049wpJPvb0wtq_ahOHxeyDQ-UrFuTunrvuci2L8x8bTBzMBz1XymDWSbCXsmb8QADqGdG1bpfooT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470" y="1089025"/>
            <a:ext cx="2574290" cy="323469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/>
          <p:nvPr/>
        </p:nvSpPr>
        <p:spPr>
          <a:xfrm>
            <a:off x="323850" y="1403350"/>
            <a:ext cx="8229600" cy="6034088"/>
          </a:xfrm>
          <a:prstGeom prst="rect">
            <a:avLst/>
          </a:prstGeom>
          <a:noFill/>
          <a:ln w="9525">
            <a:noFill/>
          </a:ln>
        </p:spPr>
        <p:txBody>
          <a:bodyPr lIns="90000" tIns="114088" rIns="90000" bIns="45000"/>
          <a:lstStyle/>
          <a:p>
            <a:pPr marL="417830" indent="-417830" defTabSz="457200">
              <a:lnSpc>
                <a:spcPct val="83000"/>
              </a:lnSpc>
              <a:spcBef>
                <a:spcPts val="775"/>
              </a:spcBef>
              <a:buSzPct val="45000"/>
              <a:buFont typeface="Times New Roman" panose="02020603050405020304" pitchFamily="16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1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.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Подбор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материалов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и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заданий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по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станциям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,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подготовка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информационных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листовок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,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анонсирующих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игру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.</a:t>
            </a:r>
            <a:endParaRPr lang="en-US" altLang="ru-RU" sz="24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17830" indent="-417830" defTabSz="457200">
              <a:lnSpc>
                <a:spcPct val="83000"/>
              </a:lnSpc>
              <a:spcBef>
                <a:spcPts val="775"/>
              </a:spcBef>
              <a:buSzPct val="45000"/>
              <a:buFont typeface="Times New Roman" panose="02020603050405020304" pitchFamily="16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2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.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Формирование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команд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,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ознакомление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с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примерным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списком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источников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информации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по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теме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квест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-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игры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.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Команд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ы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придумать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название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,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девиз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,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эмблему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.</a:t>
            </a:r>
            <a:endParaRPr lang="en-US" altLang="ru-RU" sz="24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17830" indent="-417830" defTabSz="457200">
              <a:lnSpc>
                <a:spcPct val="83000"/>
              </a:lnSpc>
              <a:spcBef>
                <a:spcPts val="775"/>
              </a:spcBef>
              <a:buSzPct val="45000"/>
              <a:buFont typeface="Times New Roman" panose="02020603050405020304" pitchFamily="16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3.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Экскурия</a:t>
            </a:r>
            <a:endParaRPr lang="en-US" altLang="ru-RU" sz="24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17830" indent="-417830" defTabSz="457200">
              <a:lnSpc>
                <a:spcPct val="83000"/>
              </a:lnSpc>
              <a:spcBef>
                <a:spcPts val="775"/>
              </a:spcBef>
              <a:buSzPct val="45000"/>
              <a:buFont typeface="Times New Roman" panose="02020603050405020304" pitchFamily="16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5.Проведение квеста и объявление результатов</a:t>
            </a:r>
            <a:endParaRPr lang="ru-RU" altLang="en-US" sz="2400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17830" indent="-417830" defTabSz="457200">
              <a:lnSpc>
                <a:spcPct val="83000"/>
              </a:lnSpc>
              <a:spcBef>
                <a:spcPts val="775"/>
              </a:spcBef>
              <a:buSzPct val="45000"/>
              <a:buFont typeface="Times New Roman" panose="02020603050405020304" pitchFamily="16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6.Информационное сопровождение </a:t>
            </a:r>
            <a:endParaRPr lang="ru-RU" altLang="en-US" sz="2400" dirty="0">
              <a:solidFill>
                <a:schemeClr val="tx1"/>
              </a:solidFill>
              <a:latin typeface="Times New Roman" panose="02020603050405020304" pitchFamily="16" charset="0"/>
              <a:ea typeface="Calibri" panose="020F0502020204030204" charset="0"/>
              <a:cs typeface="Times New Roman" panose="02020603050405020304" pitchFamily="16" charset="0"/>
              <a:sym typeface="+mn-ea"/>
            </a:endParaRPr>
          </a:p>
        </p:txBody>
      </p:sp>
      <p:pic>
        <p:nvPicPr>
          <p:cNvPr id="4" name="Изображение 3" descr="imag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09" y="4067969"/>
            <a:ext cx="8512969" cy="475488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52200258309379228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1403350"/>
            <a:ext cx="2186305" cy="2915920"/>
          </a:xfrm>
          <a:prstGeom prst="roundRect">
            <a:avLst/>
          </a:prstGeom>
        </p:spPr>
      </p:pic>
      <p:pic>
        <p:nvPicPr>
          <p:cNvPr id="14" name="Изображение 13" descr="23bf402f-da94-4fa8-ab76-1b2ece70b57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80" y="1259840"/>
            <a:ext cx="3680460" cy="2517775"/>
          </a:xfrm>
          <a:prstGeom prst="roundRect">
            <a:avLst/>
          </a:prstGeom>
        </p:spPr>
      </p:pic>
      <p:pic>
        <p:nvPicPr>
          <p:cNvPr id="16" name="Изображение 15" descr="c3ff7932-ae89-44b4-ae87-fe48f99833e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145" y="5114290"/>
            <a:ext cx="3850640" cy="2616200"/>
          </a:xfrm>
          <a:prstGeom prst="roundRect">
            <a:avLst/>
          </a:prstGeom>
        </p:spPr>
      </p:pic>
      <p:pic>
        <p:nvPicPr>
          <p:cNvPr id="12" name="Изображение 11" descr="52200258309379228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95" y="4860290"/>
            <a:ext cx="2342515" cy="3124200"/>
          </a:xfrm>
          <a:prstGeom prst="round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55" y="611505"/>
            <a:ext cx="5072380" cy="28568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85" y="2700020"/>
            <a:ext cx="5288915" cy="29451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830" y="4860290"/>
            <a:ext cx="6829425" cy="38201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187450"/>
            <a:ext cx="5650230" cy="262826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683895" y="4643755"/>
            <a:ext cx="7484745" cy="2891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800">
                <a:sym typeface="+mn-ea"/>
              </a:rPr>
              <a:t>Акселератор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«Миссия</a:t>
            </a:r>
            <a:r>
              <a:rPr lang="en-US" altLang="ru-RU" sz="2800">
                <a:sym typeface="+mn-ea"/>
              </a:rPr>
              <a:t>: </a:t>
            </a:r>
            <a:r>
              <a:rPr lang="en-US" altLang="en-US" sz="2800">
                <a:sym typeface="+mn-ea"/>
              </a:rPr>
              <a:t>Таланты»</a:t>
            </a:r>
            <a:r>
              <a:rPr lang="en-US" altLang="ru-RU" sz="2800">
                <a:sym typeface="+mn-ea"/>
              </a:rPr>
              <a:t> — </a:t>
            </a:r>
            <a:r>
              <a:rPr lang="en-US" altLang="en-US" sz="2800">
                <a:sym typeface="+mn-ea"/>
              </a:rPr>
              <a:t>это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программа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подготовки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команд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разработчиков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и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носителей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новых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решений</a:t>
            </a:r>
            <a:r>
              <a:rPr lang="en-US" altLang="ru-RU" sz="2800">
                <a:sym typeface="+mn-ea"/>
              </a:rPr>
              <a:t>, </a:t>
            </a:r>
            <a:r>
              <a:rPr lang="en-US" altLang="en-US" sz="2800">
                <a:sym typeface="+mn-ea"/>
              </a:rPr>
              <a:t>идей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и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проектов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в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области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развития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потенциала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человека</a:t>
            </a:r>
            <a:r>
              <a:rPr lang="en-US" altLang="ru-RU" sz="2800">
                <a:sym typeface="+mn-ea"/>
              </a:rPr>
              <a:t>. </a:t>
            </a:r>
            <a:r>
              <a:rPr lang="en-US" altLang="en-US" sz="2800">
                <a:sym typeface="+mn-ea"/>
              </a:rPr>
              <a:t>Её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проводит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Корпоративная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академия</a:t>
            </a:r>
            <a:r>
              <a:rPr lang="en-US" altLang="ru-RU" sz="2800">
                <a:sym typeface="+mn-ea"/>
              </a:rPr>
              <a:t> </a:t>
            </a:r>
            <a:r>
              <a:rPr lang="en-US" altLang="en-US" sz="2800">
                <a:sym typeface="+mn-ea"/>
              </a:rPr>
              <a:t>«Росатома»</a:t>
            </a:r>
            <a:r>
              <a:rPr lang="en-US" altLang="ru-RU" sz="2800">
                <a:sym typeface="+mn-ea"/>
              </a:rPr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25-12-23 1505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691640"/>
            <a:ext cx="8164830" cy="54648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ource Han Sans CN"/>
        <a:cs typeface="Source Han Sans CN"/>
      </a:majorFont>
      <a:minorFont>
        <a:latin typeface="Arial"/>
        <a:ea typeface="Source Han Sans CN"/>
        <a:cs typeface="Source Han Sans C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5"/>
          </a:spcBef>
          <a:spcAft>
            <a:spcPts val="15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5"/>
          </a:spcBef>
          <a:spcAft>
            <a:spcPts val="15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ource Han Sans CN"/>
        <a:cs typeface="Source Han Sans CN"/>
      </a:majorFont>
      <a:minorFont>
        <a:latin typeface="Arial"/>
        <a:ea typeface="Source Han Sans CN"/>
        <a:cs typeface="Source Han Sans C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5"/>
          </a:spcBef>
          <a:spcAft>
            <a:spcPts val="15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5"/>
          </a:spcBef>
          <a:spcAft>
            <a:spcPts val="15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</Words>
  <Application>Microsoft Office PowerPoint</Application>
  <PresentationFormat>Произвольный</PresentationFormat>
  <Paragraphs>50</Paragraphs>
  <Slides>18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Елена Нестерова</cp:lastModifiedBy>
  <cp:revision>4</cp:revision>
  <dcterms:created xsi:type="dcterms:W3CDTF">2026-01-01T12:55:43Z</dcterms:created>
  <dcterms:modified xsi:type="dcterms:W3CDTF">2026-01-08T17:52:55Z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E2125A2406AB48F585C43D7188D99892_12</vt:lpwstr>
  </property>
  <property fmtid="{D5CDD505-2E9C-101B-9397-08002B2CF9AE}" pid="3" name="KSOProductBuildVer">
    <vt:lpwstr>1049-12.2.0.23196</vt:lpwstr>
  </property>
</Properties>
</file>