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</p:sldMasterIdLst>
  <p:notesMasterIdLst>
    <p:notesMasterId r:id="rId18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</p:sldIdLst>
  <p:sldSz cx="9144000" cy="9144000"/>
  <p:notesSz cx="7772400" cy="100584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PT Sans" panose="020B0604020202020204" charset="-52"/>
      <p:regular r:id="rId23"/>
      <p:bold r:id="rId24"/>
      <p:italic r:id="rId25"/>
      <p:boldItalic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000000"/>
          </p15:clr>
        </p15:guide>
        <p15:guide id="2" pos="2160">
          <p15:clr>
            <a:srgbClr val="000000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36A52F9-D70E-43D1-A74C-E9316D3B9ED1}">
  <a:tblStyle styleId="{436A52F9-D70E-43D1-A74C-E9316D3B9ED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7" d="100"/>
          <a:sy n="57" d="100"/>
        </p:scale>
        <p:origin x="-1746" y="19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0" y="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33400" y="763587"/>
            <a:ext cx="6702425" cy="37703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6650" cy="4524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/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398962" y="0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55162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398962" y="9555162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938497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:notes"/>
          <p:cNvSpPr txBox="1"/>
          <p:nvPr/>
        </p:nvSpPr>
        <p:spPr>
          <a:xfrm>
            <a:off x="4398962" y="9555162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</a:t>
            </a:fld>
            <a:endParaRPr/>
          </a:p>
        </p:txBody>
      </p:sp>
      <p:sp>
        <p:nvSpPr>
          <p:cNvPr id="91" name="Google Shape;9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98663" y="763588"/>
            <a:ext cx="37734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92" name="Google Shape;92;p1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3b49ef4942a_0_124:notes"/>
          <p:cNvSpPr txBox="1"/>
          <p:nvPr/>
        </p:nvSpPr>
        <p:spPr>
          <a:xfrm>
            <a:off x="4398962" y="9555162"/>
            <a:ext cx="3372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10</a:t>
            </a:fld>
            <a:endParaRPr/>
          </a:p>
        </p:txBody>
      </p:sp>
      <p:sp>
        <p:nvSpPr>
          <p:cNvPr id="190" name="Google Shape;190;g3b49ef4942a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763588"/>
            <a:ext cx="377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1" name="Google Shape;191;g3b49ef4942a_0_124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3b49ef4942a_0_130:notes"/>
          <p:cNvSpPr txBox="1"/>
          <p:nvPr/>
        </p:nvSpPr>
        <p:spPr>
          <a:xfrm>
            <a:off x="4398962" y="9555162"/>
            <a:ext cx="3372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11</a:t>
            </a:fld>
            <a:endParaRPr/>
          </a:p>
        </p:txBody>
      </p:sp>
      <p:sp>
        <p:nvSpPr>
          <p:cNvPr id="197" name="Google Shape;197;g3b49ef4942a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763588"/>
            <a:ext cx="377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98" name="Google Shape;198;g3b49ef4942a_0_13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b49ef4942a_0_161:notes"/>
          <p:cNvSpPr txBox="1"/>
          <p:nvPr/>
        </p:nvSpPr>
        <p:spPr>
          <a:xfrm>
            <a:off x="4398962" y="9555162"/>
            <a:ext cx="3372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12</a:t>
            </a:fld>
            <a:endParaRPr/>
          </a:p>
        </p:txBody>
      </p:sp>
      <p:sp>
        <p:nvSpPr>
          <p:cNvPr id="204" name="Google Shape;204;g3b49ef4942a_0_1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763588"/>
            <a:ext cx="377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05" name="Google Shape;205;g3b49ef4942a_0_161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3b49ef4942a_0_169:notes"/>
          <p:cNvSpPr txBox="1"/>
          <p:nvPr/>
        </p:nvSpPr>
        <p:spPr>
          <a:xfrm>
            <a:off x="4398962" y="9555162"/>
            <a:ext cx="3372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13</a:t>
            </a:fld>
            <a:endParaRPr/>
          </a:p>
        </p:txBody>
      </p:sp>
      <p:sp>
        <p:nvSpPr>
          <p:cNvPr id="211" name="Google Shape;211;g3b49ef4942a_0_1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763588"/>
            <a:ext cx="377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2" name="Google Shape;212;g3b49ef4942a_0_169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3b49ef4942a_0_178:notes"/>
          <p:cNvSpPr txBox="1"/>
          <p:nvPr/>
        </p:nvSpPr>
        <p:spPr>
          <a:xfrm>
            <a:off x="4398962" y="9555162"/>
            <a:ext cx="3372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14</a:t>
            </a:fld>
            <a:endParaRPr/>
          </a:p>
        </p:txBody>
      </p:sp>
      <p:sp>
        <p:nvSpPr>
          <p:cNvPr id="218" name="Google Shape;218;g3b49ef4942a_0_1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763588"/>
            <a:ext cx="377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19" name="Google Shape;219;g3b49ef4942a_0_178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6:notes"/>
          <p:cNvSpPr txBox="1"/>
          <p:nvPr/>
        </p:nvSpPr>
        <p:spPr>
          <a:xfrm>
            <a:off x="4398962" y="9555162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15</a:t>
            </a:fld>
            <a:endParaRPr/>
          </a:p>
        </p:txBody>
      </p:sp>
      <p:sp>
        <p:nvSpPr>
          <p:cNvPr id="229" name="Google Shape;229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763588"/>
            <a:ext cx="377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230" name="Google Shape;230;p6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:notes"/>
          <p:cNvSpPr txBox="1"/>
          <p:nvPr/>
        </p:nvSpPr>
        <p:spPr>
          <a:xfrm>
            <a:off x="4398962" y="9555162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</a:t>
            </a:fld>
            <a:endParaRPr/>
          </a:p>
        </p:txBody>
      </p:sp>
      <p:sp>
        <p:nvSpPr>
          <p:cNvPr id="101" name="Google Shape;10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998663" y="763588"/>
            <a:ext cx="37734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02" name="Google Shape;102;p2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4:notes"/>
          <p:cNvSpPr txBox="1"/>
          <p:nvPr/>
        </p:nvSpPr>
        <p:spPr>
          <a:xfrm>
            <a:off x="4398962" y="9555162"/>
            <a:ext cx="3371850" cy="501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fld>
            <a:endParaRPr/>
          </a:p>
        </p:txBody>
      </p:sp>
      <p:sp>
        <p:nvSpPr>
          <p:cNvPr id="110" name="Google Shape;11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763588"/>
            <a:ext cx="377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1" name="Google Shape;111;p4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237" cy="45259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3b49ef4942a_0_10:notes"/>
          <p:cNvSpPr txBox="1"/>
          <p:nvPr/>
        </p:nvSpPr>
        <p:spPr>
          <a:xfrm>
            <a:off x="4398962" y="9555162"/>
            <a:ext cx="3372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4</a:t>
            </a:fld>
            <a:endParaRPr/>
          </a:p>
        </p:txBody>
      </p:sp>
      <p:sp>
        <p:nvSpPr>
          <p:cNvPr id="117" name="Google Shape;117;g3b49ef4942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763588"/>
            <a:ext cx="377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18" name="Google Shape;118;g3b49ef4942a_0_10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b49ef4942a_0_18:notes"/>
          <p:cNvSpPr txBox="1"/>
          <p:nvPr/>
        </p:nvSpPr>
        <p:spPr>
          <a:xfrm>
            <a:off x="4398962" y="9555162"/>
            <a:ext cx="3372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5</a:t>
            </a:fld>
            <a:endParaRPr/>
          </a:p>
        </p:txBody>
      </p:sp>
      <p:sp>
        <p:nvSpPr>
          <p:cNvPr id="124" name="Google Shape;124;g3b49ef4942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763588"/>
            <a:ext cx="377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25" name="Google Shape;125;g3b49ef4942a_0_18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3b49ef4942a_0_26:notes"/>
          <p:cNvSpPr txBox="1"/>
          <p:nvPr/>
        </p:nvSpPr>
        <p:spPr>
          <a:xfrm>
            <a:off x="4398962" y="9555162"/>
            <a:ext cx="3372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6</a:t>
            </a:fld>
            <a:endParaRPr/>
          </a:p>
        </p:txBody>
      </p:sp>
      <p:sp>
        <p:nvSpPr>
          <p:cNvPr id="131" name="Google Shape;131;g3b49ef4942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763588"/>
            <a:ext cx="377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32" name="Google Shape;132;g3b49ef4942a_0_26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3b49ef4942a_0_36:notes"/>
          <p:cNvSpPr txBox="1"/>
          <p:nvPr/>
        </p:nvSpPr>
        <p:spPr>
          <a:xfrm>
            <a:off x="4398962" y="9555162"/>
            <a:ext cx="3372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7</a:t>
            </a:fld>
            <a:endParaRPr/>
          </a:p>
        </p:txBody>
      </p:sp>
      <p:sp>
        <p:nvSpPr>
          <p:cNvPr id="140" name="Google Shape;140;g3b49ef4942a_0_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763588"/>
            <a:ext cx="377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41" name="Google Shape;141;g3b49ef4942a_0_36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3b49ef4942a_0_56:notes"/>
          <p:cNvSpPr txBox="1"/>
          <p:nvPr/>
        </p:nvSpPr>
        <p:spPr>
          <a:xfrm>
            <a:off x="4398962" y="9555162"/>
            <a:ext cx="3372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8</a:t>
            </a:fld>
            <a:endParaRPr/>
          </a:p>
        </p:txBody>
      </p:sp>
      <p:sp>
        <p:nvSpPr>
          <p:cNvPr id="157" name="Google Shape;157;g3b49ef4942a_0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763588"/>
            <a:ext cx="377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58" name="Google Shape;158;g3b49ef4942a_0_56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b49ef4942a_0_115:notes"/>
          <p:cNvSpPr txBox="1"/>
          <p:nvPr/>
        </p:nvSpPr>
        <p:spPr>
          <a:xfrm>
            <a:off x="4398962" y="9555162"/>
            <a:ext cx="3372000" cy="50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fld id="{00000000-1234-1234-1234-123412341234}" type="slidenum">
              <a:rPr lang="en-US" sz="1400" b="0" i="0" u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/>
          </a:p>
        </p:txBody>
      </p:sp>
      <p:sp>
        <p:nvSpPr>
          <p:cNvPr id="183" name="Google Shape;183;g3b49ef4942a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2000250" y="763588"/>
            <a:ext cx="37719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miter lim="524288"/>
            <a:headEnd type="none" w="sm" len="sm"/>
            <a:tailEnd type="none" w="sm" len="sm"/>
          </a:ln>
        </p:spPr>
      </p:sp>
      <p:sp>
        <p:nvSpPr>
          <p:cNvPr id="184" name="Google Shape;184;g3b49ef4942a_0_115:notes"/>
          <p:cNvSpPr txBox="1">
            <a:spLocks noGrp="1"/>
          </p:cNvSpPr>
          <p:nvPr>
            <p:ph type="body" idx="1"/>
          </p:nvPr>
        </p:nvSpPr>
        <p:spPr>
          <a:xfrm>
            <a:off x="777875" y="4776787"/>
            <a:ext cx="6218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8228013" cy="152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"/>
          <p:cNvSpPr txBox="1">
            <a:spLocks noGrp="1"/>
          </p:cNvSpPr>
          <p:nvPr>
            <p:ph type="title"/>
          </p:nvPr>
        </p:nvSpPr>
        <p:spPr>
          <a:xfrm>
            <a:off x="722313" y="5875338"/>
            <a:ext cx="77724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1"/>
          </p:nvPr>
        </p:nvSpPr>
        <p:spPr>
          <a:xfrm>
            <a:off x="722313" y="3875088"/>
            <a:ext cx="7772400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8228012" cy="152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2"/>
          <p:cNvSpPr txBox="1">
            <a:spLocks noGrp="1"/>
          </p:cNvSpPr>
          <p:nvPr>
            <p:ph type="body" idx="1"/>
          </p:nvPr>
        </p:nvSpPr>
        <p:spPr>
          <a:xfrm>
            <a:off x="457200" y="2139950"/>
            <a:ext cx="8228012" cy="530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3"/>
          <p:cNvSpPr txBox="1">
            <a:spLocks noGrp="1"/>
          </p:cNvSpPr>
          <p:nvPr>
            <p:ph type="ctrTitle"/>
          </p:nvPr>
        </p:nvSpPr>
        <p:spPr>
          <a:xfrm>
            <a:off x="685800" y="2840038"/>
            <a:ext cx="7772400" cy="196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3"/>
          <p:cNvSpPr txBox="1"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6"/>
          <p:cNvSpPr txBox="1">
            <a:spLocks noGrp="1"/>
          </p:cNvSpPr>
          <p:nvPr>
            <p:ph type="title"/>
          </p:nvPr>
        </p:nvSpPr>
        <p:spPr>
          <a:xfrm rot="5400000">
            <a:off x="4119563" y="2874963"/>
            <a:ext cx="7075488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6"/>
          <p:cNvSpPr txBox="1">
            <a:spLocks noGrp="1"/>
          </p:cNvSpPr>
          <p:nvPr>
            <p:ph type="body" idx="1"/>
          </p:nvPr>
        </p:nvSpPr>
        <p:spPr>
          <a:xfrm rot="5400000">
            <a:off x="-70644" y="892969"/>
            <a:ext cx="70754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7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8228012" cy="152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body" idx="1"/>
          </p:nvPr>
        </p:nvSpPr>
        <p:spPr>
          <a:xfrm rot="5400000">
            <a:off x="1920875" y="676275"/>
            <a:ext cx="5300662" cy="822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8"/>
          <p:cNvSpPr txBox="1">
            <a:spLocks noGrp="1"/>
          </p:cNvSpPr>
          <p:nvPr>
            <p:ph type="title"/>
          </p:nvPr>
        </p:nvSpPr>
        <p:spPr>
          <a:xfrm>
            <a:off x="1792288" y="6400800"/>
            <a:ext cx="5486400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8"/>
          <p:cNvSpPr>
            <a:spLocks noGrp="1"/>
          </p:cNvSpPr>
          <p:nvPr>
            <p:ph type="pic" idx="2"/>
          </p:nvPr>
        </p:nvSpPr>
        <p:spPr>
          <a:xfrm>
            <a:off x="1792288" y="817563"/>
            <a:ext cx="54864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18"/>
          <p:cNvSpPr txBox="1">
            <a:spLocks noGrp="1"/>
          </p:cNvSpPr>
          <p:nvPr>
            <p:ph type="body" idx="1"/>
          </p:nvPr>
        </p:nvSpPr>
        <p:spPr>
          <a:xfrm>
            <a:off x="1792288" y="7156450"/>
            <a:ext cx="5486400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9"/>
          <p:cNvSpPr txBox="1">
            <a:spLocks noGrp="1"/>
          </p:cNvSpPr>
          <p:nvPr>
            <p:ph type="title"/>
          </p:nvPr>
        </p:nvSpPr>
        <p:spPr>
          <a:xfrm>
            <a:off x="457200" y="363538"/>
            <a:ext cx="3008313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9"/>
          <p:cNvSpPr txBox="1">
            <a:spLocks noGrp="1"/>
          </p:cNvSpPr>
          <p:nvPr>
            <p:ph type="body" idx="1"/>
          </p:nvPr>
        </p:nvSpPr>
        <p:spPr>
          <a:xfrm>
            <a:off x="3575050" y="363538"/>
            <a:ext cx="5111750" cy="780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67" name="Google Shape;67;p19"/>
          <p:cNvSpPr txBox="1">
            <a:spLocks noGrp="1"/>
          </p:cNvSpPr>
          <p:nvPr>
            <p:ph type="body" idx="2"/>
          </p:nvPr>
        </p:nvSpPr>
        <p:spPr>
          <a:xfrm>
            <a:off x="457200" y="1912938"/>
            <a:ext cx="3008313" cy="625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0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8228012" cy="152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21"/>
          <p:cNvSpPr txBox="1">
            <a:spLocks noGrp="1"/>
          </p:cNvSpPr>
          <p:nvPr>
            <p:ph type="title"/>
          </p:nvPr>
        </p:nvSpPr>
        <p:spPr>
          <a:xfrm>
            <a:off x="457200" y="366713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1"/>
          <p:cNvSpPr txBox="1">
            <a:spLocks noGrp="1"/>
          </p:cNvSpPr>
          <p:nvPr>
            <p:ph type="body" idx="1"/>
          </p:nvPr>
        </p:nvSpPr>
        <p:spPr>
          <a:xfrm>
            <a:off x="457200" y="2046288"/>
            <a:ext cx="4040188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3" name="Google Shape;73;p21"/>
          <p:cNvSpPr txBox="1">
            <a:spLocks noGrp="1"/>
          </p:cNvSpPr>
          <p:nvPr>
            <p:ph type="body" idx="2"/>
          </p:nvPr>
        </p:nvSpPr>
        <p:spPr>
          <a:xfrm>
            <a:off x="457200" y="2900363"/>
            <a:ext cx="4040188" cy="52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74" name="Google Shape;74;p21"/>
          <p:cNvSpPr txBox="1">
            <a:spLocks noGrp="1"/>
          </p:cNvSpPr>
          <p:nvPr>
            <p:ph type="body" idx="3"/>
          </p:nvPr>
        </p:nvSpPr>
        <p:spPr>
          <a:xfrm>
            <a:off x="4645025" y="2046288"/>
            <a:ext cx="4041775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5" name="Google Shape;75;p21"/>
          <p:cNvSpPr txBox="1">
            <a:spLocks noGrp="1"/>
          </p:cNvSpPr>
          <p:nvPr>
            <p:ph type="body" idx="4"/>
          </p:nvPr>
        </p:nvSpPr>
        <p:spPr>
          <a:xfrm>
            <a:off x="4645025" y="2900363"/>
            <a:ext cx="4041775" cy="52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 rot="5400000">
            <a:off x="4119563" y="2874963"/>
            <a:ext cx="7075488" cy="20558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body" idx="1"/>
          </p:nvPr>
        </p:nvSpPr>
        <p:spPr>
          <a:xfrm rot="5400000">
            <a:off x="-70644" y="892969"/>
            <a:ext cx="7075488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2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8228012" cy="152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2"/>
          <p:cNvSpPr txBox="1">
            <a:spLocks noGrp="1"/>
          </p:cNvSpPr>
          <p:nvPr>
            <p:ph type="body" idx="1"/>
          </p:nvPr>
        </p:nvSpPr>
        <p:spPr>
          <a:xfrm>
            <a:off x="457200" y="2139950"/>
            <a:ext cx="4037013" cy="530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9" name="Google Shape;79;p22"/>
          <p:cNvSpPr txBox="1">
            <a:spLocks noGrp="1"/>
          </p:cNvSpPr>
          <p:nvPr>
            <p:ph type="body" idx="2"/>
          </p:nvPr>
        </p:nvSpPr>
        <p:spPr>
          <a:xfrm>
            <a:off x="4646613" y="2139950"/>
            <a:ext cx="4038600" cy="530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3"/>
          <p:cNvSpPr txBox="1">
            <a:spLocks noGrp="1"/>
          </p:cNvSpPr>
          <p:nvPr>
            <p:ph type="title"/>
          </p:nvPr>
        </p:nvSpPr>
        <p:spPr>
          <a:xfrm>
            <a:off x="722313" y="5875338"/>
            <a:ext cx="7772400" cy="18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3"/>
          <p:cNvSpPr txBox="1">
            <a:spLocks noGrp="1"/>
          </p:cNvSpPr>
          <p:nvPr>
            <p:ph type="body" idx="1"/>
          </p:nvPr>
        </p:nvSpPr>
        <p:spPr>
          <a:xfrm>
            <a:off x="722313" y="3875088"/>
            <a:ext cx="7772400" cy="2000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000"/>
              <a:buNone/>
              <a:defRPr sz="2000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800"/>
              <a:buNone/>
              <a:defRPr sz="1800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600"/>
              <a:buNone/>
              <a:defRPr sz="1600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400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4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4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8228012" cy="152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4"/>
          <p:cNvSpPr txBox="1">
            <a:spLocks noGrp="1"/>
          </p:cNvSpPr>
          <p:nvPr>
            <p:ph type="body" idx="1"/>
          </p:nvPr>
        </p:nvSpPr>
        <p:spPr>
          <a:xfrm>
            <a:off x="457200" y="2139950"/>
            <a:ext cx="8228012" cy="530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TITLE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5"/>
          <p:cNvSpPr txBox="1">
            <a:spLocks noGrp="1"/>
          </p:cNvSpPr>
          <p:nvPr>
            <p:ph type="ctrTitle"/>
          </p:nvPr>
        </p:nvSpPr>
        <p:spPr>
          <a:xfrm>
            <a:off x="685800" y="2840038"/>
            <a:ext cx="7772400" cy="196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5"/>
          <p:cNvSpPr txBox="1">
            <a:spLocks noGrp="1"/>
          </p:cNvSpPr>
          <p:nvPr>
            <p:ph type="subTitle" idx="1"/>
          </p:nvPr>
        </p:nvSpPr>
        <p:spPr>
          <a:xfrm>
            <a:off x="1371600" y="5181600"/>
            <a:ext cx="6400800" cy="23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lvl="0" algn="ctr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3200"/>
              <a:buNone/>
              <a:defRPr/>
            </a:lvl1pPr>
            <a:lvl2pPr lvl="1" algn="ctr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800"/>
              <a:buNone/>
              <a:defRPr/>
            </a:lvl2pPr>
            <a:lvl3pPr lvl="2" algn="ctr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2400"/>
              <a:buNone/>
              <a:defRPr/>
            </a:lvl3pPr>
            <a:lvl4pPr lvl="3" algn="ctr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2000"/>
              <a:buNone/>
              <a:defRPr/>
            </a:lvl4pPr>
            <a:lvl5pPr lvl="4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5pPr>
            <a:lvl6pPr lvl="5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6pPr>
            <a:lvl7pPr lvl="6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7pPr>
            <a:lvl8pPr lvl="7" algn="ctr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2000"/>
              <a:buNone/>
              <a:defRPr/>
            </a:lvl8pPr>
            <a:lvl9pPr lvl="8" algn="ctr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2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8228012" cy="152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 rot="5400000">
            <a:off x="1920875" y="676275"/>
            <a:ext cx="5300662" cy="82280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1792288" y="6400800"/>
            <a:ext cx="5486400" cy="755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>
            <a:spLocks noGrp="1"/>
          </p:cNvSpPr>
          <p:nvPr>
            <p:ph type="pic" idx="2"/>
          </p:nvPr>
        </p:nvSpPr>
        <p:spPr>
          <a:xfrm>
            <a:off x="1792288" y="817563"/>
            <a:ext cx="5486400" cy="5486400"/>
          </a:xfrm>
          <a:prstGeom prst="rect">
            <a:avLst/>
          </a:prstGeom>
          <a:noFill/>
          <a:ln>
            <a:noFill/>
          </a:ln>
        </p:spPr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1792288" y="7156450"/>
            <a:ext cx="5486400" cy="1073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 txBox="1">
            <a:spLocks noGrp="1"/>
          </p:cNvSpPr>
          <p:nvPr>
            <p:ph type="title"/>
          </p:nvPr>
        </p:nvSpPr>
        <p:spPr>
          <a:xfrm>
            <a:off x="457200" y="363538"/>
            <a:ext cx="3008313" cy="15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"/>
          <p:cNvSpPr txBox="1">
            <a:spLocks noGrp="1"/>
          </p:cNvSpPr>
          <p:nvPr>
            <p:ph type="body" idx="1"/>
          </p:nvPr>
        </p:nvSpPr>
        <p:spPr>
          <a:xfrm>
            <a:off x="3575050" y="363538"/>
            <a:ext cx="5111750" cy="78041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3200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800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 sz="2400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 sz="2000"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body" idx="2"/>
          </p:nvPr>
        </p:nvSpPr>
        <p:spPr>
          <a:xfrm>
            <a:off x="457200" y="1912938"/>
            <a:ext cx="3008313" cy="6254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1400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200"/>
              <a:buNone/>
              <a:defRPr sz="1200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900"/>
              <a:buNone/>
              <a:defRPr sz="9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900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8228012" cy="152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9"/>
          <p:cNvSpPr txBox="1">
            <a:spLocks noGrp="1"/>
          </p:cNvSpPr>
          <p:nvPr>
            <p:ph type="title"/>
          </p:nvPr>
        </p:nvSpPr>
        <p:spPr>
          <a:xfrm>
            <a:off x="457200" y="366713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9"/>
          <p:cNvSpPr txBox="1">
            <a:spLocks noGrp="1"/>
          </p:cNvSpPr>
          <p:nvPr>
            <p:ph type="body" idx="1"/>
          </p:nvPr>
        </p:nvSpPr>
        <p:spPr>
          <a:xfrm>
            <a:off x="457200" y="2046288"/>
            <a:ext cx="4040188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9"/>
          <p:cNvSpPr txBox="1">
            <a:spLocks noGrp="1"/>
          </p:cNvSpPr>
          <p:nvPr>
            <p:ph type="body" idx="2"/>
          </p:nvPr>
        </p:nvSpPr>
        <p:spPr>
          <a:xfrm>
            <a:off x="457200" y="2900363"/>
            <a:ext cx="4040188" cy="52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 sz="1600"/>
            </a:lvl9pPr>
          </a:lstStyle>
          <a:p>
            <a:endParaRPr/>
          </a:p>
        </p:txBody>
      </p:sp>
      <p:sp>
        <p:nvSpPr>
          <p:cNvPr id="35" name="Google Shape;35;p9"/>
          <p:cNvSpPr txBox="1">
            <a:spLocks noGrp="1"/>
          </p:cNvSpPr>
          <p:nvPr>
            <p:ph type="body" idx="3"/>
          </p:nvPr>
        </p:nvSpPr>
        <p:spPr>
          <a:xfrm>
            <a:off x="4645025" y="2046288"/>
            <a:ext cx="4041775" cy="854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b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2400"/>
              <a:buNone/>
              <a:defRPr sz="2400" b="1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600"/>
              <a:buNone/>
              <a:defRPr sz="1600" b="1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9"/>
          <p:cNvSpPr txBox="1">
            <a:spLocks noGrp="1"/>
          </p:cNvSpPr>
          <p:nvPr>
            <p:ph type="body" idx="4"/>
          </p:nvPr>
        </p:nvSpPr>
        <p:spPr>
          <a:xfrm>
            <a:off x="4645025" y="2900363"/>
            <a:ext cx="4041775" cy="52673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400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000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 sz="1800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600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6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0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8228012" cy="152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0"/>
          <p:cNvSpPr txBox="1">
            <a:spLocks noGrp="1"/>
          </p:cNvSpPr>
          <p:nvPr>
            <p:ph type="body" idx="1"/>
          </p:nvPr>
        </p:nvSpPr>
        <p:spPr>
          <a:xfrm>
            <a:off x="457200" y="2139950"/>
            <a:ext cx="4037013" cy="530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40" name="Google Shape;40;p10"/>
          <p:cNvSpPr txBox="1">
            <a:spLocks noGrp="1"/>
          </p:cNvSpPr>
          <p:nvPr>
            <p:ph type="body" idx="2"/>
          </p:nvPr>
        </p:nvSpPr>
        <p:spPr>
          <a:xfrm>
            <a:off x="4646613" y="2139950"/>
            <a:ext cx="4038600" cy="5300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lvl="0" indent="-228600" algn="l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2800"/>
            </a:lvl1pPr>
            <a:lvl2pPr marL="914400" lvl="1" indent="-228600" algn="l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400"/>
            </a:lvl2pPr>
            <a:lvl3pPr marL="1371600" lvl="2" indent="-228600" algn="l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 sz="2000"/>
            </a:lvl3pPr>
            <a:lvl4pPr marL="1828800" lvl="3" indent="-228600" algn="l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1800"/>
            </a:lvl4pPr>
            <a:lvl5pPr marL="2286000" lvl="4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5pPr>
            <a:lvl6pPr marL="2743200" lvl="5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6pPr>
            <a:lvl7pPr marL="3200400" lvl="6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7pPr>
            <a:lvl8pPr marL="3657600" lvl="7" indent="-228600" algn="l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1800"/>
            </a:lvl8pPr>
            <a:lvl9pPr marL="4114800" lvl="8" indent="-228600" algn="l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8228012" cy="152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2139950"/>
            <a:ext cx="8228012" cy="530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4"/>
          <p:cNvSpPr txBox="1">
            <a:spLocks noGrp="1"/>
          </p:cNvSpPr>
          <p:nvPr>
            <p:ph type="title"/>
          </p:nvPr>
        </p:nvSpPr>
        <p:spPr>
          <a:xfrm>
            <a:off x="457200" y="365125"/>
            <a:ext cx="8228012" cy="15255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ctr" rtl="0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93000"/>
              </a:lnSpc>
              <a:spcBef>
                <a:spcPts val="13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93000"/>
              </a:lnSpc>
              <a:spcBef>
                <a:spcPts val="13"/>
              </a:spcBef>
              <a:spcAft>
                <a:spcPts val="13"/>
              </a:spcAft>
              <a:buSzPts val="1400"/>
              <a:buNone/>
              <a:defRPr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body" idx="1"/>
          </p:nvPr>
        </p:nvSpPr>
        <p:spPr>
          <a:xfrm>
            <a:off x="457200" y="2139950"/>
            <a:ext cx="8228012" cy="53006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28425" rIns="0" bIns="0" anchor="t" anchorCtr="0">
            <a:noAutofit/>
          </a:bodyPr>
          <a:lstStyle>
            <a:lvl1pPr marL="457200" marR="0" lvl="0" indent="-228600" algn="l" rtl="0">
              <a:lnSpc>
                <a:spcPct val="93000"/>
              </a:lnSpc>
              <a:spcBef>
                <a:spcPts val="1425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93000"/>
              </a:lnSpc>
              <a:spcBef>
                <a:spcPts val="1138"/>
              </a:spcBef>
              <a:spcAft>
                <a:spcPts val="0"/>
              </a:spcAft>
              <a:buSzPts val="1400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93000"/>
              </a:lnSpc>
              <a:spcBef>
                <a:spcPts val="863"/>
              </a:spcBef>
              <a:spcAft>
                <a:spcPts val="0"/>
              </a:spcAft>
              <a:buSzPts val="1400"/>
              <a:buNone/>
              <a:defRPr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93000"/>
              </a:lnSpc>
              <a:spcBef>
                <a:spcPts val="575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93000"/>
              </a:lnSpc>
              <a:spcBef>
                <a:spcPts val="288"/>
              </a:spcBef>
              <a:spcAft>
                <a:spcPts val="0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93000"/>
              </a:lnSpc>
              <a:spcBef>
                <a:spcPts val="288"/>
              </a:spcBef>
              <a:spcAft>
                <a:spcPts val="13"/>
              </a:spcAft>
              <a:buSzPts val="1400"/>
              <a:buNone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6.png"/><Relationship Id="rId4" Type="http://schemas.openxmlformats.org/officeDocument/2006/relationships/image" Target="../media/image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jp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6"/>
          <p:cNvSpPr txBox="1"/>
          <p:nvPr/>
        </p:nvSpPr>
        <p:spPr>
          <a:xfrm>
            <a:off x="685800" y="2452687"/>
            <a:ext cx="7772400" cy="1960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39975" rIns="90000" bIns="45000" anchor="ctr" anchorCtr="0">
            <a:noAutofit/>
          </a:bodyPr>
          <a:lstStyle/>
          <a:p>
            <a:pPr marL="0" marR="0" lvl="0" indent="0" algn="ctr" rtl="0">
              <a:lnSpc>
                <a:spcPct val="8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Calibri"/>
              <a:buNone/>
            </a:pPr>
            <a:r>
              <a:rPr lang="en-US" sz="4400">
                <a:latin typeface="Calibri"/>
                <a:ea typeface="Calibri"/>
                <a:cs typeface="Calibri"/>
                <a:sym typeface="Calibri"/>
              </a:rPr>
              <a:t>Пять эффективных методов повышения орфографической зоркости детей</a:t>
            </a:r>
            <a:endParaRPr sz="4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5" name="Google Shape;95;p26"/>
          <p:cNvGrpSpPr/>
          <p:nvPr/>
        </p:nvGrpSpPr>
        <p:grpSpPr>
          <a:xfrm>
            <a:off x="216025" y="4817843"/>
            <a:ext cx="2591957" cy="2576864"/>
            <a:chOff x="-85200" y="605825"/>
            <a:chExt cx="3451800" cy="3431700"/>
          </a:xfrm>
        </p:grpSpPr>
        <p:pic>
          <p:nvPicPr>
            <p:cNvPr id="96" name="Google Shape;96;p26" title="IMG-20250609-WA0007.jpg"/>
            <p:cNvPicPr preferRelativeResize="0"/>
            <p:nvPr/>
          </p:nvPicPr>
          <p:blipFill rotWithShape="1">
            <a:blip r:embed="rId4">
              <a:alphaModFix/>
            </a:blip>
            <a:srcRect l="34764" b="11637"/>
            <a:stretch/>
          </p:blipFill>
          <p:spPr>
            <a:xfrm>
              <a:off x="557201" y="1422000"/>
              <a:ext cx="1993800" cy="1799349"/>
            </a:xfrm>
            <a:prstGeom prst="rect">
              <a:avLst/>
            </a:prstGeom>
            <a:noFill/>
            <a:ln w="7175" cap="flat" cmpd="sng">
              <a:solidFill>
                <a:srgbClr val="29664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97" name="Google Shape;97;p26"/>
            <p:cNvSpPr/>
            <p:nvPr/>
          </p:nvSpPr>
          <p:spPr>
            <a:xfrm>
              <a:off x="-85200" y="605825"/>
              <a:ext cx="3451800" cy="3431700"/>
            </a:xfrm>
            <a:prstGeom prst="donut">
              <a:avLst>
                <a:gd name="adj" fmla="val 23663"/>
              </a:avLst>
            </a:prstGeom>
            <a:solidFill>
              <a:schemeClr val="lt1"/>
            </a:solidFill>
            <a:ln w="71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650" tIns="68650" rIns="68650" bIns="686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1"/>
            </a:p>
          </p:txBody>
        </p:sp>
      </p:grpSp>
      <p:sp>
        <p:nvSpPr>
          <p:cNvPr id="98" name="Google Shape;98;p26"/>
          <p:cNvSpPr txBox="1"/>
          <p:nvPr/>
        </p:nvSpPr>
        <p:spPr>
          <a:xfrm>
            <a:off x="2339151" y="5440350"/>
            <a:ext cx="4937700" cy="233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59200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202428"/>
              </a:buClr>
              <a:buSzPts val="1600"/>
              <a:buFont typeface="PT Sans"/>
              <a:buNone/>
            </a:pPr>
            <a:r>
              <a:rPr lang="en-US" sz="1600" b="1">
                <a:solidFill>
                  <a:srgbClr val="202428"/>
                </a:solidFill>
                <a:latin typeface="PT Sans"/>
                <a:ea typeface="PT Sans"/>
                <a:cs typeface="PT Sans"/>
                <a:sym typeface="PT Sans"/>
              </a:rPr>
              <a:t>Богук Мария Павловна</a:t>
            </a:r>
            <a:endParaRPr sz="1600" b="1">
              <a:solidFill>
                <a:srgbClr val="20242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202428"/>
              </a:buClr>
              <a:buSzPts val="1600"/>
              <a:buFont typeface="PT Sans"/>
              <a:buNone/>
            </a:pPr>
            <a:r>
              <a:rPr lang="en-US" sz="1600">
                <a:solidFill>
                  <a:srgbClr val="202428"/>
                </a:solidFill>
                <a:latin typeface="PT Sans"/>
                <a:ea typeface="PT Sans"/>
                <a:cs typeface="PT Sans"/>
                <a:sym typeface="PT Sans"/>
              </a:rPr>
              <a:t>методолог школьного и дошкольного обучения,</a:t>
            </a:r>
            <a:endParaRPr sz="1600">
              <a:solidFill>
                <a:srgbClr val="20242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202428"/>
              </a:buClr>
              <a:buSzPts val="1600"/>
              <a:buFont typeface="PT Sans"/>
              <a:buNone/>
            </a:pPr>
            <a:r>
              <a:rPr lang="en-US" sz="1600">
                <a:solidFill>
                  <a:srgbClr val="202428"/>
                </a:solidFill>
                <a:latin typeface="PT Sans"/>
                <a:ea typeface="PT Sans"/>
                <a:cs typeface="PT Sans"/>
                <a:sym typeface="PT Sans"/>
              </a:rPr>
              <a:t>спикер всероссийских вебинаров и конференций, </a:t>
            </a:r>
            <a:endParaRPr sz="1600">
              <a:solidFill>
                <a:srgbClr val="20242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202428"/>
              </a:buClr>
              <a:buSzPts val="1600"/>
              <a:buFont typeface="PT Sans"/>
              <a:buNone/>
            </a:pPr>
            <a:r>
              <a:rPr lang="en-US" sz="1600">
                <a:solidFill>
                  <a:srgbClr val="202428"/>
                </a:solidFill>
                <a:latin typeface="PT Sans"/>
                <a:ea typeface="PT Sans"/>
                <a:cs typeface="PT Sans"/>
                <a:sym typeface="PT Sans"/>
              </a:rPr>
              <a:t>автор десятка обучающих пособий, </a:t>
            </a:r>
            <a:endParaRPr sz="1600">
              <a:solidFill>
                <a:srgbClr val="202428"/>
              </a:solidFill>
              <a:latin typeface="PT Sans"/>
              <a:ea typeface="PT Sans"/>
              <a:cs typeface="PT Sans"/>
              <a:sym typeface="PT Sans"/>
            </a:endParaRPr>
          </a:p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202428"/>
              </a:buClr>
              <a:buSzPts val="1600"/>
              <a:buFont typeface="PT Sans"/>
              <a:buNone/>
            </a:pPr>
            <a:r>
              <a:rPr lang="en-US" sz="1600">
                <a:solidFill>
                  <a:srgbClr val="202428"/>
                </a:solidFill>
                <a:latin typeface="PT Sans"/>
                <a:ea typeface="PT Sans"/>
                <a:cs typeface="PT Sans"/>
                <a:sym typeface="PT Sans"/>
              </a:rPr>
              <a:t>разработчик морфемного конструктора.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35"/>
          <p:cNvSpPr txBox="1"/>
          <p:nvPr/>
        </p:nvSpPr>
        <p:spPr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399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«Письмо с дырками» </a:t>
            </a:r>
            <a:endParaRPr sz="3000" b="1">
              <a:solidFill>
                <a:srgbClr val="B45F06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(М.С. Соловейчик)</a:t>
            </a:r>
            <a:endParaRPr sz="3000" b="1">
              <a:solidFill>
                <a:srgbClr val="B45F06"/>
              </a:solidFill>
            </a:endParaRPr>
          </a:p>
        </p:txBody>
      </p:sp>
      <p:sp>
        <p:nvSpPr>
          <p:cNvPr id="194" name="Google Shape;194;p35"/>
          <p:cNvSpPr txBox="1"/>
          <p:nvPr/>
        </p:nvSpPr>
        <p:spPr>
          <a:xfrm>
            <a:off x="457200" y="3324225"/>
            <a:ext cx="8229600" cy="4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140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chemeClr val="dk1"/>
                </a:solidFill>
              </a:rPr>
              <a:t>Это прием, при котором ученик намеренно не пишет буквы (или знаки) в «опасных местах», где возможна ошибка. В этом месте он оставляет пропуск в виде черточек (_) или точек (...).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400" b="1">
                <a:solidFill>
                  <a:srgbClr val="B45F06"/>
                </a:solidFill>
              </a:rPr>
              <a:t>Люблю   гр</a:t>
            </a:r>
            <a:r>
              <a:rPr lang="en-US" sz="3400" b="1" u="sng">
                <a:solidFill>
                  <a:srgbClr val="296642"/>
                </a:solidFill>
              </a:rPr>
              <a:t>о</a:t>
            </a:r>
            <a:r>
              <a:rPr lang="en-US" sz="3400" b="1">
                <a:solidFill>
                  <a:srgbClr val="B45F06"/>
                </a:solidFill>
              </a:rPr>
              <a:t>зу   в   н</a:t>
            </a:r>
            <a:r>
              <a:rPr lang="en-US" sz="3400" b="1" u="sng">
                <a:solidFill>
                  <a:srgbClr val="296642"/>
                </a:solidFill>
              </a:rPr>
              <a:t>а</a:t>
            </a:r>
            <a:r>
              <a:rPr lang="en-US" sz="3400" b="1">
                <a:solidFill>
                  <a:srgbClr val="B45F06"/>
                </a:solidFill>
              </a:rPr>
              <a:t>чал</a:t>
            </a:r>
            <a:r>
              <a:rPr lang="en-US" sz="3400" b="1" u="sng">
                <a:solidFill>
                  <a:srgbClr val="296642"/>
                </a:solidFill>
              </a:rPr>
              <a:t>е</a:t>
            </a:r>
            <a:r>
              <a:rPr lang="en-US" sz="3400" b="1">
                <a:solidFill>
                  <a:srgbClr val="B45F06"/>
                </a:solidFill>
              </a:rPr>
              <a:t>   мая.</a:t>
            </a:r>
            <a:endParaRPr sz="3400" b="1"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36"/>
          <p:cNvSpPr txBox="1"/>
          <p:nvPr/>
        </p:nvSpPr>
        <p:spPr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399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Морфемный метод изучения русской орфографии</a:t>
            </a:r>
            <a:endParaRPr sz="3000" b="1">
              <a:solidFill>
                <a:srgbClr val="B45F06"/>
              </a:solidFill>
            </a:endParaRPr>
          </a:p>
        </p:txBody>
      </p:sp>
      <p:sp>
        <p:nvSpPr>
          <p:cNvPr id="201" name="Google Shape;201;p36"/>
          <p:cNvSpPr txBox="1"/>
          <p:nvPr/>
        </p:nvSpPr>
        <p:spPr>
          <a:xfrm>
            <a:off x="457200" y="3324225"/>
            <a:ext cx="8229600" cy="4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140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chemeClr val="dk1"/>
                </a:solidFill>
              </a:rPr>
              <a:t>Основан на наблюдении за однокоренными и одноструктурными словами для выявления законов и закономерностей правописания изученных морфем, соотнесение своих наблюдений  с существующим правилом орфографии.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chemeClr val="dk1"/>
                </a:solidFill>
              </a:rPr>
              <a:t>Задача ребенка —  узнать подлинный образ морфемы в искаженном произношении и передать его на письме в соответствии с правилом.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37"/>
          <p:cNvSpPr txBox="1"/>
          <p:nvPr/>
        </p:nvSpPr>
        <p:spPr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399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Сравнение методов обучения</a:t>
            </a:r>
            <a:endParaRPr sz="3000" b="1">
              <a:solidFill>
                <a:srgbClr val="B45F06"/>
              </a:solidFill>
            </a:endParaRPr>
          </a:p>
        </p:txBody>
      </p:sp>
      <p:graphicFrame>
        <p:nvGraphicFramePr>
          <p:cNvPr id="208" name="Google Shape;208;p37"/>
          <p:cNvGraphicFramePr/>
          <p:nvPr/>
        </p:nvGraphicFramePr>
        <p:xfrm>
          <a:off x="238726" y="3327029"/>
          <a:ext cx="8695950" cy="3870780"/>
        </p:xfrm>
        <a:graphic>
          <a:graphicData uri="http://schemas.openxmlformats.org/drawingml/2006/table">
            <a:tbl>
              <a:tblPr>
                <a:noFill/>
                <a:tableStyleId>{436A52F9-D70E-43D1-A74C-E9316D3B9ED1}</a:tableStyleId>
              </a:tblPr>
              <a:tblGrid>
                <a:gridCol w="14493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493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932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493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4932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449325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103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Критерий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Морфемный метод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Орфограф. чтение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Ассоциат. метод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Письмо </a:t>
                      </a:r>
                      <a:endParaRPr sz="17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с дырками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Списывание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817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Осознан-</a:t>
                      </a:r>
                      <a:endParaRPr sz="17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ность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>
                          <a:solidFill>
                            <a:srgbClr val="296642"/>
                          </a:solidFill>
                        </a:rPr>
                        <a:t>+</a:t>
                      </a:r>
                      <a:endParaRPr sz="2300">
                        <a:solidFill>
                          <a:srgbClr val="296642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rgbClr val="FF0000"/>
                          </a:solidFill>
                        </a:rPr>
                        <a:t>—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rgbClr val="FF0000"/>
                          </a:solidFill>
                        </a:rPr>
                        <a:t>—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96642"/>
                          </a:solidFill>
                        </a:rPr>
                        <a:t>+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rgbClr val="FF0000"/>
                          </a:solidFill>
                        </a:rPr>
                        <a:t>—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Скорость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96642"/>
                          </a:solidFill>
                        </a:rPr>
                        <a:t>+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96642"/>
                          </a:solidFill>
                        </a:rPr>
                        <a:t>+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96642"/>
                          </a:solidFill>
                        </a:rPr>
                        <a:t>+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>
                          <a:solidFill>
                            <a:srgbClr val="FF0000"/>
                          </a:solidFill>
                        </a:rPr>
                        <a:t>—</a:t>
                      </a:r>
                      <a:endParaRPr sz="1700">
                        <a:solidFill>
                          <a:srgbClr val="FF0000"/>
                        </a:solidFill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rgbClr val="FF0000"/>
                          </a:solidFill>
                        </a:rPr>
                        <a:t>—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Глубина анализа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96642"/>
                          </a:solidFill>
                        </a:rPr>
                        <a:t>+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rgbClr val="FF0000"/>
                          </a:solidFill>
                        </a:rPr>
                        <a:t>—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rgbClr val="FF0000"/>
                          </a:solidFill>
                        </a:rPr>
                        <a:t>—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96642"/>
                          </a:solidFill>
                        </a:rPr>
                        <a:t>+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rgbClr val="FF0000"/>
                          </a:solidFill>
                        </a:rPr>
                        <a:t>—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Творчество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96642"/>
                          </a:solidFill>
                        </a:rPr>
                        <a:t>+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rgbClr val="FF0000"/>
                          </a:solidFill>
                        </a:rPr>
                        <a:t>—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96642"/>
                          </a:solidFill>
                        </a:rPr>
                        <a:t>+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rgbClr val="FF0000"/>
                          </a:solidFill>
                        </a:rPr>
                        <a:t>—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rgbClr val="FF0000"/>
                          </a:solidFill>
                        </a:rPr>
                        <a:t>—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41275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Разноуров-</a:t>
                      </a:r>
                      <a:endParaRPr sz="17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700"/>
                        <a:t>невость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96642"/>
                          </a:solidFill>
                        </a:rPr>
                        <a:t>+</a:t>
                      </a:r>
                      <a:endParaRPr sz="10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rgbClr val="FF0000"/>
                          </a:solidFill>
                        </a:rPr>
                        <a:t>—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rgbClr val="FF0000"/>
                          </a:solidFill>
                        </a:rPr>
                        <a:t>—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300">
                          <a:solidFill>
                            <a:srgbClr val="296642"/>
                          </a:solidFill>
                        </a:rPr>
                        <a:t>+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1700">
                          <a:solidFill>
                            <a:srgbClr val="FF0000"/>
                          </a:solidFill>
                        </a:rPr>
                        <a:t>—</a:t>
                      </a:r>
                      <a:endParaRPr sz="1700"/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 txBox="1"/>
          <p:nvPr/>
        </p:nvSpPr>
        <p:spPr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399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Вместо заключения</a:t>
            </a:r>
            <a:endParaRPr sz="3000" b="1">
              <a:solidFill>
                <a:srgbClr val="B45F06"/>
              </a:solidFill>
            </a:endParaRPr>
          </a:p>
        </p:txBody>
      </p:sp>
      <p:sp>
        <p:nvSpPr>
          <p:cNvPr id="215" name="Google Shape;215;p38"/>
          <p:cNvSpPr txBox="1"/>
          <p:nvPr/>
        </p:nvSpPr>
        <p:spPr>
          <a:xfrm>
            <a:off x="457200" y="3324225"/>
            <a:ext cx="8229600" cy="4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140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! </a:t>
            </a:r>
            <a:r>
              <a:rPr lang="en-US" sz="2300">
                <a:solidFill>
                  <a:schemeClr val="dk1"/>
                </a:solidFill>
              </a:rPr>
              <a:t>По данным обследований, более чем у 30% учащихся умение видеть орфограмму (так называемая орфографическая зоркость) формируется </a:t>
            </a:r>
            <a:r>
              <a:rPr lang="en-US" sz="2300" b="1">
                <a:solidFill>
                  <a:srgbClr val="B45F06"/>
                </a:solidFill>
              </a:rPr>
              <a:t>стихийно</a:t>
            </a:r>
            <a:r>
              <a:rPr lang="en-US" sz="2300">
                <a:solidFill>
                  <a:schemeClr val="dk1"/>
                </a:solidFill>
              </a:rPr>
              <a:t>.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! </a:t>
            </a:r>
            <a:r>
              <a:rPr lang="en-US" sz="2300">
                <a:solidFill>
                  <a:schemeClr val="dk1"/>
                </a:solidFill>
              </a:rPr>
              <a:t>Любой инструмент в руках педагога должен работать </a:t>
            </a:r>
            <a:r>
              <a:rPr lang="en-US" sz="2300" b="1">
                <a:solidFill>
                  <a:srgbClr val="B45F06"/>
                </a:solidFill>
              </a:rPr>
              <a:t>системно</a:t>
            </a:r>
            <a:r>
              <a:rPr lang="en-US" sz="2300">
                <a:solidFill>
                  <a:schemeClr val="dk1"/>
                </a:solidFill>
              </a:rPr>
              <a:t>.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9"/>
          <p:cNvSpPr txBox="1"/>
          <p:nvPr/>
        </p:nvSpPr>
        <p:spPr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399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Контакты</a:t>
            </a:r>
            <a:endParaRPr sz="3000" b="1">
              <a:solidFill>
                <a:srgbClr val="B45F06"/>
              </a:solidFill>
            </a:endParaRPr>
          </a:p>
        </p:txBody>
      </p:sp>
      <p:grpSp>
        <p:nvGrpSpPr>
          <p:cNvPr id="222" name="Google Shape;222;p39"/>
          <p:cNvGrpSpPr/>
          <p:nvPr/>
        </p:nvGrpSpPr>
        <p:grpSpPr>
          <a:xfrm>
            <a:off x="289525" y="2869927"/>
            <a:ext cx="2591957" cy="2576864"/>
            <a:chOff x="-85200" y="605825"/>
            <a:chExt cx="3451800" cy="3431700"/>
          </a:xfrm>
        </p:grpSpPr>
        <p:pic>
          <p:nvPicPr>
            <p:cNvPr id="223" name="Google Shape;223;p39" title="IMG-20250609-WA0007.jpg"/>
            <p:cNvPicPr preferRelativeResize="0"/>
            <p:nvPr/>
          </p:nvPicPr>
          <p:blipFill rotWithShape="1">
            <a:blip r:embed="rId4">
              <a:alphaModFix/>
            </a:blip>
            <a:srcRect l="34764" b="11637"/>
            <a:stretch/>
          </p:blipFill>
          <p:spPr>
            <a:xfrm>
              <a:off x="557201" y="1422000"/>
              <a:ext cx="1993800" cy="1799349"/>
            </a:xfrm>
            <a:prstGeom prst="rect">
              <a:avLst/>
            </a:prstGeom>
            <a:noFill/>
            <a:ln w="7175" cap="flat" cmpd="sng">
              <a:solidFill>
                <a:srgbClr val="296642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24" name="Google Shape;224;p39"/>
            <p:cNvSpPr/>
            <p:nvPr/>
          </p:nvSpPr>
          <p:spPr>
            <a:xfrm>
              <a:off x="-85200" y="605825"/>
              <a:ext cx="3451800" cy="3431700"/>
            </a:xfrm>
            <a:prstGeom prst="donut">
              <a:avLst>
                <a:gd name="adj" fmla="val 23663"/>
              </a:avLst>
            </a:prstGeom>
            <a:solidFill>
              <a:schemeClr val="lt1"/>
            </a:solidFill>
            <a:ln w="717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650" tIns="68650" rIns="68650" bIns="6865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051"/>
            </a:p>
          </p:txBody>
        </p:sp>
      </p:grpSp>
      <p:sp>
        <p:nvSpPr>
          <p:cNvPr id="225" name="Google Shape;225;p39"/>
          <p:cNvSpPr txBox="1"/>
          <p:nvPr/>
        </p:nvSpPr>
        <p:spPr>
          <a:xfrm>
            <a:off x="2528575" y="3533036"/>
            <a:ext cx="61581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140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dk1"/>
                </a:solidFill>
              </a:rPr>
              <a:t>Богук Мария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dk1"/>
                </a:solidFill>
              </a:rPr>
              <a:t>тел.: 8 (985) 957-13-74</a:t>
            </a:r>
            <a:endParaRPr sz="24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400">
                <a:solidFill>
                  <a:schemeClr val="dk1"/>
                </a:solidFill>
              </a:rPr>
              <a:t>почта: mera-109@yandex.ru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226" name="Google Shape;226;p39" title="Group 1132 (1).png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27725" y="5439259"/>
            <a:ext cx="4504326" cy="199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7"/>
          <p:cNvSpPr txBox="1"/>
          <p:nvPr/>
        </p:nvSpPr>
        <p:spPr>
          <a:xfrm>
            <a:off x="457200" y="1323975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39975" rIns="90000" bIns="45000" anchor="t" anchorCtr="0">
            <a:noAutofit/>
          </a:bodyPr>
          <a:lstStyle/>
          <a:p>
            <a:pPr marL="0" marR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>
                <a:solidFill>
                  <a:srgbClr val="B45F06"/>
                </a:solidFill>
              </a:rPr>
              <a:t>Средний балл ЕГЭ по русскому языку ежегодно снижается</a:t>
            </a:r>
            <a:endParaRPr sz="3000" b="1" i="0" u="none">
              <a:solidFill>
                <a:srgbClr val="B45F06"/>
              </a:solidFill>
            </a:endParaRPr>
          </a:p>
        </p:txBody>
      </p:sp>
      <p:pic>
        <p:nvPicPr>
          <p:cNvPr id="105" name="Google Shape;105;p27" title="Диаграмма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164077"/>
            <a:ext cx="3822351" cy="236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27" title="Диаграмма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572000" y="2847975"/>
            <a:ext cx="4333599" cy="2679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Google Shape;107;p27" title="Диаграмма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579450" y="5724800"/>
            <a:ext cx="4349874" cy="2719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8"/>
          <p:cNvSpPr txBox="1"/>
          <p:nvPr/>
        </p:nvSpPr>
        <p:spPr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399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Что такое орфографическая зоркость?</a:t>
            </a:r>
            <a:endParaRPr sz="3000" b="1">
              <a:solidFill>
                <a:srgbClr val="B45F06"/>
              </a:solidFill>
            </a:endParaRPr>
          </a:p>
        </p:txBody>
      </p:sp>
      <p:sp>
        <p:nvSpPr>
          <p:cNvPr id="114" name="Google Shape;114;p28"/>
          <p:cNvSpPr txBox="1"/>
          <p:nvPr/>
        </p:nvSpPr>
        <p:spPr>
          <a:xfrm>
            <a:off x="457200" y="3324225"/>
            <a:ext cx="8229600" cy="4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140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chemeClr val="dk1"/>
                </a:solidFill>
              </a:rPr>
              <a:t>«В лингвистической литературе </a:t>
            </a:r>
            <a:r>
              <a:rPr lang="en-US" sz="2300" b="1">
                <a:solidFill>
                  <a:schemeClr val="dk1"/>
                </a:solidFill>
              </a:rPr>
              <a:t>орфография </a:t>
            </a:r>
            <a:r>
              <a:rPr lang="en-US" sz="2300">
                <a:solidFill>
                  <a:schemeClr val="dk1"/>
                </a:solidFill>
              </a:rPr>
              <a:t>определяется как совокупность (система) правил, обеспечивающих единообразие написаний в тех случаях, где предполагаемы личные написания» (М.Р. Львов)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 b="1">
                <a:solidFill>
                  <a:schemeClr val="dk1"/>
                </a:solidFill>
              </a:rPr>
              <a:t>Орфографическая зоркость</a:t>
            </a:r>
            <a:r>
              <a:rPr lang="en-US" sz="2300">
                <a:solidFill>
                  <a:schemeClr val="dk1"/>
                </a:solidFill>
              </a:rPr>
              <a:t> ー это умение замечать орфограммы, то есть те случаи при письме, где при едином произношении возможен выбор написания (М.С. Селезнёва).</a:t>
            </a:r>
            <a:endParaRPr sz="2300"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9"/>
          <p:cNvSpPr txBox="1"/>
          <p:nvPr/>
        </p:nvSpPr>
        <p:spPr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399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Почему дети не видят орфограммы?</a:t>
            </a:r>
            <a:endParaRPr sz="3000" b="1">
              <a:solidFill>
                <a:srgbClr val="B45F06"/>
              </a:solidFill>
            </a:endParaRPr>
          </a:p>
        </p:txBody>
      </p:sp>
      <p:graphicFrame>
        <p:nvGraphicFramePr>
          <p:cNvPr id="121" name="Google Shape;121;p29"/>
          <p:cNvGraphicFramePr/>
          <p:nvPr>
            <p:extLst>
              <p:ext uri="{D42A27DB-BD31-4B8C-83A1-F6EECF244321}">
                <p14:modId xmlns:p14="http://schemas.microsoft.com/office/powerpoint/2010/main" val="2537110136"/>
              </p:ext>
            </p:extLst>
          </p:nvPr>
        </p:nvGraphicFramePr>
        <p:xfrm>
          <a:off x="712675" y="3304205"/>
          <a:ext cx="7718650" cy="4327980"/>
        </p:xfrm>
        <a:graphic>
          <a:graphicData uri="http://schemas.openxmlformats.org/drawingml/2006/table">
            <a:tbl>
              <a:tblPr>
                <a:noFill/>
                <a:tableStyleId>{436A52F9-D70E-43D1-A74C-E9316D3B9ED1}</a:tableStyleId>
              </a:tblPr>
              <a:tblGrid>
                <a:gridCol w="37022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01642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>
                          <a:solidFill>
                            <a:srgbClr val="B45F06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Этап анализа</a:t>
                      </a:r>
                      <a:endParaRPr sz="2300" b="1">
                        <a:solidFill>
                          <a:srgbClr val="B45F06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300" b="1">
                          <a:solidFill>
                            <a:srgbClr val="B45F06"/>
                          </a:solidFill>
                          <a:latin typeface="+mj-lt"/>
                          <a:ea typeface="Montserrat"/>
                          <a:cs typeface="Montserrat"/>
                          <a:sym typeface="Montserrat"/>
                        </a:rPr>
                        <a:t>Проблема</a:t>
                      </a:r>
                      <a:endParaRPr sz="2300" b="1">
                        <a:solidFill>
                          <a:srgbClr val="B45F06"/>
                        </a:solidFill>
                        <a:latin typeface="+mj-lt"/>
                        <a:ea typeface="Montserrat"/>
                        <a:cs typeface="Montserrat"/>
                        <a:sym typeface="Montserra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Определить часть речи</a:t>
                      </a:r>
                      <a:endParaRPr sz="2100">
                        <a:latin typeface="+mj-l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Не умеют правильно определять часть речи</a:t>
                      </a:r>
                      <a:endParaRPr sz="2100">
                        <a:latin typeface="+mj-l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Выделить ошибкоопасные места</a:t>
                      </a:r>
                      <a:endParaRPr sz="2100">
                        <a:latin typeface="+mj-l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Не видят сильные и слабые позиции</a:t>
                      </a:r>
                      <a:endParaRPr sz="2100">
                        <a:latin typeface="+mj-l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 dirty="0" err="1"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Определить</a:t>
                      </a:r>
                      <a:r>
                        <a:rPr lang="en-US" sz="2100" dirty="0"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 </a:t>
                      </a:r>
                      <a:r>
                        <a:rPr lang="en-US" sz="2100" dirty="0" err="1"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место</a:t>
                      </a:r>
                      <a:r>
                        <a:rPr lang="en-US" sz="2100" dirty="0"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 </a:t>
                      </a:r>
                      <a:r>
                        <a:rPr lang="en-US" sz="2100" dirty="0" err="1"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орфограммы</a:t>
                      </a:r>
                      <a:r>
                        <a:rPr lang="en-US" sz="2100" dirty="0"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 в </a:t>
                      </a:r>
                      <a:r>
                        <a:rPr lang="en-US" sz="2100" dirty="0" err="1"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слове</a:t>
                      </a:r>
                      <a:endParaRPr sz="2100" dirty="0">
                        <a:latin typeface="+mj-l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Не умеют делать морфемный разбор слов</a:t>
                      </a:r>
                      <a:endParaRPr sz="2100">
                        <a:latin typeface="+mj-l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Определить вид орфограммы</a:t>
                      </a:r>
                      <a:endParaRPr sz="2100">
                        <a:latin typeface="+mj-l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>
                          <a:solidFill>
                            <a:srgbClr val="000000"/>
                          </a:solidFill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Не знают правила</a:t>
                      </a:r>
                      <a:endParaRPr sz="2100">
                        <a:latin typeface="+mj-l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100"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Проверить орфограмму</a:t>
                      </a:r>
                      <a:endParaRPr sz="2100">
                        <a:latin typeface="+mj-l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Маленький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словарный</a:t>
                      </a:r>
                      <a:r>
                        <a:rPr lang="en-US" sz="2100" dirty="0">
                          <a:solidFill>
                            <a:srgbClr val="000000"/>
                          </a:solidFill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 </a:t>
                      </a:r>
                      <a:r>
                        <a:rPr lang="en-US" sz="2100" dirty="0" err="1">
                          <a:solidFill>
                            <a:srgbClr val="000000"/>
                          </a:solidFill>
                          <a:latin typeface="+mj-lt"/>
                          <a:ea typeface="Montserrat Light"/>
                          <a:cs typeface="Montserrat Light"/>
                          <a:sym typeface="Montserrat Light"/>
                        </a:rPr>
                        <a:t>запас</a:t>
                      </a:r>
                      <a:endParaRPr sz="2100" dirty="0">
                        <a:latin typeface="+mj-lt"/>
                        <a:ea typeface="Montserrat Light"/>
                        <a:cs typeface="Montserrat Light"/>
                        <a:sym typeface="Montserrat Light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B45F06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0"/>
          <p:cNvSpPr txBox="1"/>
          <p:nvPr/>
        </p:nvSpPr>
        <p:spPr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399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Классический метод развития орфографии у детей</a:t>
            </a:r>
            <a:endParaRPr sz="3000" b="1">
              <a:solidFill>
                <a:srgbClr val="B45F06"/>
              </a:solidFill>
            </a:endParaRPr>
          </a:p>
        </p:txBody>
      </p:sp>
      <p:pic>
        <p:nvPicPr>
          <p:cNvPr id="128" name="Google Shape;128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3720849"/>
            <a:ext cx="8229601" cy="2748367"/>
          </a:xfrm>
          <a:prstGeom prst="rect">
            <a:avLst/>
          </a:prstGeom>
          <a:noFill/>
          <a:ln w="19050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 txBox="1"/>
          <p:nvPr/>
        </p:nvSpPr>
        <p:spPr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399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Метод орфографического чтения </a:t>
            </a:r>
            <a:endParaRPr sz="3000" b="1">
              <a:solidFill>
                <a:srgbClr val="B45F06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(П.С. Тоцкий)</a:t>
            </a:r>
            <a:endParaRPr sz="3000" b="1">
              <a:solidFill>
                <a:srgbClr val="B45F06"/>
              </a:solidFill>
            </a:endParaRPr>
          </a:p>
        </p:txBody>
      </p:sp>
      <p:sp>
        <p:nvSpPr>
          <p:cNvPr id="135" name="Google Shape;135;p31"/>
          <p:cNvSpPr txBox="1"/>
          <p:nvPr/>
        </p:nvSpPr>
        <p:spPr>
          <a:xfrm>
            <a:off x="457200" y="3324225"/>
            <a:ext cx="8229600" cy="4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140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chemeClr val="dk1"/>
                </a:solidFill>
              </a:rPr>
              <a:t>«Слова, которые нельзя проверить правилом, писались на отдельных карточках размером 6 х 30 см стандартным крупным шрифтом, буквами высотой в 3 см. Орфограмма окрашивалась в красный цвет. Учитель произносил слово так, как оно написано, и дети обязательно повторяли вслух за ним три-четыре раза. Дальше надо было с несколькими словами придумать словосочетания или предложения и записать их»</a:t>
            </a:r>
            <a:endParaRPr sz="2300">
              <a:solidFill>
                <a:schemeClr val="dk1"/>
              </a:solidFill>
            </a:endParaRPr>
          </a:p>
        </p:txBody>
      </p:sp>
      <p:sp>
        <p:nvSpPr>
          <p:cNvPr id="136" name="Google Shape;136;p31"/>
          <p:cNvSpPr/>
          <p:nvPr/>
        </p:nvSpPr>
        <p:spPr>
          <a:xfrm>
            <a:off x="649412" y="6605775"/>
            <a:ext cx="3486000" cy="1112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7000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7550" tIns="177550" rIns="177550" bIns="1775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1"/>
              <a:t>К</a:t>
            </a:r>
            <a:r>
              <a:rPr lang="en-US" sz="3301" b="1">
                <a:solidFill>
                  <a:srgbClr val="FF0000"/>
                </a:solidFill>
              </a:rPr>
              <a:t>О</a:t>
            </a:r>
            <a:r>
              <a:rPr lang="en-US" sz="3301"/>
              <a:t>ЛОД</a:t>
            </a:r>
            <a:r>
              <a:rPr lang="en-US" sz="3301" b="1">
                <a:solidFill>
                  <a:srgbClr val="FF0000"/>
                </a:solidFill>
              </a:rPr>
              <a:t>Е</a:t>
            </a:r>
            <a:r>
              <a:rPr lang="en-US" sz="3301"/>
              <a:t>Ц</a:t>
            </a:r>
            <a:endParaRPr sz="3301"/>
          </a:p>
        </p:txBody>
      </p:sp>
      <p:sp>
        <p:nvSpPr>
          <p:cNvPr id="137" name="Google Shape;137;p31"/>
          <p:cNvSpPr/>
          <p:nvPr/>
        </p:nvSpPr>
        <p:spPr>
          <a:xfrm>
            <a:off x="5008586" y="6605775"/>
            <a:ext cx="3486000" cy="1112100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37000" cap="flat" cmpd="sng">
            <a:solidFill>
              <a:srgbClr val="B45F0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77550" tIns="177550" rIns="177550" bIns="1775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1"/>
              <a:t>КО</a:t>
            </a:r>
            <a:r>
              <a:rPr lang="en-US" sz="3301" b="1">
                <a:solidFill>
                  <a:srgbClr val="FF0000"/>
                </a:solidFill>
              </a:rPr>
              <a:t>НН</a:t>
            </a:r>
            <a:r>
              <a:rPr lang="en-US" sz="3301"/>
              <a:t>АЯ</a:t>
            </a:r>
            <a:endParaRPr sz="3301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32"/>
          <p:cNvSpPr txBox="1"/>
          <p:nvPr/>
        </p:nvSpPr>
        <p:spPr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399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Ассоциативный образ </a:t>
            </a:r>
            <a:endParaRPr sz="3000" b="1">
              <a:solidFill>
                <a:srgbClr val="B45F06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(Т.В. Шкляровой)</a:t>
            </a:r>
            <a:endParaRPr sz="3000" b="1">
              <a:solidFill>
                <a:srgbClr val="B45F06"/>
              </a:solidFill>
            </a:endParaRPr>
          </a:p>
        </p:txBody>
      </p:sp>
      <p:sp>
        <p:nvSpPr>
          <p:cNvPr id="144" name="Google Shape;144;p32"/>
          <p:cNvSpPr txBox="1"/>
          <p:nvPr/>
        </p:nvSpPr>
        <p:spPr>
          <a:xfrm>
            <a:off x="457200" y="3324225"/>
            <a:ext cx="8229600" cy="193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140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chemeClr val="dk1"/>
                </a:solidFill>
              </a:rPr>
              <a:t>Суть метода состоит в том, что орфограмма словарного слова связывается с ярким ассоциативным образом. Ассоциации запоминаются хорошо, если они вызывают интерес, любопытство, а ещё лучше — улыбку или смех.</a:t>
            </a:r>
            <a:endParaRPr sz="2300">
              <a:solidFill>
                <a:schemeClr val="dk1"/>
              </a:solidFill>
            </a:endParaRPr>
          </a:p>
        </p:txBody>
      </p:sp>
      <p:grpSp>
        <p:nvGrpSpPr>
          <p:cNvPr id="145" name="Google Shape;145;p32"/>
          <p:cNvGrpSpPr/>
          <p:nvPr/>
        </p:nvGrpSpPr>
        <p:grpSpPr>
          <a:xfrm>
            <a:off x="554924" y="5485575"/>
            <a:ext cx="8038673" cy="2000079"/>
            <a:chOff x="475013" y="2179788"/>
            <a:chExt cx="7096913" cy="1765763"/>
          </a:xfrm>
        </p:grpSpPr>
        <p:pic>
          <p:nvPicPr>
            <p:cNvPr id="146" name="Google Shape;146;p32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7967" y="2179788"/>
              <a:ext cx="1062825" cy="78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7" name="Google Shape;147;p32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45000" y="2190288"/>
              <a:ext cx="1246237" cy="768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8" name="Google Shape;148;p32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15425" y="2198300"/>
              <a:ext cx="1162050" cy="752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9" name="Google Shape;149;p32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75013" y="3186725"/>
              <a:ext cx="1228725" cy="74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0" name="Google Shape;150;p32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001675" y="2198300"/>
              <a:ext cx="743952" cy="78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1" name="Google Shape;151;p32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987086" y="3170850"/>
              <a:ext cx="1162050" cy="774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2" name="Google Shape;152;p32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616813" y="3226136"/>
              <a:ext cx="959275" cy="664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3" name="Google Shape;153;p32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409875" y="2447475"/>
              <a:ext cx="1162050" cy="1210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4" name="Google Shape;154;p32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866073" y="3226125"/>
              <a:ext cx="1353155" cy="6641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33"/>
          <p:cNvSpPr txBox="1"/>
          <p:nvPr/>
        </p:nvSpPr>
        <p:spPr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399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Ассоциативный образ </a:t>
            </a:r>
            <a:endParaRPr sz="3000" b="1">
              <a:solidFill>
                <a:srgbClr val="B45F06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(Т.В. Шкляровой)</a:t>
            </a:r>
            <a:endParaRPr sz="3000" b="1">
              <a:solidFill>
                <a:srgbClr val="B45F06"/>
              </a:solidFill>
            </a:endParaRPr>
          </a:p>
        </p:txBody>
      </p:sp>
      <p:sp>
        <p:nvSpPr>
          <p:cNvPr id="161" name="Google Shape;161;p33"/>
          <p:cNvSpPr txBox="1"/>
          <p:nvPr/>
        </p:nvSpPr>
        <p:spPr>
          <a:xfrm>
            <a:off x="457200" y="3324225"/>
            <a:ext cx="8229600" cy="19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140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chemeClr val="dk1"/>
                </a:solidFill>
              </a:rPr>
              <a:t>Суть метода состоит в том, что орфограмма словарного слова связывается с ярким ассоциативным образом. Ассоциации запоминаются хорошо, если они вызывают интерес, любопытство, а ещё лучше — улыбку или смех.</a:t>
            </a:r>
            <a:endParaRPr sz="2300">
              <a:solidFill>
                <a:schemeClr val="dk1"/>
              </a:solidFill>
            </a:endParaRPr>
          </a:p>
        </p:txBody>
      </p:sp>
      <p:grpSp>
        <p:nvGrpSpPr>
          <p:cNvPr id="162" name="Google Shape;162;p33"/>
          <p:cNvGrpSpPr/>
          <p:nvPr/>
        </p:nvGrpSpPr>
        <p:grpSpPr>
          <a:xfrm>
            <a:off x="554924" y="5485575"/>
            <a:ext cx="8038673" cy="2000079"/>
            <a:chOff x="475013" y="2179788"/>
            <a:chExt cx="7096913" cy="1765763"/>
          </a:xfrm>
        </p:grpSpPr>
        <p:pic>
          <p:nvPicPr>
            <p:cNvPr id="163" name="Google Shape;163;p3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557967" y="2179788"/>
              <a:ext cx="1062825" cy="7895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4" name="Google Shape;164;p33"/>
            <p:cNvPicPr preferRelativeResize="0"/>
            <p:nvPr/>
          </p:nvPicPr>
          <p:blipFill>
            <a:blip r:embed="rId5">
              <a:alphaModFix/>
            </a:blip>
            <a:stretch>
              <a:fillRect/>
            </a:stretch>
          </p:blipFill>
          <p:spPr>
            <a:xfrm>
              <a:off x="1945000" y="2190288"/>
              <a:ext cx="1246237" cy="7685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5" name="Google Shape;165;p33"/>
            <p:cNvPicPr preferRelativeResize="0"/>
            <p:nvPr/>
          </p:nvPicPr>
          <p:blipFill>
            <a:blip r:embed="rId6">
              <a:alphaModFix/>
            </a:blip>
            <a:stretch>
              <a:fillRect/>
            </a:stretch>
          </p:blipFill>
          <p:spPr>
            <a:xfrm>
              <a:off x="3515425" y="2198300"/>
              <a:ext cx="1162050" cy="75247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6" name="Google Shape;166;p33"/>
            <p:cNvPicPr preferRelativeResize="0"/>
            <p:nvPr/>
          </p:nvPicPr>
          <p:blipFill>
            <a:blip r:embed="rId7">
              <a:alphaModFix/>
            </a:blip>
            <a:stretch>
              <a:fillRect/>
            </a:stretch>
          </p:blipFill>
          <p:spPr>
            <a:xfrm>
              <a:off x="475013" y="3186725"/>
              <a:ext cx="1228725" cy="74295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7" name="Google Shape;167;p33"/>
            <p:cNvPicPr preferRelativeResize="0"/>
            <p:nvPr/>
          </p:nvPicPr>
          <p:blipFill>
            <a:blip r:embed="rId8">
              <a:alphaModFix/>
            </a:blip>
            <a:stretch>
              <a:fillRect/>
            </a:stretch>
          </p:blipFill>
          <p:spPr>
            <a:xfrm>
              <a:off x="5001675" y="2198300"/>
              <a:ext cx="743952" cy="7895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8" name="Google Shape;168;p33"/>
            <p:cNvPicPr preferRelativeResize="0"/>
            <p:nvPr/>
          </p:nvPicPr>
          <p:blipFill>
            <a:blip r:embed="rId9">
              <a:alphaModFix/>
            </a:blip>
            <a:stretch>
              <a:fillRect/>
            </a:stretch>
          </p:blipFill>
          <p:spPr>
            <a:xfrm>
              <a:off x="1987086" y="3170850"/>
              <a:ext cx="1162050" cy="7747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9" name="Google Shape;169;p33"/>
            <p:cNvPicPr preferRelativeResize="0"/>
            <p:nvPr/>
          </p:nvPicPr>
          <p:blipFill>
            <a:blip r:embed="rId10">
              <a:alphaModFix/>
            </a:blip>
            <a:stretch>
              <a:fillRect/>
            </a:stretch>
          </p:blipFill>
          <p:spPr>
            <a:xfrm>
              <a:off x="3616813" y="3226136"/>
              <a:ext cx="959275" cy="6641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0" name="Google Shape;170;p33"/>
            <p:cNvPicPr preferRelativeResize="0"/>
            <p:nvPr/>
          </p:nvPicPr>
          <p:blipFill>
            <a:blip r:embed="rId11">
              <a:alphaModFix/>
            </a:blip>
            <a:stretch>
              <a:fillRect/>
            </a:stretch>
          </p:blipFill>
          <p:spPr>
            <a:xfrm>
              <a:off x="6409875" y="2447475"/>
              <a:ext cx="1162050" cy="121046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1" name="Google Shape;171;p33"/>
            <p:cNvPicPr preferRelativeResize="0"/>
            <p:nvPr/>
          </p:nvPicPr>
          <p:blipFill>
            <a:blip r:embed="rId12">
              <a:alphaModFix/>
            </a:blip>
            <a:stretch>
              <a:fillRect/>
            </a:stretch>
          </p:blipFill>
          <p:spPr>
            <a:xfrm>
              <a:off x="4866073" y="3226125"/>
              <a:ext cx="1353155" cy="6641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2" name="Google Shape;172;p33"/>
          <p:cNvSpPr/>
          <p:nvPr/>
        </p:nvSpPr>
        <p:spPr>
          <a:xfrm>
            <a:off x="554932" y="5422712"/>
            <a:ext cx="1426500" cy="1032000"/>
          </a:xfrm>
          <a:prstGeom prst="roundRect">
            <a:avLst>
              <a:gd name="adj" fmla="val 16667"/>
            </a:avLst>
          </a:prstGeom>
          <a:noFill/>
          <a:ln w="29350" cap="flat" cmpd="sng">
            <a:solidFill>
              <a:srgbClr val="2966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875" tIns="93875" rIns="93875" bIns="93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37"/>
          </a:p>
        </p:txBody>
      </p:sp>
      <p:sp>
        <p:nvSpPr>
          <p:cNvPr id="173" name="Google Shape;173;p33"/>
          <p:cNvSpPr/>
          <p:nvPr/>
        </p:nvSpPr>
        <p:spPr>
          <a:xfrm>
            <a:off x="3946267" y="5422712"/>
            <a:ext cx="1426500" cy="1032000"/>
          </a:xfrm>
          <a:prstGeom prst="roundRect">
            <a:avLst>
              <a:gd name="adj" fmla="val 16667"/>
            </a:avLst>
          </a:prstGeom>
          <a:noFill/>
          <a:ln w="29350" cap="flat" cmpd="sng">
            <a:solidFill>
              <a:srgbClr val="2966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875" tIns="93875" rIns="93875" bIns="93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37"/>
          </a:p>
        </p:txBody>
      </p:sp>
      <p:sp>
        <p:nvSpPr>
          <p:cNvPr id="174" name="Google Shape;174;p33"/>
          <p:cNvSpPr/>
          <p:nvPr/>
        </p:nvSpPr>
        <p:spPr>
          <a:xfrm>
            <a:off x="3946267" y="6547097"/>
            <a:ext cx="1426500" cy="1032000"/>
          </a:xfrm>
          <a:prstGeom prst="roundRect">
            <a:avLst>
              <a:gd name="adj" fmla="val 16667"/>
            </a:avLst>
          </a:prstGeom>
          <a:noFill/>
          <a:ln w="29350" cap="flat" cmpd="sng">
            <a:solidFill>
              <a:srgbClr val="29664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875" tIns="93875" rIns="93875" bIns="93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37"/>
          </a:p>
        </p:txBody>
      </p:sp>
      <p:sp>
        <p:nvSpPr>
          <p:cNvPr id="175" name="Google Shape;175;p33"/>
          <p:cNvSpPr/>
          <p:nvPr/>
        </p:nvSpPr>
        <p:spPr>
          <a:xfrm>
            <a:off x="2393727" y="5422712"/>
            <a:ext cx="1038300" cy="1032000"/>
          </a:xfrm>
          <a:prstGeom prst="flowChartSummingJunction">
            <a:avLst/>
          </a:prstGeom>
          <a:noFill/>
          <a:ln w="293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875" tIns="93875" rIns="93875" bIns="93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37"/>
          </a:p>
        </p:txBody>
      </p:sp>
      <p:sp>
        <p:nvSpPr>
          <p:cNvPr id="176" name="Google Shape;176;p33"/>
          <p:cNvSpPr/>
          <p:nvPr/>
        </p:nvSpPr>
        <p:spPr>
          <a:xfrm>
            <a:off x="5615239" y="5351148"/>
            <a:ext cx="1038300" cy="1032000"/>
          </a:xfrm>
          <a:prstGeom prst="flowChartSummingJunction">
            <a:avLst/>
          </a:prstGeom>
          <a:noFill/>
          <a:ln w="293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875" tIns="93875" rIns="93875" bIns="93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37"/>
          </a:p>
        </p:txBody>
      </p:sp>
      <p:sp>
        <p:nvSpPr>
          <p:cNvPr id="177" name="Google Shape;177;p33"/>
          <p:cNvSpPr/>
          <p:nvPr/>
        </p:nvSpPr>
        <p:spPr>
          <a:xfrm>
            <a:off x="702911" y="6547097"/>
            <a:ext cx="1038300" cy="1032000"/>
          </a:xfrm>
          <a:prstGeom prst="flowChartSummingJunction">
            <a:avLst/>
          </a:prstGeom>
          <a:noFill/>
          <a:ln w="293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875" tIns="93875" rIns="93875" bIns="93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37"/>
          </a:p>
        </p:txBody>
      </p:sp>
      <p:sp>
        <p:nvSpPr>
          <p:cNvPr id="178" name="Google Shape;178;p33"/>
          <p:cNvSpPr/>
          <p:nvPr/>
        </p:nvSpPr>
        <p:spPr>
          <a:xfrm>
            <a:off x="2393727" y="6547097"/>
            <a:ext cx="1038300" cy="1032000"/>
          </a:xfrm>
          <a:prstGeom prst="flowChartSummingJunction">
            <a:avLst/>
          </a:prstGeom>
          <a:noFill/>
          <a:ln w="293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875" tIns="93875" rIns="93875" bIns="93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37"/>
          </a:p>
        </p:txBody>
      </p:sp>
      <p:sp>
        <p:nvSpPr>
          <p:cNvPr id="179" name="Google Shape;179;p33"/>
          <p:cNvSpPr/>
          <p:nvPr/>
        </p:nvSpPr>
        <p:spPr>
          <a:xfrm>
            <a:off x="5802055" y="6547097"/>
            <a:ext cx="1038300" cy="1032000"/>
          </a:xfrm>
          <a:prstGeom prst="flowChartSummingJunction">
            <a:avLst/>
          </a:prstGeom>
          <a:noFill/>
          <a:ln w="293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875" tIns="93875" rIns="93875" bIns="93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37"/>
          </a:p>
        </p:txBody>
      </p:sp>
      <p:sp>
        <p:nvSpPr>
          <p:cNvPr id="180" name="Google Shape;180;p33"/>
          <p:cNvSpPr/>
          <p:nvPr/>
        </p:nvSpPr>
        <p:spPr>
          <a:xfrm>
            <a:off x="7393431" y="5969683"/>
            <a:ext cx="1038300" cy="1032000"/>
          </a:xfrm>
          <a:prstGeom prst="flowChartSummingJunction">
            <a:avLst/>
          </a:prstGeom>
          <a:noFill/>
          <a:ln w="293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3875" tIns="93875" rIns="93875" bIns="938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37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4"/>
          <p:cNvSpPr txBox="1"/>
          <p:nvPr/>
        </p:nvSpPr>
        <p:spPr>
          <a:xfrm>
            <a:off x="457200" y="1581150"/>
            <a:ext cx="8229600" cy="152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399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«Письмо с дырками» </a:t>
            </a:r>
            <a:endParaRPr sz="3000" b="1">
              <a:solidFill>
                <a:srgbClr val="B45F06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000" b="1">
                <a:solidFill>
                  <a:srgbClr val="B45F06"/>
                </a:solidFill>
              </a:rPr>
              <a:t>(М.С. Соловейчик)</a:t>
            </a:r>
            <a:endParaRPr sz="3000" b="1">
              <a:solidFill>
                <a:srgbClr val="B45F06"/>
              </a:solidFill>
            </a:endParaRPr>
          </a:p>
        </p:txBody>
      </p:sp>
      <p:sp>
        <p:nvSpPr>
          <p:cNvPr id="187" name="Google Shape;187;p34"/>
          <p:cNvSpPr txBox="1"/>
          <p:nvPr/>
        </p:nvSpPr>
        <p:spPr>
          <a:xfrm>
            <a:off x="457200" y="3324225"/>
            <a:ext cx="8229600" cy="490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114075" rIns="90000" bIns="45000" anchor="t" anchorCtr="0">
            <a:noAutofit/>
          </a:bodyPr>
          <a:lstStyle/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2300">
                <a:solidFill>
                  <a:schemeClr val="dk1"/>
                </a:solidFill>
              </a:rPr>
              <a:t>Это прием, при котором ученик намеренно не пишет буквы (или знаки) в «опасных местах», где возможна ошибка. В этом месте он оставляет пропуск в виде черточек (_) или точек (...).</a:t>
            </a: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2300">
              <a:solidFill>
                <a:schemeClr val="dk1"/>
              </a:solidFill>
            </a:endParaRPr>
          </a:p>
          <a:p>
            <a:pPr marL="0" lvl="0" indent="0" algn="ctr" rtl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3400" b="1">
                <a:solidFill>
                  <a:srgbClr val="B45F06"/>
                </a:solidFill>
              </a:rPr>
              <a:t>Люблю   гр_зу   в   н_чал_   мая.</a:t>
            </a:r>
            <a:endParaRPr sz="3400" b="1">
              <a:solidFill>
                <a:srgbClr val="B45F06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583</Words>
  <Application>Microsoft Office PowerPoint</Application>
  <PresentationFormat>Произвольный</PresentationFormat>
  <Paragraphs>117</Paragraphs>
  <Slides>15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3" baseType="lpstr">
      <vt:lpstr>Arial</vt:lpstr>
      <vt:lpstr>Montserrat</vt:lpstr>
      <vt:lpstr>Times New Roman</vt:lpstr>
      <vt:lpstr>Calibri</vt:lpstr>
      <vt:lpstr>Montserrat Light</vt:lpstr>
      <vt:lpstr>PT Sans</vt:lpstr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 Нестерова</dc:creator>
  <cp:lastModifiedBy>Елена Нестерова</cp:lastModifiedBy>
  <cp:revision>2</cp:revision>
  <dcterms:modified xsi:type="dcterms:W3CDTF">2026-01-08T17:40:27Z</dcterms:modified>
</cp:coreProperties>
</file>