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5"/>
  </p:notesMasterIdLst>
  <p:sldIdLst>
    <p:sldId id="443" r:id="rId2"/>
    <p:sldId id="444" r:id="rId3"/>
    <p:sldId id="485" r:id="rId4"/>
    <p:sldId id="484" r:id="rId5"/>
    <p:sldId id="544" r:id="rId6"/>
    <p:sldId id="545" r:id="rId7"/>
    <p:sldId id="546" r:id="rId8"/>
    <p:sldId id="547" r:id="rId9"/>
    <p:sldId id="548" r:id="rId10"/>
    <p:sldId id="543" r:id="rId11"/>
    <p:sldId id="549" r:id="rId12"/>
    <p:sldId id="550" r:id="rId13"/>
    <p:sldId id="551" r:id="rId14"/>
    <p:sldId id="552" r:id="rId15"/>
    <p:sldId id="453" r:id="rId16"/>
    <p:sldId id="520" r:id="rId17"/>
    <p:sldId id="521" r:id="rId18"/>
    <p:sldId id="522" r:id="rId19"/>
    <p:sldId id="523" r:id="rId20"/>
    <p:sldId id="483" r:id="rId21"/>
    <p:sldId id="488" r:id="rId22"/>
    <p:sldId id="489" r:id="rId23"/>
    <p:sldId id="259" r:id="rId24"/>
  </p:sldIdLst>
  <p:sldSz cx="9144000" cy="9144000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E46E4B-B9EA-47A6-AAAF-55FABF6276E1}">
          <p14:sldIdLst>
            <p14:sldId id="443"/>
            <p14:sldId id="444"/>
            <p14:sldId id="485"/>
            <p14:sldId id="484"/>
            <p14:sldId id="544"/>
            <p14:sldId id="545"/>
            <p14:sldId id="546"/>
            <p14:sldId id="547"/>
            <p14:sldId id="548"/>
            <p14:sldId id="543"/>
            <p14:sldId id="549"/>
            <p14:sldId id="550"/>
            <p14:sldId id="551"/>
            <p14:sldId id="552"/>
            <p14:sldId id="453"/>
            <p14:sldId id="520"/>
            <p14:sldId id="521"/>
            <p14:sldId id="522"/>
            <p14:sldId id="523"/>
            <p14:sldId id="483"/>
            <p14:sldId id="488"/>
            <p14:sldId id="489"/>
          </p14:sldIdLst>
        </p14:section>
        <p14:section name="Раздел без заголовка" id="{9E89BF2F-14F1-4516-9451-59C5AFCF499A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BC"/>
    <a:srgbClr val="E63100"/>
    <a:srgbClr val="0066FF"/>
    <a:srgbClr val="0033CC"/>
    <a:srgbClr val="FA3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96" d="100"/>
          <a:sy n="96" d="100"/>
        </p:scale>
        <p:origin x="1158" y="78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630363" y="768350"/>
            <a:ext cx="3838575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1"/>
            <a:ext cx="4038600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6"/>
            <a:ext cx="4040188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6"/>
            <a:ext cx="4041776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4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202" y="1913468"/>
            <a:ext cx="300831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859440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ege100ball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hyperlink" Target="https://fipi.ru/itogovoe-sochineni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brnadzor.gov.ru/navigator-gi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k-ege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vk.ru/app5898182_-118001699#s=3433510" TargetMode="External"/><Relationship Id="rId4" Type="http://schemas.openxmlformats.org/officeDocument/2006/relationships/hyperlink" Target="https://vk.com/okeg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hyperlink" Target="https://ok-ege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hyperlink" Target="https://ok-ege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55576"/>
            <a:ext cx="7920880" cy="79208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1783" y="791073"/>
            <a:ext cx="7816418" cy="144655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smtClean="0">
                <a:solidFill>
                  <a:srgbClr val="C00000"/>
                </a:solidFill>
                <a:latin typeface="Mont SemiBold" panose="00000800000000000000" pitchFamily="2" charset="0"/>
              </a:rPr>
              <a:t>Новогодние тексты </a:t>
            </a:r>
          </a:p>
          <a:p>
            <a:pPr algn="ctr"/>
            <a:r>
              <a:rPr lang="ru-RU" sz="4400" b="1" smtClean="0">
                <a:solidFill>
                  <a:srgbClr val="C00000"/>
                </a:solidFill>
                <a:latin typeface="Mont SemiBold" panose="00000800000000000000" pitchFamily="2" charset="0"/>
              </a:rPr>
              <a:t>и задания</a:t>
            </a:r>
            <a:endParaRPr lang="ru-RU" sz="4000" b="1">
              <a:solidFill>
                <a:srgbClr val="C00000"/>
              </a:solidFill>
              <a:latin typeface="Mont SemiBold" panose="000008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273120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400"/>
              </a:spcAft>
            </a:pPr>
            <a:r>
              <a:rPr lang="ru-RU" altLang="ru-RU" sz="2200" b="1" dirty="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Беляева Оксана Николаевна</a:t>
            </a:r>
            <a:endParaRPr lang="ru-RU" altLang="ru-RU" sz="2200" b="1" dirty="0"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53684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755576"/>
            <a:ext cx="9135532" cy="78488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1403648"/>
            <a:ext cx="8103497" cy="6336704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1403648"/>
            <a:ext cx="810349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     Что 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может быть источником радости для человека? На этот вопрос пытается найти ответ Б.П.Екимов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 </a:t>
            </a:r>
            <a:endParaRPr lang="ru-RU" sz="20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algn="just"/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</a:t>
            </a:r>
            <a:r>
              <a:rPr lang="ru-RU" sz="20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    Позиция 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автора ясна. Б.П.Екимов считает, что источником радости может быть самая незначительная деталь, но главное - уметь дарить радость людям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</a:t>
            </a:r>
            <a:endParaRPr lang="ru-RU" sz="20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algn="just"/>
            <a:r>
              <a:rPr lang="ru-RU" sz="20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    Интересно 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проследить, как писатель рассматривает поставленную проблему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 </a:t>
            </a:r>
            <a:r>
              <a:rPr lang="ru-RU" sz="20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Вопервых, Борис 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Петрович Екимов обращает внимание на девичью болтовню и на то, как этот диалог повлиял на настроение уставших от повседневной 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суеты </a:t>
            </a:r>
            <a:r>
              <a:rPr lang="ru-RU" sz="20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пассажиров. Во-вторых, автор 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подчеркивает радость, которую испытывала девушка при воспоминании о предстоящем вручении подарков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 </a:t>
            </a:r>
            <a:endParaRPr lang="ru-RU" sz="20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algn="just"/>
            <a:r>
              <a:rPr lang="ru-RU" sz="20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    Сопоставляя эти примеры, Б.П.Екимов 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приходит к выводу, 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что </a:t>
            </a:r>
            <a:r>
              <a:rPr lang="ru-RU" sz="20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взависимости 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от настроения у человека 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меняется </a:t>
            </a:r>
            <a:r>
              <a:rPr lang="ru-RU" sz="20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мировозрение</a:t>
            </a:r>
            <a:r>
              <a:rPr 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: “берёзы да сосны сторожат тропинку”, “малиновый чистый закат над чёрными елями”.</a:t>
            </a:r>
            <a:r>
              <a:rPr lang="ru-RU" sz="2000" i="1"/>
              <a:t> </a:t>
            </a:r>
          </a:p>
          <a:p>
            <a:r>
              <a:rPr lang="ru-RU" sz="2400"/>
              <a:t/>
            </a:r>
            <a:br>
              <a:rPr lang="ru-RU" sz="2400"/>
            </a:br>
            <a:endParaRPr lang="ru-RU" altLang="ru-RU" sz="2200" dirty="0">
              <a:latin typeface="Montserrat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2105725"/>
            <a:ext cx="64886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700" dirty="0">
              <a:solidFill>
                <a:srgbClr val="E63100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603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755576"/>
            <a:ext cx="9135532" cy="78488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1403648"/>
            <a:ext cx="8103497" cy="6336704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1403648"/>
            <a:ext cx="810349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>
                <a:solidFill>
                  <a:srgbClr val="C00000"/>
                </a:solidFill>
                <a:latin typeface="Montserrat Medium" pitchFamily="2" charset="-52"/>
                <a:cs typeface="Arial" panose="020B0604020202020204" pitchFamily="34" charset="0"/>
              </a:rPr>
              <a:t>      🔶Исправим ошибки вместе</a:t>
            </a:r>
            <a:endParaRPr lang="ru-RU" sz="1600">
              <a:solidFill>
                <a:srgbClr val="C00000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algn="just"/>
            <a:endParaRPr lang="ru-RU" sz="18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algn="just"/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     Что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может быть источником радости для человека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?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О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твет на этот вопрос предлагает писатель Борис Петрович Екимов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 </a:t>
            </a:r>
            <a:endParaRPr lang="ru-RU" sz="18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algn="just"/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    Позиция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автора ясна. Б.П.Екимов считает, что источником радости может быть самая незначительная деталь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и важно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уметь дарить радость людям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</a:t>
            </a:r>
            <a:endParaRPr lang="ru-RU" sz="18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algn="just"/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    Интересно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проследить, как писатель рассматривает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поставленную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проблему. Рассказчик вспоминает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девичью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болтовню в электричке (ПРИМЕР ИЗ ТЕКСТА. ПОЯСНЕНИЕ-МИКРОВЫВОД).</a:t>
            </a:r>
          </a:p>
          <a:p>
            <a:pPr algn="just"/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   Автор акцентирует внимание читателя на том, как рассуждения счастливой девушки о предстоящем вручении новогодних подарков повлияли на настроение рассказчика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(ПРИМЕР ИЗ ТЕКСТА.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ПОЯСНЕНИЕ-МИКРОВЫВОД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    Эти примеры соотносятся как причина и следствие. Благодаря рассуждениям девушки, которая с любовью подготовила для близких нужные подарки, окружающие почувствовали новогоднее настроение, а рассказчик ощутил настоящую радость, которая изменила его отношение к миру.</a:t>
            </a:r>
            <a:endParaRPr lang="ru-RU" sz="1800" i="1"/>
          </a:p>
          <a:p>
            <a:r>
              <a:rPr lang="ru-RU" sz="2400"/>
              <a:t/>
            </a:r>
            <a:br>
              <a:rPr lang="ru-RU" sz="2400"/>
            </a:br>
            <a:endParaRPr lang="ru-RU" altLang="ru-RU" sz="2200" dirty="0">
              <a:latin typeface="Montserrat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2105725"/>
            <a:ext cx="64886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700" dirty="0">
              <a:solidFill>
                <a:srgbClr val="E63100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035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755576"/>
            <a:ext cx="9135532" cy="78488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1403648"/>
            <a:ext cx="8103497" cy="6336704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1403648"/>
            <a:ext cx="8103496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>
                <a:solidFill>
                  <a:srgbClr val="C00000"/>
                </a:solidFill>
                <a:latin typeface="Montserrat Medium" pitchFamily="2" charset="-52"/>
                <a:cs typeface="Arial" panose="020B0604020202020204" pitchFamily="34" charset="0"/>
              </a:rPr>
              <a:t>      </a:t>
            </a:r>
            <a:r>
              <a:rPr lang="ru-RU" sz="1600" smtClean="0">
                <a:solidFill>
                  <a:srgbClr val="C00000"/>
                </a:solidFill>
                <a:latin typeface="Montserrat Medium" pitchFamily="2" charset="-52"/>
                <a:cs typeface="Arial" panose="020B0604020202020204" pitchFamily="34" charset="0"/>
              </a:rPr>
              <a:t>🔶Ещё несколько проблем</a:t>
            </a:r>
            <a:endParaRPr lang="ru-RU" sz="20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endParaRPr lang="ru-RU" sz="1600" b="1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r>
              <a:rPr lang="ru-RU" sz="1600" b="1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Проблема </a:t>
            </a:r>
            <a:r>
              <a:rPr lang="ru-RU" sz="1600" b="1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восприятия </a:t>
            </a:r>
            <a:r>
              <a:rPr lang="ru-RU" sz="1600" b="1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окружающего </a:t>
            </a:r>
            <a:r>
              <a:rPr lang="ru-RU" sz="1600" b="1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мира.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(Что может изменить отношение человека к окружающему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миру</a:t>
            </a:r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?)</a:t>
            </a:r>
          </a:p>
          <a:p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Хорошее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настроение другого человека, встреча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с </a:t>
            </a:r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добрыми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людьми</a:t>
            </a:r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забота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о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близких</a:t>
            </a:r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природа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могут изменить пессимистический взгляд на жизнь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и </a:t>
            </a:r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подарить радость.</a:t>
            </a:r>
          </a:p>
          <a:p>
            <a:endParaRPr lang="ru-RU" sz="16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r>
              <a:rPr lang="ru-RU" sz="1600" b="1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Проблема </a:t>
            </a:r>
            <a:r>
              <a:rPr lang="ru-RU" sz="1600" b="1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внимательного, заботливого отношения к родным и близким.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Что </a:t>
            </a:r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даёт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человеку забота о близких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?) </a:t>
            </a:r>
            <a:endParaRPr lang="ru-RU" sz="16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Забота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о близких наполняет жизнь человека смыслом, чувством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радости</a:t>
            </a:r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</a:t>
            </a:r>
          </a:p>
          <a:p>
            <a:endParaRPr lang="ru-RU" sz="16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r>
              <a:rPr lang="ru-RU" sz="1600" b="1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Проблема </a:t>
            </a:r>
            <a:r>
              <a:rPr lang="ru-RU" sz="1600" b="1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невнимательного, равнодушного отношения </a:t>
            </a:r>
            <a:r>
              <a:rPr lang="ru-RU" sz="1600" b="1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к </a:t>
            </a:r>
            <a:r>
              <a:rPr lang="ru-RU" sz="1600" b="1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окружающим.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(К чему ведёт привычка к невнимательному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отношению </a:t>
            </a:r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к людям?) </a:t>
            </a:r>
            <a:endParaRPr lang="ru-RU" sz="16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Погружаясь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в свои собственные проблемы, люди не обращают внимания друг на друга и утрачивают ощущение радости.</a:t>
            </a:r>
          </a:p>
          <a:p>
            <a:endParaRPr lang="ru-RU" sz="16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r>
              <a:rPr lang="ru-RU" sz="1600" b="1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Проблема </a:t>
            </a:r>
            <a:r>
              <a:rPr lang="ru-RU" sz="1600" b="1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умения радоваться, проблема источника радости.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(Что может быть источником радости для человека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?) </a:t>
            </a:r>
            <a:endParaRPr lang="ru-RU" sz="16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Нужно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уметь дарить радость людям, и тогда источником радости может стать даже самая незначительная </a:t>
            </a:r>
            <a:r>
              <a:rPr lang="ru-RU" sz="16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деталь</a:t>
            </a:r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</a:t>
            </a:r>
          </a:p>
          <a:p>
            <a:endParaRPr lang="ru-RU" sz="16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r>
              <a:rPr lang="ru-RU" sz="1600" b="1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Проблема выбора подарков. </a:t>
            </a:r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(Какие подарки радуют? Как нужно выбирать подарок?)</a:t>
            </a:r>
          </a:p>
          <a:p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Подарок важно выбирать с любовью, заботой, с вниманием к человеку.</a:t>
            </a:r>
            <a:endParaRPr lang="ru-RU" sz="16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r>
              <a:rPr lang="ru-RU" sz="1600"/>
              <a:t/>
            </a:r>
            <a:br>
              <a:rPr lang="ru-RU" sz="1600"/>
            </a:br>
            <a:r>
              <a:rPr lang="ru-RU" sz="2400"/>
              <a:t/>
            </a:r>
            <a:br>
              <a:rPr lang="ru-RU" sz="2400"/>
            </a:br>
            <a:endParaRPr lang="ru-RU" altLang="ru-RU" sz="2200" dirty="0">
              <a:latin typeface="Montserrat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2105725"/>
            <a:ext cx="64886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700" dirty="0">
              <a:solidFill>
                <a:srgbClr val="E63100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6402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755576"/>
            <a:ext cx="9135532" cy="78488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1403648"/>
            <a:ext cx="8103497" cy="6336704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1403648"/>
            <a:ext cx="810349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>
                <a:solidFill>
                  <a:srgbClr val="C00000"/>
                </a:solidFill>
                <a:latin typeface="Montserrat Medium" pitchFamily="2" charset="-52"/>
                <a:cs typeface="Arial" panose="020B0604020202020204" pitchFamily="34" charset="0"/>
              </a:rPr>
              <a:t>      </a:t>
            </a:r>
            <a:r>
              <a:rPr lang="ru-RU" sz="1600" smtClean="0">
                <a:solidFill>
                  <a:srgbClr val="C00000"/>
                </a:solidFill>
                <a:latin typeface="Montserrat Medium" pitchFamily="2" charset="-52"/>
                <a:cs typeface="Arial" panose="020B0604020202020204" pitchFamily="34" charset="0"/>
              </a:rPr>
              <a:t>🔶Задание: орфография.</a:t>
            </a:r>
          </a:p>
          <a:p>
            <a:pPr algn="just"/>
            <a:r>
              <a:rPr lang="ru-RU" sz="1600" smtClean="0">
                <a:solidFill>
                  <a:srgbClr val="C00000"/>
                </a:solidFill>
                <a:latin typeface="Montserrat Medium" pitchFamily="2" charset="-52"/>
                <a:cs typeface="Arial" panose="020B0604020202020204" pitchFamily="34" charset="0"/>
              </a:rPr>
              <a:t>Раскройте скобки, вставьте пропущенные буквы.</a:t>
            </a:r>
            <a:endParaRPr lang="ru-RU" sz="20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indent="360000" algn="just"/>
            <a:endParaRPr lang="ru-RU" sz="16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indent="360000" algn="just"/>
            <a:endParaRPr lang="ru-RU" sz="18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indent="360000" algn="just"/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1)Рано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утром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(в)потьмах подн..мался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я и брёл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к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эл..ктрич(?)ке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ехал в битком набитом вагоне. (2)Потом –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слякотный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пе(р/рр)он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… (3)Городские зимние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угрюмые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сум..рки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 (4)Людской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поток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н..сёт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тебя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(к/ко)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входу в метро. </a:t>
            </a:r>
          </a:p>
          <a:p>
            <a:pPr indent="360000" algn="just"/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(5)Там давка: в дверях,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у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турн..кетов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у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э(с/кс)к..латоров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в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подземных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пер..ходах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 (6)В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жёлтом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эл..ктрическом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свете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теч(о/ё)т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и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теч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(о/ё)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молчаливая людская река… </a:t>
            </a:r>
          </a:p>
          <a:p>
            <a:pPr indent="360000" algn="just"/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(7)К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вечеру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наглядиш(?)ся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наслушаеш(?)ся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устанешь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ел(е/и) бр..дёшь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 </a:t>
            </a:r>
          </a:p>
          <a:p>
            <a:pPr indent="360000" algn="just"/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8)Снов(а/о)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– метро,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его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подз..мелья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…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9)Выбереш(?)ся (от)туда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вздохнёшь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и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сп..шишь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к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электрич(?)ке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в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её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вечерн..ю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толкотню, Бога моля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что(бы) (не/ни)отменили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 </a:t>
            </a:r>
          </a:p>
          <a:p>
            <a:pPr indent="360000" algn="just"/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(10)Так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и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т…кла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моя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(М/м)осковская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жизнь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: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(за)днём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– день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(за)неделей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– другая. (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11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) (За)темно встанеш(?), (за)темно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к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дому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прибьёш(?)ся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 (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12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)(Ни)чему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не рад, даже зиме и снегу. </a:t>
            </a:r>
          </a:p>
          <a:p>
            <a:r>
              <a:rPr lang="ru-RU" sz="1600"/>
              <a:t/>
            </a:r>
            <a:br>
              <a:rPr lang="ru-RU" sz="1600"/>
            </a:br>
            <a:r>
              <a:rPr lang="ru-RU" sz="2400"/>
              <a:t/>
            </a:r>
            <a:br>
              <a:rPr lang="ru-RU" sz="2400"/>
            </a:br>
            <a:endParaRPr lang="ru-RU" altLang="ru-RU" sz="2200" dirty="0">
              <a:latin typeface="Montserrat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2105725"/>
            <a:ext cx="64886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700" dirty="0">
              <a:solidFill>
                <a:srgbClr val="E63100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34575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755576"/>
            <a:ext cx="9135532" cy="78488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1403648"/>
            <a:ext cx="8103497" cy="6336704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1403648"/>
            <a:ext cx="81034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>
                <a:solidFill>
                  <a:srgbClr val="C00000"/>
                </a:solidFill>
                <a:latin typeface="Montserrat Medium" pitchFamily="2" charset="-52"/>
                <a:cs typeface="Arial" panose="020B0604020202020204" pitchFamily="34" charset="0"/>
              </a:rPr>
              <a:t>      </a:t>
            </a:r>
            <a:r>
              <a:rPr lang="ru-RU" sz="1600" smtClean="0">
                <a:solidFill>
                  <a:srgbClr val="C00000"/>
                </a:solidFill>
                <a:latin typeface="Montserrat Medium" pitchFamily="2" charset="-52"/>
                <a:cs typeface="Arial" panose="020B0604020202020204" pitchFamily="34" charset="0"/>
              </a:rPr>
              <a:t>🔶Задание: пунктуация.</a:t>
            </a:r>
          </a:p>
          <a:p>
            <a:pPr algn="just"/>
            <a:r>
              <a:rPr lang="ru-RU" sz="1600" smtClean="0">
                <a:solidFill>
                  <a:srgbClr val="C00000"/>
                </a:solidFill>
                <a:latin typeface="Montserrat Medium" pitchFamily="2" charset="-52"/>
                <a:cs typeface="Arial" panose="020B0604020202020204" pitchFamily="34" charset="0"/>
              </a:rPr>
              <a:t>Расставьте пропущенные знаки препинания. Подчеркните грамматические основы в пяти предложениях. Выделите вводные слова.</a:t>
            </a:r>
            <a:endParaRPr lang="ru-RU" sz="20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indent="360000" algn="just"/>
            <a:endParaRPr lang="ru-RU" sz="16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indent="360000" algn="just"/>
            <a:endParaRPr lang="ru-RU" sz="16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indent="360000" algn="just"/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(42)Не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только я и соседи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но кажется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уже весь вагон слушал счастливую повесть девушки о новогодних подарках.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43)Наверное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у всех, как и у меня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,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отступило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забылось дневное, несладкое,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а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проснулось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нахлынуло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иное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ведь и вправду Новый год близок… </a:t>
            </a:r>
          </a:p>
          <a:p>
            <a:pPr indent="360000" algn="just"/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(44)Я вышел из вагона с лёгким сердцем, торопиться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не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стал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пропуская спешащих. (45)Дорога славная: берёзы да сосны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сторожат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тропинку не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больно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холодно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а на душе вовсе тепло. (46)Спасибо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той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девочке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которую унесла электричка. (47)А в помощь ей – малиновый чистый закат над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чёрными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елями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бормочущая во тьме речушка под гибким деревянным мостком,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говор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вдали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детский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смех </a:t>
            </a:r>
            <a:r>
              <a:rPr lang="ru-RU" sz="18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и конечно </a:t>
            </a:r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надежда. </a:t>
            </a:r>
          </a:p>
          <a:p>
            <a:pPr indent="360000" algn="just"/>
            <a:r>
              <a:rPr lang="ru-RU" sz="18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(48)Так что шагай, человече… </a:t>
            </a:r>
          </a:p>
          <a:p>
            <a:r>
              <a:rPr lang="ru-RU" sz="1600"/>
              <a:t/>
            </a:r>
            <a:br>
              <a:rPr lang="ru-RU" sz="1600"/>
            </a:br>
            <a:r>
              <a:rPr lang="ru-RU" sz="2400"/>
              <a:t/>
            </a:r>
            <a:br>
              <a:rPr lang="ru-RU" sz="2400"/>
            </a:br>
            <a:endParaRPr lang="ru-RU" altLang="ru-RU" sz="2200" dirty="0">
              <a:latin typeface="Montserrat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2105725"/>
            <a:ext cx="64886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700" dirty="0">
              <a:solidFill>
                <a:srgbClr val="E63100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1027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54151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hlinkClick r:id="rId2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1" y="2700397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29055" y="2195736"/>
            <a:ext cx="8013882" cy="4998903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63700" y="2674237"/>
            <a:ext cx="7280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smtClean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Орфография</a:t>
            </a:r>
            <a:endParaRPr lang="ru-RU" altLang="ru-RU" sz="2800" dirty="0">
              <a:solidFill>
                <a:srgbClr val="E63100"/>
              </a:solidFill>
              <a:latin typeface="Montserrat SemiBold" pitchFamily="2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59632" y="3224840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Правописание гласных (безударные проверяемые, непроверяемые, чередующиеся) в корне слова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Правописание гласных и согласных в приставке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Употребление Ъ и 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Правописание гласных и согласных в суффиксах слов разных частей речи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Правописание безударных гласных в окончаниях слов разных частей речи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Слитное, дефисное и раздельное написание слов разных частей речи (имена существительные, имена прилагательные, местоимения, наречия, служебные части речи)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Слитное и раздельное написание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НЕ (НИ) со словами разных частей речи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 и НН в словах разных частей речи</a:t>
            </a:r>
          </a:p>
        </p:txBody>
      </p:sp>
    </p:spTree>
    <p:extLst>
      <p:ext uri="{BB962C8B-B14F-4D97-AF65-F5344CB8AC3E}">
        <p14:creationId xmlns:p14="http://schemas.microsoft.com/office/powerpoint/2010/main" val="677778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54151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hlinkClick r:id="rId2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1" y="2700397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29055" y="2195736"/>
            <a:ext cx="8013882" cy="4998903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63700" y="2674237"/>
            <a:ext cx="7280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smtClean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Пунктуация</a:t>
            </a:r>
            <a:endParaRPr lang="ru-RU" altLang="ru-RU" sz="2800" dirty="0">
              <a:solidFill>
                <a:srgbClr val="E63100"/>
              </a:solidFill>
              <a:latin typeface="Montserrat SemiBold" pitchFamily="2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59632" y="3224840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Тире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между подлежащим и сказуемым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Тире в неполном предложении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Знаки препинания в простом предложении 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однородными членами и обобщающим 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словом, с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обособленными 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определениями, с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обособленными 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приложениями, с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обособленными 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обстоятельствами, с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уточняющими 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членами, со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сравнительным 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оборотом, с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вводными и вставными 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конструкциями, с обращениями, с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междометиями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Знаки препинания в сложносочинённом предложении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Знаки препинания в сложноподчинённом предложении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Знаки препинания в бессоюзном сложном предложении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Знаки препинания в сложном предложении с разными видами связи между частями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Знаки препинания при передаче прямой речи и цитировании</a:t>
            </a:r>
          </a:p>
        </p:txBody>
      </p:sp>
    </p:spTree>
    <p:extLst>
      <p:ext uri="{BB962C8B-B14F-4D97-AF65-F5344CB8AC3E}">
        <p14:creationId xmlns:p14="http://schemas.microsoft.com/office/powerpoint/2010/main" val="1764873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54151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hlinkClick r:id="rId2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1" y="2700397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29055" y="2195736"/>
            <a:ext cx="8013882" cy="4998903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63700" y="2674237"/>
            <a:ext cx="7280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smtClean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Грамматика: сочетание слов</a:t>
            </a:r>
            <a:endParaRPr lang="ru-RU" altLang="ru-RU" sz="2800" dirty="0">
              <a:solidFill>
                <a:srgbClr val="E63100"/>
              </a:solidFill>
              <a:latin typeface="Montserrat SemiBold" pitchFamily="2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59631" y="3224840"/>
            <a:ext cx="66967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еправильное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употребление падежной формы существительного с предлогом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арушение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связи между подлежащим и сказуемым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Нарушение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видовременной соотнесённости глагольных форм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Ошибочное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словообразование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Ошибочное образование форм существительного, прилагательного, числительного, местоимения, глагола</a:t>
            </a:r>
            <a:endParaRPr lang="ru-RU" sz="1600">
              <a:solidFill>
                <a:schemeClr val="tx1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арушение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согласования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арушение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арушение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способа выражения сказуемого в отдельных 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конструкциях</a:t>
            </a:r>
            <a:endParaRPr lang="ru-RU" sz="1600">
              <a:solidFill>
                <a:schemeClr val="tx1"/>
              </a:solidFill>
              <a:latin typeface="Montserrat Medium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55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54151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hlinkClick r:id="rId2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1" y="2700397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29055" y="2195736"/>
            <a:ext cx="8013882" cy="4998903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63700" y="2674237"/>
            <a:ext cx="7280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smtClean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Грамматика: предложение</a:t>
            </a:r>
            <a:endParaRPr lang="ru-RU" altLang="ru-RU" sz="2800" dirty="0">
              <a:solidFill>
                <a:srgbClr val="E63100"/>
              </a:solidFill>
              <a:latin typeface="Montserrat SemiBold" pitchFamily="2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59631" y="3224840"/>
            <a:ext cx="69847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Нарушение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в построении предложения с несогласованным приложением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арушение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в построении предложения с однородными членами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арушение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в построении предложения с причастным оборотом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арушение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в построении предложения с деепричастным оборотом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арушение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в построении предложения с 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прямой или косвенной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речью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Нарушение </a:t>
            </a:r>
            <a:r>
              <a:rPr 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границ </a:t>
            </a: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предложения</a:t>
            </a:r>
            <a:endParaRPr lang="ru-RU" sz="1600">
              <a:solidFill>
                <a:schemeClr val="tx1"/>
              </a:solidFill>
              <a:latin typeface="Montserrat Medium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70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54151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hlinkClick r:id="rId2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1" y="2700397"/>
            <a:ext cx="184731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38791" y="2482345"/>
            <a:ext cx="8013882" cy="4998903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63700" y="2674237"/>
            <a:ext cx="7280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smtClean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Речь</a:t>
            </a:r>
            <a:endParaRPr lang="ru-RU" altLang="ru-RU" sz="2800" dirty="0">
              <a:solidFill>
                <a:srgbClr val="E63100"/>
              </a:solidFill>
              <a:latin typeface="Montserrat SemiBold" pitchFamily="2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59631" y="3224840"/>
            <a:ext cx="728330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Употребление </a:t>
            </a:r>
            <a:r>
              <a:rPr lang="ru-RU" alt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слова </a:t>
            </a:r>
            <a:r>
              <a:rPr lang="ru-RU" alt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в несвойственном ему значении</a:t>
            </a:r>
          </a:p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Неразличение оттенков значения, вносимых в слово приставкой </a:t>
            </a:r>
            <a:r>
              <a:rPr lang="ru-RU" alt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или суффиксом</a:t>
            </a:r>
            <a:r>
              <a:rPr lang="ru-RU" alt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, неправильный выбор паронима</a:t>
            </a:r>
          </a:p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Неразличение синонимичных слов</a:t>
            </a:r>
          </a:p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smtClean="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Неуместное </a:t>
            </a:r>
            <a:r>
              <a:rPr lang="ru-RU" altLang="ru-RU" sz="1600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употребление эмоционально-окрашенных слов и фразеологизмов</a:t>
            </a:r>
          </a:p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bmk="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Неоправданное употребление просторечных </a:t>
            </a:r>
            <a:r>
              <a:rPr lang="ru-RU" altLang="ru-RU" sz="1600" smtClean="0" bmk="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слов и канцеляризмов </a:t>
            </a:r>
            <a:endParaRPr lang="ru-RU" altLang="ru-RU" sz="1600" bmk="">
              <a:solidFill>
                <a:schemeClr val="tx1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bmk="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Нарушение лексической сочетаемости</a:t>
            </a:r>
          </a:p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bmk="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Употребление лишних слов (плеоназм)</a:t>
            </a:r>
          </a:p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bmk="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Употребление однокоренных слов в близком контексте (тавтология)</a:t>
            </a:r>
          </a:p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bmk="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Неоправданное повторение слова</a:t>
            </a:r>
          </a:p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bmk="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Бедность и однообразие синтаксических конструкций</a:t>
            </a:r>
          </a:p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bmk="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Неудачное употребление местоимений</a:t>
            </a:r>
          </a:p>
          <a:p>
            <a:pPr marL="285750" lvl="0" indent="-285750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bmk="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Речевая недостаточность, пропуск значимого </a:t>
            </a:r>
            <a:r>
              <a:rPr lang="ru-RU" altLang="ru-RU" sz="1600" smtClean="0" bmk="">
                <a:solidFill>
                  <a:schemeClr val="tx1"/>
                </a:solidFill>
                <a:latin typeface="Montserrat Medium" pitchFamily="2" charset="-52"/>
                <a:cs typeface="Arial" panose="020B0604020202020204" pitchFamily="34" charset="0"/>
              </a:rPr>
              <a:t>слова</a:t>
            </a:r>
            <a:endParaRPr lang="ru-RU" altLang="ru-RU" sz="1600">
              <a:solidFill>
                <a:schemeClr val="tx1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endParaRPr lang="ru-RU" sz="1600" smtClean="0">
              <a:solidFill>
                <a:schemeClr val="tx1"/>
              </a:solidFill>
              <a:latin typeface="Montserrat Medium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61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755576"/>
            <a:ext cx="9135532" cy="78488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65059" y="1691680"/>
            <a:ext cx="8077990" cy="6048672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6673" y="3039195"/>
            <a:ext cx="72728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🔶Читаем и разбираем «новогодний текст» ЕГЭ.</a:t>
            </a:r>
            <a:endParaRPr lang="ru-RU" sz="22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endParaRPr lang="ru-RU" sz="22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r>
              <a:rPr lang="ru-RU" sz="22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🔶Разбираем фрагмент сочинения.</a:t>
            </a:r>
          </a:p>
          <a:p>
            <a:endParaRPr lang="ru-RU" sz="22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r>
              <a:rPr lang="ru-RU" sz="22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🔶Готовим задания по этому тексту.</a:t>
            </a:r>
          </a:p>
          <a:p>
            <a:endParaRPr lang="ru-RU" altLang="ru-RU" sz="2200" dirty="0">
              <a:latin typeface="Montserrat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2105725"/>
            <a:ext cx="6488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smtClean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Праздник – повод для работы!</a:t>
            </a:r>
            <a:endParaRPr lang="ru-RU" altLang="ru-RU" sz="700" dirty="0">
              <a:solidFill>
                <a:srgbClr val="E63100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8763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565060" y="1389247"/>
            <a:ext cx="8013882" cy="6653539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805365"/>
            <a:ext cx="727280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11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Письмо </a:t>
            </a:r>
            <a:r>
              <a:rPr lang="ru-RU" altLang="ru-RU" sz="1100" dirty="0" err="1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Рособрнадзора</a:t>
            </a:r>
            <a:r>
              <a:rPr lang="ru-RU" altLang="ru-RU" sz="11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№04-416 от 26.10.2024 о направлении методических документов, рекомендуемых при организации и проведении итогового сочинения (изложения). – </a:t>
            </a:r>
            <a:r>
              <a:rPr lang="ru-RU" altLang="ru-RU" sz="11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  <a:hlinkClick r:id="rId2"/>
              </a:rPr>
              <a:t>https://</a:t>
            </a:r>
            <a:r>
              <a:rPr lang="ru-RU" altLang="ru-RU" sz="1100" dirty="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  <a:hlinkClick r:id="rId2"/>
              </a:rPr>
              <a:t>fipi.ru/itogovoe-sochinenie</a:t>
            </a:r>
            <a:r>
              <a:rPr lang="ru-RU" altLang="ru-RU" sz="1100" dirty="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</a:t>
            </a:r>
            <a:endParaRPr lang="ru-RU" altLang="ru-RU" sz="1100" dirty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11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Беляева </a:t>
            </a:r>
            <a:r>
              <a:rPr lang="ru-RU" altLang="ru-RU" sz="11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О.Н., </a:t>
            </a:r>
            <a:r>
              <a:rPr lang="ru-RU" altLang="ru-RU" sz="1100" dirty="0" err="1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Тыранов</a:t>
            </a:r>
            <a:r>
              <a:rPr lang="ru-RU" altLang="ru-RU" sz="11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Н.Д. Идеальное сочинение. Подготовка к ЕГЭ. Проблема. Позиция. Комментарий. – Р/н/Д.: Феникс, 2024.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11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Беляева О.Н., </a:t>
            </a:r>
            <a:r>
              <a:rPr lang="ru-RU" altLang="ru-RU" sz="1100" dirty="0" err="1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Тыранов</a:t>
            </a:r>
            <a:r>
              <a:rPr lang="ru-RU" altLang="ru-RU" sz="11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 Н.Д. Сочинение без ошибок (логика, грамотность, этика). – М.: Титул, </a:t>
            </a:r>
            <a:r>
              <a:rPr lang="ru-RU" alt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2021</a:t>
            </a:r>
            <a:r>
              <a:rPr lang="ru-RU" altLang="ru-RU" sz="11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Методические и аналитические материалы, размещенные на сайте ФГБНУ «ФИПИ» (</a:t>
            </a:r>
            <a:r>
              <a:rPr 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  <a:hlinkClick r:id="rId3"/>
              </a:rPr>
              <a:t>www.fipi.ru</a:t>
            </a:r>
            <a:r>
              <a:rPr 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), ссылки на которые даны на сайте Рособрнадзора (</a:t>
            </a:r>
            <a:r>
              <a:rPr 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  <a:hlinkClick r:id="rId4"/>
              </a:rPr>
              <a:t>https://obrnadzor.gov.ru/navigator-gia</a:t>
            </a:r>
            <a:r>
              <a:rPr 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Методические материалы для председателей и членов предметных комиссий субъектов Российской Федерации по проверке выполнения заданий с развёрнутым ответом экзаменационных работ ЕГЭ </a:t>
            </a:r>
            <a:r>
              <a:rPr lang="ru-RU" sz="11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2025 </a:t>
            </a:r>
            <a:r>
              <a:rPr 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года. – Москва: ФИПИ, </a:t>
            </a:r>
            <a:r>
              <a:rPr lang="ru-RU" sz="11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2025.</a:t>
            </a:r>
            <a:endParaRPr lang="ru-RU" sz="11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Указания по оцениванию развернутых ответов участников ЕГЭ для эксперта, проверяющего ответ на задание 27 по русскому языку. </a:t>
            </a:r>
            <a:r>
              <a:rPr lang="ru-RU" sz="11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2025. </a:t>
            </a:r>
            <a:r>
              <a:rPr 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– Сост. Р.Д. Дощинский, электронный документ.</a:t>
            </a:r>
          </a:p>
          <a:p>
            <a:pPr marL="342900" indent="-342900">
              <a:buAutoNum type="arabicPeriod"/>
            </a:pPr>
            <a:r>
              <a:rPr 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Методические рекомендации по проверке развёрнутых ответов </a:t>
            </a:r>
            <a:r>
              <a:rPr lang="ru-RU" sz="11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ЕГЭ-2024 </a:t>
            </a:r>
            <a:r>
              <a:rPr lang="ru-RU" sz="11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 русскому языку. Учебно-методическое пособие для экспертов предметной комиссии по русскому языку Санкт-Петербурга. – СПб: СПбЦОКОиИТ, </a:t>
            </a:r>
            <a:r>
              <a:rPr lang="ru-RU" sz="11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2024.</a:t>
            </a:r>
            <a:endParaRPr lang="ru-RU" sz="110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ru-RU" altLang="ru-RU" sz="1100" dirty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1835696"/>
            <a:ext cx="7280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ИСПОЛЬЗОВАННАЯ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699118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65059" y="1389246"/>
            <a:ext cx="8013882" cy="6653539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63700" y="1745685"/>
            <a:ext cx="7280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ДЛЯ ПРИЯТНЫХ ПОКУПОК</a:t>
            </a:r>
            <a:endParaRPr lang="ru-RU" altLang="ru-RU" sz="2400" dirty="0">
              <a:solidFill>
                <a:srgbClr val="E63100"/>
              </a:solidFill>
              <a:latin typeface="Montserrat SemiBold" pitchFamily="2" charset="-52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3700" y="2331621"/>
            <a:ext cx="72728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 smtClean="0">
                <a:latin typeface="Mont SemiBold" panose="00000800000000000000" pitchFamily="2" charset="0"/>
              </a:rPr>
              <a:t>Интернет-магазин </a:t>
            </a:r>
            <a:r>
              <a:rPr lang="en-US" sz="1800" dirty="0" smtClean="0">
                <a:solidFill>
                  <a:srgbClr val="0070C0"/>
                </a:solidFill>
                <a:latin typeface="Mont SemiBold" panose="00000800000000000000" pitchFamily="2" charset="0"/>
                <a:hlinkClick r:id="rId2"/>
              </a:rPr>
              <a:t>ok-ege.ru</a:t>
            </a:r>
            <a:endParaRPr lang="ru-RU" sz="1800" dirty="0" smtClean="0">
              <a:solidFill>
                <a:srgbClr val="0070C0"/>
              </a:solidFill>
              <a:latin typeface="Mont SemiBold" panose="000008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074BC"/>
                </a:solidFill>
                <a:latin typeface="Mont SemiBold" panose="00000800000000000000" pitchFamily="2" charset="0"/>
              </a:rPr>
              <a:t>Кодовое слово для скидки в ноябре </a:t>
            </a:r>
            <a:r>
              <a:rPr lang="ru-RU" sz="1800" smtClean="0">
                <a:solidFill>
                  <a:srgbClr val="0074BC"/>
                </a:solidFill>
                <a:latin typeface="Mont SemiBold" panose="00000800000000000000" pitchFamily="2" charset="0"/>
              </a:rPr>
              <a:t>– </a:t>
            </a:r>
            <a:r>
              <a:rPr lang="ru-RU" sz="1800" smtClean="0">
                <a:solidFill>
                  <a:srgbClr val="0074BC"/>
                </a:solidFill>
                <a:latin typeface="Mont SemiBold" panose="00000800000000000000" pitchFamily="2" charset="0"/>
              </a:rPr>
              <a:t>СНЕЖОК</a:t>
            </a:r>
            <a:endParaRPr lang="ru-RU" sz="1800" dirty="0">
              <a:solidFill>
                <a:srgbClr val="0074BC"/>
              </a:solidFill>
              <a:latin typeface="Mont SemiBold" panose="00000800000000000000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53558" y="3347863"/>
            <a:ext cx="5490850" cy="1901825"/>
          </a:xfrm>
          <a:prstGeom prst="roundRect">
            <a:avLst>
              <a:gd name="adj" fmla="val 251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38100" dir="2700000" algn="tl" rotWithShape="0">
              <a:srgbClr val="0074BC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964594" y="5570820"/>
            <a:ext cx="7280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ДЛЯ СВЯЗИ</a:t>
            </a:r>
            <a:endParaRPr lang="ru-RU" altLang="ru-RU" sz="2400" dirty="0">
              <a:solidFill>
                <a:srgbClr val="E63100"/>
              </a:solidFill>
              <a:latin typeface="Montserrat SemiBold" pitchFamily="2" charset="-52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4594" y="621889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 smtClean="0">
                <a:latin typeface="Mont SemiBold" panose="00000800000000000000" pitchFamily="2" charset="0"/>
              </a:rPr>
              <a:t>Группа </a:t>
            </a:r>
            <a:r>
              <a:rPr lang="en-US" sz="1800" b="1" dirty="0">
                <a:latin typeface="Mont SemiBold" panose="00000800000000000000" pitchFamily="2" charset="0"/>
              </a:rPr>
              <a:t>VK </a:t>
            </a:r>
            <a:r>
              <a:rPr lang="en-US" sz="1800" b="1" dirty="0">
                <a:latin typeface="Mont SemiBold" panose="00000800000000000000" pitchFamily="2" charset="0"/>
                <a:hlinkClick r:id="rId4"/>
              </a:rPr>
              <a:t>https://</a:t>
            </a:r>
            <a:r>
              <a:rPr lang="en-US" sz="1800" b="1" dirty="0" smtClean="0">
                <a:latin typeface="Mont SemiBold" panose="00000800000000000000" pitchFamily="2" charset="0"/>
                <a:hlinkClick r:id="rId4"/>
              </a:rPr>
              <a:t>vk.com/okege</a:t>
            </a:r>
            <a:r>
              <a:rPr lang="ru-RU" sz="1800" b="1" dirty="0" smtClean="0">
                <a:latin typeface="Mont SemiBold" panose="00000800000000000000" pitchFamily="2" charset="0"/>
              </a:rPr>
              <a:t> </a:t>
            </a:r>
            <a:endParaRPr lang="en-US" sz="1800" b="1" dirty="0">
              <a:latin typeface="Mont SemiBold" panose="000008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8470" y="6832644"/>
            <a:ext cx="5125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latin typeface="Mont SemiBold" panose="00000800000000000000" pitchFamily="2" charset="0"/>
              </a:rPr>
              <a:t>Экспресс-диагностика методической базы преподавателя и </a:t>
            </a:r>
            <a:r>
              <a:rPr lang="ru-RU" sz="1600" b="1" dirty="0" smtClean="0">
                <a:latin typeface="Mont SemiBold" panose="00000800000000000000" pitchFamily="2" charset="0"/>
              </a:rPr>
              <a:t>подарок </a:t>
            </a:r>
            <a:r>
              <a:rPr lang="ru-RU" sz="1600" b="1" dirty="0" smtClean="0">
                <a:latin typeface="Mont SemiBold" panose="00000800000000000000" pitchFamily="2" charset="0"/>
                <a:hlinkClick r:id="rId5"/>
              </a:rPr>
              <a:t>https</a:t>
            </a:r>
            <a:r>
              <a:rPr lang="ru-RU" sz="1600" b="1" dirty="0">
                <a:latin typeface="Mont SemiBold" panose="00000800000000000000" pitchFamily="2" charset="0"/>
                <a:hlinkClick r:id="rId5"/>
              </a:rPr>
              <a:t>://vk.ru/app5898182_-</a:t>
            </a:r>
            <a:r>
              <a:rPr lang="ru-RU" sz="1600" b="1" dirty="0" smtClean="0">
                <a:latin typeface="Mont SemiBold" panose="00000800000000000000" pitchFamily="2" charset="0"/>
                <a:hlinkClick r:id="rId5"/>
              </a:rPr>
              <a:t>118001699#s=3433510</a:t>
            </a:r>
            <a:r>
              <a:rPr lang="ru-RU" sz="1600" b="1" dirty="0" smtClean="0">
                <a:latin typeface="Mont SemiBold" panose="00000800000000000000" pitchFamily="2" charset="0"/>
              </a:rPr>
              <a:t> </a:t>
            </a:r>
            <a:endParaRPr lang="ru-RU" sz="1600" b="1" dirty="0">
              <a:latin typeface="Mont SemiBold" panose="000008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84168" y="5503401"/>
            <a:ext cx="2160241" cy="2160241"/>
          </a:xfrm>
          <a:prstGeom prst="roundRect">
            <a:avLst>
              <a:gd name="adj" fmla="val 1981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38100" dir="2700000" algn="tl" rotWithShape="0">
              <a:srgbClr val="0074BC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27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65059" y="1389246"/>
            <a:ext cx="8013882" cy="6653539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644008"/>
            <a:ext cx="727280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Сборники тестов реальной степени сложности</a:t>
            </a:r>
          </a:p>
          <a:p>
            <a:pPr marL="457200" indent="-4572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Методические материалы по заданиям 1–26</a:t>
            </a:r>
          </a:p>
          <a:p>
            <a:pPr marL="457200" indent="-4572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Разборы проверенных работ</a:t>
            </a:r>
          </a:p>
          <a:p>
            <a:pPr marL="457200" indent="-4572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Пособия по сочинению ЕГЭ и ИС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6792386"/>
            <a:ext cx="7272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b="1" dirty="0" smtClean="0">
                <a:latin typeface="Mont SemiBold" panose="00000800000000000000" pitchFamily="2" charset="0"/>
              </a:rPr>
              <a:t>В интернет-магазине </a:t>
            </a:r>
            <a:r>
              <a:rPr lang="en-US" sz="2200" dirty="0" smtClean="0">
                <a:solidFill>
                  <a:srgbClr val="0070C0"/>
                </a:solidFill>
                <a:latin typeface="Mont SemiBold" panose="00000800000000000000" pitchFamily="2" charset="0"/>
                <a:hlinkClick r:id="rId2"/>
              </a:rPr>
              <a:t>ok-ege.ru</a:t>
            </a:r>
            <a:endParaRPr lang="ru-RU" sz="2200" dirty="0" smtClean="0">
              <a:solidFill>
                <a:srgbClr val="0070C0"/>
              </a:solidFill>
              <a:latin typeface="Mont SemiBold" panose="000008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2200" dirty="0">
                <a:solidFill>
                  <a:srgbClr val="0074BC"/>
                </a:solidFill>
                <a:latin typeface="Mont SemiBold" panose="00000800000000000000" pitchFamily="2" charset="0"/>
              </a:rPr>
              <a:t>Кодовое слово для скидки </a:t>
            </a:r>
            <a:r>
              <a:rPr lang="ru-RU" sz="2200">
                <a:solidFill>
                  <a:srgbClr val="0074BC"/>
                </a:solidFill>
                <a:latin typeface="Mont SemiBold" panose="00000800000000000000" pitchFamily="2" charset="0"/>
              </a:rPr>
              <a:t>в </a:t>
            </a:r>
            <a:r>
              <a:rPr lang="ru-RU" sz="2200" smtClean="0">
                <a:solidFill>
                  <a:srgbClr val="0074BC"/>
                </a:solidFill>
                <a:latin typeface="Mont SemiBold" panose="00000800000000000000" pitchFamily="2" charset="0"/>
              </a:rPr>
              <a:t>декабре </a:t>
            </a:r>
            <a:r>
              <a:rPr lang="ru-RU" sz="2200">
                <a:solidFill>
                  <a:srgbClr val="0074BC"/>
                </a:solidFill>
                <a:latin typeface="Mont SemiBold" panose="00000800000000000000" pitchFamily="2" charset="0"/>
              </a:rPr>
              <a:t>– </a:t>
            </a:r>
            <a:r>
              <a:rPr lang="ru-RU" sz="2200" smtClean="0">
                <a:solidFill>
                  <a:srgbClr val="0074BC"/>
                </a:solidFill>
                <a:latin typeface="Mont SemiBold" panose="00000800000000000000" pitchFamily="2" charset="0"/>
              </a:rPr>
              <a:t>СНЕЖОК</a:t>
            </a:r>
            <a:endParaRPr lang="ru-RU" sz="2200" dirty="0">
              <a:solidFill>
                <a:srgbClr val="0074BC"/>
              </a:solidFill>
              <a:latin typeface="Mont SemiBold" panose="000008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63700" y="1745685"/>
            <a:ext cx="7280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ПОСОБИЕ И ЗАДАЧНИКИ </a:t>
            </a:r>
          </a:p>
          <a:p>
            <a:r>
              <a:rPr lang="ru-RU" altLang="ru-RU" sz="2800" dirty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ОТ ЭКСПЕРТА ЕГЭ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4462" y="3131840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32711" y="3131840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87176" y="3131840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1678" y="3131840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24555" y="3131840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79688" y="3131840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4278" y="2202505"/>
            <a:ext cx="1925321" cy="569294"/>
          </a:xfrm>
          <a:prstGeom prst="roundRect">
            <a:avLst>
              <a:gd name="adj" fmla="val 50000"/>
            </a:avLst>
          </a:prstGeom>
          <a:solidFill>
            <a:srgbClr val="E63100"/>
          </a:solidFill>
          <a:ln w="25400" cap="flat">
            <a:noFill/>
            <a:prstDash val="solid"/>
            <a:round/>
          </a:ln>
          <a:effectLst>
            <a:outerShdw blurRad="381000" dist="38100" dir="2700000" algn="tl" rotWithShape="0">
              <a:schemeClr val="bg1">
                <a:alpha val="6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36289" y="2276390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 SemiBold" panose="00000800000000000000" pitchFamily="2" charset="0"/>
              </a:rPr>
              <a:t>ok-ege.ru</a:t>
            </a:r>
          </a:p>
        </p:txBody>
      </p:sp>
    </p:spTree>
    <p:extLst>
      <p:ext uri="{BB962C8B-B14F-4D97-AF65-F5344CB8AC3E}">
        <p14:creationId xmlns:p14="http://schemas.microsoft.com/office/powerpoint/2010/main" val="2841533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ажмите дваж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Нажмите дважды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5" name="СТР_2.jpg" descr="СТР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565059" y="1389247"/>
            <a:ext cx="8077990" cy="6653539"/>
          </a:xfrm>
          <a:prstGeom prst="roundRect">
            <a:avLst>
              <a:gd name="adj" fmla="val 2744"/>
            </a:avLst>
          </a:prstGeom>
          <a:solidFill>
            <a:srgbClr val="0074BC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srgbClr val="0074BC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1835696"/>
            <a:ext cx="2682454" cy="4498482"/>
          </a:xfrm>
          <a:prstGeom prst="roundRect">
            <a:avLst>
              <a:gd name="adj" fmla="val 282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0" dist="38100" dir="27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4530" y="6454518"/>
            <a:ext cx="1467928" cy="1467928"/>
          </a:xfrm>
          <a:prstGeom prst="roundRect">
            <a:avLst>
              <a:gd name="adj" fmla="val 332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0" dist="38100" dir="27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923928" y="1907704"/>
            <a:ext cx="432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bg1"/>
                </a:solidFill>
                <a:latin typeface="Montserrat SemiBold" pitchFamily="2" charset="-52"/>
                <a:cs typeface="Arial" panose="020B0604020202020204" pitchFamily="34" charset="0"/>
              </a:rPr>
              <a:t>БЕЛЯЕВА ОКСАНА</a:t>
            </a:r>
            <a:endParaRPr lang="ru-RU" altLang="ru-RU" sz="2800" dirty="0">
              <a:solidFill>
                <a:schemeClr val="bg1"/>
              </a:solidFill>
              <a:latin typeface="Montserrat SemiBold" pitchFamily="2" charset="-52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923928" y="2514372"/>
            <a:ext cx="4719121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altLang="ru-RU" sz="1300" b="1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Создатель Академии для учителей и репетиторов и онлайн-школы ОК </a:t>
            </a:r>
            <a:r>
              <a:rPr lang="ru-RU" altLang="ru-RU" sz="1300" b="1" dirty="0" smtClean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ЕГЭ.</a:t>
            </a:r>
            <a:endParaRPr lang="ru-RU" altLang="ru-RU" sz="1300" b="1" dirty="0">
              <a:solidFill>
                <a:schemeClr val="bg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>
              <a:spcAft>
                <a:spcPts val="800"/>
              </a:spcAft>
            </a:pPr>
            <a:r>
              <a:rPr lang="ru-RU" altLang="ru-RU" sz="1300" b="1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Помогаю выпускникам и учителям получать максимальные результаты по авторской методике подготовки к </a:t>
            </a:r>
            <a:r>
              <a:rPr lang="ru-RU" altLang="ru-RU" sz="1300" b="1" dirty="0" smtClean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ЕГЭ.</a:t>
            </a:r>
            <a:endParaRPr lang="ru-RU" altLang="ru-RU" sz="1300" b="1" dirty="0">
              <a:solidFill>
                <a:schemeClr val="bg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>
              <a:spcAft>
                <a:spcPts val="800"/>
              </a:spcAft>
            </a:pPr>
            <a:r>
              <a:rPr lang="ru-RU" altLang="ru-RU" sz="1300" b="1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Формирую комфортную среду для результативной </a:t>
            </a:r>
            <a:r>
              <a:rPr lang="ru-RU" altLang="ru-RU" sz="1300" b="1" dirty="0" smtClean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работы.</a:t>
            </a:r>
            <a:endParaRPr lang="ru-RU" altLang="ru-RU" sz="1300" b="1" dirty="0">
              <a:solidFill>
                <a:schemeClr val="bg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767627" y="3937952"/>
            <a:ext cx="4734370" cy="3521349"/>
          </a:xfrm>
          <a:prstGeom prst="roundRect">
            <a:avLst>
              <a:gd name="adj" fmla="val 3722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762000" dist="38100" dir="2700000" algn="tl" rotWithShape="0">
              <a:srgbClr val="0074BC">
                <a:alpha val="7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1"/>
          </p:nvPr>
        </p:nvSpPr>
        <p:spPr>
          <a:xfrm>
            <a:off x="3863830" y="4158359"/>
            <a:ext cx="4440673" cy="3080537"/>
          </a:xfrm>
        </p:spPr>
        <p:txBody>
          <a:bodyPr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ru-RU" sz="1300" dirty="0">
                <a:solidFill>
                  <a:srgbClr val="E63100"/>
                </a:solidFill>
                <a:latin typeface="Mont SemiBold" panose="00000800000000000000" pitchFamily="2" charset="0"/>
                <a:ea typeface="Montserrat"/>
                <a:cs typeface="Montserrat"/>
                <a:sym typeface="Montserrat"/>
              </a:rPr>
              <a:t>26 лет работы </a:t>
            </a:r>
            <a:r>
              <a:rPr lang="ru-RU" sz="1300" dirty="0">
                <a:solidFill>
                  <a:schemeClr val="tx1"/>
                </a:solidFill>
                <a:latin typeface="Montserrat Medium" pitchFamily="2" charset="-52"/>
                <a:ea typeface="Montserrat Medium"/>
                <a:cs typeface="Montserrat Medium"/>
                <a:sym typeface="Montserrat"/>
              </a:rPr>
              <a:t>в сфере образования. Кандидат </a:t>
            </a:r>
            <a:r>
              <a:rPr lang="ru-RU" sz="1300" dirty="0" smtClean="0">
                <a:solidFill>
                  <a:schemeClr val="tx1"/>
                </a:solidFill>
                <a:latin typeface="Montserrat Medium" pitchFamily="2" charset="-52"/>
                <a:ea typeface="Montserrat Medium"/>
                <a:cs typeface="Montserrat Medium"/>
                <a:sym typeface="Montserrat"/>
              </a:rPr>
              <a:t>филологических наук</a:t>
            </a:r>
            <a:r>
              <a:rPr lang="ru-RU" sz="1300" dirty="0">
                <a:solidFill>
                  <a:schemeClr val="tx1"/>
                </a:solidFill>
                <a:latin typeface="Montserrat Medium" pitchFamily="2" charset="-52"/>
                <a:ea typeface="Montserrat Medium"/>
                <a:cs typeface="Montserrat Medium"/>
                <a:sym typeface="Montserrat"/>
              </a:rPr>
              <a:t>, доцент, эксперт ЕГЭ</a:t>
            </a:r>
          </a:p>
          <a:p>
            <a:pPr lvl="0" algn="l">
              <a:buClr>
                <a:schemeClr val="dk1"/>
              </a:buClr>
              <a:buSzPts val="1100"/>
            </a:pPr>
            <a:r>
              <a:rPr lang="ru-RU" sz="1300" dirty="0">
                <a:solidFill>
                  <a:srgbClr val="E63100"/>
                </a:solidFill>
                <a:latin typeface="Mont SemiBold" panose="00000800000000000000" pitchFamily="2" charset="0"/>
                <a:ea typeface="Montserrat"/>
                <a:cs typeface="Montserrat"/>
                <a:sym typeface="Montserrat"/>
              </a:rPr>
              <a:t>Первое сентября, Могу писать, РБК, Коммерсант </a:t>
            </a:r>
            <a:r>
              <a:rPr lang="ru-RU" sz="1300" dirty="0">
                <a:solidFill>
                  <a:schemeClr val="tx1"/>
                </a:solidFill>
                <a:latin typeface="Montserrat Medium" pitchFamily="2" charset="-52"/>
                <a:ea typeface="Montserrat Medium"/>
                <a:cs typeface="Montserrat Medium"/>
                <a:sym typeface="Montserrat"/>
              </a:rPr>
              <a:t>– эксперт-спикер и </a:t>
            </a:r>
            <a:r>
              <a:rPr lang="ru-RU" sz="1300" dirty="0" smtClean="0">
                <a:solidFill>
                  <a:schemeClr val="tx1"/>
                </a:solidFill>
                <a:latin typeface="Montserrat Medium" pitchFamily="2" charset="-52"/>
                <a:ea typeface="Montserrat Medium"/>
                <a:cs typeface="Montserrat Medium"/>
                <a:sym typeface="Montserrat"/>
              </a:rPr>
              <a:t>консультант </a:t>
            </a:r>
          </a:p>
          <a:p>
            <a:pPr lvl="0" algn="l">
              <a:buClr>
                <a:schemeClr val="dk1"/>
              </a:buClr>
              <a:buSzPts val="1100"/>
            </a:pPr>
            <a:r>
              <a:rPr lang="ru-RU" sz="1300" dirty="0" smtClean="0">
                <a:solidFill>
                  <a:srgbClr val="E63100"/>
                </a:solidFill>
                <a:latin typeface="Mont SemiBold" panose="00000800000000000000" pitchFamily="2" charset="0"/>
                <a:ea typeface="Montserrat"/>
                <a:cs typeface="Montserrat"/>
                <a:sym typeface="Montserrat"/>
              </a:rPr>
              <a:t>Более </a:t>
            </a:r>
            <a:r>
              <a:rPr lang="ru-RU" sz="1300" dirty="0">
                <a:solidFill>
                  <a:srgbClr val="E63100"/>
                </a:solidFill>
                <a:latin typeface="Mont SemiBold" panose="00000800000000000000" pitchFamily="2" charset="0"/>
                <a:ea typeface="Montserrat"/>
                <a:cs typeface="Montserrat"/>
                <a:sym typeface="Montserrat"/>
              </a:rPr>
              <a:t>100 пособий и 4 книги </a:t>
            </a:r>
            <a:r>
              <a:rPr lang="ru-RU" sz="1300" dirty="0">
                <a:solidFill>
                  <a:schemeClr val="tx1"/>
                </a:solidFill>
                <a:latin typeface="Montserrat Medium" pitchFamily="2" charset="-52"/>
                <a:ea typeface="Montserrat Medium"/>
                <a:cs typeface="Montserrat Medium"/>
                <a:sym typeface="Montserrat"/>
              </a:rPr>
              <a:t>– объективная качественная информация и формат занятий «Запоминай без зубрежки» </a:t>
            </a:r>
          </a:p>
          <a:p>
            <a:pPr lvl="0" algn="l">
              <a:buClr>
                <a:schemeClr val="dk1"/>
              </a:buClr>
              <a:buSzPts val="1100"/>
            </a:pPr>
            <a:r>
              <a:rPr lang="ru-RU" sz="1300" dirty="0" smtClean="0">
                <a:solidFill>
                  <a:srgbClr val="E63100"/>
                </a:solidFill>
                <a:latin typeface="Mont SemiBold" panose="00000800000000000000" pitchFamily="2" charset="0"/>
                <a:ea typeface="Montserrat"/>
                <a:cs typeface="Montserrat"/>
                <a:sym typeface="Montserrat"/>
              </a:rPr>
              <a:t>600 </a:t>
            </a:r>
            <a:r>
              <a:rPr lang="ru-RU" sz="1300" dirty="0">
                <a:solidFill>
                  <a:srgbClr val="E63100"/>
                </a:solidFill>
                <a:latin typeface="Mont SemiBold" panose="00000800000000000000" pitchFamily="2" charset="0"/>
                <a:ea typeface="Montserrat"/>
                <a:cs typeface="Montserrat"/>
                <a:sym typeface="Montserrat"/>
              </a:rPr>
              <a:t>участников </a:t>
            </a:r>
            <a:r>
              <a:rPr lang="ru-RU" sz="1300" dirty="0" smtClean="0">
                <a:solidFill>
                  <a:schemeClr val="tx1"/>
                </a:solidFill>
                <a:latin typeface="Montserrat Medium" pitchFamily="2" charset="-52"/>
                <a:ea typeface="Montserrat Medium"/>
                <a:cs typeface="Montserrat Medium"/>
                <a:sym typeface="Montserrat"/>
              </a:rPr>
              <a:t>в Клубе репетиторов и учителей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ru-RU" sz="1300" dirty="0">
                <a:solidFill>
                  <a:srgbClr val="E63100"/>
                </a:solidFill>
                <a:latin typeface="Mont SemiBold" panose="00000800000000000000" pitchFamily="2" charset="0"/>
                <a:ea typeface="Montserrat"/>
                <a:cs typeface="Montserrat"/>
                <a:sym typeface="Montserrat"/>
              </a:rPr>
              <a:t>90+ баллов </a:t>
            </a:r>
            <a:r>
              <a:rPr lang="ru-RU" sz="1300" dirty="0">
                <a:solidFill>
                  <a:schemeClr val="tx1"/>
                </a:solidFill>
                <a:latin typeface="Montserrat Medium" pitchFamily="2" charset="-52"/>
                <a:ea typeface="Montserrat Medium"/>
                <a:cs typeface="Montserrat Medium"/>
                <a:sym typeface="Montserrat"/>
              </a:rPr>
              <a:t>на ЕГЭ получили 1000 выпускников, более 300 репетиторов (проект «ЕГЭ для взрослых</a:t>
            </a:r>
            <a:r>
              <a:rPr lang="ru-RU" sz="1300" dirty="0" smtClean="0">
                <a:solidFill>
                  <a:schemeClr val="tx1"/>
                </a:solidFill>
                <a:latin typeface="Montserrat Medium" pitchFamily="2" charset="-52"/>
                <a:ea typeface="Montserrat Medium"/>
                <a:cs typeface="Montserrat Medium"/>
                <a:sym typeface="Montserrat"/>
              </a:rPr>
              <a:t>»)</a:t>
            </a:r>
            <a:endParaRPr lang="ru-RU" sz="1300" dirty="0">
              <a:solidFill>
                <a:schemeClr val="tx1"/>
              </a:solidFill>
              <a:latin typeface="Montserrat Medium" pitchFamily="2" charset="-52"/>
              <a:ea typeface="Montserrat Medium"/>
              <a:cs typeface="Montserrat Medium"/>
              <a:sym typeface="Montserrat"/>
            </a:endParaRPr>
          </a:p>
          <a:p>
            <a:pPr lvl="0" algn="l">
              <a:buClr>
                <a:schemeClr val="dk1"/>
              </a:buClr>
              <a:buSzPts val="1100"/>
            </a:pPr>
            <a:r>
              <a:rPr lang="ru-RU" sz="1300" dirty="0">
                <a:solidFill>
                  <a:srgbClr val="E63100"/>
                </a:solidFill>
                <a:latin typeface="Mont SemiBold" panose="00000800000000000000" pitchFamily="2" charset="0"/>
                <a:ea typeface="Montserrat"/>
                <a:cs typeface="Montserrat"/>
                <a:sym typeface="Montserrat"/>
              </a:rPr>
              <a:t>7 моих результатов </a:t>
            </a:r>
            <a:r>
              <a:rPr lang="ru-RU" sz="1300" dirty="0">
                <a:solidFill>
                  <a:schemeClr val="tx1"/>
                </a:solidFill>
                <a:latin typeface="Montserrat Medium" pitchFamily="2" charset="-52"/>
                <a:ea typeface="Montserrat Medium"/>
                <a:cs typeface="Montserrat Medium"/>
                <a:sym typeface="Montserrat"/>
              </a:rPr>
              <a:t>96+ и 4 личных 100 баллов</a:t>
            </a:r>
          </a:p>
        </p:txBody>
      </p:sp>
    </p:spTree>
    <p:extLst>
      <p:ext uri="{BB962C8B-B14F-4D97-AF65-F5344CB8AC3E}">
        <p14:creationId xmlns:p14="http://schemas.microsoft.com/office/powerpoint/2010/main" val="1700057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65059" y="1389246"/>
            <a:ext cx="8013882" cy="6653539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058301"/>
            <a:ext cx="727280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ru-RU" alt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Пособия по сочинению ЕГЭ и ИС</a:t>
            </a:r>
          </a:p>
          <a:p>
            <a:pPr marL="457200" indent="-4572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ru-RU" alt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Разборы проверенных работ</a:t>
            </a:r>
          </a:p>
          <a:p>
            <a:pPr marL="457200" indent="-4572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ru-RU" alt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Сборники </a:t>
            </a:r>
            <a:r>
              <a:rPr lang="ru-RU" altLang="ru-RU" sz="20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тестов реальной степени сложности</a:t>
            </a:r>
          </a:p>
          <a:p>
            <a:pPr marL="457200" indent="-4572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Методические материалы по </a:t>
            </a:r>
            <a:r>
              <a:rPr lang="ru-RU" altLang="ru-RU" sz="200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заданиям 1–26</a:t>
            </a:r>
            <a:endParaRPr lang="ru-RU" altLang="ru-RU" sz="2000" dirty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7206679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t SemiBold" panose="00000800000000000000" pitchFamily="2" charset="0"/>
              </a:rPr>
              <a:t>В интернет-магазине </a:t>
            </a:r>
            <a:r>
              <a:rPr lang="en-US" sz="2400" dirty="0" smtClean="0">
                <a:solidFill>
                  <a:srgbClr val="0070C0"/>
                </a:solidFill>
                <a:latin typeface="Mont SemiBold" panose="00000800000000000000" pitchFamily="2" charset="0"/>
                <a:hlinkClick r:id="rId2"/>
              </a:rPr>
              <a:t>ok-ege.ru</a:t>
            </a:r>
            <a:endParaRPr lang="ru-RU" sz="2400" dirty="0">
              <a:solidFill>
                <a:srgbClr val="0070C0"/>
              </a:solidFill>
              <a:latin typeface="Mont SemiBold" panose="000008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63700" y="1745685"/>
            <a:ext cx="7280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smtClean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ПОСОБИЯ </a:t>
            </a:r>
            <a:r>
              <a:rPr lang="ru-RU" altLang="ru-RU" sz="2000" dirty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И ЗАДАЧНИКИ </a:t>
            </a:r>
          </a:p>
          <a:p>
            <a:r>
              <a:rPr lang="ru-RU" altLang="ru-RU" sz="2000" dirty="0">
                <a:solidFill>
                  <a:srgbClr val="E63100"/>
                </a:solidFill>
                <a:latin typeface="Montserrat SemiBold" pitchFamily="2" charset="-52"/>
                <a:cs typeface="Arial" panose="020B0604020202020204" pitchFamily="34" charset="0"/>
              </a:rPr>
              <a:t>ОТ ЭКСПЕРТА ЕГЭ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4462" y="3347864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32711" y="3347864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87176" y="3347864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1678" y="3347864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24555" y="3347864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79688" y="3347864"/>
            <a:ext cx="1074502" cy="1074502"/>
          </a:xfrm>
          <a:prstGeom prst="roundRect">
            <a:avLst>
              <a:gd name="adj" fmla="val 9334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2" y="1792977"/>
            <a:ext cx="1925321" cy="569294"/>
          </a:xfrm>
          <a:prstGeom prst="roundRect">
            <a:avLst>
              <a:gd name="adj" fmla="val 50000"/>
            </a:avLst>
          </a:prstGeom>
          <a:solidFill>
            <a:srgbClr val="E63100"/>
          </a:solidFill>
          <a:ln w="25400" cap="flat">
            <a:noFill/>
            <a:prstDash val="solid"/>
            <a:round/>
          </a:ln>
          <a:effectLst>
            <a:outerShdw blurRad="381000" dist="38100" dir="2700000" algn="tl" rotWithShape="0">
              <a:schemeClr val="bg1">
                <a:alpha val="6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5313" y="1878087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 SemiBold" panose="00000800000000000000" pitchFamily="2" charset="0"/>
              </a:rPr>
              <a:t>ok-ege.ru</a:t>
            </a:r>
          </a:p>
        </p:txBody>
      </p:sp>
    </p:spTree>
    <p:extLst>
      <p:ext uri="{BB962C8B-B14F-4D97-AF65-F5344CB8AC3E}">
        <p14:creationId xmlns:p14="http://schemas.microsoft.com/office/powerpoint/2010/main" val="769976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755576"/>
            <a:ext cx="9135532" cy="78488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1259632"/>
            <a:ext cx="8175505" cy="648072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5621"/>
            <a:ext cx="784887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🔶Читаем и разбираем «новогодний текст» ЕГЭ</a:t>
            </a:r>
          </a:p>
          <a:p>
            <a:endParaRPr lang="ru-RU" sz="16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indent="360000" algn="just"/>
            <a:r>
              <a:rPr lang="ru-RU" sz="1800" smtClean="0"/>
              <a:t>(1)Рано </a:t>
            </a:r>
            <a:r>
              <a:rPr lang="ru-RU" sz="1800"/>
              <a:t>утром впотьмах поднимался я и брёл к электричке, ехал в битком набитом вагоне. (2)Потом – слякотный перрон… (3)Городские зимние угрюмые сумерки. (4)Людской поток несёт тебя ко входу в метро. </a:t>
            </a:r>
            <a:endParaRPr lang="ru-RU" sz="1800"/>
          </a:p>
          <a:p>
            <a:pPr indent="360000" algn="just"/>
            <a:r>
              <a:rPr lang="ru-RU" sz="1800"/>
              <a:t>(5)Там давка: в дверях, у турникетов, у эскалаторов, в подземных переходах. (6)В жёлтом электрическом свете течёт и течёт молчаливая людская река… </a:t>
            </a:r>
            <a:endParaRPr lang="ru-RU" sz="1800"/>
          </a:p>
          <a:p>
            <a:pPr indent="360000" algn="just"/>
            <a:r>
              <a:rPr lang="ru-RU" sz="1800"/>
              <a:t>(7)К вечеру наглядишься, наслушаешься, устанешь, еле бредёшь. </a:t>
            </a:r>
            <a:endParaRPr lang="ru-RU" sz="1800"/>
          </a:p>
          <a:p>
            <a:pPr indent="360000" algn="just"/>
            <a:r>
              <a:rPr lang="ru-RU" sz="1800"/>
              <a:t>(8)Снова – метро, его подземелья… (9)Выберешься оттуда, вздохнёшь и спешишь к электричке, в её вечернюю толкотню, Бога моля, чтобы не отменили. </a:t>
            </a:r>
            <a:endParaRPr lang="ru-RU" sz="1800"/>
          </a:p>
          <a:p>
            <a:pPr indent="360000" algn="just"/>
            <a:r>
              <a:rPr lang="ru-RU" sz="1800"/>
              <a:t>(10)Так и текла моя московская жизнь: за днём – день, за неделей – другая. (11)Затемно встанешь, затемно к дому прибьёшься. (12)Ничему не рад, даже зиме и снегу. </a:t>
            </a:r>
            <a:endParaRPr lang="ru-RU" sz="1800"/>
          </a:p>
          <a:p>
            <a:pPr indent="360000" algn="just"/>
            <a:r>
              <a:rPr lang="ru-RU" sz="1800"/>
              <a:t>(13)Уже пошёл декабрь, спеша к новогодью… </a:t>
            </a:r>
            <a:endParaRPr lang="ru-RU" sz="1800"/>
          </a:p>
          <a:p>
            <a:pPr indent="360000" algn="just"/>
            <a:r>
              <a:rPr lang="ru-RU" sz="1800"/>
              <a:t>(14)Однажды вечером мне повезло вдвойне: электричку не отменили и вагон оказался не больно набитым. (15)Уселся, газету развернул. (16)Хотя чего там вычитывать: убили, взорвали, ограбили... (17)Вечерний поезд, усталые люди. (18)Зима, теснота, из тамбура дует, кто-то ворчит…</a:t>
            </a:r>
            <a:r>
              <a:rPr lang="ru-RU" sz="1800"/>
              <a:t> </a:t>
            </a:r>
            <a:endParaRPr lang="ru-RU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2105725"/>
            <a:ext cx="64886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700" dirty="0">
              <a:solidFill>
                <a:srgbClr val="E63100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58579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755576"/>
            <a:ext cx="9135532" cy="78488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1259632"/>
            <a:ext cx="8175505" cy="648072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5621"/>
            <a:ext cx="78488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🔶Читаем и разбираем «новогодний текст» ЕГЭ</a:t>
            </a:r>
            <a:endParaRPr lang="ru-RU" sz="16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indent="360000" algn="just"/>
            <a:endParaRPr lang="ru-RU" sz="1800" smtClean="0"/>
          </a:p>
          <a:p>
            <a:pPr indent="360000" algn="just"/>
            <a:r>
              <a:rPr lang="ru-RU" sz="1800" smtClean="0"/>
              <a:t>(</a:t>
            </a:r>
            <a:r>
              <a:rPr lang="ru-RU" sz="1800"/>
              <a:t>19)Глаза прикрыл, но задремать не успел: застрекотали рядом молоденькие девушки. (20)Хорошо, что обходились без </a:t>
            </a:r>
            <a:r>
              <a:rPr lang="ru-RU" sz="1800"/>
              <a:t>убогого </a:t>
            </a:r>
            <a:r>
              <a:rPr lang="ru-RU" sz="1800" smtClean="0"/>
              <a:t>«короче</a:t>
            </a:r>
            <a:r>
              <a:rPr lang="ru-RU" sz="1800"/>
              <a:t>», «прикольно». (21)Обычная девичья болтовня: лекции, практика, зачёты – словом, учёба. (22)Потом Новый год вспомнили, ведь он недалеко. </a:t>
            </a:r>
            <a:endParaRPr lang="ru-RU" sz="1800"/>
          </a:p>
          <a:p>
            <a:pPr indent="360000" algn="just"/>
            <a:r>
              <a:rPr lang="ru-RU" sz="1800"/>
              <a:t>(23)– Подарки пора покупать, – сказала одна из них. (24)– А чего дарить? (25)И всё дорого. </a:t>
            </a:r>
            <a:endParaRPr lang="ru-RU" sz="1800"/>
          </a:p>
          <a:p>
            <a:pPr indent="360000" algn="just"/>
            <a:r>
              <a:rPr lang="ru-RU" sz="1800"/>
              <a:t>(26)– Ты ещё подарки не приготовила?! – ужаснулась другая девчушка. </a:t>
            </a:r>
            <a:endParaRPr lang="ru-RU" sz="1800"/>
          </a:p>
          <a:p>
            <a:pPr indent="360000" algn="just"/>
            <a:r>
              <a:rPr lang="ru-RU" sz="1800"/>
              <a:t>(27)– Когда же ты успеешь?! </a:t>
            </a:r>
            <a:endParaRPr lang="ru-RU" sz="1800"/>
          </a:p>
          <a:p>
            <a:pPr indent="360000" algn="just"/>
            <a:r>
              <a:rPr lang="ru-RU" sz="1800"/>
              <a:t>(28)– А ты? </a:t>
            </a:r>
            <a:endParaRPr lang="ru-RU" sz="1800"/>
          </a:p>
          <a:p>
            <a:pPr indent="360000" algn="just"/>
            <a:r>
              <a:rPr lang="ru-RU" sz="1800"/>
              <a:t>(29)– Ой, у меня почти всё готово. (30)Маме я ещё осенью, когда в Кимрах была, купила домашние тапочки на войлоке, старичок продавал. (31)Ручная работа, недорого. (32)У мамочки ноги болят. (33)А там – войлок. (34)Ой, как мама обрадуется! – голос её прозвенел такой радостью, словно ей самой подарили что-то очень хорошее. </a:t>
            </a:r>
            <a:endParaRPr lang="ru-RU" sz="1800"/>
          </a:p>
          <a:p>
            <a:pPr indent="360000" algn="just"/>
            <a:r>
              <a:rPr lang="ru-RU" sz="1800"/>
              <a:t>(35)Я голову поднял, взглянул: обычная молоденькая девушка. </a:t>
            </a:r>
            <a:endParaRPr lang="ru-RU" sz="1800"/>
          </a:p>
          <a:p>
            <a:pPr indent="360000" algn="just"/>
            <a:r>
              <a:rPr lang="ru-RU" sz="1800"/>
              <a:t>(36)Лицо живое, милое, голосок, как колокольчик, звенит. </a:t>
            </a:r>
            <a:endParaRPr lang="ru-RU" sz="1800"/>
          </a:p>
          <a:p>
            <a:pPr indent="360000" algn="just"/>
            <a:r>
              <a:rPr lang="ru-RU" sz="1800"/>
              <a:t>(37)– А папе… (38)У нас такой папа хороший, работящий… (39)И я ему подарю… (40)А дедушке… (41)А бабушке...</a:t>
            </a:r>
            <a:r>
              <a:rPr lang="ru-RU" sz="1800"/>
              <a:t> </a:t>
            </a:r>
            <a:endParaRPr lang="ru-RU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2105725"/>
            <a:ext cx="64886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700" dirty="0">
              <a:solidFill>
                <a:srgbClr val="E63100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3661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755576"/>
            <a:ext cx="9135532" cy="78488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1259632"/>
            <a:ext cx="8175505" cy="648072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5621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🔶Читаем и разбираем «новогодний текст» ЕГЭ</a:t>
            </a:r>
            <a:endParaRPr lang="ru-RU" sz="16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indent="360000" algn="just"/>
            <a:r>
              <a:rPr lang="ru-RU" sz="1800"/>
              <a:t> </a:t>
            </a:r>
            <a:endParaRPr lang="ru-RU" sz="1800"/>
          </a:p>
          <a:p>
            <a:pPr indent="360000" algn="just"/>
            <a:r>
              <a:rPr lang="ru-RU" sz="1800"/>
              <a:t>(42)Не только я и соседи, но, кажется, уже весь вагон слушал счастливую повесть девушки о новогодних подарках. (43)Наверное, у всех, как и у меня, отступило, забылось дневное, несладкое, а проснулось, нахлынуло иное, ведь и вправду Новый год близок… </a:t>
            </a:r>
            <a:endParaRPr lang="ru-RU" sz="1800"/>
          </a:p>
          <a:p>
            <a:pPr indent="360000" algn="just"/>
            <a:r>
              <a:rPr lang="ru-RU" sz="1800"/>
              <a:t>(44)Я вышел из вагона с лёгким сердцем, торопиться не стал, пропуская спешащих. (45)Дорога славная: берёзы да сосны сторожат тропинку; не больно холодно, а на душе вовсе тепло. (46)Спасибо той девочке, которую унесла электричка. (47)А в помощь ей – малиновый чистый закат над чёрными елями, бормочущая во тьме речушка под гибким деревянным мостком, говор вдали, детский смех и, конечно, надежда. </a:t>
            </a:r>
            <a:endParaRPr lang="ru-RU" sz="1800"/>
          </a:p>
          <a:p>
            <a:pPr indent="360000" algn="just"/>
            <a:r>
              <a:rPr lang="ru-RU" sz="1800"/>
              <a:t>(48)Так что шагай, человече… </a:t>
            </a:r>
            <a:endParaRPr lang="ru-RU" sz="1800"/>
          </a:p>
          <a:p>
            <a:pPr indent="360000" algn="just"/>
            <a:r>
              <a:rPr lang="ru-RU" sz="1800"/>
              <a:t>(По Б.П. Екимову)* </a:t>
            </a:r>
            <a:endParaRPr lang="ru-RU" sz="1800"/>
          </a:p>
          <a:p>
            <a:pPr indent="360000" algn="just"/>
            <a:r>
              <a:rPr lang="ru-RU" sz="1800"/>
              <a:t>* Борис Петрович Екимов (род. в 1938 г.) – русский прозаик и </a:t>
            </a:r>
            <a:r>
              <a:rPr lang="ru-RU" sz="1800"/>
              <a:t>публицист</a:t>
            </a:r>
            <a:r>
              <a:rPr lang="ru-RU" sz="1800" smtClean="0"/>
              <a:t>.</a:t>
            </a:r>
            <a:endParaRPr lang="ru-RU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2105725"/>
            <a:ext cx="64886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700" dirty="0">
              <a:solidFill>
                <a:srgbClr val="E63100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65254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755576"/>
            <a:ext cx="9135532" cy="78488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1259632"/>
            <a:ext cx="8175505" cy="648072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5621"/>
            <a:ext cx="78488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>
                <a:solidFill>
                  <a:srgbClr val="212529"/>
                </a:solidFill>
                <a:latin typeface="Montserrat Medium" pitchFamily="2" charset="-52"/>
                <a:cs typeface="Arial" panose="020B0604020202020204" pitchFamily="34" charset="0"/>
              </a:rPr>
              <a:t>🔶Читаем и разбираем «новогодний текст» ЕГЭ</a:t>
            </a:r>
            <a:endParaRPr lang="ru-RU" sz="1600" smtClean="0">
              <a:solidFill>
                <a:srgbClr val="212529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indent="360000" algn="just"/>
            <a:r>
              <a:rPr lang="ru-RU" sz="1800"/>
              <a:t> </a:t>
            </a:r>
            <a:endParaRPr lang="ru-RU" sz="1800"/>
          </a:p>
          <a:p>
            <a:pPr indent="360000" algn="just"/>
            <a:r>
              <a:rPr lang="ru-RU" sz="1800"/>
              <a:t>(42)Не только я и соседи, но, кажется, уже весь вагон слушал счастливую повесть девушки о новогодних подарках. (43)Наверное, у всех, как и у меня, отступило, забылось дневное, несладкое, а проснулось, нахлынуло иное, ведь и вправду Новый год близок… </a:t>
            </a:r>
            <a:endParaRPr lang="ru-RU" sz="1800"/>
          </a:p>
          <a:p>
            <a:pPr indent="360000" algn="just"/>
            <a:r>
              <a:rPr lang="ru-RU" sz="1800"/>
              <a:t>(44)Я вышел из вагона с лёгким сердцем, торопиться не стал, пропуская спешащих. (45)Дорога славная: берёзы да сосны сторожат тропинку; не больно холодно, а на душе вовсе тепло. (46)Спасибо той девочке, которую унесла электричка. (47)А в помощь ей – малиновый чистый закат над чёрными елями, бормочущая во тьме речушка под гибким деревянным мостком, говор вдали, детский смех и, конечно, надежда. </a:t>
            </a:r>
            <a:endParaRPr lang="ru-RU" sz="1800"/>
          </a:p>
          <a:p>
            <a:pPr indent="360000" algn="just"/>
            <a:r>
              <a:rPr lang="ru-RU" sz="1800"/>
              <a:t>(48)Так что шагай, человече… </a:t>
            </a:r>
            <a:endParaRPr lang="ru-RU" sz="1800"/>
          </a:p>
          <a:p>
            <a:pPr indent="360000" algn="just"/>
            <a:endParaRPr lang="ru-RU" sz="1800" smtClean="0"/>
          </a:p>
          <a:p>
            <a:pPr indent="360000" algn="just"/>
            <a:r>
              <a:rPr lang="ru-RU" sz="1800" smtClean="0"/>
              <a:t>(</a:t>
            </a:r>
            <a:r>
              <a:rPr lang="ru-RU" sz="1800"/>
              <a:t>По Б.П. Екимову)* </a:t>
            </a:r>
            <a:endParaRPr lang="ru-RU" sz="1800"/>
          </a:p>
          <a:p>
            <a:pPr indent="360000" algn="just"/>
            <a:r>
              <a:rPr lang="ru-RU" sz="1800"/>
              <a:t>* Борис Петрович Екимов (род. в 1938 г.) – русский прозаик и </a:t>
            </a:r>
            <a:r>
              <a:rPr lang="ru-RU" sz="1800"/>
              <a:t>публицист</a:t>
            </a:r>
            <a:r>
              <a:rPr lang="ru-RU" sz="1800" smtClean="0"/>
              <a:t>.</a:t>
            </a:r>
            <a:endParaRPr lang="ru-RU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2105725"/>
            <a:ext cx="64886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700" dirty="0">
              <a:solidFill>
                <a:srgbClr val="E63100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4790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755576"/>
            <a:ext cx="9135532" cy="78488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1259632"/>
            <a:ext cx="8175505" cy="648072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 w="63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9979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5621"/>
            <a:ext cx="784887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>
                <a:solidFill>
                  <a:srgbClr val="C00000"/>
                </a:solidFill>
                <a:latin typeface="Montserrat Medium" pitchFamily="2" charset="-52"/>
                <a:cs typeface="Arial" panose="020B0604020202020204" pitchFamily="34" charset="0"/>
              </a:rPr>
              <a:t>🔶Варианты работы с текстом</a:t>
            </a:r>
            <a:endParaRPr lang="ru-RU" sz="1600" smtClean="0">
              <a:solidFill>
                <a:srgbClr val="C00000"/>
              </a:solidFill>
              <a:latin typeface="Montserrat Medium" pitchFamily="2" charset="-52"/>
              <a:cs typeface="Arial" panose="020B0604020202020204" pitchFamily="34" charset="0"/>
            </a:endParaRPr>
          </a:p>
          <a:p>
            <a:pPr indent="360000" algn="just"/>
            <a:r>
              <a:rPr lang="ru-RU" sz="1800"/>
              <a:t> </a:t>
            </a:r>
            <a:endParaRPr lang="ru-RU" sz="1800"/>
          </a:p>
          <a:p>
            <a:pPr marL="342900" indent="-342900" algn="just">
              <a:buAutoNum type="arabicPeriod"/>
            </a:pPr>
            <a:r>
              <a:rPr lang="ru-RU" sz="1800"/>
              <a:t>Р</a:t>
            </a:r>
            <a:r>
              <a:rPr lang="ru-RU" sz="1800" smtClean="0"/>
              <a:t>азобрать текст с точки зрения проблемы, сформулированной в задании 27 (задание для группы).</a:t>
            </a:r>
          </a:p>
          <a:p>
            <a:pPr marL="342900" indent="-342900" algn="just">
              <a:buAutoNum type="arabicPeriod"/>
            </a:pPr>
            <a:r>
              <a:rPr lang="ru-RU" sz="1800"/>
              <a:t>С</a:t>
            </a:r>
            <a:r>
              <a:rPr lang="ru-RU" sz="1800" smtClean="0"/>
              <a:t>формулировать ещё несколько проблем (задание для группы).</a:t>
            </a:r>
          </a:p>
          <a:p>
            <a:pPr marL="342900" indent="-342900" algn="just">
              <a:buAutoNum type="arabicPeriod"/>
            </a:pPr>
            <a:r>
              <a:rPr lang="ru-RU" sz="1800" smtClean="0"/>
              <a:t>Сформулировать проблему по предложенным ключевым словам (задание для мини-группы или индивидуальное).</a:t>
            </a:r>
          </a:p>
          <a:p>
            <a:pPr marL="342900" indent="-342900" algn="just">
              <a:buFontTx/>
              <a:buAutoNum type="arabicPeriod"/>
            </a:pPr>
            <a:r>
              <a:rPr lang="ru-RU" sz="1800" smtClean="0"/>
              <a:t>Сформулировать позицию автора по предложенной формулировке (задание </a:t>
            </a:r>
            <a:r>
              <a:rPr lang="ru-RU" sz="1800"/>
              <a:t>для мини-группы или </a:t>
            </a:r>
            <a:r>
              <a:rPr lang="ru-RU" sz="1800"/>
              <a:t>индивидуальное</a:t>
            </a:r>
            <a:r>
              <a:rPr lang="ru-RU" sz="1800" smtClean="0"/>
              <a:t>).</a:t>
            </a:r>
          </a:p>
          <a:p>
            <a:pPr marL="342900" indent="-342900" algn="just">
              <a:buFontTx/>
              <a:buAutoNum type="arabicPeriod"/>
            </a:pPr>
            <a:r>
              <a:rPr lang="ru-RU" sz="1800" smtClean="0"/>
              <a:t>Выделить в тексте два примера-иллюстрации к позиции автора по одной или нескольким проблемам (задание для группы, мини-группы или индивидуальное).</a:t>
            </a:r>
          </a:p>
          <a:p>
            <a:pPr marL="342900" indent="-342900" algn="just">
              <a:buFontTx/>
              <a:buAutoNum type="arabicPeriod"/>
            </a:pPr>
            <a:r>
              <a:rPr lang="ru-RU" sz="1800" smtClean="0"/>
              <a:t>Подобрать собственный пример для согласия с предложенным тезисом </a:t>
            </a:r>
            <a:r>
              <a:rPr lang="ru-RU" sz="1800"/>
              <a:t>(задание для мини-группы или индивидуальное).</a:t>
            </a:r>
          </a:p>
          <a:p>
            <a:pPr marL="342900" indent="-342900" algn="just">
              <a:buFontTx/>
              <a:buAutoNum type="arabicPeriod"/>
            </a:pPr>
            <a:endParaRPr lang="ru-RU" sz="1800" smtClean="0"/>
          </a:p>
          <a:p>
            <a:pPr marL="342900" indent="-342900" algn="just">
              <a:buFontTx/>
              <a:buAutoNum type="arabicPeriod"/>
            </a:pPr>
            <a:r>
              <a:rPr lang="ru-RU" sz="1800" smtClean="0"/>
              <a:t>Вставить пропущенные буквы </a:t>
            </a:r>
            <a:r>
              <a:rPr lang="ru-RU" sz="1800"/>
              <a:t>в предложенном фрагменте (индивидуальная работа с раздаточным </a:t>
            </a:r>
            <a:r>
              <a:rPr lang="ru-RU" sz="1800"/>
              <a:t>материалом</a:t>
            </a:r>
            <a:r>
              <a:rPr lang="ru-RU" sz="1800" smtClean="0"/>
              <a:t>).</a:t>
            </a:r>
          </a:p>
          <a:p>
            <a:pPr marL="342900" indent="-342900" algn="just">
              <a:buFontTx/>
              <a:buAutoNum type="arabicPeriod"/>
            </a:pPr>
            <a:r>
              <a:rPr lang="ru-RU" sz="1800" smtClean="0"/>
              <a:t>Расставить пропущенные запятые в предложенном фрагменте (индивидуальная работа с раздаточным материалом).</a:t>
            </a:r>
          </a:p>
          <a:p>
            <a:pPr marL="342900" indent="-342900" algn="just">
              <a:buFontTx/>
              <a:buAutoNum type="arabicPeriod"/>
            </a:pPr>
            <a:r>
              <a:rPr lang="ru-RU" sz="1800" smtClean="0"/>
              <a:t>Исправить ошибки определённого типа в предложенном фрагменте </a:t>
            </a:r>
            <a:r>
              <a:rPr lang="ru-RU" sz="1800"/>
              <a:t>(индивидуальная работа с </a:t>
            </a:r>
            <a:r>
              <a:rPr lang="ru-RU" sz="1800"/>
              <a:t>раздаточным </a:t>
            </a:r>
            <a:r>
              <a:rPr lang="ru-RU" sz="1800" smtClean="0"/>
              <a:t>материалом: «испорченным текстом» или с фрагментом сочинения).</a:t>
            </a:r>
          </a:p>
          <a:p>
            <a:pPr marL="342900" indent="-342900" algn="just">
              <a:buAutoNum type="arabicPeriod"/>
            </a:pPr>
            <a:endParaRPr lang="ru-RU" sz="1800" smtClean="0"/>
          </a:p>
          <a:p>
            <a:pPr marL="342900" indent="-342900" algn="just">
              <a:buAutoNum type="arabicPeriod"/>
            </a:pPr>
            <a:endParaRPr lang="ru-RU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963700" y="2105725"/>
            <a:ext cx="64886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700" dirty="0">
              <a:solidFill>
                <a:srgbClr val="E63100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2484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5463</TotalTime>
  <Words>1351</Words>
  <Application>Microsoft Office PowerPoint</Application>
  <PresentationFormat>Произвольный</PresentationFormat>
  <Paragraphs>223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Malgun Gothic Semilight</vt:lpstr>
      <vt:lpstr>Arial</vt:lpstr>
      <vt:lpstr>Calibri</vt:lpstr>
      <vt:lpstr>Helvetica</vt:lpstr>
      <vt:lpstr>Mont SemiBold</vt:lpstr>
      <vt:lpstr>Montserrat</vt:lpstr>
      <vt:lpstr>Montserrat Medium</vt:lpstr>
      <vt:lpstr>Montserrat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Оксана Беляева</cp:lastModifiedBy>
  <cp:revision>91</cp:revision>
  <cp:lastPrinted>2025-12-18T10:08:58Z</cp:lastPrinted>
  <dcterms:modified xsi:type="dcterms:W3CDTF">2025-12-18T10:09:25Z</dcterms:modified>
</cp:coreProperties>
</file>