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49" r:id="rId2"/>
  </p:sldMasterIdLst>
  <p:notesMasterIdLst>
    <p:notesMasterId r:id="rId22"/>
  </p:notesMasterIdLst>
  <p:sldIdLst>
    <p:sldId id="256" r:id="rId3"/>
    <p:sldId id="257" r:id="rId4"/>
    <p:sldId id="277" r:id="rId5"/>
    <p:sldId id="272" r:id="rId6"/>
    <p:sldId id="278" r:id="rId7"/>
    <p:sldId id="288" r:id="rId8"/>
    <p:sldId id="279" r:id="rId9"/>
    <p:sldId id="280" r:id="rId10"/>
    <p:sldId id="281" r:id="rId11"/>
    <p:sldId id="289" r:id="rId12"/>
    <p:sldId id="268" r:id="rId13"/>
    <p:sldId id="282" r:id="rId14"/>
    <p:sldId id="286" r:id="rId15"/>
    <p:sldId id="287" r:id="rId16"/>
    <p:sldId id="283" r:id="rId17"/>
    <p:sldId id="265" r:id="rId18"/>
    <p:sldId id="290" r:id="rId19"/>
    <p:sldId id="260" r:id="rId20"/>
    <p:sldId id="261" r:id="rId21"/>
  </p:sldIdLst>
  <p:sldSz cx="9144000" cy="9144000"/>
  <p:notesSz cx="7772400" cy="10058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utura PT Bold" panose="020B0902020204020203" pitchFamily="34" charset="-52"/>
      <p:bold r:id="rId27"/>
    </p:embeddedFont>
    <p:embeddedFont>
      <p:font typeface="DejaVu Sans" panose="020B0603030804020204" pitchFamily="34" charset="0"/>
      <p:regular r:id="rId28"/>
      <p:bold r:id="rId29"/>
      <p:italic r:id="rId30"/>
      <p:boldItalic r:id="rId31"/>
    </p:embeddedFont>
    <p:embeddedFont>
      <p:font typeface="Futura PT Book" panose="020B0502020204020303" pitchFamily="34" charset="-52"/>
      <p:regular r:id="rId32"/>
    </p:embeddedFont>
    <p:embeddedFont>
      <p:font typeface="Futura PT Demi" panose="020B0702020204020303" pitchFamily="34" charset="-52"/>
      <p:regular r:id="rId33"/>
    </p:embeddedFont>
  </p:embeddedFontLst>
  <p:defaultTextStyle>
    <a:defPPr>
      <a:defRPr lang="en-GB"/>
    </a:defPPr>
    <a:lvl1pPr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1pPr>
    <a:lvl2pPr marL="742950" indent="-28575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2pPr>
    <a:lvl3pPr marL="1143000" indent="-22860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3pPr>
    <a:lvl4pPr marL="1600200" indent="-22860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4pPr>
    <a:lvl5pPr marL="2057400" indent="-22860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19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5148" userDrawn="1">
          <p15:clr>
            <a:srgbClr val="A4A3A4"/>
          </p15:clr>
        </p15:guide>
        <p15:guide id="4" orient="horz" pos="4921" userDrawn="1">
          <p15:clr>
            <a:srgbClr val="A4A3A4"/>
          </p15:clr>
        </p15:guide>
        <p15:guide id="5" orient="horz" pos="1066" userDrawn="1">
          <p15:clr>
            <a:srgbClr val="A4A3A4"/>
          </p15:clr>
        </p15:guide>
        <p15:guide id="6" orient="horz" pos="2381" userDrawn="1">
          <p15:clr>
            <a:srgbClr val="A4A3A4"/>
          </p15:clr>
        </p15:guide>
        <p15:guide id="7" orient="horz" pos="3016" userDrawn="1">
          <p15:clr>
            <a:srgbClr val="A4A3A4"/>
          </p15:clr>
        </p15:guide>
        <p15:guide id="8" orient="horz" pos="3379" userDrawn="1">
          <p15:clr>
            <a:srgbClr val="A4A3A4"/>
          </p15:clr>
        </p15:guide>
        <p15:guide id="9" orient="horz" pos="3742" userDrawn="1">
          <p15:clr>
            <a:srgbClr val="A4A3A4"/>
          </p15:clr>
        </p15:guide>
        <p15:guide id="10" orient="horz" pos="4105" userDrawn="1">
          <p15:clr>
            <a:srgbClr val="A4A3A4"/>
          </p15:clr>
        </p15:guide>
        <p15:guide id="11" orient="horz" pos="4558" userDrawn="1">
          <p15:clr>
            <a:srgbClr val="A4A3A4"/>
          </p15:clr>
        </p15:guide>
        <p15:guide id="12" pos="1156" userDrawn="1">
          <p15:clr>
            <a:srgbClr val="A4A3A4"/>
          </p15:clr>
        </p15:guide>
        <p15:guide id="13" orient="horz" pos="1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E87C9"/>
    <a:srgbClr val="CC4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79" d="100"/>
          <a:sy n="79" d="100"/>
        </p:scale>
        <p:origin x="2466" y="108"/>
      </p:cViewPr>
      <p:guideLst>
        <p:guide orient="horz" pos="1519"/>
        <p:guide pos="612"/>
        <p:guide pos="5148"/>
        <p:guide orient="horz" pos="4921"/>
        <p:guide orient="horz" pos="1066"/>
        <p:guide orient="horz" pos="2381"/>
        <p:guide orient="horz" pos="3016"/>
        <p:guide orient="horz" pos="3379"/>
        <p:guide orient="horz" pos="3742"/>
        <p:guide orient="horz" pos="4105"/>
        <p:guide orient="horz" pos="4558"/>
        <p:guide pos="1156"/>
        <p:guide orient="horz" pos="159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fld id="{6EA5A9C0-46F2-461A-B74D-3B77B41298A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2A719F08-D70F-4CEF-B7BB-4DA79A375954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98663" y="763588"/>
            <a:ext cx="37734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860A6FBD-432C-43C6-B441-E886CFBBDF46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17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0" y="763588"/>
            <a:ext cx="37719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44F6047F-CB56-4A57-BE46-6027A40C7787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18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0" y="763588"/>
            <a:ext cx="37719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57F1BBAF-225A-4A0F-9E83-0F05FAF23AE0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19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0" y="763588"/>
            <a:ext cx="37719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C44F61B6-1A9C-44C9-B861-5121A3C957E4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2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98663" y="763588"/>
            <a:ext cx="37734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C44F61B6-1A9C-44C9-B861-5121A3C957E4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4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98663" y="763588"/>
            <a:ext cx="37734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0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860A6FBD-432C-43C6-B441-E886CFBBDF46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6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0" y="763588"/>
            <a:ext cx="37719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0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860A6FBD-432C-43C6-B441-E886CFBBDF46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10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0" y="763588"/>
            <a:ext cx="37719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C44F61B6-1A9C-44C9-B861-5121A3C957E4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11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98663" y="763588"/>
            <a:ext cx="37734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7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860A6FBD-432C-43C6-B441-E886CFBBDF46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13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0" y="763588"/>
            <a:ext cx="37719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30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860A6FBD-432C-43C6-B441-E886CFBBDF46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14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0" y="763588"/>
            <a:ext cx="37719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1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/>
            <a:fld id="{860A6FBD-432C-43C6-B441-E886CFBBDF46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16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0" y="763588"/>
            <a:ext cx="37719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9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038"/>
            <a:ext cx="77724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7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3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5813" cy="7075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7075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7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8228013" cy="15255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76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038"/>
            <a:ext cx="77724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6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52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338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088"/>
            <a:ext cx="77724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05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9950"/>
            <a:ext cx="4037013" cy="530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2139950"/>
            <a:ext cx="4038600" cy="530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7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713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288"/>
            <a:ext cx="404018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900363"/>
            <a:ext cx="404018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046288"/>
            <a:ext cx="404177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900363"/>
            <a:ext cx="404177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8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7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3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9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3538"/>
            <a:ext cx="51117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2938"/>
            <a:ext cx="3008313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2265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56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0"/>
            <a:ext cx="54864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441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74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5813" cy="7075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7075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9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338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088"/>
            <a:ext cx="77724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25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9950"/>
            <a:ext cx="4037013" cy="530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2139950"/>
            <a:ext cx="4038600" cy="530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713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288"/>
            <a:ext cx="404018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900363"/>
            <a:ext cx="404018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046288"/>
            <a:ext cx="404177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900363"/>
            <a:ext cx="404177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9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13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3538"/>
            <a:ext cx="51117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2938"/>
            <a:ext cx="3008313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940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56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0"/>
            <a:ext cx="54864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302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5125"/>
            <a:ext cx="8228013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9950"/>
            <a:ext cx="8228013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2pPr>
      <a:lvl3pPr algn="ctr" defTabSz="457200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3pPr>
      <a:lvl4pPr algn="ctr" defTabSz="457200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4pPr>
      <a:lvl5pPr algn="ctr" defTabSz="457200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5125"/>
            <a:ext cx="8228013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9950"/>
            <a:ext cx="8228013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2pPr>
      <a:lvl3pPr algn="ctr" defTabSz="457200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3pPr>
      <a:lvl4pPr algn="ctr" defTabSz="457200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4pPr>
      <a:lvl5pPr algn="ctr" defTabSz="457200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ource Han Sans CN" charset="0"/>
          <a:cs typeface="Source Han Sans CN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hyperlink" Target="https://t.me/school_of_future/87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hyperlink" Target="https://vk.com/wall-119421121_15231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vk.com/school800nn?from=groups&amp;w=wall-200364711_19567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hyperlink" Target="https://t.me/kirill_vladislavovish/2594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hyperlink" Target="https://t.me/ds56k/2594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hyperlink" Target="https://vk.com/wall-187025559_1285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41421" y="2452688"/>
            <a:ext cx="8061158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75000"/>
              </a:lnSpc>
            </a:pPr>
            <a:r>
              <a:rPr lang="ru-RU" altLang="ru-RU" sz="7200" dirty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Тексты для </a:t>
            </a:r>
            <a:r>
              <a:rPr lang="ru-RU" altLang="ru-RU" sz="72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/>
            </a:r>
            <a:br>
              <a:rPr lang="ru-RU" altLang="ru-RU" sz="72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</a:br>
            <a:r>
              <a:rPr lang="ru-RU" altLang="ru-RU" sz="72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школьного </a:t>
            </a:r>
            <a:r>
              <a:rPr lang="ru-RU" altLang="ru-RU" sz="7200" dirty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ВК: </a:t>
            </a:r>
            <a:endParaRPr lang="ru-RU" altLang="ru-RU" sz="7200" dirty="0" smtClean="0">
              <a:solidFill>
                <a:srgbClr val="000000"/>
              </a:solidFill>
              <a:latin typeface="Futura PT Bold" panose="020B0902020204020203" pitchFamily="34" charset="-52"/>
              <a:cs typeface="Calibri" panose="020F0502020204030204" pitchFamily="34" charset="0"/>
            </a:endParaRPr>
          </a:p>
          <a:p>
            <a:pPr algn="ctr" eaLnBrk="1">
              <a:lnSpc>
                <a:spcPct val="83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от</a:t>
            </a:r>
            <a:r>
              <a:rPr lang="en-US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 </a:t>
            </a: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объявлений до</a:t>
            </a:r>
            <a:r>
              <a:rPr lang="en-US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 </a:t>
            </a: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вовлечения</a:t>
            </a:r>
            <a:endParaRPr lang="en-US" altLang="ru-RU" sz="4000" dirty="0">
              <a:solidFill>
                <a:srgbClr val="000000"/>
              </a:solidFill>
              <a:latin typeface="Futura PT Bold" panose="020B0902020204020203" pitchFamily="34" charset="-52"/>
              <a:cs typeface="Calibri" panose="020F0502020204030204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66274" y="5440363"/>
            <a:ext cx="7162110" cy="157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>
              <a:spcAft>
                <a:spcPts val="1613"/>
              </a:spcAft>
            </a:pPr>
            <a:r>
              <a:rPr lang="ru-RU" altLang="ru-RU" sz="2400" dirty="0" smtClean="0">
                <a:solidFill>
                  <a:srgbClr val="202428"/>
                </a:solidFill>
                <a:latin typeface="Futura PT Bold" panose="020B0902020204020203" pitchFamily="34" charset="-52"/>
                <a:cs typeface="PTSans-Regular" charset="0"/>
              </a:rPr>
              <a:t>Маркова Валерия Кирилловна</a:t>
            </a:r>
          </a:p>
          <a:p>
            <a:pPr eaLnBrk="1">
              <a:spcAft>
                <a:spcPts val="1613"/>
              </a:spcAft>
            </a:pPr>
            <a:r>
              <a:rPr lang="ru-RU" altLang="ru-RU" dirty="0" smtClean="0">
                <a:solidFill>
                  <a:srgbClr val="202428"/>
                </a:solidFill>
                <a:latin typeface="Futura PT Book" panose="020B0502020204020303" pitchFamily="34" charset="-52"/>
                <a:cs typeface="PTSans-Regular" charset="0"/>
              </a:rPr>
              <a:t>канд. </a:t>
            </a:r>
            <a:r>
              <a:rPr lang="ru-RU" altLang="ru-RU" dirty="0" err="1" smtClean="0">
                <a:solidFill>
                  <a:srgbClr val="202428"/>
                </a:solidFill>
                <a:latin typeface="Futura PT Book" panose="020B0502020204020303" pitchFamily="34" charset="-52"/>
                <a:cs typeface="PTSans-Regular" charset="0"/>
              </a:rPr>
              <a:t>пед</a:t>
            </a:r>
            <a:r>
              <a:rPr lang="ru-RU" altLang="ru-RU" dirty="0" smtClean="0">
                <a:solidFill>
                  <a:srgbClr val="202428"/>
                </a:solidFill>
                <a:latin typeface="Futura PT Book" panose="020B0502020204020303" pitchFamily="34" charset="-52"/>
                <a:cs typeface="PTSans-Regular" charset="0"/>
              </a:rPr>
              <a:t>. наук, ведущий научный сотрудник лаборатории развития личностного потенциала в образовании НИИ урбанистики и глобального образования МГПУ, автор </a:t>
            </a:r>
            <a:r>
              <a:rPr lang="ru-RU" altLang="ru-RU" dirty="0" err="1" smtClean="0">
                <a:solidFill>
                  <a:srgbClr val="202428"/>
                </a:solidFill>
                <a:latin typeface="Futura PT Book" panose="020B0502020204020303" pitchFamily="34" charset="-52"/>
                <a:cs typeface="PTSans-Regular" charset="0"/>
              </a:rPr>
              <a:t>телеграм</a:t>
            </a:r>
            <a:r>
              <a:rPr lang="ru-RU" altLang="ru-RU" dirty="0" smtClean="0">
                <a:solidFill>
                  <a:srgbClr val="202428"/>
                </a:solidFill>
                <a:latin typeface="Futura PT Book" panose="020B0502020204020303" pitchFamily="34" charset="-52"/>
                <a:cs typeface="PTSans-Regular" charset="0"/>
              </a:rPr>
              <a:t>-канала «Учим, пишем, публикуем»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6994">
            <a:off x="-99627" y="2750232"/>
            <a:ext cx="3557373" cy="2802779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32547" y="883246"/>
            <a:ext cx="5678906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r>
              <a:rPr lang="ru-RU" altLang="ru-RU" sz="72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Пример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142" y="5922172"/>
            <a:ext cx="2442722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300">
                <a:latin typeface="Futura PT Book" panose="020B0502020204020303" pitchFamily="34" charset="-52"/>
              </a:defRPr>
            </a:lvl1pPr>
          </a:lstStyle>
          <a:p>
            <a:r>
              <a:rPr lang="ru-RU" sz="1800" dirty="0"/>
              <a:t>Источник: </a:t>
            </a:r>
            <a:endParaRPr lang="ru-RU" sz="1800" dirty="0" smtClean="0"/>
          </a:p>
          <a:p>
            <a:r>
              <a:rPr lang="ru-RU" sz="1800" dirty="0">
                <a:hlinkClick r:id="rId5"/>
              </a:rPr>
              <a:t>ТГ-канал «Школьные острова» (директор Школы будущего)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-3391" t="-3425" r="-2110" b="-4016"/>
          <a:stretch/>
        </p:blipFill>
        <p:spPr>
          <a:xfrm>
            <a:off x="3126341" y="2843808"/>
            <a:ext cx="5668470" cy="5184576"/>
          </a:xfrm>
          <a:prstGeom prst="roundRect">
            <a:avLst>
              <a:gd name="adj" fmla="val 3407"/>
            </a:avLst>
          </a:prstGeom>
          <a:solidFill>
            <a:schemeClr val="bg1"/>
          </a:solidFill>
          <a:ln>
            <a:solidFill>
              <a:srgbClr val="1E87C9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6" y="6996227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110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1323975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155950"/>
            <a:ext cx="82296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14088" rIns="90000" bIns="45000"/>
          <a:lstStyle>
            <a:lvl1pPr marL="417513" indent="-4175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>
              <a:lnSpc>
                <a:spcPct val="83000"/>
              </a:lnSpc>
              <a:spcBef>
                <a:spcPts val="775"/>
              </a:spcBef>
              <a:buSzPct val="45000"/>
              <a:buFont typeface="Times New Roman" panose="02020603050405020304" pitchFamily="18" charset="0"/>
              <a:buChar char="•"/>
            </a:pPr>
            <a:endParaRPr lang="en-US" altLang="ru-RU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77516" y="3591719"/>
            <a:ext cx="7988968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0000"/>
              </a:lnSpc>
            </a:pPr>
            <a:r>
              <a:rPr lang="ru-RU" altLang="ru-RU" sz="96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Что ещё</a:t>
            </a:r>
          </a:p>
          <a:p>
            <a:pPr algn="ctr" eaLnBrk="1">
              <a:lnSpc>
                <a:spcPct val="80000"/>
              </a:lnSpc>
            </a:pPr>
            <a:r>
              <a:rPr lang="ru-RU" altLang="ru-RU" sz="6000" dirty="0" smtClean="0">
                <a:solidFill>
                  <a:srgbClr val="000000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  <a:t>делает текст для </a:t>
            </a:r>
            <a:r>
              <a:rPr lang="ru-RU" altLang="ru-RU" sz="6000" dirty="0" err="1" smtClean="0">
                <a:solidFill>
                  <a:srgbClr val="000000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  <a:t>соцсетей</a:t>
            </a:r>
            <a:r>
              <a:rPr lang="ru-RU" altLang="ru-RU" sz="6000" dirty="0" smtClean="0">
                <a:solidFill>
                  <a:srgbClr val="000000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  <a:t> интересным?</a:t>
            </a:r>
            <a:endParaRPr lang="en-US" altLang="ru-RU" sz="6000" dirty="0">
              <a:solidFill>
                <a:srgbClr val="000000"/>
              </a:solidFill>
              <a:latin typeface="Futura PT Book" panose="020B0502020204020303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015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71550" y="3871077"/>
            <a:ext cx="7560890" cy="1060963"/>
            <a:chOff x="839788" y="2293257"/>
            <a:chExt cx="7316990" cy="102673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62743" y="2451953"/>
              <a:ext cx="6594035" cy="868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Интригующий заголовок, первое предложение или первый абзац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1</a:t>
                </a:r>
                <a:endParaRPr lang="ru-RU" sz="6000" b="1" dirty="0"/>
              </a:p>
            </p:txBody>
          </p:sp>
        </p:grpSp>
      </p:grp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0158" y="1475656"/>
            <a:ext cx="9023684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60000"/>
              </a:lnSpc>
            </a:pPr>
            <a:r>
              <a:rPr lang="ru-RU" altLang="ru-RU" sz="8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Что ещё</a:t>
            </a:r>
            <a:endParaRPr lang="ru-RU" altLang="ru-RU" sz="8000" dirty="0" smtClean="0">
              <a:solidFill>
                <a:srgbClr val="000000"/>
              </a:solidFill>
              <a:latin typeface="Futura PT Demi" panose="020B0702020204020303" pitchFamily="34" charset="-52"/>
              <a:cs typeface="Calibri" panose="020F0502020204030204" pitchFamily="34" charset="0"/>
            </a:endParaRPr>
          </a:p>
          <a:p>
            <a:pPr algn="ctr" eaLnBrk="1">
              <a:lnSpc>
                <a:spcPct val="80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делает текст для ВК </a:t>
            </a:r>
            <a:b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</a:b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интересным</a:t>
            </a:r>
            <a:endParaRPr lang="en-US" altLang="ru-RU" sz="4000" dirty="0">
              <a:solidFill>
                <a:srgbClr val="000000"/>
              </a:solidFill>
              <a:latin typeface="Futura PT Bold" panose="020B0902020204020203" pitchFamily="34" charset="-52"/>
              <a:cs typeface="Calibri" panose="020F0502020204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71550" y="5111949"/>
            <a:ext cx="7056835" cy="1060963"/>
            <a:chOff x="839788" y="2293257"/>
            <a:chExt cx="6829195" cy="102673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89470" y="2451953"/>
              <a:ext cx="6079513" cy="868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Конкретика и детали события, которые легко представить</a:t>
              </a:r>
              <a:endParaRPr lang="ru-RU" sz="3200" dirty="0">
                <a:latin typeface="Futura PT Book" panose="020B0502020204020303" pitchFamily="34" charset="-52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2</a:t>
                </a:r>
                <a:endParaRPr lang="ru-RU" sz="6000" b="1" dirty="0"/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971550" y="6372200"/>
            <a:ext cx="6840810" cy="1454917"/>
            <a:chOff x="839788" y="2293257"/>
            <a:chExt cx="6620139" cy="140798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89468" y="2451953"/>
              <a:ext cx="5870459" cy="1249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Крючки — истории, которые вызывают знакомые чувства, или редкие, неожиданные факты</a:t>
              </a:r>
              <a:endParaRPr lang="ru-RU" sz="3200" i="1" dirty="0" smtClean="0">
                <a:latin typeface="Futura PT Book" panose="020B0502020204020303" pitchFamily="34" charset="-52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3</a:t>
                </a:r>
                <a:endParaRPr lang="ru-RU" sz="6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38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62141" r="3262" b="2284"/>
          <a:stretch/>
        </p:blipFill>
        <p:spPr>
          <a:xfrm rot="20895466">
            <a:off x="-9356" y="3597929"/>
            <a:ext cx="3479630" cy="1936408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32547" y="883246"/>
            <a:ext cx="5678906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r>
              <a:rPr lang="ru-RU" altLang="ru-RU" sz="72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Пример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142" y="6156176"/>
            <a:ext cx="1866658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300">
                <a:latin typeface="Futura PT Book" panose="020B0502020204020303" pitchFamily="34" charset="-52"/>
              </a:defRPr>
            </a:lvl1pPr>
          </a:lstStyle>
          <a:p>
            <a:r>
              <a:rPr lang="ru-RU" sz="1800" dirty="0"/>
              <a:t>Источник: </a:t>
            </a:r>
            <a:endParaRPr lang="ru-RU" sz="1800" dirty="0" smtClean="0"/>
          </a:p>
          <a:p>
            <a:r>
              <a:rPr lang="ru-RU" sz="1800" dirty="0">
                <a:solidFill>
                  <a:srgbClr val="1C4F5F"/>
                </a:solidFill>
                <a:hlinkClick r:id="rId5"/>
              </a:rPr>
              <a:t>ВК-группа школы «</a:t>
            </a:r>
            <a:r>
              <a:rPr lang="ru-RU" sz="1800" dirty="0" err="1">
                <a:solidFill>
                  <a:srgbClr val="1C4F5F"/>
                </a:solidFill>
                <a:hlinkClick r:id="rId5"/>
              </a:rPr>
              <a:t>Летово</a:t>
            </a:r>
            <a:r>
              <a:rPr lang="ru-RU" sz="1800" dirty="0">
                <a:solidFill>
                  <a:srgbClr val="1C4F5F"/>
                </a:solidFill>
                <a:hlinkClick r:id="rId5"/>
              </a:rPr>
              <a:t>»</a:t>
            </a:r>
            <a:endParaRPr lang="ru-RU" sz="1800" dirty="0">
              <a:solidFill>
                <a:srgbClr val="1C4F5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4" t="-740" r="-1816" b="38464"/>
          <a:stretch/>
        </p:blipFill>
        <p:spPr>
          <a:xfrm>
            <a:off x="2890156" y="2843808"/>
            <a:ext cx="5930316" cy="5184650"/>
          </a:xfrm>
          <a:prstGeom prst="roundRect">
            <a:avLst>
              <a:gd name="adj" fmla="val 3407"/>
            </a:avLst>
          </a:prstGeom>
          <a:solidFill>
            <a:schemeClr val="bg1"/>
          </a:solidFill>
          <a:ln>
            <a:solidFill>
              <a:srgbClr val="1E87C9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6" y="698436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066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2665">
            <a:off x="417013" y="3205000"/>
            <a:ext cx="2444022" cy="2477274"/>
          </a:xfrm>
          <a:prstGeom prst="rect">
            <a:avLst/>
          </a:prstGeom>
        </p:spPr>
      </p:pic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3324225"/>
            <a:ext cx="82296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14088" rIns="90000" bIns="45000"/>
          <a:lstStyle>
            <a:lvl1pPr marL="417513" indent="-4175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>
              <a:lnSpc>
                <a:spcPct val="83000"/>
              </a:lnSpc>
              <a:spcBef>
                <a:spcPts val="775"/>
              </a:spcBef>
              <a:buSzPct val="45000"/>
              <a:buFont typeface="Times New Roman" panose="02020603050405020304" pitchFamily="18" charset="0"/>
              <a:buChar char="•"/>
            </a:pPr>
            <a:endParaRPr lang="en-US" altLang="ru-RU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32547" y="883246"/>
            <a:ext cx="5678906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r>
              <a:rPr lang="ru-RU" altLang="ru-RU" sz="72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Пример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-3947" t="-4051" r="-3947" b="-2668"/>
          <a:stretch/>
        </p:blipFill>
        <p:spPr>
          <a:xfrm>
            <a:off x="2915816" y="2699792"/>
            <a:ext cx="5904656" cy="5688632"/>
          </a:xfrm>
          <a:prstGeom prst="roundRect">
            <a:avLst>
              <a:gd name="adj" fmla="val 3407"/>
            </a:avLst>
          </a:prstGeom>
          <a:solidFill>
            <a:schemeClr val="bg1"/>
          </a:solidFill>
          <a:ln>
            <a:solidFill>
              <a:srgbClr val="1E87C9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05142" y="6156176"/>
            <a:ext cx="1650634" cy="7665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300">
                <a:latin typeface="Futura PT Book" panose="020B0502020204020303" pitchFamily="34" charset="-52"/>
              </a:defRPr>
            </a:lvl1pPr>
          </a:lstStyle>
          <a:p>
            <a:r>
              <a:rPr lang="ru-RU" sz="1800" dirty="0"/>
              <a:t>Источник: </a:t>
            </a:r>
            <a:endParaRPr lang="ru-RU" sz="1800" dirty="0" smtClean="0"/>
          </a:p>
          <a:p>
            <a:r>
              <a:rPr lang="ru-RU" sz="1800" dirty="0" smtClean="0">
                <a:hlinkClick r:id="rId6"/>
              </a:rPr>
              <a:t>ВК-группа Школы 800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6" y="694826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438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71550" y="3762707"/>
            <a:ext cx="7560890" cy="1060963"/>
            <a:chOff x="839788" y="2293257"/>
            <a:chExt cx="7316990" cy="102673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62744" y="2451953"/>
              <a:ext cx="6594034" cy="868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>
                  <a:latin typeface="Futura PT Book" panose="020B0502020204020303" pitchFamily="34" charset="-52"/>
                </a:rPr>
                <a:t>П</a:t>
              </a:r>
              <a:r>
                <a:rPr lang="ru-RU" sz="3200" dirty="0" smtClean="0">
                  <a:latin typeface="Futura PT Book" panose="020B0502020204020303" pitchFamily="34" charset="-52"/>
                </a:rPr>
                <a:t>римеры из жизни, аналогии, истории, эмоции и самораскрытие автора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4</a:t>
                </a:r>
                <a:endParaRPr lang="ru-RU" sz="6000" b="1" dirty="0"/>
              </a:p>
            </p:txBody>
          </p:sp>
        </p:grpSp>
      </p:grp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0158" y="1475656"/>
            <a:ext cx="9023684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60000"/>
              </a:lnSpc>
            </a:pPr>
            <a:r>
              <a:rPr lang="ru-RU" altLang="ru-RU" sz="8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Что ещё</a:t>
            </a:r>
            <a:endParaRPr lang="ru-RU" altLang="ru-RU" sz="8000" dirty="0" smtClean="0">
              <a:solidFill>
                <a:srgbClr val="000000"/>
              </a:solidFill>
              <a:latin typeface="Futura PT Demi" panose="020B0702020204020303" pitchFamily="34" charset="-52"/>
              <a:cs typeface="Calibri" panose="020F0502020204030204" pitchFamily="34" charset="0"/>
            </a:endParaRPr>
          </a:p>
          <a:p>
            <a:pPr algn="ctr" eaLnBrk="1">
              <a:lnSpc>
                <a:spcPct val="80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делает текст для ВК </a:t>
            </a:r>
            <a:b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</a:b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интересным</a:t>
            </a:r>
            <a:endParaRPr lang="en-US" altLang="ru-RU" sz="4000" dirty="0">
              <a:solidFill>
                <a:srgbClr val="000000"/>
              </a:solidFill>
              <a:latin typeface="Futura PT Bold" panose="020B0902020204020203" pitchFamily="34" charset="-52"/>
              <a:cs typeface="Calibri" panose="020F0502020204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71550" y="6146323"/>
            <a:ext cx="7416874" cy="960808"/>
            <a:chOff x="839788" y="2293257"/>
            <a:chExt cx="7177620" cy="92981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89466" y="2371225"/>
              <a:ext cx="6427942" cy="851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Путь от проблемы/задачи к решению (если пост о </a:t>
              </a:r>
              <a:r>
                <a:rPr lang="ru-RU" sz="3200" dirty="0" err="1" smtClean="0">
                  <a:latin typeface="Futura PT Book" panose="020B0502020204020303" pitchFamily="34" charset="-52"/>
                </a:rPr>
                <a:t>закулисье</a:t>
              </a:r>
              <a:r>
                <a:rPr lang="ru-RU" sz="3200" dirty="0" smtClean="0">
                  <a:latin typeface="Futura PT Book" panose="020B0502020204020303" pitchFamily="34" charset="-52"/>
                </a:rPr>
                <a:t> работы)</a:t>
              </a:r>
              <a:endParaRPr lang="ru-RU" sz="3200" i="1" dirty="0" smtClean="0">
                <a:latin typeface="Futura PT Book" panose="020B0502020204020303" pitchFamily="34" charset="-52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6</a:t>
                </a:r>
                <a:endParaRPr lang="ru-RU" sz="6000" b="1" dirty="0"/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971550" y="7237977"/>
            <a:ext cx="6840810" cy="862415"/>
            <a:chOff x="839788" y="2293257"/>
            <a:chExt cx="6620139" cy="83459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89468" y="2467156"/>
              <a:ext cx="5870459" cy="486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Концовка-удочка</a:t>
              </a:r>
              <a:endParaRPr lang="ru-RU" sz="3200" i="1" dirty="0" smtClean="0">
                <a:latin typeface="Futura PT Book" panose="020B0502020204020303" pitchFamily="34" charset="-52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7</a:t>
                </a:r>
                <a:endParaRPr lang="ru-RU" sz="6000" b="1" dirty="0"/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971550" y="4954515"/>
            <a:ext cx="7560890" cy="1060963"/>
            <a:chOff x="839788" y="2293257"/>
            <a:chExt cx="7316990" cy="102673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562743" y="2451953"/>
              <a:ext cx="6594035" cy="868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Диалог с читателем: вопросы, приглашения высказать мнение</a:t>
              </a: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5</a:t>
                </a:r>
                <a:endParaRPr lang="ru-RU" sz="6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22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b="11591"/>
          <a:stretch/>
        </p:blipFill>
        <p:spPr>
          <a:xfrm rot="21032927">
            <a:off x="445629" y="3239875"/>
            <a:ext cx="2929698" cy="2414806"/>
          </a:xfrm>
          <a:prstGeom prst="rect">
            <a:avLst/>
          </a:prstGeom>
        </p:spPr>
      </p:pic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32547" y="883246"/>
            <a:ext cx="5678906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r>
              <a:rPr lang="ru-RU" altLang="ru-RU" sz="72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Пример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142" y="6156176"/>
            <a:ext cx="2010674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300">
                <a:latin typeface="Futura PT Book" panose="020B0502020204020303" pitchFamily="34" charset="-52"/>
              </a:defRPr>
            </a:lvl1pPr>
          </a:lstStyle>
          <a:p>
            <a:r>
              <a:rPr lang="ru-RU" sz="1800" dirty="0"/>
              <a:t>Источник: </a:t>
            </a:r>
            <a:endParaRPr lang="ru-RU" sz="1800" dirty="0" smtClean="0"/>
          </a:p>
          <a:p>
            <a:r>
              <a:rPr lang="ru-RU" sz="1800" dirty="0">
                <a:solidFill>
                  <a:srgbClr val="1C4F5F"/>
                </a:solidFill>
                <a:hlinkClick r:id="rId5"/>
              </a:rPr>
              <a:t>ТГ-канал «Учитель по призванию»</a:t>
            </a:r>
            <a:endParaRPr lang="ru-RU" sz="1800" dirty="0">
              <a:solidFill>
                <a:srgbClr val="1C4F5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-2899" t="-3368" r="-4286" b="-3341"/>
          <a:stretch/>
        </p:blipFill>
        <p:spPr>
          <a:xfrm>
            <a:off x="3419872" y="2699792"/>
            <a:ext cx="5400600" cy="5544616"/>
          </a:xfrm>
          <a:prstGeom prst="roundRect">
            <a:avLst>
              <a:gd name="adj" fmla="val 3407"/>
            </a:avLst>
          </a:prstGeom>
          <a:solidFill>
            <a:schemeClr val="bg1"/>
          </a:solidFill>
          <a:ln>
            <a:solidFill>
              <a:srgbClr val="1E87C9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6" y="698436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8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4300">
            <a:off x="330659" y="3193866"/>
            <a:ext cx="4443633" cy="2479998"/>
          </a:xfrm>
          <a:prstGeom prst="rect">
            <a:avLst/>
          </a:prstGeom>
        </p:spPr>
      </p:pic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32547" y="883246"/>
            <a:ext cx="5678906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r>
              <a:rPr lang="ru-RU" altLang="ru-RU" sz="72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Пример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142" y="6156176"/>
            <a:ext cx="2658746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300">
                <a:latin typeface="Futura PT Book" panose="020B0502020204020303" pitchFamily="34" charset="-52"/>
              </a:defRPr>
            </a:lvl1pPr>
          </a:lstStyle>
          <a:p>
            <a:r>
              <a:rPr lang="ru-RU" sz="1800" dirty="0"/>
              <a:t>Источник: </a:t>
            </a:r>
            <a:endParaRPr lang="ru-RU" sz="1800" dirty="0" smtClean="0"/>
          </a:p>
          <a:p>
            <a:r>
              <a:rPr lang="ru-RU" sz="1800" dirty="0">
                <a:solidFill>
                  <a:srgbClr val="1C4F5F"/>
                </a:solidFill>
                <a:hlinkClick r:id="rId5"/>
              </a:rPr>
              <a:t>ТГ-канал детского сада № 56 г. Костромы</a:t>
            </a:r>
            <a:endParaRPr lang="ru-RU" sz="1800" dirty="0">
              <a:solidFill>
                <a:srgbClr val="1C4F5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-3869" t="-3220" r="-3297" b="-1311"/>
          <a:stretch/>
        </p:blipFill>
        <p:spPr>
          <a:xfrm>
            <a:off x="3902550" y="2555776"/>
            <a:ext cx="4624800" cy="5904656"/>
          </a:xfrm>
          <a:prstGeom prst="roundRect">
            <a:avLst>
              <a:gd name="adj" fmla="val 3407"/>
            </a:avLst>
          </a:prstGeom>
          <a:solidFill>
            <a:schemeClr val="bg1"/>
          </a:solidFill>
          <a:ln>
            <a:solidFill>
              <a:srgbClr val="1E87C9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6" y="698436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5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2625725"/>
            <a:ext cx="82296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14088" rIns="90000" bIns="45000"/>
          <a:lstStyle>
            <a:lvl1pPr marL="417513" indent="-4175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>
              <a:lnSpc>
                <a:spcPct val="83000"/>
              </a:lnSpc>
              <a:spcBef>
                <a:spcPts val="775"/>
              </a:spcBef>
              <a:buSzPct val="45000"/>
              <a:buFont typeface="Times New Roman" panose="02020603050405020304" pitchFamily="18" charset="0"/>
              <a:buChar char="•"/>
            </a:pPr>
            <a:endParaRPr lang="en-US" altLang="ru-RU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03330" y="1431132"/>
            <a:ext cx="7269120" cy="13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>
              <a:lnSpc>
                <a:spcPct val="83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Больше </a:t>
            </a:r>
            <a:r>
              <a:rPr lang="ru-RU" altLang="ru-RU" sz="4000" dirty="0" err="1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лайфхаков</a:t>
            </a: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 для живых ВК-текстов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961877" y="2987824"/>
            <a:ext cx="4248474" cy="5688632"/>
            <a:chOff x="961877" y="2987824"/>
            <a:chExt cx="4248474" cy="568863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/>
            <a:srcRect l="1816" t="634" r="1847" b="23564"/>
            <a:stretch/>
          </p:blipFill>
          <p:spPr>
            <a:xfrm>
              <a:off x="961878" y="2987824"/>
              <a:ext cx="4248473" cy="5400600"/>
            </a:xfrm>
            <a:prstGeom prst="roundRect">
              <a:avLst>
                <a:gd name="adj" fmla="val 4773"/>
              </a:avLst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/>
            <a:srcRect l="1816" t="63414" r="1847" b="19008"/>
            <a:stretch/>
          </p:blipFill>
          <p:spPr>
            <a:xfrm>
              <a:off x="961877" y="7424130"/>
              <a:ext cx="4248473" cy="1252326"/>
            </a:xfrm>
            <a:prstGeom prst="roundRect">
              <a:avLst>
                <a:gd name="adj" fmla="val 0"/>
              </a:avLst>
            </a:prstGeom>
          </p:spPr>
        </p:pic>
      </p:grpSp>
      <p:pic>
        <p:nvPicPr>
          <p:cNvPr id="1026" name="Picture 2" descr="https://sun9-24.userapi.com/s/v1/ig2/Nee18bwLh1Lxe-Z3jmJY9VfTmt0waDHqnGUGW3xF_7u8BmH9KqoYHB91BhHhYwAevNsoymAEt8QJxtSSk20lFnnU.jpg?quality=95&amp;as=32x61,48x92,72x138,108x207,160x307,240x461,360x691,480x921,540x1036,640x1228,720x1382,1080x2073&amp;from=bu&amp;u=KjNgGMOGg27TqMgmQ4v6KZ2MtYU0ynznrSb9_vi4JOE&amp;cs=1080x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t="21524" r="10869" b="20491"/>
          <a:stretch/>
        </p:blipFill>
        <p:spPr bwMode="auto">
          <a:xfrm>
            <a:off x="4716016" y="3596955"/>
            <a:ext cx="3456434" cy="4863477"/>
          </a:xfrm>
          <a:prstGeom prst="roundRect">
            <a:avLst>
              <a:gd name="adj" fmla="val 477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08" y="1651466"/>
            <a:ext cx="900000" cy="900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1323975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155950"/>
            <a:ext cx="82296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14088" rIns="90000" bIns="45000"/>
          <a:lstStyle>
            <a:lvl1pPr marL="417513" indent="-4175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>
              <a:lnSpc>
                <a:spcPct val="83000"/>
              </a:lnSpc>
              <a:spcBef>
                <a:spcPts val="775"/>
              </a:spcBef>
              <a:buSzPct val="45000"/>
              <a:buFont typeface="Times New Roman" panose="02020603050405020304" pitchFamily="18" charset="0"/>
              <a:buChar char="•"/>
            </a:pPr>
            <a:endParaRPr lang="en-US" altLang="ru-RU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77516" y="3591719"/>
            <a:ext cx="7988968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0000"/>
              </a:lnSpc>
            </a:pPr>
            <a:r>
              <a:rPr lang="ru-RU" altLang="ru-RU" sz="96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Зачем</a:t>
            </a:r>
          </a:p>
          <a:p>
            <a:pPr algn="ctr" eaLnBrk="1">
              <a:lnSpc>
                <a:spcPct val="80000"/>
              </a:lnSpc>
            </a:pPr>
            <a:r>
              <a:rPr lang="ru-RU" altLang="ru-RU" sz="6000" dirty="0" smtClean="0">
                <a:solidFill>
                  <a:srgbClr val="000000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  <a:t>писать в </a:t>
            </a:r>
            <a:r>
              <a:rPr lang="ru-RU" altLang="ru-RU" sz="6000" dirty="0" err="1" smtClean="0">
                <a:solidFill>
                  <a:srgbClr val="000000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  <a:t>соцсетях</a:t>
            </a:r>
            <a:r>
              <a:rPr lang="ru-RU" altLang="ru-RU" sz="6000" dirty="0" smtClean="0">
                <a:solidFill>
                  <a:srgbClr val="000000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  <a:t> интересно?</a:t>
            </a:r>
            <a:endParaRPr lang="en-US" altLang="ru-RU" sz="6000" dirty="0">
              <a:solidFill>
                <a:srgbClr val="000000"/>
              </a:solidFill>
              <a:latin typeface="Futura PT Book" panose="020B0502020204020303" pitchFamily="34" charset="-5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71550" y="3707904"/>
            <a:ext cx="6048723" cy="830996"/>
            <a:chOff x="839788" y="2293257"/>
            <a:chExt cx="5853603" cy="8041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89468" y="2457276"/>
              <a:ext cx="5103923" cy="470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Быть понятными для аудитории</a:t>
              </a:r>
              <a:endParaRPr lang="ru-RU" sz="3200" dirty="0">
                <a:latin typeface="Futura PT Book" panose="020B0502020204020303" pitchFamily="34" charset="-52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839788" y="2293257"/>
              <a:ext cx="766253" cy="804190"/>
              <a:chOff x="1086703" y="2293257"/>
              <a:chExt cx="766253" cy="80419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CC4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72599" y="2293257"/>
                <a:ext cx="680357" cy="80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/>
                  <a:t>1</a:t>
                </a: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971550" y="4723004"/>
            <a:ext cx="7272858" cy="1009018"/>
            <a:chOff x="4943475" y="2293257"/>
            <a:chExt cx="7038250" cy="97646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693757" y="2401684"/>
              <a:ext cx="6287968" cy="868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Сокращать дистанцию между школой (садом) и детьми, родителями</a:t>
              </a:r>
              <a:endParaRPr lang="ru-RU" sz="3200" dirty="0">
                <a:latin typeface="Futura PT Book" panose="020B0502020204020303" pitchFamily="34" charset="-52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943475" y="2293257"/>
              <a:ext cx="781346" cy="804191"/>
              <a:chOff x="5194347" y="2293257"/>
              <a:chExt cx="781346" cy="804191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5194347" y="2610267"/>
                <a:ext cx="389961" cy="389961"/>
              </a:xfrm>
              <a:prstGeom prst="ellipse">
                <a:avLst/>
              </a:prstGeom>
              <a:solidFill>
                <a:srgbClr val="CC4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95336" y="2293257"/>
                <a:ext cx="680357" cy="804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/>
                  <a:t>2</a:t>
                </a: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971550" y="5916126"/>
            <a:ext cx="6192738" cy="993731"/>
            <a:chOff x="8040688" y="2293257"/>
            <a:chExt cx="5992973" cy="96167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786357" y="2386890"/>
              <a:ext cx="5247304" cy="868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Подчёркивать уникальность школы (сада)</a:t>
              </a:r>
              <a:endParaRPr lang="ru-RU" sz="3200" dirty="0">
                <a:latin typeface="Futura PT Book" panose="020B0502020204020303" pitchFamily="34" charset="-52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8040688" y="2293257"/>
              <a:ext cx="838938" cy="804190"/>
              <a:chOff x="8233173" y="2293257"/>
              <a:chExt cx="838938" cy="80419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8233173" y="2610267"/>
                <a:ext cx="389961" cy="389961"/>
              </a:xfrm>
              <a:prstGeom prst="ellipse">
                <a:avLst/>
              </a:prstGeom>
              <a:solidFill>
                <a:srgbClr val="CC4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391754" y="2293257"/>
                <a:ext cx="680357" cy="80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/>
                  <a:t>3</a:t>
                </a:r>
              </a:p>
            </p:txBody>
          </p:sp>
        </p:grpSp>
      </p:grp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577516" y="1464699"/>
            <a:ext cx="7988968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60000"/>
              </a:lnSpc>
            </a:pPr>
            <a:r>
              <a:rPr lang="ru-RU" altLang="ru-RU" sz="8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Зачем</a:t>
            </a:r>
          </a:p>
          <a:p>
            <a:pPr algn="ctr" eaLnBrk="1">
              <a:lnSpc>
                <a:spcPct val="80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писать в </a:t>
            </a:r>
            <a:r>
              <a:rPr lang="ru-RU" altLang="ru-RU" sz="4000" dirty="0" err="1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соцсетях</a:t>
            </a: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 интересно?</a:t>
            </a:r>
            <a:endParaRPr lang="en-US" altLang="ru-RU" sz="4000" dirty="0">
              <a:solidFill>
                <a:srgbClr val="000000"/>
              </a:solidFill>
              <a:latin typeface="Futura PT Bold" panose="020B0902020204020203" pitchFamily="34" charset="-52"/>
              <a:cs typeface="Calibri" panose="020F0502020204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971549" y="7093960"/>
            <a:ext cx="6480771" cy="862416"/>
            <a:chOff x="8040688" y="2293257"/>
            <a:chExt cx="6271715" cy="83459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786358" y="2450742"/>
              <a:ext cx="5526045" cy="470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*Не противоречить себе ;)</a:t>
              </a:r>
              <a:endParaRPr lang="ru-RU" sz="3200" dirty="0">
                <a:latin typeface="Futura PT Book" panose="020B0502020204020303" pitchFamily="34" charset="-52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8040688" y="2293257"/>
              <a:ext cx="1533123" cy="834596"/>
              <a:chOff x="8233173" y="2293257"/>
              <a:chExt cx="1533123" cy="834596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8233173" y="2610267"/>
                <a:ext cx="389961" cy="389961"/>
              </a:xfrm>
              <a:prstGeom prst="ellipse">
                <a:avLst/>
              </a:prstGeom>
              <a:solidFill>
                <a:srgbClr val="CC4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391754" y="2293257"/>
                <a:ext cx="1374542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4</a:t>
                </a:r>
                <a:endParaRPr lang="ru-RU" sz="5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230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1323975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155950"/>
            <a:ext cx="82296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14088" rIns="90000" bIns="45000"/>
          <a:lstStyle>
            <a:lvl1pPr marL="417513" indent="-4175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>
              <a:lnSpc>
                <a:spcPct val="83000"/>
              </a:lnSpc>
              <a:spcBef>
                <a:spcPts val="775"/>
              </a:spcBef>
              <a:buSzPct val="45000"/>
              <a:buFont typeface="Times New Roman" panose="02020603050405020304" pitchFamily="18" charset="0"/>
              <a:buChar char="•"/>
            </a:pPr>
            <a:endParaRPr lang="en-US" altLang="ru-RU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77516" y="3591719"/>
            <a:ext cx="7988968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0000"/>
              </a:lnSpc>
            </a:pPr>
            <a:r>
              <a:rPr lang="ru-RU" altLang="ru-RU" sz="96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Как</a:t>
            </a:r>
          </a:p>
          <a:p>
            <a:pPr algn="ctr" eaLnBrk="1">
              <a:lnSpc>
                <a:spcPct val="80000"/>
              </a:lnSpc>
            </a:pPr>
            <a:r>
              <a:rPr lang="ru-RU" altLang="ru-RU" sz="6000" dirty="0" smtClean="0">
                <a:solidFill>
                  <a:srgbClr val="000000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  <a:t>в целом интересно </a:t>
            </a:r>
            <a:br>
              <a:rPr lang="ru-RU" altLang="ru-RU" sz="6000" dirty="0" smtClean="0">
                <a:solidFill>
                  <a:srgbClr val="000000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</a:br>
            <a:r>
              <a:rPr lang="ru-RU" altLang="ru-RU" sz="6000" dirty="0" smtClean="0">
                <a:solidFill>
                  <a:srgbClr val="000000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  <a:t>вести ВК?</a:t>
            </a:r>
            <a:endParaRPr lang="en-US" altLang="ru-RU" sz="6000" dirty="0">
              <a:solidFill>
                <a:srgbClr val="000000"/>
              </a:solidFill>
              <a:latin typeface="Futura PT Book" panose="020B0502020204020303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830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71550" y="3851920"/>
            <a:ext cx="7056834" cy="1044227"/>
            <a:chOff x="839788" y="2293257"/>
            <a:chExt cx="6829194" cy="10105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89466" y="2451953"/>
              <a:ext cx="6079516" cy="851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Определите, кто ваш подписчик и о чём ему интересно читать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839788" y="2293257"/>
              <a:ext cx="766253" cy="804190"/>
              <a:chOff x="1086703" y="2293257"/>
              <a:chExt cx="766253" cy="80419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CC4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72599" y="2293257"/>
                <a:ext cx="680357" cy="80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/>
                  <a:t>1</a:t>
                </a:r>
              </a:p>
            </p:txBody>
          </p:sp>
        </p:grpSp>
      </p:grp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0158" y="1464699"/>
            <a:ext cx="9023684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60000"/>
              </a:lnSpc>
            </a:pPr>
            <a:r>
              <a:rPr lang="ru-RU" altLang="ru-RU" sz="8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Как вести ВК</a:t>
            </a:r>
            <a:r>
              <a:rPr lang="ru-RU" altLang="ru-RU" sz="8000" dirty="0" smtClean="0">
                <a:solidFill>
                  <a:srgbClr val="000000"/>
                </a:solidFill>
                <a:latin typeface="Futura PT Demi" panose="020B0702020204020303" pitchFamily="34" charset="-52"/>
                <a:cs typeface="Calibri" panose="020F0502020204030204" pitchFamily="34" charset="0"/>
              </a:rPr>
              <a:t>:</a:t>
            </a:r>
          </a:p>
          <a:p>
            <a:pPr algn="ctr" eaLnBrk="1">
              <a:lnSpc>
                <a:spcPct val="80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общие принципы </a:t>
            </a:r>
            <a:b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</a:b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для администратора</a:t>
            </a:r>
            <a:endParaRPr lang="en-US" altLang="ru-RU" sz="4000" dirty="0">
              <a:solidFill>
                <a:srgbClr val="000000"/>
              </a:solidFill>
              <a:latin typeface="Futura PT Bold" panose="020B0902020204020203" pitchFamily="34" charset="-52"/>
              <a:cs typeface="Calibri" panose="020F0502020204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71550" y="6516216"/>
            <a:ext cx="7056834" cy="1023651"/>
            <a:chOff x="839788" y="2293257"/>
            <a:chExt cx="6829195" cy="99063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89467" y="2415845"/>
              <a:ext cx="6079516" cy="868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Решите, за счёт чего вы сделаете единым стиль и тон постов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CC4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3</a:t>
                </a:r>
                <a:endParaRPr lang="ru-RU" sz="6000" b="1" dirty="0"/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971550" y="5175571"/>
            <a:ext cx="5328642" cy="1061221"/>
            <a:chOff x="839788" y="2293257"/>
            <a:chExt cx="5156751" cy="102698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89467" y="2452203"/>
              <a:ext cx="4407072" cy="868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Выработайте стиль и тон для общения с ним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CC4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2</a:t>
                </a:r>
                <a:endParaRPr lang="ru-RU" sz="6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47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6062">
            <a:off x="-361373" y="3270061"/>
            <a:ext cx="3458139" cy="2272888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32547" y="883246"/>
            <a:ext cx="5678906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r>
              <a:rPr lang="ru-RU" altLang="ru-RU" sz="72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Пример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142" y="5922172"/>
            <a:ext cx="2442722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300">
                <a:latin typeface="Futura PT Book" panose="020B0502020204020303" pitchFamily="34" charset="-52"/>
              </a:defRPr>
            </a:lvl1pPr>
          </a:lstStyle>
          <a:p>
            <a:r>
              <a:rPr lang="ru-RU" sz="1800" dirty="0"/>
              <a:t>Источник: </a:t>
            </a:r>
            <a:endParaRPr lang="ru-RU" sz="1800" dirty="0" smtClean="0"/>
          </a:p>
          <a:p>
            <a:r>
              <a:rPr lang="ru-RU" sz="1800" dirty="0">
                <a:solidFill>
                  <a:srgbClr val="1C4F5F"/>
                </a:solidFill>
                <a:hlinkClick r:id="rId5"/>
              </a:rPr>
              <a:t>ВК-группа Школы самоопределения № 734</a:t>
            </a:r>
            <a:endParaRPr lang="ru-RU" sz="1800" dirty="0">
              <a:solidFill>
                <a:srgbClr val="1C4F5F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l="-1954" t="-2845" r="-2190" b="5169"/>
          <a:stretch/>
        </p:blipFill>
        <p:spPr>
          <a:xfrm>
            <a:off x="3059832" y="2987824"/>
            <a:ext cx="5688632" cy="4824536"/>
          </a:xfrm>
          <a:prstGeom prst="roundRect">
            <a:avLst>
              <a:gd name="adj" fmla="val 3407"/>
            </a:avLst>
          </a:prstGeom>
          <a:solidFill>
            <a:schemeClr val="bg1"/>
          </a:solidFill>
          <a:ln>
            <a:solidFill>
              <a:srgbClr val="1E87C9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6" y="7020368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0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71550" y="3871077"/>
            <a:ext cx="7488882" cy="1060963"/>
            <a:chOff x="839788" y="2293257"/>
            <a:chExt cx="7247305" cy="102673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50650" y="2451953"/>
              <a:ext cx="6536443" cy="868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Пишите сами. Особенно если вам самому (-ой) было интересно событие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839788" y="2293257"/>
              <a:ext cx="766253" cy="804190"/>
              <a:chOff x="1086703" y="2293257"/>
              <a:chExt cx="766253" cy="80419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72599" y="2293257"/>
                <a:ext cx="680357" cy="80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/>
                  <a:t>1</a:t>
                </a:r>
              </a:p>
            </p:txBody>
          </p:sp>
        </p:grpSp>
      </p:grp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0158" y="1464699"/>
            <a:ext cx="9023684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60000"/>
              </a:lnSpc>
            </a:pPr>
            <a:r>
              <a:rPr lang="ru-RU" altLang="ru-RU" sz="8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Как писать</a:t>
            </a:r>
            <a:r>
              <a:rPr lang="ru-RU" altLang="ru-RU" sz="8000" dirty="0" smtClean="0">
                <a:solidFill>
                  <a:srgbClr val="000000"/>
                </a:solidFill>
                <a:latin typeface="Futura PT Demi" panose="020B0702020204020303" pitchFamily="34" charset="-52"/>
                <a:cs typeface="Calibri" panose="020F0502020204030204" pitchFamily="34" charset="0"/>
              </a:rPr>
              <a:t>:</a:t>
            </a:r>
          </a:p>
          <a:p>
            <a:pPr algn="ctr" eaLnBrk="1">
              <a:lnSpc>
                <a:spcPct val="80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общие принципы </a:t>
            </a:r>
            <a:b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</a:b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для педагога-автора</a:t>
            </a:r>
            <a:endParaRPr lang="en-US" altLang="ru-RU" sz="4000" dirty="0">
              <a:solidFill>
                <a:srgbClr val="000000"/>
              </a:solidFill>
              <a:latin typeface="Futura PT Bold" panose="020B0902020204020203" pitchFamily="34" charset="-52"/>
              <a:cs typeface="Calibri" panose="020F0502020204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71550" y="5202015"/>
            <a:ext cx="7488883" cy="1044227"/>
            <a:chOff x="839788" y="2293257"/>
            <a:chExt cx="7247306" cy="101054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50652" y="2451953"/>
              <a:ext cx="6536442" cy="851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Забудьте о целях и задачах события — это внутренняя информация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2</a:t>
                </a:r>
                <a:endParaRPr lang="ru-RU" sz="6000" b="1" dirty="0"/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971550" y="6516216"/>
            <a:ext cx="7488883" cy="1060963"/>
            <a:chOff x="839788" y="2293257"/>
            <a:chExt cx="7247306" cy="102673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50651" y="2451953"/>
              <a:ext cx="6536443" cy="868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>
                  <a:latin typeface="Futura PT Book" panose="020B0502020204020303" pitchFamily="34" charset="-52"/>
                </a:rPr>
                <a:t>Избегайте фраз из отчётов (</a:t>
              </a:r>
              <a:r>
                <a:rPr lang="ru-RU" sz="3200" dirty="0" err="1">
                  <a:latin typeface="Futura PT Book" panose="020B0502020204020303" pitchFamily="34" charset="-52"/>
                </a:rPr>
                <a:t>канцелярита</a:t>
              </a:r>
              <a:r>
                <a:rPr lang="ru-RU" sz="3200" dirty="0">
                  <a:latin typeface="Futura PT Book" panose="020B0502020204020303" pitchFamily="34" charset="-52"/>
                </a:rPr>
                <a:t>) и речевых </a:t>
              </a:r>
              <a:r>
                <a:rPr lang="ru-RU" sz="3200" dirty="0" smtClean="0">
                  <a:latin typeface="Futura PT Book" panose="020B0502020204020303" pitchFamily="34" charset="-52"/>
                </a:rPr>
                <a:t>штампов</a:t>
              </a:r>
              <a:endParaRPr lang="ru-RU" sz="3200" dirty="0">
                <a:latin typeface="Futura PT Book" panose="020B0502020204020303" pitchFamily="34" charset="-52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3</a:t>
                </a:r>
                <a:endParaRPr lang="ru-RU" sz="6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91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872278" y="1426658"/>
            <a:ext cx="7269120" cy="13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eaLnBrk="1">
              <a:lnSpc>
                <a:spcPct val="83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Примеры канцеляризмов и штампов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72278" y="3059832"/>
            <a:ext cx="7738498" cy="2017432"/>
            <a:chOff x="872278" y="3063649"/>
            <a:chExt cx="7738498" cy="2017432"/>
          </a:xfrm>
        </p:grpSpPr>
        <p:sp>
          <p:nvSpPr>
            <p:cNvPr id="4" name="TextBox 3"/>
            <p:cNvSpPr txBox="1"/>
            <p:nvPr/>
          </p:nvSpPr>
          <p:spPr>
            <a:xfrm>
              <a:off x="872278" y="3063649"/>
              <a:ext cx="5083341" cy="51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3200" b="1" dirty="0" smtClean="0">
                  <a:latin typeface="Futura PT Bold" panose="020B0902020204020203" pitchFamily="34" charset="-52"/>
                </a:rPr>
                <a:t>Канцеляризмы</a:t>
              </a:r>
              <a:endParaRPr lang="ru-RU" sz="3200" b="1" dirty="0">
                <a:latin typeface="Futura PT Bold" panose="020B0902020204020203" pitchFamily="34" charset="-52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998796" y="3707904"/>
              <a:ext cx="4360741" cy="388298"/>
              <a:chOff x="998796" y="3840734"/>
              <a:chExt cx="4360741" cy="38829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526436" y="3840734"/>
                <a:ext cx="3833101" cy="38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 sz="3300">
                    <a:latin typeface="Futura PT Book" panose="020B0502020204020303" pitchFamily="34" charset="-52"/>
                  </a:defRPr>
                </a:lvl1pPr>
              </a:lstStyle>
              <a:p>
                <a:r>
                  <a:rPr lang="ru-RU" sz="2400" dirty="0" smtClean="0"/>
                  <a:t>в ходе… в рамках… в целях…</a:t>
                </a:r>
                <a:endParaRPr lang="ru-RU" sz="2400" dirty="0"/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96" y="3849592"/>
                <a:ext cx="379440" cy="379440"/>
              </a:xfrm>
              <a:prstGeom prst="rect">
                <a:avLst/>
              </a:prstGeom>
            </p:spPr>
          </p:pic>
        </p:grpSp>
        <p:grpSp>
          <p:nvGrpSpPr>
            <p:cNvPr id="6" name="Группа 5"/>
            <p:cNvGrpSpPr/>
            <p:nvPr/>
          </p:nvGrpSpPr>
          <p:grpSpPr>
            <a:xfrm>
              <a:off x="998796" y="4186938"/>
              <a:ext cx="6949537" cy="399213"/>
              <a:chOff x="998796" y="4441134"/>
              <a:chExt cx="6949537" cy="39921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572870" y="4452549"/>
                <a:ext cx="6375463" cy="38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 sz="3300">
                    <a:latin typeface="Futura PT Book" panose="020B0502020204020303" pitchFamily="34" charset="-52"/>
                  </a:defRPr>
                </a:lvl1pPr>
              </a:lstStyle>
              <a:p>
                <a:r>
                  <a:rPr lang="ru-RU" sz="2400" dirty="0" smtClean="0"/>
                  <a:t>деятельность осуществляется, работа проводится</a:t>
                </a:r>
                <a:endParaRPr lang="ru-RU" sz="2400" dirty="0"/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96" y="4441134"/>
                <a:ext cx="379440" cy="379440"/>
              </a:xfrm>
              <a:prstGeom prst="rect">
                <a:avLst/>
              </a:prstGeom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998796" y="4676887"/>
              <a:ext cx="7611980" cy="404194"/>
              <a:chOff x="998796" y="5060536"/>
              <a:chExt cx="7611980" cy="40419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42815" y="5064364"/>
                <a:ext cx="7067961" cy="400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 sz="3300">
                    <a:latin typeface="Futura PT Book" panose="020B0502020204020303" pitchFamily="34" charset="-52"/>
                  </a:defRPr>
                </a:lvl1pPr>
              </a:lstStyle>
              <a:p>
                <a:r>
                  <a:rPr lang="ru-RU" sz="2400" dirty="0" smtClean="0"/>
                  <a:t>обучающиеся, участники образовательных отношений</a:t>
                </a:r>
                <a:endParaRPr lang="ru-RU" sz="2400" dirty="0"/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96" y="5060536"/>
                <a:ext cx="379440" cy="379440"/>
              </a:xfrm>
              <a:prstGeom prst="rect">
                <a:avLst/>
              </a:prstGeom>
            </p:spPr>
          </p:pic>
        </p:grpSp>
      </p:grpSp>
      <p:grpSp>
        <p:nvGrpSpPr>
          <p:cNvPr id="14" name="Группа 13"/>
          <p:cNvGrpSpPr/>
          <p:nvPr/>
        </p:nvGrpSpPr>
        <p:grpSpPr>
          <a:xfrm>
            <a:off x="872278" y="5436096"/>
            <a:ext cx="5283898" cy="2494814"/>
            <a:chOff x="872278" y="3063649"/>
            <a:chExt cx="5283898" cy="2494814"/>
          </a:xfrm>
        </p:grpSpPr>
        <p:sp>
          <p:nvSpPr>
            <p:cNvPr id="15" name="TextBox 14"/>
            <p:cNvSpPr txBox="1"/>
            <p:nvPr/>
          </p:nvSpPr>
          <p:spPr>
            <a:xfrm>
              <a:off x="872278" y="3063649"/>
              <a:ext cx="5083341" cy="51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3200" b="1" dirty="0">
                  <a:latin typeface="Futura PT Bold" panose="020B0902020204020203" pitchFamily="34" charset="-52"/>
                </a:rPr>
                <a:t>Штампы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998796" y="3707904"/>
              <a:ext cx="5024384" cy="388298"/>
              <a:chOff x="998796" y="3840734"/>
              <a:chExt cx="5024384" cy="38829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526436" y="3840734"/>
                <a:ext cx="4496744" cy="38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 sz="3300">
                    <a:latin typeface="Futura PT Book" panose="020B0502020204020303" pitchFamily="34" charset="-52"/>
                  </a:defRPr>
                </a:lvl1pPr>
              </a:lstStyle>
              <a:p>
                <a:r>
                  <a:rPr lang="ru-RU" sz="2400" dirty="0"/>
                  <a:t>состоялась традиционная линейка</a:t>
                </a:r>
              </a:p>
            </p:txBody>
          </p:sp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96" y="3849592"/>
                <a:ext cx="379440" cy="379440"/>
              </a:xfrm>
              <a:prstGeom prst="rect">
                <a:avLst/>
              </a:prstGeom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998796" y="4186938"/>
              <a:ext cx="5157380" cy="399213"/>
              <a:chOff x="998796" y="4441134"/>
              <a:chExt cx="5157380" cy="39921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572870" y="4452549"/>
                <a:ext cx="4583306" cy="38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 sz="3300">
                    <a:latin typeface="Futura PT Book" panose="020B0502020204020303" pitchFamily="34" charset="-52"/>
                  </a:defRPr>
                </a:lvl1pPr>
              </a:lstStyle>
              <a:p>
                <a:r>
                  <a:rPr lang="ru-RU" sz="2400" dirty="0"/>
                  <a:t>одержали безоговорочную победу</a:t>
                </a: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96" y="4441134"/>
                <a:ext cx="379440" cy="379440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998796" y="4676887"/>
              <a:ext cx="4237659" cy="391626"/>
              <a:chOff x="998796" y="5060536"/>
              <a:chExt cx="4237659" cy="39162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542815" y="5064364"/>
                <a:ext cx="3693640" cy="38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 sz="3300">
                    <a:latin typeface="Futura PT Book" panose="020B0502020204020303" pitchFamily="34" charset="-52"/>
                  </a:defRPr>
                </a:lvl1pPr>
              </a:lstStyle>
              <a:p>
                <a:r>
                  <a:rPr lang="ru-RU" sz="2400" dirty="0"/>
                  <a:t>оказали посильную помощь</a:t>
                </a:r>
              </a:p>
            </p:txBody>
          </p:sp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96" y="5060536"/>
                <a:ext cx="379440" cy="379440"/>
              </a:xfrm>
              <a:prstGeom prst="rect">
                <a:avLst/>
              </a:prstGeom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998796" y="5159250"/>
              <a:ext cx="3966243" cy="399213"/>
              <a:chOff x="998796" y="5679937"/>
              <a:chExt cx="3966243" cy="39921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05438" y="5691352"/>
                <a:ext cx="3459601" cy="38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 sz="3300">
                    <a:latin typeface="Futura PT Book" panose="020B0502020204020303" pitchFamily="34" charset="-52"/>
                  </a:defRPr>
                </a:lvl1pPr>
              </a:lstStyle>
              <a:p>
                <a:r>
                  <a:rPr lang="ru-RU" sz="2400" dirty="0"/>
                  <a:t>приняли активное участие</a:t>
                </a:r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96" y="5679937"/>
                <a:ext cx="379440" cy="379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145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83000"/>
              </a:lnSpc>
            </a:pPr>
            <a:endParaRPr lang="en-US" altLang="ru-RU" sz="4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71550" y="3871077"/>
            <a:ext cx="7560890" cy="1454917"/>
            <a:chOff x="839788" y="2293257"/>
            <a:chExt cx="7316990" cy="140798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62743" y="2451953"/>
              <a:ext cx="6594035" cy="1249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>
                  <a:latin typeface="Futura PT Book" panose="020B0502020204020303" pitchFamily="34" charset="-52"/>
                </a:rPr>
                <a:t>Постарайтесь ответить в тексте на шесть вопросов: </a:t>
              </a:r>
            </a:p>
            <a:p>
              <a:pPr>
                <a:lnSpc>
                  <a:spcPct val="80000"/>
                </a:lnSpc>
              </a:pPr>
              <a:r>
                <a:rPr lang="ru-RU" sz="3200" i="1" dirty="0">
                  <a:latin typeface="Futura PT Book" panose="020B0502020204020303" pitchFamily="34" charset="-52"/>
                </a:rPr>
                <a:t>что? кто? где? когда? для чего? как?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4</a:t>
                </a:r>
                <a:endParaRPr lang="ru-RU" sz="6000" b="1" dirty="0"/>
              </a:p>
            </p:txBody>
          </p:sp>
        </p:grpSp>
      </p:grp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0158" y="1464699"/>
            <a:ext cx="9023684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999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eaLnBrk="1">
              <a:lnSpc>
                <a:spcPct val="60000"/>
              </a:lnSpc>
            </a:pPr>
            <a:r>
              <a:rPr lang="ru-RU" altLang="ru-RU" sz="8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Как писать</a:t>
            </a:r>
            <a:r>
              <a:rPr lang="ru-RU" altLang="ru-RU" sz="8000" dirty="0" smtClean="0">
                <a:solidFill>
                  <a:srgbClr val="000000"/>
                </a:solidFill>
                <a:latin typeface="Futura PT Demi" panose="020B0702020204020303" pitchFamily="34" charset="-52"/>
                <a:cs typeface="Calibri" panose="020F0502020204030204" pitchFamily="34" charset="0"/>
              </a:rPr>
              <a:t>:</a:t>
            </a:r>
          </a:p>
          <a:p>
            <a:pPr algn="ctr" eaLnBrk="1">
              <a:lnSpc>
                <a:spcPct val="80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общие принципы </a:t>
            </a:r>
            <a:b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</a:br>
            <a:r>
              <a:rPr lang="ru-RU" altLang="ru-RU" sz="4000" dirty="0" smtClean="0">
                <a:solidFill>
                  <a:srgbClr val="000000"/>
                </a:solidFill>
                <a:latin typeface="Futura PT Bold" panose="020B0902020204020203" pitchFamily="34" charset="-52"/>
                <a:cs typeface="Calibri" panose="020F0502020204030204" pitchFamily="34" charset="0"/>
              </a:rPr>
              <a:t>для педагога-автора</a:t>
            </a:r>
            <a:endParaRPr lang="en-US" altLang="ru-RU" sz="4000" dirty="0">
              <a:solidFill>
                <a:srgbClr val="000000"/>
              </a:solidFill>
              <a:latin typeface="Futura PT Bold" panose="020B0902020204020203" pitchFamily="34" charset="-52"/>
              <a:cs typeface="Calibri" panose="020F0502020204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71550" y="5588590"/>
            <a:ext cx="7488883" cy="1060963"/>
            <a:chOff x="839788" y="2293257"/>
            <a:chExt cx="7247306" cy="102673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50651" y="2451953"/>
              <a:ext cx="6536443" cy="868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>
                  <a:latin typeface="Futura PT Book" panose="020B0502020204020303" pitchFamily="34" charset="-52"/>
                </a:rPr>
                <a:t>Пишите так, будто рассказываете историю коллеге, с которым дружите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5</a:t>
                </a:r>
                <a:endParaRPr lang="ru-RU" sz="6000" b="1" dirty="0"/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971550" y="6912149"/>
            <a:ext cx="6840810" cy="1044227"/>
            <a:chOff x="839788" y="2293257"/>
            <a:chExt cx="6620139" cy="101054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89468" y="2451953"/>
              <a:ext cx="5870459" cy="851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200" dirty="0" smtClean="0">
                  <a:latin typeface="Futura PT Book" panose="020B0502020204020303" pitchFamily="34" charset="-52"/>
                </a:rPr>
                <a:t>Добавляйте прямую речь, личные наблюдения и размышления</a:t>
              </a:r>
              <a:endParaRPr lang="ru-RU" sz="3200" i="1" dirty="0" smtClean="0">
                <a:latin typeface="Futura PT Book" panose="020B0502020204020303" pitchFamily="34" charset="-52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39788" y="2293257"/>
              <a:ext cx="766253" cy="834596"/>
              <a:chOff x="1086703" y="2293257"/>
              <a:chExt cx="766253" cy="834596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086703" y="2610267"/>
                <a:ext cx="389961" cy="389961"/>
              </a:xfrm>
              <a:prstGeom prst="ellipse">
                <a:avLst/>
              </a:prstGeom>
              <a:solidFill>
                <a:srgbClr val="1E87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ru-RU" sz="1600">
                  <a:solidFill>
                    <a:schemeClr val="tx1"/>
                  </a:solidFill>
                  <a:latin typeface="Futura PT Book" panose="020B0502020204020303" pitchFamily="34" charset="-5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72599" y="2293257"/>
                <a:ext cx="680357" cy="83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>
                    <a:latin typeface="Futura PT Bold" panose="020B0902020204020203" pitchFamily="34" charset="-52"/>
                  </a:defRPr>
                </a:lvl1pPr>
              </a:lstStyle>
              <a:p>
                <a:pPr algn="l"/>
                <a:r>
                  <a:rPr lang="ru-RU" sz="6000" b="1" dirty="0" smtClean="0"/>
                  <a:t>6</a:t>
                </a:r>
                <a:endParaRPr lang="ru-RU" sz="6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23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ource Han Sans CN"/>
        <a:cs typeface="Source Han Sans CN"/>
      </a:majorFont>
      <a:minorFont>
        <a:latin typeface="Arial"/>
        <a:ea typeface="Source Han Sans CN"/>
        <a:cs typeface="Source Han Sans C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Другая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B2B2B2"/>
      </a:folHlink>
    </a:clrScheme>
    <a:fontScheme name="Тема Office">
      <a:majorFont>
        <a:latin typeface="Arial"/>
        <a:ea typeface="Source Han Sans CN"/>
        <a:cs typeface="Source Han Sans CN"/>
      </a:majorFont>
      <a:minorFont>
        <a:latin typeface="Arial"/>
        <a:ea typeface="Source Han Sans CN"/>
        <a:cs typeface="Source Han Sans C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331</Words>
  <Application>Microsoft Office PowerPoint</Application>
  <PresentationFormat>Произвольный</PresentationFormat>
  <Paragraphs>104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Source Han Sans CN</vt:lpstr>
      <vt:lpstr>Times New Roman</vt:lpstr>
      <vt:lpstr>Calibri</vt:lpstr>
      <vt:lpstr>Futura PT Bold</vt:lpstr>
      <vt:lpstr>DejaVu Sans</vt:lpstr>
      <vt:lpstr>PTSans-Regular</vt:lpstr>
      <vt:lpstr>Futura PT Book</vt:lpstr>
      <vt:lpstr>Arial</vt:lpstr>
      <vt:lpstr>Futura PT Demi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Маркова Валерия Кирилловна</cp:lastModifiedBy>
  <cp:revision>35</cp:revision>
  <dcterms:modified xsi:type="dcterms:W3CDTF">2025-12-15T07:59:58Z</dcterms:modified>
</cp:coreProperties>
</file>