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4" r:id="rId2"/>
    <p:sldId id="335" r:id="rId3"/>
    <p:sldId id="336" r:id="rId4"/>
    <p:sldId id="339" r:id="rId5"/>
    <p:sldId id="337" r:id="rId6"/>
    <p:sldId id="340" r:id="rId7"/>
    <p:sldId id="341" r:id="rId8"/>
    <p:sldId id="342" r:id="rId9"/>
    <p:sldId id="343" r:id="rId10"/>
    <p:sldId id="344" r:id="rId11"/>
    <p:sldId id="334" r:id="rId12"/>
    <p:sldId id="262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86C8"/>
    <a:srgbClr val="CB4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>
      <p:cViewPr varScale="1">
        <p:scale>
          <a:sx n="103" d="100"/>
          <a:sy n="103" d="100"/>
        </p:scale>
        <p:origin x="898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58F44-F4C1-4D05-892C-417F54029C6D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D7B4C-2B43-4F14-A126-FFC0877BD2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782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57D16-5918-4896-9868-690BB996C77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5618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6947B-C4E5-33F5-F1BA-17522F68B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EA6CBDFC-0DD8-5A4B-A3FD-95F34E7AA7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CA87D369-084B-1E7B-A3E1-D210FF3DEA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8A7F8CC-B229-B21C-8865-E305996A24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57D16-5918-4896-9868-690BB996C77F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1472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C167E-FB11-A43D-C198-0092B5497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A19A50BF-467B-1553-F3CE-B812F892E1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C9F03F0-6DEF-DBE7-9FFA-67EBDFFF0E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4D2934-CFC7-F7DC-0BCB-D7F465B10A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57D16-5918-4896-9868-690BB996C77F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1753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0CFB3-0779-CC67-E250-CB183014B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2B7B51E-68A2-4BE1-DF9F-A5234CEA29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F073DFE-874F-8887-4986-E21ECEDE29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EC7F46E-3A61-6479-9A10-456D935CB4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57D16-5918-4896-9868-690BB996C77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3395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7E48A-D7A0-F041-7189-8CC31E64A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3E838879-00BC-7DAF-3DB0-7D9118AC04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C138E1BB-52DF-56CC-A39A-4D6C4F20FA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5AE771D-292C-0311-3BA3-06DDFBF5D1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57D16-5918-4896-9868-690BB996C77F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8628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AD006-30F4-F081-FEF2-54B6383E7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390A4F9C-6249-CAA7-D093-05DE57B3DD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7A0D9D4-C4CC-004B-EFE6-C248B9917B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320894A-CAAA-4083-E96E-D4865C30EF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57D16-5918-4896-9868-690BB996C77F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0153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16222-5098-4952-EB6A-580F5E7E1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76C835F-4D1F-54FE-1389-FBE52647A2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78EBB9E-2EEC-C2FA-FB2B-8DD7EB7C44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AFA1AD-909F-82DB-8901-C95DDF5155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57D16-5918-4896-9868-690BB996C77F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275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6F521-89B2-ACBF-96FD-5AE4674C0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FE444F3-C435-7292-A8B6-5F2596152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D2633E7-5C07-A757-1C2A-866DD2C59F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E1489EA-CABE-98B8-1BE5-C7774E93FD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57D16-5918-4896-9868-690BB996C77F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855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5D81A-0C34-FA9D-571A-92025545E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CEF56F3-EBB2-D29F-4296-B096A7F38B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CA21F5D3-2312-4792-8EE6-6885EDB65A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044FA6D-131B-7C26-201E-7661AD9039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57D16-5918-4896-9868-690BB996C77F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9487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9B330-B8D4-3CC1-40D6-069491AD3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980B5282-73F4-8D83-7323-8DCC7C2E14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5F0FF70-EA42-A081-362C-D43AA4CEC3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B7805F5-1604-36FD-8A0B-7D14972E05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57D16-5918-4896-9868-690BB996C77F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5682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2CD43-75D5-E2B9-9CF1-D16172A82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41F3B5F-6E74-D492-46A4-09958FB266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34149FD-DC77-3166-808A-2FBBE19D15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9AEF067-35DA-D5BC-2BD9-0EC2F9D06C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57D16-5918-4896-9868-690BB996C77F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7601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Рисунок 4" descr="1648061945(1)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4C19D-5DEC-4F17-B680-24F13735C0D1}" type="datetimeFigureOut">
              <a:rPr lang="ru-RU" smtClean="0"/>
              <a:pPr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6D6D7-95C7-4B6C-B01A-2D9C1378B0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1648061945(1)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vk.com/digital.september" TargetMode="External"/><Relationship Id="rId13" Type="http://schemas.openxmlformats.org/officeDocument/2006/relationships/image" Target="../media/image7.png"/><Relationship Id="rId18" Type="http://schemas.openxmlformats.org/officeDocument/2006/relationships/hyperlink" Target="https://edu.1sept.ru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hyperlink" Target="https://urok.1sept.ru/" TargetMode="External"/><Relationship Id="rId17" Type="http://schemas.openxmlformats.org/officeDocument/2006/relationships/image" Target="../media/image9.png"/><Relationship Id="rId2" Type="http://schemas.openxmlformats.org/officeDocument/2006/relationships/hyperlink" Target="https://t.me/pervoesent" TargetMode="External"/><Relationship Id="rId16" Type="http://schemas.openxmlformats.org/officeDocument/2006/relationships/hyperlink" Target="https://1sept.ru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youtube.com/user/PervoeSentyabrya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hyperlink" Target="https://ds.1sept.ru/" TargetMode="External"/><Relationship Id="rId19" Type="http://schemas.openxmlformats.org/officeDocument/2006/relationships/image" Target="../media/image10.png"/><Relationship Id="rId4" Type="http://schemas.openxmlformats.org/officeDocument/2006/relationships/hyperlink" Target="https://ok.ru/digital.september" TargetMode="External"/><Relationship Id="rId9" Type="http://schemas.openxmlformats.org/officeDocument/2006/relationships/image" Target="../media/image5.png"/><Relationship Id="rId14" Type="http://schemas.openxmlformats.org/officeDocument/2006/relationships/hyperlink" Target="https://video.1sept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6E8F87-1BDE-B911-CB16-433B414D7468}"/>
              </a:ext>
            </a:extLst>
          </p:cNvPr>
          <p:cNvSpPr txBox="1"/>
          <p:nvPr/>
        </p:nvSpPr>
        <p:spPr>
          <a:xfrm>
            <a:off x="893589" y="2094696"/>
            <a:ext cx="73568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учителю повысить свой уровень энергии? 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примере </a:t>
            </a:r>
            <a:r>
              <a:rPr lang="ru-RU" sz="2800" dirty="0" err="1">
                <a:solidFill>
                  <a:srgbClr val="1D8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well-being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подхода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52DB00-8441-3761-E42F-F541BC9B1EF6}"/>
              </a:ext>
            </a:extLst>
          </p:cNvPr>
          <p:cNvSpPr txBox="1"/>
          <p:nvPr/>
        </p:nvSpPr>
        <p:spPr>
          <a:xfrm>
            <a:off x="2413268" y="4227934"/>
            <a:ext cx="4317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Спикер: Христюхина Валерия Евгеньевна</a:t>
            </a:r>
          </a:p>
        </p:txBody>
      </p:sp>
    </p:spTree>
    <p:extLst>
      <p:ext uri="{BB962C8B-B14F-4D97-AF65-F5344CB8AC3E}">
        <p14:creationId xmlns:p14="http://schemas.microsoft.com/office/powerpoint/2010/main" val="473147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A9487-381A-0F75-6A56-13F7554E6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24DB35-AFD4-FAEC-E7B7-E6D391DCBCE5}"/>
              </a:ext>
            </a:extLst>
          </p:cNvPr>
          <p:cNvSpPr txBox="1"/>
          <p:nvPr/>
        </p:nvSpPr>
        <p:spPr>
          <a:xfrm>
            <a:off x="435643" y="2248584"/>
            <a:ext cx="8272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 пример важен для учеников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Энергичный учитель мотивирует и вдохновляет детей на учебу и личное развитие</a:t>
            </a:r>
          </a:p>
        </p:txBody>
      </p:sp>
      <p:sp>
        <p:nvSpPr>
          <p:cNvPr id="3" name="Сердце 2">
            <a:extLst>
              <a:ext uri="{FF2B5EF4-FFF2-40B4-BE49-F238E27FC236}">
                <a16:creationId xmlns:a16="http://schemas.microsoft.com/office/drawing/2014/main" id="{79B3B8BE-947D-0EFA-A1F3-88225973E23F}"/>
              </a:ext>
            </a:extLst>
          </p:cNvPr>
          <p:cNvSpPr/>
          <p:nvPr/>
        </p:nvSpPr>
        <p:spPr>
          <a:xfrm>
            <a:off x="6336196" y="2248584"/>
            <a:ext cx="216024" cy="179150"/>
          </a:xfrm>
          <a:prstGeom prst="heart">
            <a:avLst/>
          </a:prstGeom>
          <a:solidFill>
            <a:srgbClr val="1D86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658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0411D3-0F3B-FA46-B94E-5F6221856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DE502B-D99A-45BE-22B1-CB90CA684530}"/>
              </a:ext>
            </a:extLst>
          </p:cNvPr>
          <p:cNvSpPr txBox="1"/>
          <p:nvPr/>
        </p:nvSpPr>
        <p:spPr>
          <a:xfrm>
            <a:off x="2770385" y="1131590"/>
            <a:ext cx="3603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используемой литературы: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952061-8FAC-8223-A4EA-197DAB4152FE}"/>
              </a:ext>
            </a:extLst>
          </p:cNvPr>
          <p:cNvSpPr txBox="1"/>
          <p:nvPr/>
        </p:nvSpPr>
        <p:spPr>
          <a:xfrm>
            <a:off x="611560" y="1918450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D2F5C4-A400-7C54-5A6D-38AE86D6C1F0}"/>
              </a:ext>
            </a:extLst>
          </p:cNvPr>
          <p:cNvSpPr txBox="1"/>
          <p:nvPr/>
        </p:nvSpPr>
        <p:spPr>
          <a:xfrm>
            <a:off x="107504" y="1601969"/>
            <a:ext cx="876259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1.Овчинникова, Н. А., Медведева, Е. В., Ежова, Г. С.,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Костенникова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Н. В., Гаврилова, М. Н., Лукьянчиков,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С. Влияние физических нагрузок на когнитивные функции и биоэлектрическую активность головного мозга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спортсменов различных специализаций // Российский журнал физиологии человека. – 2022. – Т. 48, № 2. – С. 123–134.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2.Филатова, С. И., Ильина, Н., Павленко, А. В. Занятия спортом как один из факторов, повышающих уровень психологического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благополучия // Ученые записки университета имени П. Ф. Лесгафта. – 2025. – № 2 (220). – С. 310–316.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3.Углов, П. А., Солодовник, Е. М. Влияние регулярной физической активности на успеваемость и психоэмоциональное состояние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// Современные проблемы науки и образования. – 2023. – № 5. – С. 78–85.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4.Соколова, Е. Т.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Well-being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категория психологической науки: подходы и модели //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Вестник Московского университета. Серия 14. Психология. – 2021. – № 4. – С. 45–62.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5.Киселева, Е. А. Концепция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well-being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образовании: современные практики и перспективы // 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наука и образование. – 2022. – Т. 27, № 1. – С. 112–123.</a:t>
            </a:r>
          </a:p>
        </p:txBody>
      </p:sp>
    </p:spTree>
    <p:extLst>
      <p:ext uri="{BB962C8B-B14F-4D97-AF65-F5344CB8AC3E}">
        <p14:creationId xmlns:p14="http://schemas.microsoft.com/office/powerpoint/2010/main" val="1415734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3143240" y="4000510"/>
            <a:ext cx="2571768" cy="542095"/>
            <a:chOff x="3071802" y="4000510"/>
            <a:chExt cx="2715540" cy="572400"/>
          </a:xfrm>
        </p:grpSpPr>
        <p:pic>
          <p:nvPicPr>
            <p:cNvPr id="6" name="Рисунок 5" descr="Group 39883(1).png">
              <a:hlinkClick r:id="rId2"/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71802" y="4000510"/>
              <a:ext cx="571504" cy="571504"/>
            </a:xfrm>
            <a:prstGeom prst="rect">
              <a:avLst/>
            </a:prstGeom>
          </p:spPr>
        </p:pic>
        <p:pic>
          <p:nvPicPr>
            <p:cNvPr id="10" name="Рисунок 9" descr="Group 39887.png">
              <a:hlinkClick r:id="rId4"/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214942" y="4000510"/>
              <a:ext cx="572400" cy="572400"/>
            </a:xfrm>
            <a:prstGeom prst="rect">
              <a:avLst/>
            </a:prstGeom>
          </p:spPr>
        </p:pic>
        <p:pic>
          <p:nvPicPr>
            <p:cNvPr id="11" name="Рисунок 10" descr="Group 39886.png">
              <a:hlinkClick r:id="rId6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500562" y="4000510"/>
              <a:ext cx="572400" cy="572400"/>
            </a:xfrm>
            <a:prstGeom prst="rect">
              <a:avLst/>
            </a:prstGeom>
          </p:spPr>
        </p:pic>
        <p:pic>
          <p:nvPicPr>
            <p:cNvPr id="12" name="Рисунок 11" descr="Group 39890.png">
              <a:hlinkClick r:id="rId8"/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786182" y="4000510"/>
              <a:ext cx="572400" cy="572400"/>
            </a:xfrm>
            <a:prstGeom prst="rect">
              <a:avLst/>
            </a:prstGeom>
          </p:spPr>
        </p:pic>
      </p:grpSp>
      <p:sp>
        <p:nvSpPr>
          <p:cNvPr id="15" name="Прямоугольник 14"/>
          <p:cNvSpPr/>
          <p:nvPr/>
        </p:nvSpPr>
        <p:spPr>
          <a:xfrm>
            <a:off x="3050055" y="3248707"/>
            <a:ext cx="27042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CE4A1F"/>
                </a:solidFill>
                <a:latin typeface="Roboto Black"/>
                <a:cs typeface="Roboto Black"/>
              </a:rPr>
              <a:t>Наши </a:t>
            </a:r>
          </a:p>
          <a:p>
            <a:pPr algn="ctr"/>
            <a:r>
              <a:rPr lang="ru-RU" dirty="0">
                <a:solidFill>
                  <a:srgbClr val="CE4A1F"/>
                </a:solidFill>
                <a:latin typeface="Roboto Black"/>
                <a:cs typeface="Roboto Black"/>
              </a:rPr>
              <a:t>социальные сети</a:t>
            </a:r>
          </a:p>
        </p:txBody>
      </p:sp>
      <p:grpSp>
        <p:nvGrpSpPr>
          <p:cNvPr id="27" name="Группа 26"/>
          <p:cNvGrpSpPr/>
          <p:nvPr/>
        </p:nvGrpSpPr>
        <p:grpSpPr>
          <a:xfrm>
            <a:off x="785786" y="1500180"/>
            <a:ext cx="7572428" cy="1416787"/>
            <a:chOff x="785786" y="1500180"/>
            <a:chExt cx="7572428" cy="1416787"/>
          </a:xfrm>
        </p:grpSpPr>
        <p:grpSp>
          <p:nvGrpSpPr>
            <p:cNvPr id="23" name="Группа 22"/>
            <p:cNvGrpSpPr/>
            <p:nvPr/>
          </p:nvGrpSpPr>
          <p:grpSpPr>
            <a:xfrm>
              <a:off x="785786" y="1500180"/>
              <a:ext cx="7572428" cy="500066"/>
              <a:chOff x="714348" y="1214428"/>
              <a:chExt cx="7572428" cy="500066"/>
            </a:xfrm>
          </p:grpSpPr>
          <p:pic>
            <p:nvPicPr>
              <p:cNvPr id="17" name="Рисунок 16" descr="логошвц 1.png">
                <a:hlinkClick r:id="rId10"/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107789" y="1214428"/>
                <a:ext cx="2178987" cy="486000"/>
              </a:xfrm>
              <a:prstGeom prst="rect">
                <a:avLst/>
              </a:prstGeom>
            </p:spPr>
          </p:pic>
          <p:pic>
            <p:nvPicPr>
              <p:cNvPr id="18" name="Рисунок 17" descr="Group.png">
                <a:hlinkClick r:id="rId12"/>
              </p:cNvPr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357554" y="1229477"/>
                <a:ext cx="2178000" cy="485017"/>
              </a:xfrm>
              <a:prstGeom prst="rect">
                <a:avLst/>
              </a:prstGeom>
            </p:spPr>
          </p:pic>
          <p:pic>
            <p:nvPicPr>
              <p:cNvPr id="19" name="Рисунок 18" descr="logo1вебинары 1.png">
                <a:hlinkClick r:id="rId14"/>
              </p:cNvPr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14348" y="1214428"/>
                <a:ext cx="2178000" cy="487545"/>
              </a:xfrm>
              <a:prstGeom prst="rect">
                <a:avLst/>
              </a:prstGeom>
            </p:spPr>
          </p:pic>
        </p:grpSp>
        <p:grpSp>
          <p:nvGrpSpPr>
            <p:cNvPr id="24" name="Группа 23"/>
            <p:cNvGrpSpPr/>
            <p:nvPr/>
          </p:nvGrpSpPr>
          <p:grpSpPr>
            <a:xfrm>
              <a:off x="2125678" y="2428874"/>
              <a:ext cx="4892644" cy="488093"/>
              <a:chOff x="2214546" y="2214560"/>
              <a:chExt cx="4892644" cy="488093"/>
            </a:xfrm>
          </p:grpSpPr>
          <p:pic>
            <p:nvPicPr>
              <p:cNvPr id="20" name="Рисунок 19" descr="logo 3.png">
                <a:hlinkClick r:id="rId16"/>
              </p:cNvPr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929190" y="2214560"/>
                <a:ext cx="2178000" cy="488093"/>
              </a:xfrm>
              <a:prstGeom prst="rect">
                <a:avLst/>
              </a:prstGeom>
            </p:spPr>
          </p:pic>
          <p:pic>
            <p:nvPicPr>
              <p:cNvPr id="21" name="Рисунок 20" descr="logo 2.png">
                <a:hlinkClick r:id="rId18"/>
              </p:cNvPr>
              <p:cNvPicPr>
                <a:picLocks noChangeAspect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214546" y="2214560"/>
                <a:ext cx="2178000" cy="487063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85443-DB93-67E7-9A4B-39E64EDC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C9D192-6680-82D3-7ADA-EDDEE8E9679C}"/>
              </a:ext>
            </a:extLst>
          </p:cNvPr>
          <p:cNvSpPr txBox="1"/>
          <p:nvPr/>
        </p:nvSpPr>
        <p:spPr>
          <a:xfrm>
            <a:off x="1299821" y="2202418"/>
            <a:ext cx="65443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«Смысл нашей жизни — быть счастливыми»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F8D756-0C6A-A435-1848-84A474DCCC2F}"/>
              </a:ext>
            </a:extLst>
          </p:cNvPr>
          <p:cNvSpPr txBox="1"/>
          <p:nvPr/>
        </p:nvSpPr>
        <p:spPr>
          <a:xfrm>
            <a:off x="3673130" y="2715766"/>
            <a:ext cx="1797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Далай-лама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45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D6DAD-1CF4-561B-836B-AF921DEFE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1A1A345-1686-1FE3-27C5-BAE927F52E09}"/>
              </a:ext>
            </a:extLst>
          </p:cNvPr>
          <p:cNvSpPr txBox="1"/>
          <p:nvPr/>
        </p:nvSpPr>
        <p:spPr>
          <a:xfrm>
            <a:off x="731621" y="1971585"/>
            <a:ext cx="76807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err="1">
                <a:solidFill>
                  <a:srgbClr val="1D8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Well-being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понятие, включающее в себя физическое, эмоциональное,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 и профессиональное благополучие,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глубокое ощущение удовлетворённости и гармонии во всех аспектах жизни</a:t>
            </a:r>
          </a:p>
        </p:txBody>
      </p:sp>
    </p:spTree>
    <p:extLst>
      <p:ext uri="{BB962C8B-B14F-4D97-AF65-F5344CB8AC3E}">
        <p14:creationId xmlns:p14="http://schemas.microsoft.com/office/powerpoint/2010/main" val="3134708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A4DA7-77A6-E29C-7062-03167C53F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037ED5-0CCA-2635-B75C-B303C3D78872}"/>
              </a:ext>
            </a:extLst>
          </p:cNvPr>
          <p:cNvSpPr txBox="1"/>
          <p:nvPr/>
        </p:nvSpPr>
        <p:spPr>
          <a:xfrm>
            <a:off x="2534806" y="1405106"/>
            <a:ext cx="4074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же учителя теряют энергию?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AA0463-0D27-941D-5876-901666196D62}"/>
              </a:ext>
            </a:extLst>
          </p:cNvPr>
          <p:cNvSpPr txBox="1"/>
          <p:nvPr/>
        </p:nvSpPr>
        <p:spPr>
          <a:xfrm>
            <a:off x="395536" y="2067694"/>
            <a:ext cx="839255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CB4C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стресс, выгорание, низкая мотивация.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CB4C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усталость, недостаток сна, малоподвижный образ жизни.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CB4C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конфликтные ситуации с учениками или коллегами, перегрузка,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завышенные ожидания родителей.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343E49-1D60-78EA-E6AE-E1C5549DA47D}"/>
              </a:ext>
            </a:extLst>
          </p:cNvPr>
          <p:cNvSpPr txBox="1"/>
          <p:nvPr/>
        </p:nvSpPr>
        <p:spPr>
          <a:xfrm>
            <a:off x="1092232" y="4443958"/>
            <a:ext cx="69595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понимать эти причины, чтобы выбирать правильные инструменты для восстановления энергии.</a:t>
            </a:r>
          </a:p>
        </p:txBody>
      </p:sp>
    </p:spTree>
    <p:extLst>
      <p:ext uri="{BB962C8B-B14F-4D97-AF65-F5344CB8AC3E}">
        <p14:creationId xmlns:p14="http://schemas.microsoft.com/office/powerpoint/2010/main" val="340638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54BBA-83F1-F952-6A0D-FE9A4CA03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A6C507-6DF7-CB1A-02E9-2CC9B9AD5332}"/>
              </a:ext>
            </a:extLst>
          </p:cNvPr>
          <p:cNvSpPr txBox="1"/>
          <p:nvPr/>
        </p:nvSpPr>
        <p:spPr>
          <a:xfrm>
            <a:off x="244790" y="1563638"/>
            <a:ext cx="865442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err="1">
                <a:solidFill>
                  <a:srgbClr val="1D8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Well-being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 базируется на нескольких принципах: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Самоосознанность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mindfulness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умение замечать свои эмоции и состояние,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понимать, что мы чувствуем и почему.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Физическая активность и правильное питание — это основа энергии.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Эмоциональная поддержка и социальные связи — общение с коллегами,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 опытом и поддержка важны для восстановления ресурсов.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Управление временем и приоритетами — умение планировать работу и отдых так,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не терять силы.</a:t>
            </a:r>
          </a:p>
        </p:txBody>
      </p:sp>
    </p:spTree>
    <p:extLst>
      <p:ext uri="{BB962C8B-B14F-4D97-AF65-F5344CB8AC3E}">
        <p14:creationId xmlns:p14="http://schemas.microsoft.com/office/powerpoint/2010/main" val="1334825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7B1D9-62C2-8335-12CF-A0A0B4D5C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AAC52E-D4FF-8A9A-16B1-A8C011248CA7}"/>
              </a:ext>
            </a:extLst>
          </p:cNvPr>
          <p:cNvSpPr txBox="1"/>
          <p:nvPr/>
        </p:nvSpPr>
        <p:spPr>
          <a:xfrm>
            <a:off x="373222" y="1707654"/>
            <a:ext cx="839755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инструменты на каждый день: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Мини-упражнения на дыхание или короткая медитация, всего 2–3 минуты.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Планирование, микро перерывы, паузы между уроками.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Ритуалы восстановления после работы: прогулка, музыка, общение с семьей.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коллег: совместные обсуждения сложных ситуаций и обмен опытом.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6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20BD1-45DD-A5C3-A39E-6DBC75488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1E9529-E87E-3939-7535-AEC5E7482B87}"/>
              </a:ext>
            </a:extLst>
          </p:cNvPr>
          <p:cNvSpPr txBox="1"/>
          <p:nvPr/>
        </p:nvSpPr>
        <p:spPr>
          <a:xfrm>
            <a:off x="861529" y="1526240"/>
            <a:ext cx="7420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активность — </a:t>
            </a:r>
          </a:p>
          <a:p>
            <a:pPr algn="ctr"/>
            <a:r>
              <a:rPr lang="ru-RU" b="1" dirty="0">
                <a:solidFill>
                  <a:srgbClr val="1D8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один из самых эффективных способов повысить уровень энергии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00CDC7-B4ED-A46B-3D5D-9DBE6B72E31B}"/>
              </a:ext>
            </a:extLst>
          </p:cNvPr>
          <p:cNvSpPr txBox="1"/>
          <p:nvPr/>
        </p:nvSpPr>
        <p:spPr>
          <a:xfrm>
            <a:off x="3025697" y="3303301"/>
            <a:ext cx="2739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Российские исследования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543909-FA6D-8BED-36E4-31505B0BE00D}"/>
              </a:ext>
            </a:extLst>
          </p:cNvPr>
          <p:cNvSpPr txBox="1"/>
          <p:nvPr/>
        </p:nvSpPr>
        <p:spPr>
          <a:xfrm>
            <a:off x="2374782" y="2508644"/>
            <a:ext cx="378981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Овчинникова Н. А., Медведева Е. В., Ежова Г. С. и др.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«Влияние физических нагрузок на когнитивные функции и </a:t>
            </a:r>
          </a:p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биоэлектрическую активность головного мозга у </a:t>
            </a:r>
          </a:p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спортсменов различных специализаций», 2023г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33857D-7E47-87A7-AF7A-F473C2C23B51}"/>
              </a:ext>
            </a:extLst>
          </p:cNvPr>
          <p:cNvSpPr txBox="1"/>
          <p:nvPr/>
        </p:nvSpPr>
        <p:spPr>
          <a:xfrm>
            <a:off x="1319301" y="3835701"/>
            <a:ext cx="615264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Филатова С. И., Ильина Н., Павленко А. В.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«Занятия спортом как один из факторов, повышающих уровень психологического благополучия». </a:t>
            </a:r>
          </a:p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Ученые записки университета имени П. Ф. Лесгафта, 2025г </a:t>
            </a:r>
          </a:p>
        </p:txBody>
      </p:sp>
      <p:sp>
        <p:nvSpPr>
          <p:cNvPr id="10" name="Стрелка: изогнутая вправо 9">
            <a:extLst>
              <a:ext uri="{FF2B5EF4-FFF2-40B4-BE49-F238E27FC236}">
                <a16:creationId xmlns:a16="http://schemas.microsoft.com/office/drawing/2014/main" id="{D3C8131E-F69D-2D94-773B-AFF1A4007D1C}"/>
              </a:ext>
            </a:extLst>
          </p:cNvPr>
          <p:cNvSpPr/>
          <p:nvPr/>
        </p:nvSpPr>
        <p:spPr>
          <a:xfrm>
            <a:off x="2510880" y="3438072"/>
            <a:ext cx="360040" cy="469123"/>
          </a:xfrm>
          <a:prstGeom prst="curvedRightArrow">
            <a:avLst/>
          </a:prstGeom>
          <a:solidFill>
            <a:srgbClr val="1D86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1D86C8"/>
              </a:solidFill>
            </a:endParaRPr>
          </a:p>
        </p:txBody>
      </p:sp>
      <p:sp>
        <p:nvSpPr>
          <p:cNvPr id="11" name="Стрелка: изогнутая вправо 10">
            <a:extLst>
              <a:ext uri="{FF2B5EF4-FFF2-40B4-BE49-F238E27FC236}">
                <a16:creationId xmlns:a16="http://schemas.microsoft.com/office/drawing/2014/main" id="{F3F65007-6FA7-FEC2-572A-D67AAFB1DEE9}"/>
              </a:ext>
            </a:extLst>
          </p:cNvPr>
          <p:cNvSpPr/>
          <p:nvPr/>
        </p:nvSpPr>
        <p:spPr>
          <a:xfrm rot="10580157">
            <a:off x="5789939" y="3053694"/>
            <a:ext cx="360040" cy="469123"/>
          </a:xfrm>
          <a:prstGeom prst="curvedRightArrow">
            <a:avLst/>
          </a:prstGeom>
          <a:solidFill>
            <a:srgbClr val="1D86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1D86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471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5D0B9-2750-D1DB-B58B-64E6408DB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B475D0-1A6B-2319-43EC-19E3C6F4E1E3}"/>
              </a:ext>
            </a:extLst>
          </p:cNvPr>
          <p:cNvSpPr txBox="1"/>
          <p:nvPr/>
        </p:nvSpPr>
        <p:spPr>
          <a:xfrm>
            <a:off x="2922283" y="2387084"/>
            <a:ext cx="3011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solidFill>
                  <a:srgbClr val="1D8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Эмоциональный </a:t>
            </a:r>
            <a:r>
              <a:rPr lang="en-US" b="1" dirty="0">
                <a:solidFill>
                  <a:srgbClr val="1D8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well-being</a:t>
            </a:r>
            <a:endParaRPr lang="ru-RU" b="1" dirty="0">
              <a:solidFill>
                <a:srgbClr val="1D86C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065D39-FDF1-5594-63C7-DAADCA134BE9}"/>
              </a:ext>
            </a:extLst>
          </p:cNvPr>
          <p:cNvSpPr txBox="1"/>
          <p:nvPr/>
        </p:nvSpPr>
        <p:spPr>
          <a:xfrm>
            <a:off x="1187624" y="1503865"/>
            <a:ext cx="1265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медитация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119FD8-BA90-0093-D995-1945D0A3B312}"/>
              </a:ext>
            </a:extLst>
          </p:cNvPr>
          <p:cNvSpPr txBox="1"/>
          <p:nvPr/>
        </p:nvSpPr>
        <p:spPr>
          <a:xfrm>
            <a:off x="5908286" y="1556669"/>
            <a:ext cx="2867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дневника эмоций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338E41-A409-E116-79DC-239022AAE6DB}"/>
              </a:ext>
            </a:extLst>
          </p:cNvPr>
          <p:cNvSpPr txBox="1"/>
          <p:nvPr/>
        </p:nvSpPr>
        <p:spPr>
          <a:xfrm>
            <a:off x="568095" y="3001475"/>
            <a:ext cx="2504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осознание своих чувств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4879DF-7AA8-8C6C-D7BE-3AE6DD932E84}"/>
              </a:ext>
            </a:extLst>
          </p:cNvPr>
          <p:cNvSpPr txBox="1"/>
          <p:nvPr/>
        </p:nvSpPr>
        <p:spPr>
          <a:xfrm>
            <a:off x="5364088" y="3186141"/>
            <a:ext cx="3529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позитивное общение с коллегами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C8D11F-9857-DC40-2AEC-5D68E03A9E1F}"/>
              </a:ext>
            </a:extLst>
          </p:cNvPr>
          <p:cNvSpPr txBox="1"/>
          <p:nvPr/>
        </p:nvSpPr>
        <p:spPr>
          <a:xfrm>
            <a:off x="3982798" y="1018932"/>
            <a:ext cx="890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улыбка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8EA99E-51D6-4AAC-BCC5-47E7529A597F}"/>
              </a:ext>
            </a:extLst>
          </p:cNvPr>
          <p:cNvSpPr txBox="1"/>
          <p:nvPr/>
        </p:nvSpPr>
        <p:spPr>
          <a:xfrm>
            <a:off x="3718240" y="3939902"/>
            <a:ext cx="1707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взаимопомощь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186B4FA0-52BD-4108-B633-9030CC3A6958}"/>
              </a:ext>
            </a:extLst>
          </p:cNvPr>
          <p:cNvCxnSpPr>
            <a:cxnSpLocks/>
          </p:cNvCxnSpPr>
          <p:nvPr/>
        </p:nvCxnSpPr>
        <p:spPr>
          <a:xfrm flipH="1" flipV="1">
            <a:off x="2479136" y="1917235"/>
            <a:ext cx="504056" cy="3240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64D6834A-D1C5-4CC8-19B1-362E6EA8C7AB}"/>
              </a:ext>
            </a:extLst>
          </p:cNvPr>
          <p:cNvCxnSpPr/>
          <p:nvPr/>
        </p:nvCxnSpPr>
        <p:spPr>
          <a:xfrm flipV="1">
            <a:off x="4427984" y="1635646"/>
            <a:ext cx="0" cy="2903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B75B156B-4642-96BE-D96F-C0D6D79644D2}"/>
              </a:ext>
            </a:extLst>
          </p:cNvPr>
          <p:cNvCxnSpPr/>
          <p:nvPr/>
        </p:nvCxnSpPr>
        <p:spPr>
          <a:xfrm flipV="1">
            <a:off x="5908286" y="2079273"/>
            <a:ext cx="247890" cy="307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EEEF0889-1CCE-73FE-2B19-8E2B04FABBE4}"/>
              </a:ext>
            </a:extLst>
          </p:cNvPr>
          <p:cNvCxnSpPr/>
          <p:nvPr/>
        </p:nvCxnSpPr>
        <p:spPr>
          <a:xfrm>
            <a:off x="4427984" y="3186141"/>
            <a:ext cx="0" cy="609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663BA32F-BF4D-4065-AE57-1670EA8FB990}"/>
              </a:ext>
            </a:extLst>
          </p:cNvPr>
          <p:cNvCxnSpPr>
            <a:endCxn id="7" idx="3"/>
          </p:cNvCxnSpPr>
          <p:nvPr/>
        </p:nvCxnSpPr>
        <p:spPr>
          <a:xfrm flipH="1">
            <a:off x="3072307" y="2859782"/>
            <a:ext cx="203549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B44F9ED6-78CA-071E-963C-D0A9D6EDA5F8}"/>
              </a:ext>
            </a:extLst>
          </p:cNvPr>
          <p:cNvCxnSpPr/>
          <p:nvPr/>
        </p:nvCxnSpPr>
        <p:spPr>
          <a:xfrm>
            <a:off x="5796136" y="2859782"/>
            <a:ext cx="236095" cy="3263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604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1A88D-01CB-F2C3-F587-0DB21C8EB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1D028B-8A8B-1505-C54A-8337C056C2BE}"/>
              </a:ext>
            </a:extLst>
          </p:cNvPr>
          <p:cNvSpPr txBox="1"/>
          <p:nvPr/>
        </p:nvSpPr>
        <p:spPr>
          <a:xfrm>
            <a:off x="1192997" y="2756416"/>
            <a:ext cx="67580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>
                <a:solidFill>
                  <a:srgbClr val="1D8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 не просто знать о </a:t>
            </a:r>
            <a:r>
              <a:rPr lang="ru-RU" sz="1400" dirty="0" err="1">
                <a:solidFill>
                  <a:srgbClr val="1D8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well-being</a:t>
            </a:r>
            <a:r>
              <a:rPr lang="ru-RU" sz="1400" dirty="0">
                <a:solidFill>
                  <a:srgbClr val="1D86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подходе, но и внедрять его в повседневную жизнь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E121A6-F93E-887A-ABBE-FC538FB30C54}"/>
              </a:ext>
            </a:extLst>
          </p:cNvPr>
          <p:cNvSpPr txBox="1"/>
          <p:nvPr/>
        </p:nvSpPr>
        <p:spPr>
          <a:xfrm>
            <a:off x="1276000" y="2128722"/>
            <a:ext cx="65919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 работы и отдыха —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ключевой фактор, для поддержания качественного состояния</a:t>
            </a:r>
          </a:p>
        </p:txBody>
      </p:sp>
    </p:spTree>
    <p:extLst>
      <p:ext uri="{BB962C8B-B14F-4D97-AF65-F5344CB8AC3E}">
        <p14:creationId xmlns:p14="http://schemas.microsoft.com/office/powerpoint/2010/main" val="18030114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2160</TotalTime>
  <Words>651</Words>
  <Application>Microsoft Office PowerPoint</Application>
  <PresentationFormat>Экран (16:9)</PresentationFormat>
  <Paragraphs>83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Roboto Black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cheba</dc:creator>
  <cp:lastModifiedBy>валерия христюхина</cp:lastModifiedBy>
  <cp:revision>31</cp:revision>
  <dcterms:created xsi:type="dcterms:W3CDTF">2023-03-27T17:12:42Z</dcterms:created>
  <dcterms:modified xsi:type="dcterms:W3CDTF">2025-09-25T10:29:44Z</dcterms:modified>
</cp:coreProperties>
</file>