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1.jpg" ContentType="image/jpg"/>
  <Override PartName="/ppt/notesSlides/notesSlide3.xml" ContentType="application/vnd.openxmlformats-officedocument.presentationml.notesSlide+xml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3.jpg" ContentType="image/jpg"/>
  <Override PartName="/ppt/media/image25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4.jpg" ContentType="image/jpg"/>
  <Override PartName="/ppt/media/image35.jpg" ContentType="image/jpg"/>
  <Override PartName="/ppt/media/image36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1"/>
  </p:sldMasterIdLst>
  <p:notesMasterIdLst>
    <p:notesMasterId r:id="rId92"/>
  </p:notesMasterIdLst>
  <p:sldIdLst>
    <p:sldId id="261" r:id="rId2"/>
    <p:sldId id="328" r:id="rId3"/>
    <p:sldId id="416" r:id="rId4"/>
    <p:sldId id="380" r:id="rId5"/>
    <p:sldId id="381" r:id="rId6"/>
    <p:sldId id="288" r:id="rId7"/>
    <p:sldId id="429" r:id="rId8"/>
    <p:sldId id="428" r:id="rId9"/>
    <p:sldId id="379" r:id="rId10"/>
    <p:sldId id="382" r:id="rId11"/>
    <p:sldId id="378" r:id="rId12"/>
    <p:sldId id="383" r:id="rId13"/>
    <p:sldId id="430" r:id="rId14"/>
    <p:sldId id="431" r:id="rId15"/>
    <p:sldId id="432" r:id="rId16"/>
    <p:sldId id="433" r:id="rId17"/>
    <p:sldId id="402" r:id="rId18"/>
    <p:sldId id="434" r:id="rId19"/>
    <p:sldId id="435" r:id="rId20"/>
    <p:sldId id="436" r:id="rId21"/>
    <p:sldId id="437" r:id="rId22"/>
    <p:sldId id="438" r:id="rId23"/>
    <p:sldId id="439" r:id="rId24"/>
    <p:sldId id="440" r:id="rId25"/>
    <p:sldId id="441" r:id="rId26"/>
    <p:sldId id="442" r:id="rId27"/>
    <p:sldId id="443" r:id="rId28"/>
    <p:sldId id="444" r:id="rId29"/>
    <p:sldId id="445" r:id="rId30"/>
    <p:sldId id="446" r:id="rId31"/>
    <p:sldId id="448" r:id="rId32"/>
    <p:sldId id="449" r:id="rId33"/>
    <p:sldId id="450" r:id="rId34"/>
    <p:sldId id="451" r:id="rId35"/>
    <p:sldId id="452" r:id="rId36"/>
    <p:sldId id="453" r:id="rId37"/>
    <p:sldId id="454" r:id="rId38"/>
    <p:sldId id="455" r:id="rId39"/>
    <p:sldId id="456" r:id="rId40"/>
    <p:sldId id="457" r:id="rId41"/>
    <p:sldId id="458" r:id="rId42"/>
    <p:sldId id="459" r:id="rId43"/>
    <p:sldId id="462" r:id="rId44"/>
    <p:sldId id="463" r:id="rId45"/>
    <p:sldId id="465" r:id="rId46"/>
    <p:sldId id="384" r:id="rId47"/>
    <p:sldId id="460" r:id="rId48"/>
    <p:sldId id="385" r:id="rId49"/>
    <p:sldId id="387" r:id="rId50"/>
    <p:sldId id="394" r:id="rId51"/>
    <p:sldId id="398" r:id="rId52"/>
    <p:sldId id="405" r:id="rId53"/>
    <p:sldId id="461" r:id="rId54"/>
    <p:sldId id="388" r:id="rId55"/>
    <p:sldId id="389" r:id="rId56"/>
    <p:sldId id="390" r:id="rId57"/>
    <p:sldId id="391" r:id="rId58"/>
    <p:sldId id="392" r:id="rId59"/>
    <p:sldId id="393" r:id="rId60"/>
    <p:sldId id="395" r:id="rId61"/>
    <p:sldId id="396" r:id="rId62"/>
    <p:sldId id="464" r:id="rId63"/>
    <p:sldId id="466" r:id="rId64"/>
    <p:sldId id="397" r:id="rId65"/>
    <p:sldId id="408" r:id="rId66"/>
    <p:sldId id="399" r:id="rId67"/>
    <p:sldId id="406" r:id="rId68"/>
    <p:sldId id="400" r:id="rId69"/>
    <p:sldId id="407" r:id="rId70"/>
    <p:sldId id="411" r:id="rId71"/>
    <p:sldId id="410" r:id="rId72"/>
    <p:sldId id="412" r:id="rId73"/>
    <p:sldId id="413" r:id="rId74"/>
    <p:sldId id="414" r:id="rId75"/>
    <p:sldId id="415" r:id="rId76"/>
    <p:sldId id="417" r:id="rId77"/>
    <p:sldId id="418" r:id="rId78"/>
    <p:sldId id="419" r:id="rId79"/>
    <p:sldId id="420" r:id="rId80"/>
    <p:sldId id="421" r:id="rId81"/>
    <p:sldId id="422" r:id="rId82"/>
    <p:sldId id="423" r:id="rId83"/>
    <p:sldId id="424" r:id="rId84"/>
    <p:sldId id="425" r:id="rId85"/>
    <p:sldId id="426" r:id="rId86"/>
    <p:sldId id="427" r:id="rId87"/>
    <p:sldId id="401" r:id="rId88"/>
    <p:sldId id="359" r:id="rId89"/>
    <p:sldId id="286" r:id="rId90"/>
    <p:sldId id="257" r:id="rId91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35E2642-AE6A-498D-950E-043693E00994}">
          <p14:sldIdLst/>
        </p14:section>
        <p14:section name="Раздел без заголовка" id="{E5365CD3-2337-4023-B6D5-766339E94374}">
          <p14:sldIdLst>
            <p14:sldId id="261"/>
            <p14:sldId id="328"/>
            <p14:sldId id="416"/>
            <p14:sldId id="380"/>
            <p14:sldId id="381"/>
            <p14:sldId id="288"/>
            <p14:sldId id="429"/>
            <p14:sldId id="428"/>
            <p14:sldId id="379"/>
            <p14:sldId id="382"/>
            <p14:sldId id="378"/>
            <p14:sldId id="383"/>
            <p14:sldId id="430"/>
            <p14:sldId id="431"/>
            <p14:sldId id="432"/>
            <p14:sldId id="433"/>
            <p14:sldId id="402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2"/>
            <p14:sldId id="463"/>
            <p14:sldId id="465"/>
            <p14:sldId id="384"/>
            <p14:sldId id="460"/>
            <p14:sldId id="385"/>
            <p14:sldId id="387"/>
            <p14:sldId id="394"/>
            <p14:sldId id="398"/>
            <p14:sldId id="405"/>
            <p14:sldId id="461"/>
            <p14:sldId id="388"/>
            <p14:sldId id="389"/>
            <p14:sldId id="390"/>
            <p14:sldId id="391"/>
            <p14:sldId id="392"/>
            <p14:sldId id="393"/>
            <p14:sldId id="395"/>
            <p14:sldId id="396"/>
            <p14:sldId id="464"/>
            <p14:sldId id="466"/>
            <p14:sldId id="397"/>
            <p14:sldId id="408"/>
            <p14:sldId id="399"/>
            <p14:sldId id="406"/>
            <p14:sldId id="400"/>
            <p14:sldId id="407"/>
            <p14:sldId id="411"/>
            <p14:sldId id="410"/>
            <p14:sldId id="412"/>
            <p14:sldId id="413"/>
            <p14:sldId id="414"/>
            <p14:sldId id="415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01"/>
            <p14:sldId id="359"/>
            <p14:sldId id="286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0909" autoAdjust="0"/>
  </p:normalViewPr>
  <p:slideViewPr>
    <p:cSldViewPr>
      <p:cViewPr varScale="1">
        <p:scale>
          <a:sx n="60" d="100"/>
          <a:sy n="60" d="100"/>
        </p:scale>
        <p:origin x="2098" y="48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33add21c6e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33add21c6e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47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5C99C1-2936-43B3-B85E-4306043FD4D9}" type="slidenum">
              <a:rPr lang="ru-RU" altLang="ru-RU"/>
              <a:pPr/>
              <a:t>69</a:t>
            </a:fld>
            <a:endParaRPr lang="ru-RU" altLang="ru-RU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774825" y="812800"/>
            <a:ext cx="3998913" cy="3998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2853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4335CC-4753-49E2-AE89-BDA0E57C7A68}" type="slidenum">
              <a:rPr lang="ru-RU" altLang="ru-RU"/>
              <a:pPr/>
              <a:t>70</a:t>
            </a:fld>
            <a:endParaRPr lang="ru-RU" altLang="ru-RU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774825" y="812800"/>
            <a:ext cx="3998913" cy="3998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1895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62B215-ACB0-40FC-AF01-D26FC08FFFEF}" type="slidenum">
              <a:rPr lang="ru-RU" altLang="ru-RU"/>
              <a:pPr/>
              <a:t>71</a:t>
            </a:fld>
            <a:endParaRPr lang="ru-RU" altLang="ru-RU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774825" y="812800"/>
            <a:ext cx="3998913" cy="3998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3701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Самостоятельная работа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B0477-D484-4B4D-A5D7-A3754F120B2C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099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33add21c6e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33add21c6e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241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8991C8-20F3-45ED-8FB1-E0A5C9C44FEE}" type="slidenum">
              <a:rPr lang="ru-RU"/>
              <a:pPr/>
              <a:t>6</a:t>
            </a:fld>
            <a:endParaRPr lang="ru-RU"/>
          </a:p>
        </p:txBody>
      </p:sp>
      <p:sp>
        <p:nvSpPr>
          <p:cNvPr id="8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774825" y="812800"/>
            <a:ext cx="400843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802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C8B4CE-55BB-4E30-9494-84423DFCEB4D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774825" y="812800"/>
            <a:ext cx="3998913" cy="3998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2354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33add21c6e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33add21c6e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005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7AADC5-D2DF-4A6D-B338-887ED47C2347}" type="slidenum">
              <a:rPr lang="ru-RU" altLang="ru-RU"/>
              <a:pPr/>
              <a:t>52</a:t>
            </a:fld>
            <a:endParaRPr lang="ru-RU" altLang="ru-RU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774825" y="812800"/>
            <a:ext cx="3998913" cy="3998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179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33add21c6e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33add21c6e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0949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33add21c6e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33add21c6e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3792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B43429-C278-4BED-8AF7-3C5AAA61412C}" type="slidenum">
              <a:rPr lang="ru-RU" altLang="ru-RU"/>
              <a:pPr/>
              <a:t>65</a:t>
            </a:fld>
            <a:endParaRPr lang="ru-RU" altLang="ru-RU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774825" y="812800"/>
            <a:ext cx="3998913" cy="3998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992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A9B021-5F1E-4F20-B15D-BEB19ACDD701}" type="slidenum">
              <a:rPr lang="ru-RU" altLang="ru-RU"/>
              <a:pPr/>
              <a:t>67</a:t>
            </a:fld>
            <a:endParaRPr lang="ru-RU" altLang="ru-RU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774825" y="812800"/>
            <a:ext cx="3998913" cy="3998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682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40569"/>
            <a:ext cx="77724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80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27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66186"/>
            <a:ext cx="205740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66186"/>
            <a:ext cx="601980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050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364839"/>
            <a:ext cx="8226720" cy="15246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6481" y="8329835"/>
            <a:ext cx="2128320" cy="627907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7680" y="8329835"/>
            <a:ext cx="2897280" cy="627907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6321" y="8329835"/>
            <a:ext cx="2128320" cy="627907"/>
          </a:xfrm>
        </p:spPr>
        <p:txBody>
          <a:bodyPr/>
          <a:lstStyle>
            <a:lvl1pPr>
              <a:defRPr/>
            </a:lvl1pPr>
          </a:lstStyle>
          <a:p>
            <a:fld id="{033E45C2-9126-4C8F-8B02-0D58033C30E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053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520622"/>
            <a:ext cx="85206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2184311"/>
            <a:ext cx="8520600" cy="593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8290164"/>
            <a:ext cx="548700" cy="699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201019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2017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596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3759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9100" y="2170886"/>
            <a:ext cx="795972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596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98372" y="5570221"/>
            <a:ext cx="708914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1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8408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13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875620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90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3602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133602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2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75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93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364069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913469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902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6400801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7156452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9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133602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8475136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EE8B6-6E3C-43DB-9596-4DF3C6574126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8475136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8475136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41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jpeg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3.png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3.png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64.png"/><Relationship Id="rId15" Type="http://schemas.openxmlformats.org/officeDocument/2006/relationships/image" Target="../media/image3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microsoft.com/office/2007/relationships/hdphoto" Target="../media/hdphoto3.wdp"/><Relationship Id="rId14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.png"/><Relationship Id="rId4" Type="http://schemas.openxmlformats.org/officeDocument/2006/relationships/image" Target="../media/image7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microsoft.com/office/2007/relationships/hdphoto" Target="../media/hdphoto6.wdp"/><Relationship Id="rId9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2.jpeg"/><Relationship Id="rId2" Type="http://schemas.openxmlformats.org/officeDocument/2006/relationships/image" Target="../media/image89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7.png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12" Type="http://schemas.openxmlformats.org/officeDocument/2006/relationships/image" Target="../media/image98.png"/><Relationship Id="rId17" Type="http://schemas.openxmlformats.org/officeDocument/2006/relationships/image" Target="../media/image2.jpeg"/><Relationship Id="rId2" Type="http://schemas.openxmlformats.org/officeDocument/2006/relationships/image" Target="../media/image102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93.png"/><Relationship Id="rId5" Type="http://schemas.openxmlformats.org/officeDocument/2006/relationships/image" Target="../media/image104.png"/><Relationship Id="rId15" Type="http://schemas.openxmlformats.org/officeDocument/2006/relationships/image" Target="../media/image109.png"/><Relationship Id="rId10" Type="http://schemas.openxmlformats.org/officeDocument/2006/relationships/image" Target="../media/image106.png"/><Relationship Id="rId4" Type="http://schemas.openxmlformats.org/officeDocument/2006/relationships/image" Target="../media/image96.png"/><Relationship Id="rId9" Type="http://schemas.openxmlformats.org/officeDocument/2006/relationships/image" Target="../media/image94.png"/><Relationship Id="rId14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.png"/><Relationship Id="rId4" Type="http://schemas.openxmlformats.org/officeDocument/2006/relationships/image" Target="../media/image11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.jpeg"/><Relationship Id="rId10" Type="http://schemas.openxmlformats.org/officeDocument/2006/relationships/image" Target="../media/image3.png"/><Relationship Id="rId4" Type="http://schemas.openxmlformats.org/officeDocument/2006/relationships/image" Target="../media/image116.png"/><Relationship Id="rId9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12" Type="http://schemas.openxmlformats.org/officeDocument/2006/relationships/image" Target="../media/image2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10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39.sv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12" Type="http://schemas.openxmlformats.org/officeDocument/2006/relationships/image" Target="../media/image2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5" Type="http://schemas.openxmlformats.org/officeDocument/2006/relationships/image" Target="../media/image118.png"/><Relationship Id="rId10" Type="http://schemas.openxmlformats.org/officeDocument/2006/relationships/image" Target="../media/image121.png"/><Relationship Id="rId4" Type="http://schemas.openxmlformats.org/officeDocument/2006/relationships/image" Target="../media/image114.png"/><Relationship Id="rId9" Type="http://schemas.openxmlformats.org/officeDocument/2006/relationships/image" Target="../media/image39.sv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2.png"/><Relationship Id="rId7" Type="http://schemas.openxmlformats.org/officeDocument/2006/relationships/image" Target="../media/image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microsoft.com/office/2007/relationships/hdphoto" Target="../media/hdphoto8.wdp"/><Relationship Id="rId4" Type="http://schemas.openxmlformats.org/officeDocument/2006/relationships/image" Target="../media/image123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microsoft.com/office/2007/relationships/hdphoto" Target="../media/hdphoto7.wdp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.jpeg"/><Relationship Id="rId5" Type="http://schemas.openxmlformats.org/officeDocument/2006/relationships/image" Target="../media/image118.png"/><Relationship Id="rId10" Type="http://schemas.openxmlformats.org/officeDocument/2006/relationships/image" Target="../media/image3.png"/><Relationship Id="rId4" Type="http://schemas.openxmlformats.org/officeDocument/2006/relationships/image" Target="../media/image124.png"/><Relationship Id="rId9" Type="http://schemas.openxmlformats.org/officeDocument/2006/relationships/image" Target="../media/image12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7.wdp"/><Relationship Id="rId7" Type="http://schemas.openxmlformats.org/officeDocument/2006/relationships/image" Target="../media/image12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12.png"/><Relationship Id="rId4" Type="http://schemas.openxmlformats.org/officeDocument/2006/relationships/image" Target="../media/image126.png"/><Relationship Id="rId9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12" Type="http://schemas.openxmlformats.org/officeDocument/2006/relationships/image" Target="../media/image2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10" Type="http://schemas.openxmlformats.org/officeDocument/2006/relationships/image" Target="../media/image131.png"/><Relationship Id="rId4" Type="http://schemas.openxmlformats.org/officeDocument/2006/relationships/image" Target="../media/image130.png"/><Relationship Id="rId9" Type="http://schemas.openxmlformats.org/officeDocument/2006/relationships/image" Target="../media/image48.sv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3.png"/><Relationship Id="rId3" Type="http://schemas.openxmlformats.org/officeDocument/2006/relationships/image" Target="../media/image112.png"/><Relationship Id="rId7" Type="http://schemas.openxmlformats.org/officeDocument/2006/relationships/image" Target="../media/image134.png"/><Relationship Id="rId12" Type="http://schemas.openxmlformats.org/officeDocument/2006/relationships/image" Target="../media/image137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22.svg"/><Relationship Id="rId5" Type="http://schemas.openxmlformats.org/officeDocument/2006/relationships/image" Target="../media/image120.png"/><Relationship Id="rId4" Type="http://schemas.openxmlformats.org/officeDocument/2006/relationships/image" Target="../media/image133.png"/><Relationship Id="rId9" Type="http://schemas.openxmlformats.org/officeDocument/2006/relationships/image" Target="../media/image136.png"/><Relationship Id="rId14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9.w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tel:+74952869149" TargetMode="Externa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olga.gramotey@gmail.com" TargetMode="External"/><Relationship Id="rId5" Type="http://schemas.openxmlformats.org/officeDocument/2006/relationships/hyperlink" Target="http://school-ametist.ru/after-school/#cart" TargetMode="External"/><Relationship Id="rId4" Type="http://schemas.openxmlformats.org/officeDocument/2006/relationships/hyperlink" Target="http://school-ametist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350" y="2069665"/>
            <a:ext cx="8229600" cy="603461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87D0"/>
                </a:solidFill>
                <a:latin typeface="-apple-system"/>
              </a:rPr>
              <a:t>Подготовка к Олимпиаде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87D0"/>
                </a:solidFill>
                <a:latin typeface="-apple-system"/>
              </a:rPr>
              <a:t>по математике. Виды и формы работы</a:t>
            </a:r>
            <a:endParaRPr lang="ru-RU" b="1" dirty="0">
              <a:solidFill>
                <a:srgbClr val="0087D0"/>
              </a:solidFill>
              <a:latin typeface="-apple-system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845C3D4-9D09-4FB6-AF17-92BD0DA7810E}"/>
              </a:ext>
            </a:extLst>
          </p:cNvPr>
          <p:cNvSpPr txBox="1">
            <a:spLocks/>
          </p:cNvSpPr>
          <p:nvPr/>
        </p:nvSpPr>
        <p:spPr>
          <a:xfrm>
            <a:off x="4067944" y="6588224"/>
            <a:ext cx="466578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Назарова Елена Юрьевна, </a:t>
            </a:r>
          </a:p>
          <a:p>
            <a:pPr algn="l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учитель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начальных классов 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ЧОУ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«Аметист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»,</a:t>
            </a:r>
          </a:p>
          <a:p>
            <a:pPr algn="l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Методист РО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  <p:pic>
        <p:nvPicPr>
          <p:cNvPr id="6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33041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31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3000376" y="2786063"/>
            <a:ext cx="3071812" cy="278606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Педагогические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условия, способствующие подготовке младших школьников к предметным олимпиадам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00689" y="1357313"/>
            <a:ext cx="2428875" cy="785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 обучения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15064" y="2500313"/>
            <a:ext cx="2428875" cy="785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Особая структура урока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86501" y="3714750"/>
            <a:ext cx="2428875" cy="1428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lang="ru-RU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разнообразной внеурочной деятельности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29314" y="5429250"/>
            <a:ext cx="2459110" cy="1951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конкурсах, проектах различных направлений и уровней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59632" y="1214437"/>
            <a:ext cx="2952328" cy="928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родителей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4314" y="2500313"/>
            <a:ext cx="2428875" cy="200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Дополнение программ: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проблематизация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438" y="4758897"/>
            <a:ext cx="2428875" cy="1285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обеспечение специальной литературой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000249" y="6303106"/>
            <a:ext cx="2428875" cy="1428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педагогического мастерства; </a:t>
            </a:r>
            <a:endParaRPr lang="ru-RU" altLang="ru-RU" dirty="0">
              <a:solidFill>
                <a:srgbClr val="FFFFFF"/>
              </a:solidFill>
              <a:latin typeface="Corbel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4607719" y="1893094"/>
            <a:ext cx="928688" cy="8572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6" idx="7"/>
          </p:cNvCxnSpPr>
          <p:nvPr/>
        </p:nvCxnSpPr>
        <p:spPr>
          <a:xfrm rot="5400000" flipH="1" flipV="1">
            <a:off x="5592763" y="2500313"/>
            <a:ext cx="479425" cy="9080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6" idx="6"/>
          </p:cNvCxnSpPr>
          <p:nvPr/>
        </p:nvCxnSpPr>
        <p:spPr>
          <a:xfrm flipV="1">
            <a:off x="5786438" y="4143376"/>
            <a:ext cx="500062" cy="349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143501" y="5357813"/>
            <a:ext cx="785813" cy="5000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15" idx="0"/>
          </p:cNvCxnSpPr>
          <p:nvPr/>
        </p:nvCxnSpPr>
        <p:spPr>
          <a:xfrm rot="5400000" flipH="1" flipV="1">
            <a:off x="3071813" y="5572126"/>
            <a:ext cx="785813" cy="5000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2714626" y="4857750"/>
            <a:ext cx="428625" cy="2857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2643188" y="3392489"/>
            <a:ext cx="500062" cy="1793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16200000" flipH="1">
            <a:off x="3054350" y="2303463"/>
            <a:ext cx="820738" cy="5000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95" y="7206632"/>
            <a:ext cx="1612019" cy="1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7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75656"/>
            <a:ext cx="8712968" cy="3600400"/>
          </a:xfrm>
        </p:spPr>
        <p:txBody>
          <a:bodyPr>
            <a:normAutofit fontScale="90000"/>
          </a:bodyPr>
          <a:lstStyle/>
          <a:p>
            <a:pPr marL="320040" indent="-320040" algn="ctr"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>
                <a:solidFill>
                  <a:srgbClr val="C00000"/>
                </a:solidFill>
              </a:rPr>
              <a:t>Примерная схема-план индивидуального образовательного маршрута  </a:t>
            </a:r>
            <a:r>
              <a:rPr lang="ru-RU" sz="3600" dirty="0" smtClean="0">
                <a:solidFill>
                  <a:srgbClr val="C00000"/>
                </a:solidFill>
              </a:rPr>
              <a:t>учащегося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64" y="3929063"/>
          <a:ext cx="8358187" cy="2982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59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21082">
                <a:tc gridSpan="6"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ФИО </a:t>
                      </a:r>
                      <a:r>
                        <a:rPr lang="ru-RU" sz="2800" baseline="0" dirty="0" smtClean="0"/>
                        <a:t> учащегося. Класс. Предмет.</a:t>
                      </a:r>
                      <a:endParaRPr lang="ru-RU" sz="2800" dirty="0"/>
                    </a:p>
                  </a:txBody>
                  <a:tcPr marL="91439" marR="91439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63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Дата</a:t>
                      </a:r>
                    </a:p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№ задания </a:t>
                      </a:r>
                      <a:endParaRPr lang="ru-RU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Тема </a:t>
                      </a:r>
                      <a:endParaRPr lang="ru-RU" sz="20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Что прочитать </a:t>
                      </a:r>
                      <a:endParaRPr lang="ru-RU" sz="20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Какие понятия необходимо выучить </a:t>
                      </a:r>
                      <a:endParaRPr lang="ru-RU" sz="20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Какие задачи нужно решить</a:t>
                      </a:r>
                      <a:endParaRPr lang="ru-RU" sz="20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Результат выполнения задания </a:t>
                      </a:r>
                      <a:endParaRPr lang="ru-RU" sz="2000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19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95" y="7206632"/>
            <a:ext cx="1612019" cy="1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2380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Формы работы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91680" y="1128184"/>
            <a:ext cx="7896225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 «пятиминутки»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«погруже­ния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деловые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викторины;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групповыми формами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взаимообучения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сомнения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фантазии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поиска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истины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диалоги;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занятия-игра  «Умники и умницы »,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дискуссии.</a:t>
            </a:r>
          </a:p>
        </p:txBody>
      </p:sp>
      <p:pic>
        <p:nvPicPr>
          <p:cNvPr id="4" name="Picture 5" descr="ЕС!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1466" y="1322819"/>
            <a:ext cx="1805334" cy="155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15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413" y="6516216"/>
            <a:ext cx="3039843" cy="2146726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2573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0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83568"/>
            <a:ext cx="8229600" cy="1524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Нестандартные задачи</a:t>
            </a:r>
            <a:endParaRPr lang="ru-RU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411760"/>
            <a:ext cx="96490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Нестандартные задачи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такие задачи, для которых в курсе математики не имеется общих правил и положений,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определяющих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точную программу их решения (Л.М. Фридман).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нестандартной задачей понимается задача, при решении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учащийся не знает ни способа ее решения, ни на какой учебный материал нужно опираться при ее решении.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рассчитаны на наличие исследовательского характера их решения.</a:t>
            </a:r>
          </a:p>
        </p:txBody>
      </p:sp>
      <p:pic>
        <p:nvPicPr>
          <p:cNvPr id="4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44208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02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0864" y="1822959"/>
            <a:ext cx="4130040" cy="2809875"/>
            <a:chOff x="670864" y="679958"/>
            <a:chExt cx="4130040" cy="2809875"/>
          </a:xfrm>
        </p:grpSpPr>
        <p:sp>
          <p:nvSpPr>
            <p:cNvPr id="3" name="object 3"/>
            <p:cNvSpPr/>
            <p:nvPr/>
          </p:nvSpPr>
          <p:spPr>
            <a:xfrm>
              <a:off x="683564" y="692658"/>
              <a:ext cx="4104640" cy="2784475"/>
            </a:xfrm>
            <a:custGeom>
              <a:avLst/>
              <a:gdLst/>
              <a:ahLst/>
              <a:cxnLst/>
              <a:rect l="l" t="t" r="r" b="b"/>
              <a:pathLst>
                <a:path w="4104640" h="2784475">
                  <a:moveTo>
                    <a:pt x="4104462" y="0"/>
                  </a:moveTo>
                  <a:lnTo>
                    <a:pt x="464032" y="0"/>
                  </a:lnTo>
                  <a:lnTo>
                    <a:pt x="416588" y="2395"/>
                  </a:lnTo>
                  <a:lnTo>
                    <a:pt x="370515" y="9428"/>
                  </a:lnTo>
                  <a:lnTo>
                    <a:pt x="326045" y="20863"/>
                  </a:lnTo>
                  <a:lnTo>
                    <a:pt x="283412" y="36468"/>
                  </a:lnTo>
                  <a:lnTo>
                    <a:pt x="242849" y="56010"/>
                  </a:lnTo>
                  <a:lnTo>
                    <a:pt x="204589" y="79255"/>
                  </a:lnTo>
                  <a:lnTo>
                    <a:pt x="168866" y="105970"/>
                  </a:lnTo>
                  <a:lnTo>
                    <a:pt x="135913" y="135921"/>
                  </a:lnTo>
                  <a:lnTo>
                    <a:pt x="105964" y="168876"/>
                  </a:lnTo>
                  <a:lnTo>
                    <a:pt x="79250" y="204601"/>
                  </a:lnTo>
                  <a:lnTo>
                    <a:pt x="56007" y="242863"/>
                  </a:lnTo>
                  <a:lnTo>
                    <a:pt x="36466" y="283428"/>
                  </a:lnTo>
                  <a:lnTo>
                    <a:pt x="20862" y="326063"/>
                  </a:lnTo>
                  <a:lnTo>
                    <a:pt x="9427" y="370535"/>
                  </a:lnTo>
                  <a:lnTo>
                    <a:pt x="2395" y="416611"/>
                  </a:lnTo>
                  <a:lnTo>
                    <a:pt x="0" y="464057"/>
                  </a:lnTo>
                  <a:lnTo>
                    <a:pt x="0" y="2784220"/>
                  </a:lnTo>
                  <a:lnTo>
                    <a:pt x="4104462" y="2784220"/>
                  </a:lnTo>
                  <a:lnTo>
                    <a:pt x="4104462" y="0"/>
                  </a:lnTo>
                  <a:close/>
                </a:path>
              </a:pathLst>
            </a:custGeom>
            <a:solidFill>
              <a:srgbClr val="A7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83564" y="692658"/>
              <a:ext cx="4104640" cy="2784475"/>
            </a:xfrm>
            <a:custGeom>
              <a:avLst/>
              <a:gdLst/>
              <a:ahLst/>
              <a:cxnLst/>
              <a:rect l="l" t="t" r="r" b="b"/>
              <a:pathLst>
                <a:path w="4104640" h="2784475">
                  <a:moveTo>
                    <a:pt x="0" y="2784220"/>
                  </a:moveTo>
                  <a:lnTo>
                    <a:pt x="0" y="464057"/>
                  </a:lnTo>
                  <a:lnTo>
                    <a:pt x="2395" y="416611"/>
                  </a:lnTo>
                  <a:lnTo>
                    <a:pt x="9427" y="370535"/>
                  </a:lnTo>
                  <a:lnTo>
                    <a:pt x="20862" y="326063"/>
                  </a:lnTo>
                  <a:lnTo>
                    <a:pt x="36466" y="283428"/>
                  </a:lnTo>
                  <a:lnTo>
                    <a:pt x="56007" y="242863"/>
                  </a:lnTo>
                  <a:lnTo>
                    <a:pt x="79250" y="204601"/>
                  </a:lnTo>
                  <a:lnTo>
                    <a:pt x="105964" y="168876"/>
                  </a:lnTo>
                  <a:lnTo>
                    <a:pt x="135913" y="135921"/>
                  </a:lnTo>
                  <a:lnTo>
                    <a:pt x="168866" y="105970"/>
                  </a:lnTo>
                  <a:lnTo>
                    <a:pt x="204589" y="79255"/>
                  </a:lnTo>
                  <a:lnTo>
                    <a:pt x="242849" y="56010"/>
                  </a:lnTo>
                  <a:lnTo>
                    <a:pt x="283412" y="36468"/>
                  </a:lnTo>
                  <a:lnTo>
                    <a:pt x="326045" y="20863"/>
                  </a:lnTo>
                  <a:lnTo>
                    <a:pt x="370515" y="9428"/>
                  </a:lnTo>
                  <a:lnTo>
                    <a:pt x="416588" y="2395"/>
                  </a:lnTo>
                  <a:lnTo>
                    <a:pt x="464032" y="0"/>
                  </a:lnTo>
                  <a:lnTo>
                    <a:pt x="4104462" y="0"/>
                  </a:lnTo>
                  <a:lnTo>
                    <a:pt x="4104462" y="2784220"/>
                  </a:lnTo>
                  <a:lnTo>
                    <a:pt x="0" y="278422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37842" y="2327276"/>
            <a:ext cx="2396490" cy="109537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65100" marR="64135" indent="-93345">
              <a:lnSpc>
                <a:spcPts val="2780"/>
              </a:lnSpc>
              <a:spcBef>
                <a:spcPts val="275"/>
              </a:spcBef>
            </a:pPr>
            <a:r>
              <a:rPr sz="2500" b="1" spc="-165" dirty="0">
                <a:solidFill>
                  <a:srgbClr val="0033CC"/>
                </a:solidFill>
                <a:latin typeface="Arial"/>
                <a:cs typeface="Arial"/>
              </a:rPr>
              <a:t>-</a:t>
            </a:r>
            <a:r>
              <a:rPr sz="2500" b="1" spc="-13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3CC"/>
                </a:solidFill>
                <a:latin typeface="Arial"/>
                <a:cs typeface="Arial"/>
              </a:rPr>
              <a:t>должны</a:t>
            </a:r>
            <a:r>
              <a:rPr sz="2400" b="1" spc="-5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33CC"/>
                </a:solidFill>
                <a:latin typeface="Arial"/>
                <a:cs typeface="Arial"/>
              </a:rPr>
              <a:t>быть </a:t>
            </a:r>
            <a:r>
              <a:rPr sz="2400" b="1" spc="-10" dirty="0">
                <a:solidFill>
                  <a:srgbClr val="0033CC"/>
                </a:solidFill>
                <a:latin typeface="Arial"/>
                <a:cs typeface="Arial"/>
              </a:rPr>
              <a:t>интересными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690"/>
              </a:lnSpc>
            </a:pPr>
            <a:r>
              <a:rPr sz="2400" b="1" dirty="0">
                <a:solidFill>
                  <a:srgbClr val="0033CC"/>
                </a:solidFill>
                <a:latin typeface="Arial"/>
                <a:cs typeface="Arial"/>
              </a:rPr>
              <a:t>по </a:t>
            </a:r>
            <a:r>
              <a:rPr sz="2400" b="1" spc="-10" dirty="0">
                <a:solidFill>
                  <a:srgbClr val="0033CC"/>
                </a:solidFill>
                <a:latin typeface="Arial"/>
                <a:cs typeface="Arial"/>
              </a:rPr>
              <a:t>содержанию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75327" y="1822959"/>
            <a:ext cx="4130040" cy="2809875"/>
            <a:chOff x="4775327" y="679958"/>
            <a:chExt cx="4130040" cy="2809875"/>
          </a:xfrm>
        </p:grpSpPr>
        <p:sp>
          <p:nvSpPr>
            <p:cNvPr id="7" name="object 7"/>
            <p:cNvSpPr/>
            <p:nvPr/>
          </p:nvSpPr>
          <p:spPr>
            <a:xfrm>
              <a:off x="4788027" y="692658"/>
              <a:ext cx="4104640" cy="2784475"/>
            </a:xfrm>
            <a:custGeom>
              <a:avLst/>
              <a:gdLst/>
              <a:ahLst/>
              <a:cxnLst/>
              <a:rect l="l" t="t" r="r" b="b"/>
              <a:pathLst>
                <a:path w="4104640" h="2784475">
                  <a:moveTo>
                    <a:pt x="3640454" y="0"/>
                  </a:moveTo>
                  <a:lnTo>
                    <a:pt x="0" y="0"/>
                  </a:lnTo>
                  <a:lnTo>
                    <a:pt x="0" y="2784220"/>
                  </a:lnTo>
                  <a:lnTo>
                    <a:pt x="4104513" y="2784220"/>
                  </a:lnTo>
                  <a:lnTo>
                    <a:pt x="4104513" y="464057"/>
                  </a:lnTo>
                  <a:lnTo>
                    <a:pt x="4102117" y="416611"/>
                  </a:lnTo>
                  <a:lnTo>
                    <a:pt x="4095084" y="370535"/>
                  </a:lnTo>
                  <a:lnTo>
                    <a:pt x="4083649" y="326063"/>
                  </a:lnTo>
                  <a:lnTo>
                    <a:pt x="4068044" y="283428"/>
                  </a:lnTo>
                  <a:lnTo>
                    <a:pt x="4048502" y="242863"/>
                  </a:lnTo>
                  <a:lnTo>
                    <a:pt x="4025257" y="204601"/>
                  </a:lnTo>
                  <a:lnTo>
                    <a:pt x="3998542" y="168876"/>
                  </a:lnTo>
                  <a:lnTo>
                    <a:pt x="3968591" y="135921"/>
                  </a:lnTo>
                  <a:lnTo>
                    <a:pt x="3935636" y="105970"/>
                  </a:lnTo>
                  <a:lnTo>
                    <a:pt x="3899911" y="79255"/>
                  </a:lnTo>
                  <a:lnTo>
                    <a:pt x="3861649" y="56010"/>
                  </a:lnTo>
                  <a:lnTo>
                    <a:pt x="3821084" y="36468"/>
                  </a:lnTo>
                  <a:lnTo>
                    <a:pt x="3778449" y="20863"/>
                  </a:lnTo>
                  <a:lnTo>
                    <a:pt x="3733977" y="9428"/>
                  </a:lnTo>
                  <a:lnTo>
                    <a:pt x="3687901" y="2395"/>
                  </a:lnTo>
                  <a:lnTo>
                    <a:pt x="364045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88027" y="692658"/>
              <a:ext cx="4104640" cy="2784475"/>
            </a:xfrm>
            <a:custGeom>
              <a:avLst/>
              <a:gdLst/>
              <a:ahLst/>
              <a:cxnLst/>
              <a:rect l="l" t="t" r="r" b="b"/>
              <a:pathLst>
                <a:path w="4104640" h="2784475">
                  <a:moveTo>
                    <a:pt x="0" y="0"/>
                  </a:moveTo>
                  <a:lnTo>
                    <a:pt x="3640454" y="0"/>
                  </a:lnTo>
                  <a:lnTo>
                    <a:pt x="3687901" y="2395"/>
                  </a:lnTo>
                  <a:lnTo>
                    <a:pt x="3733977" y="9428"/>
                  </a:lnTo>
                  <a:lnTo>
                    <a:pt x="3778449" y="20863"/>
                  </a:lnTo>
                  <a:lnTo>
                    <a:pt x="3821084" y="36468"/>
                  </a:lnTo>
                  <a:lnTo>
                    <a:pt x="3861649" y="56010"/>
                  </a:lnTo>
                  <a:lnTo>
                    <a:pt x="3899911" y="79255"/>
                  </a:lnTo>
                  <a:lnTo>
                    <a:pt x="3935636" y="105970"/>
                  </a:lnTo>
                  <a:lnTo>
                    <a:pt x="3968591" y="135921"/>
                  </a:lnTo>
                  <a:lnTo>
                    <a:pt x="3998542" y="168876"/>
                  </a:lnTo>
                  <a:lnTo>
                    <a:pt x="4025257" y="204601"/>
                  </a:lnTo>
                  <a:lnTo>
                    <a:pt x="4048502" y="242863"/>
                  </a:lnTo>
                  <a:lnTo>
                    <a:pt x="4068044" y="283428"/>
                  </a:lnTo>
                  <a:lnTo>
                    <a:pt x="4083649" y="326063"/>
                  </a:lnTo>
                  <a:lnTo>
                    <a:pt x="4095084" y="370535"/>
                  </a:lnTo>
                  <a:lnTo>
                    <a:pt x="4102117" y="416611"/>
                  </a:lnTo>
                  <a:lnTo>
                    <a:pt x="4104513" y="464057"/>
                  </a:lnTo>
                  <a:lnTo>
                    <a:pt x="4104513" y="2784220"/>
                  </a:lnTo>
                  <a:lnTo>
                    <a:pt x="0" y="278422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306060" y="2154377"/>
            <a:ext cx="3070225" cy="1794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820"/>
              </a:lnSpc>
              <a:spcBef>
                <a:spcPts val="100"/>
              </a:spcBef>
            </a:pPr>
            <a:r>
              <a:rPr sz="2400" b="1" dirty="0">
                <a:solidFill>
                  <a:srgbClr val="0033CC"/>
                </a:solidFill>
                <a:latin typeface="Arial"/>
                <a:cs typeface="Arial"/>
              </a:rPr>
              <a:t>-</a:t>
            </a:r>
            <a:r>
              <a:rPr sz="2400" b="1" spc="-2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3CC"/>
                </a:solidFill>
                <a:latin typeface="Arial"/>
                <a:cs typeface="Arial"/>
              </a:rPr>
              <a:t>не</a:t>
            </a:r>
            <a:r>
              <a:rPr sz="2400" b="1" spc="-1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3CC"/>
                </a:solidFill>
                <a:latin typeface="Arial"/>
                <a:cs typeface="Arial"/>
              </a:rPr>
              <a:t>должны</a:t>
            </a:r>
            <a:endParaRPr sz="2400">
              <a:latin typeface="Arial"/>
              <a:cs typeface="Arial"/>
            </a:endParaRPr>
          </a:p>
          <a:p>
            <a:pPr marL="635" algn="ctr">
              <a:lnSpc>
                <a:spcPts val="2760"/>
              </a:lnSpc>
            </a:pPr>
            <a:r>
              <a:rPr sz="2400" b="1" spc="-10" dirty="0">
                <a:solidFill>
                  <a:srgbClr val="0033CC"/>
                </a:solidFill>
                <a:latin typeface="Arial"/>
                <a:cs typeface="Arial"/>
              </a:rPr>
              <a:t>предполагать</a:t>
            </a:r>
            <a:endParaRPr sz="2400">
              <a:latin typeface="Arial"/>
              <a:cs typeface="Arial"/>
            </a:endParaRPr>
          </a:p>
          <a:p>
            <a:pPr marL="12065" marR="5080" algn="ctr">
              <a:lnSpc>
                <a:spcPct val="95900"/>
              </a:lnSpc>
              <a:spcBef>
                <a:spcPts val="60"/>
              </a:spcBef>
            </a:pPr>
            <a:r>
              <a:rPr sz="2400" b="1" spc="-10" dirty="0">
                <a:solidFill>
                  <a:srgbClr val="0033CC"/>
                </a:solidFill>
                <a:latin typeface="Arial"/>
                <a:cs typeface="Arial"/>
              </a:rPr>
              <a:t>использование</a:t>
            </a:r>
            <a:r>
              <a:rPr sz="2400" b="1" spc="-114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0033CC"/>
                </a:solidFill>
                <a:latin typeface="Arial"/>
                <a:cs typeface="Arial"/>
              </a:rPr>
              <a:t>уже </a:t>
            </a:r>
            <a:r>
              <a:rPr sz="2400" b="1" dirty="0">
                <a:solidFill>
                  <a:srgbClr val="0033CC"/>
                </a:solidFill>
                <a:latin typeface="Arial"/>
                <a:cs typeface="Arial"/>
              </a:rPr>
              <a:t>готовых,</a:t>
            </a:r>
            <a:r>
              <a:rPr sz="2400" b="1" spc="-16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3CC"/>
                </a:solidFill>
                <a:latin typeface="Arial"/>
                <a:cs typeface="Arial"/>
              </a:rPr>
              <a:t>заученных алгоритмов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70864" y="4607179"/>
            <a:ext cx="4130040" cy="2809875"/>
            <a:chOff x="670864" y="3464178"/>
            <a:chExt cx="4130040" cy="2809875"/>
          </a:xfrm>
        </p:grpSpPr>
        <p:sp>
          <p:nvSpPr>
            <p:cNvPr id="11" name="object 11"/>
            <p:cNvSpPr/>
            <p:nvPr/>
          </p:nvSpPr>
          <p:spPr>
            <a:xfrm>
              <a:off x="683564" y="3476878"/>
              <a:ext cx="4104640" cy="2784475"/>
            </a:xfrm>
            <a:custGeom>
              <a:avLst/>
              <a:gdLst/>
              <a:ahLst/>
              <a:cxnLst/>
              <a:rect l="l" t="t" r="r" b="b"/>
              <a:pathLst>
                <a:path w="4104640" h="2784475">
                  <a:moveTo>
                    <a:pt x="4104462" y="0"/>
                  </a:moveTo>
                  <a:lnTo>
                    <a:pt x="0" y="0"/>
                  </a:lnTo>
                  <a:lnTo>
                    <a:pt x="0" y="2320061"/>
                  </a:lnTo>
                  <a:lnTo>
                    <a:pt x="2395" y="2367507"/>
                  </a:lnTo>
                  <a:lnTo>
                    <a:pt x="9427" y="2413582"/>
                  </a:lnTo>
                  <a:lnTo>
                    <a:pt x="20862" y="2458053"/>
                  </a:lnTo>
                  <a:lnTo>
                    <a:pt x="36466" y="2500687"/>
                  </a:lnTo>
                  <a:lnTo>
                    <a:pt x="56007" y="2541250"/>
                  </a:lnTo>
                  <a:lnTo>
                    <a:pt x="79250" y="2579509"/>
                  </a:lnTo>
                  <a:lnTo>
                    <a:pt x="105964" y="2615232"/>
                  </a:lnTo>
                  <a:lnTo>
                    <a:pt x="135913" y="2648184"/>
                  </a:lnTo>
                  <a:lnTo>
                    <a:pt x="168866" y="2678134"/>
                  </a:lnTo>
                  <a:lnTo>
                    <a:pt x="204589" y="2704846"/>
                  </a:lnTo>
                  <a:lnTo>
                    <a:pt x="242849" y="2728089"/>
                  </a:lnTo>
                  <a:lnTo>
                    <a:pt x="283412" y="2747629"/>
                  </a:lnTo>
                  <a:lnTo>
                    <a:pt x="326045" y="2763232"/>
                  </a:lnTo>
                  <a:lnTo>
                    <a:pt x="370515" y="2774666"/>
                  </a:lnTo>
                  <a:lnTo>
                    <a:pt x="416588" y="2781698"/>
                  </a:lnTo>
                  <a:lnTo>
                    <a:pt x="464032" y="2784094"/>
                  </a:lnTo>
                  <a:lnTo>
                    <a:pt x="4104462" y="2784094"/>
                  </a:lnTo>
                  <a:lnTo>
                    <a:pt x="4104462" y="0"/>
                  </a:lnTo>
                  <a:close/>
                </a:path>
              </a:pathLst>
            </a:custGeom>
            <a:solidFill>
              <a:srgbClr val="F0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83564" y="3476878"/>
              <a:ext cx="4104640" cy="2784475"/>
            </a:xfrm>
            <a:custGeom>
              <a:avLst/>
              <a:gdLst/>
              <a:ahLst/>
              <a:cxnLst/>
              <a:rect l="l" t="t" r="r" b="b"/>
              <a:pathLst>
                <a:path w="4104640" h="2784475">
                  <a:moveTo>
                    <a:pt x="4104462" y="2784094"/>
                  </a:moveTo>
                  <a:lnTo>
                    <a:pt x="464032" y="2784094"/>
                  </a:lnTo>
                  <a:lnTo>
                    <a:pt x="416588" y="2781698"/>
                  </a:lnTo>
                  <a:lnTo>
                    <a:pt x="370515" y="2774666"/>
                  </a:lnTo>
                  <a:lnTo>
                    <a:pt x="326045" y="2763232"/>
                  </a:lnTo>
                  <a:lnTo>
                    <a:pt x="283412" y="2747629"/>
                  </a:lnTo>
                  <a:lnTo>
                    <a:pt x="242849" y="2728089"/>
                  </a:lnTo>
                  <a:lnTo>
                    <a:pt x="204589" y="2704846"/>
                  </a:lnTo>
                  <a:lnTo>
                    <a:pt x="168866" y="2678134"/>
                  </a:lnTo>
                  <a:lnTo>
                    <a:pt x="135913" y="2648184"/>
                  </a:lnTo>
                  <a:lnTo>
                    <a:pt x="105964" y="2615232"/>
                  </a:lnTo>
                  <a:lnTo>
                    <a:pt x="79250" y="2579509"/>
                  </a:lnTo>
                  <a:lnTo>
                    <a:pt x="56007" y="2541250"/>
                  </a:lnTo>
                  <a:lnTo>
                    <a:pt x="36466" y="2500687"/>
                  </a:lnTo>
                  <a:lnTo>
                    <a:pt x="20862" y="2458053"/>
                  </a:lnTo>
                  <a:lnTo>
                    <a:pt x="9427" y="2413582"/>
                  </a:lnTo>
                  <a:lnTo>
                    <a:pt x="2395" y="2367507"/>
                  </a:lnTo>
                  <a:lnTo>
                    <a:pt x="0" y="2320061"/>
                  </a:lnTo>
                  <a:lnTo>
                    <a:pt x="0" y="0"/>
                  </a:lnTo>
                  <a:lnTo>
                    <a:pt x="4104462" y="0"/>
                  </a:lnTo>
                  <a:lnTo>
                    <a:pt x="4104462" y="2784094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536954" y="5664201"/>
            <a:ext cx="2398395" cy="133667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58419" marR="49530" algn="ctr">
              <a:lnSpc>
                <a:spcPts val="2480"/>
              </a:lnSpc>
              <a:spcBef>
                <a:spcPts val="515"/>
              </a:spcBef>
            </a:pPr>
            <a:r>
              <a:rPr sz="2400" b="1" dirty="0">
                <a:solidFill>
                  <a:srgbClr val="0033CC"/>
                </a:solidFill>
                <a:latin typeface="Arial"/>
                <a:cs typeface="Arial"/>
              </a:rPr>
              <a:t>-</a:t>
            </a:r>
            <a:r>
              <a:rPr sz="2400" b="1" spc="-6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3CC"/>
                </a:solidFill>
                <a:latin typeface="Arial"/>
                <a:cs typeface="Arial"/>
              </a:rPr>
              <a:t>должны</a:t>
            </a:r>
            <a:r>
              <a:rPr sz="2400" b="1" spc="-4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33CC"/>
                </a:solidFill>
                <a:latin typeface="Arial"/>
                <a:cs typeface="Arial"/>
              </a:rPr>
              <a:t>быть </a:t>
            </a:r>
            <a:r>
              <a:rPr sz="2400" b="1" spc="-10" dirty="0">
                <a:solidFill>
                  <a:srgbClr val="0033CC"/>
                </a:solidFill>
                <a:latin typeface="Arial"/>
                <a:cs typeface="Arial"/>
              </a:rPr>
              <a:t>доступными</a:t>
            </a:r>
            <a:endParaRPr sz="2400">
              <a:latin typeface="Arial"/>
              <a:cs typeface="Arial"/>
            </a:endParaRPr>
          </a:p>
          <a:p>
            <a:pPr marL="12065" marR="5080" algn="ctr">
              <a:lnSpc>
                <a:spcPts val="2470"/>
              </a:lnSpc>
              <a:spcBef>
                <a:spcPts val="15"/>
              </a:spcBef>
            </a:pPr>
            <a:r>
              <a:rPr sz="2400" b="1" dirty="0">
                <a:solidFill>
                  <a:srgbClr val="0033CC"/>
                </a:solidFill>
                <a:latin typeface="Arial"/>
                <a:cs typeface="Arial"/>
              </a:rPr>
              <a:t>по</a:t>
            </a:r>
            <a:r>
              <a:rPr sz="2400" b="1" spc="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3CC"/>
                </a:solidFill>
                <a:latin typeface="Arial"/>
                <a:cs typeface="Arial"/>
              </a:rPr>
              <a:t>содержанию </a:t>
            </a:r>
            <a:r>
              <a:rPr sz="2400" b="1" dirty="0">
                <a:solidFill>
                  <a:srgbClr val="0033CC"/>
                </a:solidFill>
                <a:latin typeface="Arial"/>
                <a:cs typeface="Arial"/>
              </a:rPr>
              <a:t>всем</a:t>
            </a:r>
            <a:r>
              <a:rPr sz="2400" b="1" spc="-13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3CC"/>
                </a:solidFill>
                <a:latin typeface="Arial"/>
                <a:cs typeface="Arial"/>
              </a:rPr>
              <a:t>учащимся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775327" y="4607179"/>
            <a:ext cx="4130040" cy="2809875"/>
            <a:chOff x="4775327" y="3464178"/>
            <a:chExt cx="4130040" cy="2809875"/>
          </a:xfrm>
        </p:grpSpPr>
        <p:sp>
          <p:nvSpPr>
            <p:cNvPr id="15" name="object 15"/>
            <p:cNvSpPr/>
            <p:nvPr/>
          </p:nvSpPr>
          <p:spPr>
            <a:xfrm>
              <a:off x="4788027" y="3476878"/>
              <a:ext cx="4104640" cy="2784475"/>
            </a:xfrm>
            <a:custGeom>
              <a:avLst/>
              <a:gdLst/>
              <a:ahLst/>
              <a:cxnLst/>
              <a:rect l="l" t="t" r="r" b="b"/>
              <a:pathLst>
                <a:path w="4104640" h="2784475">
                  <a:moveTo>
                    <a:pt x="4104513" y="0"/>
                  </a:moveTo>
                  <a:lnTo>
                    <a:pt x="0" y="0"/>
                  </a:lnTo>
                  <a:lnTo>
                    <a:pt x="0" y="2784094"/>
                  </a:lnTo>
                  <a:lnTo>
                    <a:pt x="3640454" y="2784094"/>
                  </a:lnTo>
                  <a:lnTo>
                    <a:pt x="3687901" y="2781698"/>
                  </a:lnTo>
                  <a:lnTo>
                    <a:pt x="3733977" y="2774666"/>
                  </a:lnTo>
                  <a:lnTo>
                    <a:pt x="3778449" y="2763232"/>
                  </a:lnTo>
                  <a:lnTo>
                    <a:pt x="3821084" y="2747629"/>
                  </a:lnTo>
                  <a:lnTo>
                    <a:pt x="3861649" y="2728089"/>
                  </a:lnTo>
                  <a:lnTo>
                    <a:pt x="3899911" y="2704846"/>
                  </a:lnTo>
                  <a:lnTo>
                    <a:pt x="3935636" y="2678134"/>
                  </a:lnTo>
                  <a:lnTo>
                    <a:pt x="3968591" y="2648184"/>
                  </a:lnTo>
                  <a:lnTo>
                    <a:pt x="3998542" y="2615232"/>
                  </a:lnTo>
                  <a:lnTo>
                    <a:pt x="4025257" y="2579509"/>
                  </a:lnTo>
                  <a:lnTo>
                    <a:pt x="4048502" y="2541250"/>
                  </a:lnTo>
                  <a:lnTo>
                    <a:pt x="4068044" y="2500687"/>
                  </a:lnTo>
                  <a:lnTo>
                    <a:pt x="4083649" y="2458053"/>
                  </a:lnTo>
                  <a:lnTo>
                    <a:pt x="4095084" y="2413582"/>
                  </a:lnTo>
                  <a:lnTo>
                    <a:pt x="4102117" y="2367507"/>
                  </a:lnTo>
                  <a:lnTo>
                    <a:pt x="4104513" y="2320061"/>
                  </a:lnTo>
                  <a:lnTo>
                    <a:pt x="4104513" y="0"/>
                  </a:lnTo>
                  <a:close/>
                </a:path>
              </a:pathLst>
            </a:custGeom>
            <a:solidFill>
              <a:srgbClr val="D1D1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88027" y="3476878"/>
              <a:ext cx="4104640" cy="2784475"/>
            </a:xfrm>
            <a:custGeom>
              <a:avLst/>
              <a:gdLst/>
              <a:ahLst/>
              <a:cxnLst/>
              <a:rect l="l" t="t" r="r" b="b"/>
              <a:pathLst>
                <a:path w="4104640" h="2784475">
                  <a:moveTo>
                    <a:pt x="4104513" y="0"/>
                  </a:moveTo>
                  <a:lnTo>
                    <a:pt x="4104513" y="2320061"/>
                  </a:lnTo>
                  <a:lnTo>
                    <a:pt x="4102117" y="2367507"/>
                  </a:lnTo>
                  <a:lnTo>
                    <a:pt x="4095084" y="2413582"/>
                  </a:lnTo>
                  <a:lnTo>
                    <a:pt x="4083649" y="2458053"/>
                  </a:lnTo>
                  <a:lnTo>
                    <a:pt x="4068044" y="2500687"/>
                  </a:lnTo>
                  <a:lnTo>
                    <a:pt x="4048502" y="2541250"/>
                  </a:lnTo>
                  <a:lnTo>
                    <a:pt x="4025257" y="2579509"/>
                  </a:lnTo>
                  <a:lnTo>
                    <a:pt x="3998542" y="2615232"/>
                  </a:lnTo>
                  <a:lnTo>
                    <a:pt x="3968591" y="2648184"/>
                  </a:lnTo>
                  <a:lnTo>
                    <a:pt x="3935636" y="2678134"/>
                  </a:lnTo>
                  <a:lnTo>
                    <a:pt x="3899911" y="2704846"/>
                  </a:lnTo>
                  <a:lnTo>
                    <a:pt x="3861649" y="2728089"/>
                  </a:lnTo>
                  <a:lnTo>
                    <a:pt x="3821084" y="2747629"/>
                  </a:lnTo>
                  <a:lnTo>
                    <a:pt x="3778449" y="2763232"/>
                  </a:lnTo>
                  <a:lnTo>
                    <a:pt x="3733977" y="2774666"/>
                  </a:lnTo>
                  <a:lnTo>
                    <a:pt x="3687901" y="2781698"/>
                  </a:lnTo>
                  <a:lnTo>
                    <a:pt x="3640454" y="2784094"/>
                  </a:lnTo>
                  <a:lnTo>
                    <a:pt x="0" y="2784094"/>
                  </a:lnTo>
                  <a:lnTo>
                    <a:pt x="0" y="0"/>
                  </a:lnTo>
                  <a:lnTo>
                    <a:pt x="4104513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444744" y="5457571"/>
            <a:ext cx="2791460" cy="182485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313690">
              <a:lnSpc>
                <a:spcPct val="96000"/>
              </a:lnSpc>
              <a:spcBef>
                <a:spcPts val="120"/>
              </a:spcBef>
            </a:pPr>
            <a:r>
              <a:rPr sz="2500" b="1" spc="-165" dirty="0">
                <a:solidFill>
                  <a:srgbClr val="0033CC"/>
                </a:solidFill>
                <a:latin typeface="Arial"/>
                <a:cs typeface="Arial"/>
              </a:rPr>
              <a:t>-</a:t>
            </a:r>
            <a:r>
              <a:rPr sz="2500" b="1" spc="-13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3CC"/>
                </a:solidFill>
                <a:latin typeface="Arial"/>
                <a:cs typeface="Arial"/>
              </a:rPr>
              <a:t>для</a:t>
            </a:r>
            <a:r>
              <a:rPr sz="2400" b="1" spc="-4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3CC"/>
                </a:solidFill>
                <a:latin typeface="Arial"/>
                <a:cs typeface="Arial"/>
              </a:rPr>
              <a:t>решения </a:t>
            </a:r>
            <a:r>
              <a:rPr sz="2400" b="1" dirty="0">
                <a:solidFill>
                  <a:srgbClr val="0033CC"/>
                </a:solidFill>
                <a:latin typeface="Arial"/>
                <a:cs typeface="Arial"/>
              </a:rPr>
              <a:t>учащимся</a:t>
            </a:r>
            <a:r>
              <a:rPr sz="2400" b="1" spc="-9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3CC"/>
                </a:solidFill>
                <a:latin typeface="Arial"/>
                <a:cs typeface="Arial"/>
              </a:rPr>
              <a:t>должно </a:t>
            </a:r>
            <a:r>
              <a:rPr sz="2400" b="1" dirty="0">
                <a:solidFill>
                  <a:srgbClr val="0033CC"/>
                </a:solidFill>
                <a:latin typeface="Arial"/>
                <a:cs typeface="Arial"/>
              </a:rPr>
              <a:t>хватать</a:t>
            </a:r>
            <a:r>
              <a:rPr sz="2400" b="1" spc="-12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3CC"/>
                </a:solidFill>
                <a:latin typeface="Arial"/>
                <a:cs typeface="Arial"/>
              </a:rPr>
              <a:t>знаний,</a:t>
            </a:r>
            <a:endParaRPr sz="2400">
              <a:latin typeface="Arial"/>
              <a:cs typeface="Arial"/>
            </a:endParaRPr>
          </a:p>
          <a:p>
            <a:pPr marL="338455" marR="210185" indent="-119380">
              <a:lnSpc>
                <a:spcPts val="2760"/>
              </a:lnSpc>
              <a:spcBef>
                <a:spcPts val="70"/>
              </a:spcBef>
            </a:pPr>
            <a:r>
              <a:rPr sz="2400" b="1" spc="-20" dirty="0">
                <a:solidFill>
                  <a:srgbClr val="0033CC"/>
                </a:solidFill>
                <a:latin typeface="Arial"/>
                <a:cs typeface="Arial"/>
              </a:rPr>
              <a:t>усвоенных</a:t>
            </a:r>
            <a:r>
              <a:rPr sz="2400" b="1" spc="-8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0033CC"/>
                </a:solidFill>
                <a:latin typeface="Arial"/>
                <a:cs typeface="Arial"/>
              </a:rPr>
              <a:t>ими </a:t>
            </a:r>
            <a:r>
              <a:rPr sz="2400" b="1" dirty="0">
                <a:solidFill>
                  <a:srgbClr val="0033CC"/>
                </a:solidFill>
                <a:latin typeface="Arial"/>
                <a:cs typeface="Arial"/>
              </a:rPr>
              <a:t>по </a:t>
            </a:r>
            <a:r>
              <a:rPr sz="2400" b="1" spc="-10" dirty="0">
                <a:solidFill>
                  <a:srgbClr val="0033CC"/>
                </a:solidFill>
                <a:latin typeface="Arial"/>
                <a:cs typeface="Arial"/>
              </a:rPr>
              <a:t>программе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218690" y="4055237"/>
            <a:ext cx="4844415" cy="1273175"/>
            <a:chOff x="2218689" y="2912236"/>
            <a:chExt cx="4844415" cy="1273175"/>
          </a:xfrm>
        </p:grpSpPr>
        <p:sp>
          <p:nvSpPr>
            <p:cNvPr id="19" name="object 19"/>
            <p:cNvSpPr/>
            <p:nvPr/>
          </p:nvSpPr>
          <p:spPr>
            <a:xfrm>
              <a:off x="2231389" y="2924936"/>
              <a:ext cx="4819015" cy="1247775"/>
            </a:xfrm>
            <a:custGeom>
              <a:avLst/>
              <a:gdLst/>
              <a:ahLst/>
              <a:cxnLst/>
              <a:rect l="l" t="t" r="r" b="b"/>
              <a:pathLst>
                <a:path w="4819015" h="1247775">
                  <a:moveTo>
                    <a:pt x="4610481" y="0"/>
                  </a:moveTo>
                  <a:lnTo>
                    <a:pt x="207899" y="0"/>
                  </a:lnTo>
                  <a:lnTo>
                    <a:pt x="160233" y="5491"/>
                  </a:lnTo>
                  <a:lnTo>
                    <a:pt x="116475" y="21136"/>
                  </a:lnTo>
                  <a:lnTo>
                    <a:pt x="77873" y="45686"/>
                  </a:lnTo>
                  <a:lnTo>
                    <a:pt x="45676" y="77897"/>
                  </a:lnTo>
                  <a:lnTo>
                    <a:pt x="21133" y="116521"/>
                  </a:lnTo>
                  <a:lnTo>
                    <a:pt x="5491" y="160313"/>
                  </a:lnTo>
                  <a:lnTo>
                    <a:pt x="0" y="208025"/>
                  </a:lnTo>
                  <a:lnTo>
                    <a:pt x="0" y="1039876"/>
                  </a:lnTo>
                  <a:lnTo>
                    <a:pt x="5491" y="1087541"/>
                  </a:lnTo>
                  <a:lnTo>
                    <a:pt x="21133" y="1131299"/>
                  </a:lnTo>
                  <a:lnTo>
                    <a:pt x="45676" y="1169901"/>
                  </a:lnTo>
                  <a:lnTo>
                    <a:pt x="77873" y="1202098"/>
                  </a:lnTo>
                  <a:lnTo>
                    <a:pt x="116475" y="1226641"/>
                  </a:lnTo>
                  <a:lnTo>
                    <a:pt x="160233" y="1242283"/>
                  </a:lnTo>
                  <a:lnTo>
                    <a:pt x="207899" y="1247775"/>
                  </a:lnTo>
                  <a:lnTo>
                    <a:pt x="4610481" y="1247775"/>
                  </a:lnTo>
                  <a:lnTo>
                    <a:pt x="4658193" y="1242283"/>
                  </a:lnTo>
                  <a:lnTo>
                    <a:pt x="4701985" y="1226641"/>
                  </a:lnTo>
                  <a:lnTo>
                    <a:pt x="4740609" y="1202098"/>
                  </a:lnTo>
                  <a:lnTo>
                    <a:pt x="4772820" y="1169901"/>
                  </a:lnTo>
                  <a:lnTo>
                    <a:pt x="4797370" y="1131299"/>
                  </a:lnTo>
                  <a:lnTo>
                    <a:pt x="4813015" y="1087541"/>
                  </a:lnTo>
                  <a:lnTo>
                    <a:pt x="4818507" y="1039876"/>
                  </a:lnTo>
                  <a:lnTo>
                    <a:pt x="4818507" y="208025"/>
                  </a:lnTo>
                  <a:lnTo>
                    <a:pt x="4813015" y="160313"/>
                  </a:lnTo>
                  <a:lnTo>
                    <a:pt x="4797370" y="116521"/>
                  </a:lnTo>
                  <a:lnTo>
                    <a:pt x="4772820" y="77897"/>
                  </a:lnTo>
                  <a:lnTo>
                    <a:pt x="4740609" y="45686"/>
                  </a:lnTo>
                  <a:lnTo>
                    <a:pt x="4701985" y="21136"/>
                  </a:lnTo>
                  <a:lnTo>
                    <a:pt x="4658193" y="5491"/>
                  </a:lnTo>
                  <a:lnTo>
                    <a:pt x="46104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231389" y="2924936"/>
              <a:ext cx="4819015" cy="1247775"/>
            </a:xfrm>
            <a:custGeom>
              <a:avLst/>
              <a:gdLst/>
              <a:ahLst/>
              <a:cxnLst/>
              <a:rect l="l" t="t" r="r" b="b"/>
              <a:pathLst>
                <a:path w="4819015" h="1247775">
                  <a:moveTo>
                    <a:pt x="0" y="208025"/>
                  </a:moveTo>
                  <a:lnTo>
                    <a:pt x="5491" y="160313"/>
                  </a:lnTo>
                  <a:lnTo>
                    <a:pt x="21133" y="116521"/>
                  </a:lnTo>
                  <a:lnTo>
                    <a:pt x="45676" y="77897"/>
                  </a:lnTo>
                  <a:lnTo>
                    <a:pt x="77873" y="45686"/>
                  </a:lnTo>
                  <a:lnTo>
                    <a:pt x="116475" y="21136"/>
                  </a:lnTo>
                  <a:lnTo>
                    <a:pt x="160233" y="5491"/>
                  </a:lnTo>
                  <a:lnTo>
                    <a:pt x="207899" y="0"/>
                  </a:lnTo>
                  <a:lnTo>
                    <a:pt x="4610481" y="0"/>
                  </a:lnTo>
                  <a:lnTo>
                    <a:pt x="4658193" y="5491"/>
                  </a:lnTo>
                  <a:lnTo>
                    <a:pt x="4701985" y="21136"/>
                  </a:lnTo>
                  <a:lnTo>
                    <a:pt x="4740609" y="45686"/>
                  </a:lnTo>
                  <a:lnTo>
                    <a:pt x="4772820" y="77897"/>
                  </a:lnTo>
                  <a:lnTo>
                    <a:pt x="4797370" y="116521"/>
                  </a:lnTo>
                  <a:lnTo>
                    <a:pt x="4813015" y="160313"/>
                  </a:lnTo>
                  <a:lnTo>
                    <a:pt x="4818507" y="208025"/>
                  </a:lnTo>
                  <a:lnTo>
                    <a:pt x="4818507" y="1039876"/>
                  </a:lnTo>
                  <a:lnTo>
                    <a:pt x="4813015" y="1087541"/>
                  </a:lnTo>
                  <a:lnTo>
                    <a:pt x="4797370" y="1131299"/>
                  </a:lnTo>
                  <a:lnTo>
                    <a:pt x="4772820" y="1169901"/>
                  </a:lnTo>
                  <a:lnTo>
                    <a:pt x="4740609" y="1202098"/>
                  </a:lnTo>
                  <a:lnTo>
                    <a:pt x="4701985" y="1226641"/>
                  </a:lnTo>
                  <a:lnTo>
                    <a:pt x="4658193" y="1242283"/>
                  </a:lnTo>
                  <a:lnTo>
                    <a:pt x="4610481" y="1247775"/>
                  </a:lnTo>
                  <a:lnTo>
                    <a:pt x="207899" y="1247775"/>
                  </a:lnTo>
                  <a:lnTo>
                    <a:pt x="160233" y="1242283"/>
                  </a:lnTo>
                  <a:lnTo>
                    <a:pt x="116475" y="1226641"/>
                  </a:lnTo>
                  <a:lnTo>
                    <a:pt x="77873" y="1202098"/>
                  </a:lnTo>
                  <a:lnTo>
                    <a:pt x="45676" y="1169901"/>
                  </a:lnTo>
                  <a:lnTo>
                    <a:pt x="21133" y="1131299"/>
                  </a:lnTo>
                  <a:lnTo>
                    <a:pt x="5491" y="1087541"/>
                  </a:lnTo>
                  <a:lnTo>
                    <a:pt x="0" y="1039876"/>
                  </a:lnTo>
                  <a:lnTo>
                    <a:pt x="0" y="20802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853308" y="4125926"/>
            <a:ext cx="3576320" cy="104711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010919" marR="5080" indent="-998219">
              <a:lnSpc>
                <a:spcPts val="3720"/>
              </a:lnSpc>
              <a:spcBef>
                <a:spcPts val="725"/>
              </a:spcBef>
            </a:pPr>
            <a:r>
              <a:rPr sz="3600" b="1" spc="-10" dirty="0">
                <a:solidFill>
                  <a:srgbClr val="FF0000"/>
                </a:solidFill>
                <a:latin typeface="Arial"/>
                <a:cs typeface="Arial"/>
              </a:rPr>
              <a:t>Нестандартные задачи</a:t>
            </a:r>
            <a:endParaRPr sz="3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50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552379"/>
            <a:ext cx="8229600" cy="1437611"/>
          </a:xfrm>
          <a:prstGeom prst="rect">
            <a:avLst/>
          </a:prstGeom>
        </p:spPr>
        <p:txBody>
          <a:bodyPr vert="horz" wrap="square" lIns="0" tIns="82588" rIns="0" bIns="0" rtlCol="0" anchor="ctr">
            <a:spAutoFit/>
          </a:bodyPr>
          <a:lstStyle/>
          <a:p>
            <a:pPr marL="1224915">
              <a:spcBef>
                <a:spcPts val="95"/>
              </a:spcBef>
            </a:pPr>
            <a:r>
              <a:rPr spc="-10" dirty="0">
                <a:solidFill>
                  <a:srgbClr val="FF0000"/>
                </a:solidFill>
              </a:rPr>
              <a:t>Классификация</a:t>
            </a:r>
            <a:r>
              <a:rPr spc="-100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нестандартных</a:t>
            </a:r>
            <a:r>
              <a:rPr spc="-80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задач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197598" y="3047306"/>
            <a:ext cx="6925945" cy="2626995"/>
            <a:chOff x="1257553" y="1856104"/>
            <a:chExt cx="6925945" cy="2626995"/>
          </a:xfrm>
        </p:grpSpPr>
        <p:sp>
          <p:nvSpPr>
            <p:cNvPr id="4" name="object 4"/>
            <p:cNvSpPr/>
            <p:nvPr/>
          </p:nvSpPr>
          <p:spPr>
            <a:xfrm>
              <a:off x="1270253" y="2561081"/>
              <a:ext cx="6900545" cy="1909445"/>
            </a:xfrm>
            <a:custGeom>
              <a:avLst/>
              <a:gdLst/>
              <a:ahLst/>
              <a:cxnLst/>
              <a:rect l="l" t="t" r="r" b="b"/>
              <a:pathLst>
                <a:path w="6900545" h="1909445">
                  <a:moveTo>
                    <a:pt x="5182489" y="1592198"/>
                  </a:moveTo>
                  <a:lnTo>
                    <a:pt x="5182489" y="1808225"/>
                  </a:lnTo>
                  <a:lnTo>
                    <a:pt x="6900291" y="1808225"/>
                  </a:lnTo>
                  <a:lnTo>
                    <a:pt x="6900291" y="1909317"/>
                  </a:lnTo>
                </a:path>
                <a:path w="6900545" h="1909445">
                  <a:moveTo>
                    <a:pt x="5182489" y="1592198"/>
                  </a:moveTo>
                  <a:lnTo>
                    <a:pt x="5182489" y="1808225"/>
                  </a:lnTo>
                  <a:lnTo>
                    <a:pt x="5254752" y="1808225"/>
                  </a:lnTo>
                  <a:lnTo>
                    <a:pt x="5254752" y="1909317"/>
                  </a:lnTo>
                </a:path>
                <a:path w="6900545" h="1909445">
                  <a:moveTo>
                    <a:pt x="5182489" y="1592198"/>
                  </a:moveTo>
                  <a:lnTo>
                    <a:pt x="5182489" y="1808225"/>
                  </a:lnTo>
                  <a:lnTo>
                    <a:pt x="3536950" y="1808225"/>
                  </a:lnTo>
                  <a:lnTo>
                    <a:pt x="3536950" y="1909317"/>
                  </a:lnTo>
                </a:path>
                <a:path w="6900545" h="1909445">
                  <a:moveTo>
                    <a:pt x="3082798" y="0"/>
                  </a:moveTo>
                  <a:lnTo>
                    <a:pt x="3082798" y="216026"/>
                  </a:lnTo>
                  <a:lnTo>
                    <a:pt x="5182489" y="216026"/>
                  </a:lnTo>
                  <a:lnTo>
                    <a:pt x="5182489" y="316991"/>
                  </a:lnTo>
                </a:path>
                <a:path w="6900545" h="1909445">
                  <a:moveTo>
                    <a:pt x="952246" y="1446910"/>
                  </a:moveTo>
                  <a:lnTo>
                    <a:pt x="952246" y="1673224"/>
                  </a:lnTo>
                  <a:lnTo>
                    <a:pt x="1615948" y="1673224"/>
                  </a:lnTo>
                  <a:lnTo>
                    <a:pt x="1615948" y="1774189"/>
                  </a:lnTo>
                </a:path>
                <a:path w="6900545" h="1909445">
                  <a:moveTo>
                    <a:pt x="952246" y="1446910"/>
                  </a:moveTo>
                  <a:lnTo>
                    <a:pt x="952246" y="1662937"/>
                  </a:lnTo>
                  <a:lnTo>
                    <a:pt x="0" y="1662937"/>
                  </a:lnTo>
                  <a:lnTo>
                    <a:pt x="0" y="1764029"/>
                  </a:lnTo>
                </a:path>
                <a:path w="6900545" h="1909445">
                  <a:moveTo>
                    <a:pt x="3082798" y="0"/>
                  </a:moveTo>
                  <a:lnTo>
                    <a:pt x="3082798" y="216026"/>
                  </a:lnTo>
                  <a:lnTo>
                    <a:pt x="952246" y="216026"/>
                  </a:lnTo>
                  <a:lnTo>
                    <a:pt x="952246" y="316991"/>
                  </a:lnTo>
                </a:path>
              </a:pathLst>
            </a:custGeom>
            <a:ln w="254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84017" y="1868804"/>
              <a:ext cx="3338195" cy="692785"/>
            </a:xfrm>
            <a:custGeom>
              <a:avLst/>
              <a:gdLst/>
              <a:ahLst/>
              <a:cxnLst/>
              <a:rect l="l" t="t" r="r" b="b"/>
              <a:pathLst>
                <a:path w="3338195" h="692785">
                  <a:moveTo>
                    <a:pt x="3268726" y="0"/>
                  </a:moveTo>
                  <a:lnTo>
                    <a:pt x="69214" y="0"/>
                  </a:lnTo>
                  <a:lnTo>
                    <a:pt x="42273" y="5439"/>
                  </a:lnTo>
                  <a:lnTo>
                    <a:pt x="20272" y="20272"/>
                  </a:lnTo>
                  <a:lnTo>
                    <a:pt x="5439" y="42273"/>
                  </a:lnTo>
                  <a:lnTo>
                    <a:pt x="0" y="69215"/>
                  </a:lnTo>
                  <a:lnTo>
                    <a:pt x="0" y="623062"/>
                  </a:lnTo>
                  <a:lnTo>
                    <a:pt x="5439" y="650003"/>
                  </a:lnTo>
                  <a:lnTo>
                    <a:pt x="20272" y="672004"/>
                  </a:lnTo>
                  <a:lnTo>
                    <a:pt x="42273" y="686837"/>
                  </a:lnTo>
                  <a:lnTo>
                    <a:pt x="69214" y="692277"/>
                  </a:lnTo>
                  <a:lnTo>
                    <a:pt x="3268726" y="692277"/>
                  </a:lnTo>
                  <a:lnTo>
                    <a:pt x="3295667" y="686837"/>
                  </a:lnTo>
                  <a:lnTo>
                    <a:pt x="3317668" y="672004"/>
                  </a:lnTo>
                  <a:lnTo>
                    <a:pt x="3332501" y="650003"/>
                  </a:lnTo>
                  <a:lnTo>
                    <a:pt x="3337941" y="623062"/>
                  </a:lnTo>
                  <a:lnTo>
                    <a:pt x="3337941" y="69215"/>
                  </a:lnTo>
                  <a:lnTo>
                    <a:pt x="3332501" y="42273"/>
                  </a:lnTo>
                  <a:lnTo>
                    <a:pt x="3317668" y="20272"/>
                  </a:lnTo>
                  <a:lnTo>
                    <a:pt x="3295667" y="5439"/>
                  </a:lnTo>
                  <a:lnTo>
                    <a:pt x="326872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84017" y="1868804"/>
              <a:ext cx="3338195" cy="692785"/>
            </a:xfrm>
            <a:custGeom>
              <a:avLst/>
              <a:gdLst/>
              <a:ahLst/>
              <a:cxnLst/>
              <a:rect l="l" t="t" r="r" b="b"/>
              <a:pathLst>
                <a:path w="3338195" h="692785">
                  <a:moveTo>
                    <a:pt x="0" y="69215"/>
                  </a:moveTo>
                  <a:lnTo>
                    <a:pt x="5439" y="42273"/>
                  </a:lnTo>
                  <a:lnTo>
                    <a:pt x="20272" y="20272"/>
                  </a:lnTo>
                  <a:lnTo>
                    <a:pt x="42273" y="5439"/>
                  </a:lnTo>
                  <a:lnTo>
                    <a:pt x="69214" y="0"/>
                  </a:lnTo>
                  <a:lnTo>
                    <a:pt x="3268726" y="0"/>
                  </a:lnTo>
                  <a:lnTo>
                    <a:pt x="3295667" y="5439"/>
                  </a:lnTo>
                  <a:lnTo>
                    <a:pt x="3317668" y="20272"/>
                  </a:lnTo>
                  <a:lnTo>
                    <a:pt x="3332501" y="42273"/>
                  </a:lnTo>
                  <a:lnTo>
                    <a:pt x="3337941" y="69215"/>
                  </a:lnTo>
                  <a:lnTo>
                    <a:pt x="3337941" y="623062"/>
                  </a:lnTo>
                  <a:lnTo>
                    <a:pt x="3332501" y="650003"/>
                  </a:lnTo>
                  <a:lnTo>
                    <a:pt x="3317668" y="672004"/>
                  </a:lnTo>
                  <a:lnTo>
                    <a:pt x="3295667" y="686837"/>
                  </a:lnTo>
                  <a:lnTo>
                    <a:pt x="3268726" y="692277"/>
                  </a:lnTo>
                  <a:lnTo>
                    <a:pt x="69214" y="692277"/>
                  </a:lnTo>
                  <a:lnTo>
                    <a:pt x="42273" y="686837"/>
                  </a:lnTo>
                  <a:lnTo>
                    <a:pt x="20272" y="672004"/>
                  </a:lnTo>
                  <a:lnTo>
                    <a:pt x="5439" y="650003"/>
                  </a:lnTo>
                  <a:lnTo>
                    <a:pt x="0" y="623062"/>
                  </a:lnTo>
                  <a:lnTo>
                    <a:pt x="0" y="6921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05175" y="1983866"/>
              <a:ext cx="3338195" cy="692785"/>
            </a:xfrm>
            <a:custGeom>
              <a:avLst/>
              <a:gdLst/>
              <a:ahLst/>
              <a:cxnLst/>
              <a:rect l="l" t="t" r="r" b="b"/>
              <a:pathLst>
                <a:path w="3338195" h="692785">
                  <a:moveTo>
                    <a:pt x="3268726" y="0"/>
                  </a:moveTo>
                  <a:lnTo>
                    <a:pt x="69215" y="0"/>
                  </a:lnTo>
                  <a:lnTo>
                    <a:pt x="42273" y="5439"/>
                  </a:lnTo>
                  <a:lnTo>
                    <a:pt x="20272" y="20272"/>
                  </a:lnTo>
                  <a:lnTo>
                    <a:pt x="5439" y="42273"/>
                  </a:lnTo>
                  <a:lnTo>
                    <a:pt x="0" y="69215"/>
                  </a:lnTo>
                  <a:lnTo>
                    <a:pt x="0" y="623062"/>
                  </a:lnTo>
                  <a:lnTo>
                    <a:pt x="5439" y="650003"/>
                  </a:lnTo>
                  <a:lnTo>
                    <a:pt x="20272" y="672004"/>
                  </a:lnTo>
                  <a:lnTo>
                    <a:pt x="42273" y="686837"/>
                  </a:lnTo>
                  <a:lnTo>
                    <a:pt x="69215" y="692277"/>
                  </a:lnTo>
                  <a:lnTo>
                    <a:pt x="3268726" y="692277"/>
                  </a:lnTo>
                  <a:lnTo>
                    <a:pt x="3295667" y="686837"/>
                  </a:lnTo>
                  <a:lnTo>
                    <a:pt x="3317668" y="672004"/>
                  </a:lnTo>
                  <a:lnTo>
                    <a:pt x="3332501" y="650003"/>
                  </a:lnTo>
                  <a:lnTo>
                    <a:pt x="3337941" y="623062"/>
                  </a:lnTo>
                  <a:lnTo>
                    <a:pt x="3337941" y="69215"/>
                  </a:lnTo>
                  <a:lnTo>
                    <a:pt x="3332501" y="42273"/>
                  </a:lnTo>
                  <a:lnTo>
                    <a:pt x="3317668" y="20272"/>
                  </a:lnTo>
                  <a:lnTo>
                    <a:pt x="3295667" y="5439"/>
                  </a:lnTo>
                  <a:lnTo>
                    <a:pt x="326872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05175" y="1983866"/>
              <a:ext cx="3338195" cy="692785"/>
            </a:xfrm>
            <a:custGeom>
              <a:avLst/>
              <a:gdLst/>
              <a:ahLst/>
              <a:cxnLst/>
              <a:rect l="l" t="t" r="r" b="b"/>
              <a:pathLst>
                <a:path w="3338195" h="692785">
                  <a:moveTo>
                    <a:pt x="0" y="69215"/>
                  </a:moveTo>
                  <a:lnTo>
                    <a:pt x="5439" y="42273"/>
                  </a:lnTo>
                  <a:lnTo>
                    <a:pt x="20272" y="20272"/>
                  </a:lnTo>
                  <a:lnTo>
                    <a:pt x="42273" y="5439"/>
                  </a:lnTo>
                  <a:lnTo>
                    <a:pt x="69215" y="0"/>
                  </a:lnTo>
                  <a:lnTo>
                    <a:pt x="3268726" y="0"/>
                  </a:lnTo>
                  <a:lnTo>
                    <a:pt x="3295667" y="5439"/>
                  </a:lnTo>
                  <a:lnTo>
                    <a:pt x="3317668" y="20272"/>
                  </a:lnTo>
                  <a:lnTo>
                    <a:pt x="3332501" y="42273"/>
                  </a:lnTo>
                  <a:lnTo>
                    <a:pt x="3337941" y="69215"/>
                  </a:lnTo>
                  <a:lnTo>
                    <a:pt x="3337941" y="623062"/>
                  </a:lnTo>
                  <a:lnTo>
                    <a:pt x="3332501" y="650003"/>
                  </a:lnTo>
                  <a:lnTo>
                    <a:pt x="3317668" y="672004"/>
                  </a:lnTo>
                  <a:lnTo>
                    <a:pt x="3295667" y="686837"/>
                  </a:lnTo>
                  <a:lnTo>
                    <a:pt x="3268726" y="692277"/>
                  </a:lnTo>
                  <a:lnTo>
                    <a:pt x="69215" y="692277"/>
                  </a:lnTo>
                  <a:lnTo>
                    <a:pt x="42273" y="686837"/>
                  </a:lnTo>
                  <a:lnTo>
                    <a:pt x="20272" y="672004"/>
                  </a:lnTo>
                  <a:lnTo>
                    <a:pt x="5439" y="650003"/>
                  </a:lnTo>
                  <a:lnTo>
                    <a:pt x="0" y="623062"/>
                  </a:lnTo>
                  <a:lnTo>
                    <a:pt x="0" y="69215"/>
                  </a:lnTo>
                  <a:close/>
                </a:path>
              </a:pathLst>
            </a:custGeom>
            <a:ln w="254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34029" y="3291078"/>
            <a:ext cx="28816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dirty="0">
                <a:latin typeface="Comic Sans MS"/>
                <a:cs typeface="Comic Sans MS"/>
              </a:rPr>
              <a:t>Нестандартные</a:t>
            </a:r>
            <a:r>
              <a:rPr sz="2000" b="1" spc="-130" dirty="0">
                <a:latin typeface="Comic Sans MS"/>
                <a:cs typeface="Comic Sans MS"/>
              </a:rPr>
              <a:t> </a:t>
            </a:r>
            <a:r>
              <a:rPr sz="2000" b="1" spc="-10" dirty="0">
                <a:latin typeface="Comic Sans MS"/>
                <a:cs typeface="Comic Sans MS"/>
              </a:rPr>
              <a:t>задачи</a:t>
            </a:r>
            <a:endParaRPr sz="2000">
              <a:latin typeface="Comic Sans MS"/>
              <a:cs typeface="Comic Sans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63422" y="4008502"/>
            <a:ext cx="3239770" cy="1270635"/>
            <a:chOff x="663422" y="2865501"/>
            <a:chExt cx="3239770" cy="1270635"/>
          </a:xfrm>
        </p:grpSpPr>
        <p:sp>
          <p:nvSpPr>
            <p:cNvPr id="11" name="object 11"/>
            <p:cNvSpPr/>
            <p:nvPr/>
          </p:nvSpPr>
          <p:spPr>
            <a:xfrm>
              <a:off x="676122" y="2878201"/>
              <a:ext cx="3093085" cy="1130300"/>
            </a:xfrm>
            <a:custGeom>
              <a:avLst/>
              <a:gdLst/>
              <a:ahLst/>
              <a:cxnLst/>
              <a:rect l="l" t="t" r="r" b="b"/>
              <a:pathLst>
                <a:path w="3093085" h="1130300">
                  <a:moveTo>
                    <a:pt x="2979699" y="0"/>
                  </a:moveTo>
                  <a:lnTo>
                    <a:pt x="112991" y="0"/>
                  </a:lnTo>
                  <a:lnTo>
                    <a:pt x="69008" y="8872"/>
                  </a:lnTo>
                  <a:lnTo>
                    <a:pt x="33093" y="33067"/>
                  </a:lnTo>
                  <a:lnTo>
                    <a:pt x="8878" y="68955"/>
                  </a:lnTo>
                  <a:lnTo>
                    <a:pt x="0" y="112902"/>
                  </a:lnTo>
                  <a:lnTo>
                    <a:pt x="0" y="1016762"/>
                  </a:lnTo>
                  <a:lnTo>
                    <a:pt x="8878" y="1060783"/>
                  </a:lnTo>
                  <a:lnTo>
                    <a:pt x="33093" y="1096708"/>
                  </a:lnTo>
                  <a:lnTo>
                    <a:pt x="69008" y="1120917"/>
                  </a:lnTo>
                  <a:lnTo>
                    <a:pt x="112991" y="1129792"/>
                  </a:lnTo>
                  <a:lnTo>
                    <a:pt x="2979699" y="1129792"/>
                  </a:lnTo>
                  <a:lnTo>
                    <a:pt x="3023647" y="1120917"/>
                  </a:lnTo>
                  <a:lnTo>
                    <a:pt x="3059534" y="1096708"/>
                  </a:lnTo>
                  <a:lnTo>
                    <a:pt x="3083730" y="1060783"/>
                  </a:lnTo>
                  <a:lnTo>
                    <a:pt x="3092602" y="1016762"/>
                  </a:lnTo>
                  <a:lnTo>
                    <a:pt x="3092602" y="112902"/>
                  </a:lnTo>
                  <a:lnTo>
                    <a:pt x="3083730" y="68955"/>
                  </a:lnTo>
                  <a:lnTo>
                    <a:pt x="3059534" y="33067"/>
                  </a:lnTo>
                  <a:lnTo>
                    <a:pt x="3023647" y="8872"/>
                  </a:lnTo>
                  <a:lnTo>
                    <a:pt x="297969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6122" y="2878201"/>
              <a:ext cx="3093085" cy="1130300"/>
            </a:xfrm>
            <a:custGeom>
              <a:avLst/>
              <a:gdLst/>
              <a:ahLst/>
              <a:cxnLst/>
              <a:rect l="l" t="t" r="r" b="b"/>
              <a:pathLst>
                <a:path w="3093085" h="1130300">
                  <a:moveTo>
                    <a:pt x="0" y="112902"/>
                  </a:moveTo>
                  <a:lnTo>
                    <a:pt x="8878" y="68955"/>
                  </a:lnTo>
                  <a:lnTo>
                    <a:pt x="33093" y="33067"/>
                  </a:lnTo>
                  <a:lnTo>
                    <a:pt x="69008" y="8872"/>
                  </a:lnTo>
                  <a:lnTo>
                    <a:pt x="112991" y="0"/>
                  </a:lnTo>
                  <a:lnTo>
                    <a:pt x="2979699" y="0"/>
                  </a:lnTo>
                  <a:lnTo>
                    <a:pt x="3023647" y="8872"/>
                  </a:lnTo>
                  <a:lnTo>
                    <a:pt x="3059534" y="33067"/>
                  </a:lnTo>
                  <a:lnTo>
                    <a:pt x="3083730" y="68955"/>
                  </a:lnTo>
                  <a:lnTo>
                    <a:pt x="3092602" y="112902"/>
                  </a:lnTo>
                  <a:lnTo>
                    <a:pt x="3092602" y="1016762"/>
                  </a:lnTo>
                  <a:lnTo>
                    <a:pt x="3083730" y="1060783"/>
                  </a:lnTo>
                  <a:lnTo>
                    <a:pt x="3059534" y="1096708"/>
                  </a:lnTo>
                  <a:lnTo>
                    <a:pt x="3023647" y="1120917"/>
                  </a:lnTo>
                  <a:lnTo>
                    <a:pt x="2979699" y="1129792"/>
                  </a:lnTo>
                  <a:lnTo>
                    <a:pt x="112991" y="1129792"/>
                  </a:lnTo>
                  <a:lnTo>
                    <a:pt x="69008" y="1120917"/>
                  </a:lnTo>
                  <a:lnTo>
                    <a:pt x="33093" y="1096708"/>
                  </a:lnTo>
                  <a:lnTo>
                    <a:pt x="8878" y="1060783"/>
                  </a:lnTo>
                  <a:lnTo>
                    <a:pt x="0" y="1016762"/>
                  </a:lnTo>
                  <a:lnTo>
                    <a:pt x="0" y="112902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97255" y="2993263"/>
              <a:ext cx="3093085" cy="1130300"/>
            </a:xfrm>
            <a:custGeom>
              <a:avLst/>
              <a:gdLst/>
              <a:ahLst/>
              <a:cxnLst/>
              <a:rect l="l" t="t" r="r" b="b"/>
              <a:pathLst>
                <a:path w="3093085" h="1130300">
                  <a:moveTo>
                    <a:pt x="2979724" y="0"/>
                  </a:moveTo>
                  <a:lnTo>
                    <a:pt x="112991" y="0"/>
                  </a:lnTo>
                  <a:lnTo>
                    <a:pt x="69008" y="8872"/>
                  </a:lnTo>
                  <a:lnTo>
                    <a:pt x="33093" y="33067"/>
                  </a:lnTo>
                  <a:lnTo>
                    <a:pt x="8878" y="68955"/>
                  </a:lnTo>
                  <a:lnTo>
                    <a:pt x="0" y="112902"/>
                  </a:lnTo>
                  <a:lnTo>
                    <a:pt x="0" y="1016888"/>
                  </a:lnTo>
                  <a:lnTo>
                    <a:pt x="8878" y="1060836"/>
                  </a:lnTo>
                  <a:lnTo>
                    <a:pt x="33093" y="1096724"/>
                  </a:lnTo>
                  <a:lnTo>
                    <a:pt x="69008" y="1120919"/>
                  </a:lnTo>
                  <a:lnTo>
                    <a:pt x="112991" y="1129792"/>
                  </a:lnTo>
                  <a:lnTo>
                    <a:pt x="2979724" y="1129792"/>
                  </a:lnTo>
                  <a:lnTo>
                    <a:pt x="3023672" y="1120919"/>
                  </a:lnTo>
                  <a:lnTo>
                    <a:pt x="3059560" y="1096724"/>
                  </a:lnTo>
                  <a:lnTo>
                    <a:pt x="3083755" y="1060836"/>
                  </a:lnTo>
                  <a:lnTo>
                    <a:pt x="3092627" y="1016888"/>
                  </a:lnTo>
                  <a:lnTo>
                    <a:pt x="3092627" y="112902"/>
                  </a:lnTo>
                  <a:lnTo>
                    <a:pt x="3083755" y="68955"/>
                  </a:lnTo>
                  <a:lnTo>
                    <a:pt x="3059560" y="33067"/>
                  </a:lnTo>
                  <a:lnTo>
                    <a:pt x="3023672" y="8872"/>
                  </a:lnTo>
                  <a:lnTo>
                    <a:pt x="297972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97255" y="2993263"/>
              <a:ext cx="3093085" cy="1130300"/>
            </a:xfrm>
            <a:custGeom>
              <a:avLst/>
              <a:gdLst/>
              <a:ahLst/>
              <a:cxnLst/>
              <a:rect l="l" t="t" r="r" b="b"/>
              <a:pathLst>
                <a:path w="3093085" h="1130300">
                  <a:moveTo>
                    <a:pt x="0" y="112902"/>
                  </a:moveTo>
                  <a:lnTo>
                    <a:pt x="8878" y="68955"/>
                  </a:lnTo>
                  <a:lnTo>
                    <a:pt x="33093" y="33067"/>
                  </a:lnTo>
                  <a:lnTo>
                    <a:pt x="69008" y="8872"/>
                  </a:lnTo>
                  <a:lnTo>
                    <a:pt x="112991" y="0"/>
                  </a:lnTo>
                  <a:lnTo>
                    <a:pt x="2979724" y="0"/>
                  </a:lnTo>
                  <a:lnTo>
                    <a:pt x="3023672" y="8872"/>
                  </a:lnTo>
                  <a:lnTo>
                    <a:pt x="3059560" y="33067"/>
                  </a:lnTo>
                  <a:lnTo>
                    <a:pt x="3083755" y="68955"/>
                  </a:lnTo>
                  <a:lnTo>
                    <a:pt x="3092627" y="112902"/>
                  </a:lnTo>
                  <a:lnTo>
                    <a:pt x="3092627" y="1016888"/>
                  </a:lnTo>
                  <a:lnTo>
                    <a:pt x="3083755" y="1060836"/>
                  </a:lnTo>
                  <a:lnTo>
                    <a:pt x="3059560" y="1096724"/>
                  </a:lnTo>
                  <a:lnTo>
                    <a:pt x="3023672" y="1120919"/>
                  </a:lnTo>
                  <a:lnTo>
                    <a:pt x="2979724" y="1129792"/>
                  </a:lnTo>
                  <a:lnTo>
                    <a:pt x="112991" y="1129792"/>
                  </a:lnTo>
                  <a:lnTo>
                    <a:pt x="69008" y="1120919"/>
                  </a:lnTo>
                  <a:lnTo>
                    <a:pt x="33093" y="1096724"/>
                  </a:lnTo>
                  <a:lnTo>
                    <a:pt x="8878" y="1060836"/>
                  </a:lnTo>
                  <a:lnTo>
                    <a:pt x="0" y="1016888"/>
                  </a:lnTo>
                  <a:lnTo>
                    <a:pt x="0" y="112902"/>
                  </a:lnTo>
                  <a:close/>
                </a:path>
              </a:pathLst>
            </a:custGeom>
            <a:ln w="254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066439" y="4184258"/>
            <a:ext cx="3226117" cy="875111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721360" marR="5080" indent="-708660">
              <a:lnSpc>
                <a:spcPct val="105000"/>
              </a:lnSpc>
              <a:spcBef>
                <a:spcPts val="20"/>
              </a:spcBef>
            </a:pPr>
            <a:r>
              <a:rPr sz="1800" b="1" dirty="0">
                <a:latin typeface="Comic Sans MS"/>
                <a:cs typeface="Comic Sans MS"/>
              </a:rPr>
              <a:t>Задачи</a:t>
            </a:r>
            <a:r>
              <a:rPr sz="1800" b="1" spc="-2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для</a:t>
            </a:r>
            <a:r>
              <a:rPr sz="1800" b="1" spc="-20" dirty="0">
                <a:latin typeface="Comic Sans MS"/>
                <a:cs typeface="Comic Sans MS"/>
              </a:rPr>
              <a:t> </a:t>
            </a:r>
            <a:r>
              <a:rPr sz="1800" b="1" spc="-10" dirty="0">
                <a:latin typeface="Comic Sans MS"/>
                <a:cs typeface="Comic Sans MS"/>
              </a:rPr>
              <a:t>математических развлечений</a:t>
            </a:r>
            <a:endParaRPr sz="1800" dirty="0">
              <a:latin typeface="Comic Sans MS"/>
              <a:cs typeface="Comic Sans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7504" y="5455412"/>
            <a:ext cx="1949071" cy="1420844"/>
            <a:chOff x="605599" y="4312411"/>
            <a:chExt cx="1450975" cy="833119"/>
          </a:xfrm>
        </p:grpSpPr>
        <p:sp>
          <p:nvSpPr>
            <p:cNvPr id="17" name="object 17"/>
            <p:cNvSpPr/>
            <p:nvPr/>
          </p:nvSpPr>
          <p:spPr>
            <a:xfrm>
              <a:off x="618299" y="4325111"/>
              <a:ext cx="1304290" cy="692785"/>
            </a:xfrm>
            <a:custGeom>
              <a:avLst/>
              <a:gdLst/>
              <a:ahLst/>
              <a:cxnLst/>
              <a:rect l="l" t="t" r="r" b="b"/>
              <a:pathLst>
                <a:path w="1304289" h="692785">
                  <a:moveTo>
                    <a:pt x="1234757" y="0"/>
                  </a:moveTo>
                  <a:lnTo>
                    <a:pt x="69227" y="0"/>
                  </a:lnTo>
                  <a:lnTo>
                    <a:pt x="42278" y="5439"/>
                  </a:lnTo>
                  <a:lnTo>
                    <a:pt x="20273" y="20272"/>
                  </a:lnTo>
                  <a:lnTo>
                    <a:pt x="5439" y="42273"/>
                  </a:lnTo>
                  <a:lnTo>
                    <a:pt x="0" y="69214"/>
                  </a:lnTo>
                  <a:lnTo>
                    <a:pt x="0" y="623062"/>
                  </a:lnTo>
                  <a:lnTo>
                    <a:pt x="5439" y="650003"/>
                  </a:lnTo>
                  <a:lnTo>
                    <a:pt x="20273" y="672004"/>
                  </a:lnTo>
                  <a:lnTo>
                    <a:pt x="42278" y="686837"/>
                  </a:lnTo>
                  <a:lnTo>
                    <a:pt x="69227" y="692276"/>
                  </a:lnTo>
                  <a:lnTo>
                    <a:pt x="1234757" y="692276"/>
                  </a:lnTo>
                  <a:lnTo>
                    <a:pt x="1261699" y="686837"/>
                  </a:lnTo>
                  <a:lnTo>
                    <a:pt x="1283700" y="672004"/>
                  </a:lnTo>
                  <a:lnTo>
                    <a:pt x="1298533" y="650003"/>
                  </a:lnTo>
                  <a:lnTo>
                    <a:pt x="1303972" y="623062"/>
                  </a:lnTo>
                  <a:lnTo>
                    <a:pt x="1303972" y="69214"/>
                  </a:lnTo>
                  <a:lnTo>
                    <a:pt x="1298533" y="42273"/>
                  </a:lnTo>
                  <a:lnTo>
                    <a:pt x="1283700" y="20272"/>
                  </a:lnTo>
                  <a:lnTo>
                    <a:pt x="1261699" y="5439"/>
                  </a:lnTo>
                  <a:lnTo>
                    <a:pt x="123475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8299" y="4325111"/>
              <a:ext cx="1304290" cy="692785"/>
            </a:xfrm>
            <a:custGeom>
              <a:avLst/>
              <a:gdLst/>
              <a:ahLst/>
              <a:cxnLst/>
              <a:rect l="l" t="t" r="r" b="b"/>
              <a:pathLst>
                <a:path w="1304289" h="692785">
                  <a:moveTo>
                    <a:pt x="0" y="69214"/>
                  </a:moveTo>
                  <a:lnTo>
                    <a:pt x="5439" y="42273"/>
                  </a:lnTo>
                  <a:lnTo>
                    <a:pt x="20273" y="20272"/>
                  </a:lnTo>
                  <a:lnTo>
                    <a:pt x="42278" y="5439"/>
                  </a:lnTo>
                  <a:lnTo>
                    <a:pt x="69227" y="0"/>
                  </a:lnTo>
                  <a:lnTo>
                    <a:pt x="1234757" y="0"/>
                  </a:lnTo>
                  <a:lnTo>
                    <a:pt x="1261699" y="5439"/>
                  </a:lnTo>
                  <a:lnTo>
                    <a:pt x="1283700" y="20272"/>
                  </a:lnTo>
                  <a:lnTo>
                    <a:pt x="1298533" y="42273"/>
                  </a:lnTo>
                  <a:lnTo>
                    <a:pt x="1303972" y="69214"/>
                  </a:lnTo>
                  <a:lnTo>
                    <a:pt x="1303972" y="623062"/>
                  </a:lnTo>
                  <a:lnTo>
                    <a:pt x="1298533" y="650003"/>
                  </a:lnTo>
                  <a:lnTo>
                    <a:pt x="1283700" y="672004"/>
                  </a:lnTo>
                  <a:lnTo>
                    <a:pt x="1261699" y="686837"/>
                  </a:lnTo>
                  <a:lnTo>
                    <a:pt x="1234757" y="692276"/>
                  </a:lnTo>
                  <a:lnTo>
                    <a:pt x="69227" y="692276"/>
                  </a:lnTo>
                  <a:lnTo>
                    <a:pt x="42278" y="686837"/>
                  </a:lnTo>
                  <a:lnTo>
                    <a:pt x="20273" y="672004"/>
                  </a:lnTo>
                  <a:lnTo>
                    <a:pt x="5439" y="650003"/>
                  </a:lnTo>
                  <a:lnTo>
                    <a:pt x="0" y="623062"/>
                  </a:lnTo>
                  <a:lnTo>
                    <a:pt x="0" y="6921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9432" y="4440173"/>
              <a:ext cx="1304290" cy="692785"/>
            </a:xfrm>
            <a:custGeom>
              <a:avLst/>
              <a:gdLst/>
              <a:ahLst/>
              <a:cxnLst/>
              <a:rect l="l" t="t" r="r" b="b"/>
              <a:pathLst>
                <a:path w="1304289" h="692785">
                  <a:moveTo>
                    <a:pt x="1234782" y="0"/>
                  </a:moveTo>
                  <a:lnTo>
                    <a:pt x="69227" y="0"/>
                  </a:lnTo>
                  <a:lnTo>
                    <a:pt x="42278" y="5439"/>
                  </a:lnTo>
                  <a:lnTo>
                    <a:pt x="20273" y="20272"/>
                  </a:lnTo>
                  <a:lnTo>
                    <a:pt x="5439" y="42273"/>
                  </a:lnTo>
                  <a:lnTo>
                    <a:pt x="0" y="69214"/>
                  </a:lnTo>
                  <a:lnTo>
                    <a:pt x="0" y="623062"/>
                  </a:lnTo>
                  <a:lnTo>
                    <a:pt x="5439" y="650003"/>
                  </a:lnTo>
                  <a:lnTo>
                    <a:pt x="20273" y="672004"/>
                  </a:lnTo>
                  <a:lnTo>
                    <a:pt x="42278" y="686837"/>
                  </a:lnTo>
                  <a:lnTo>
                    <a:pt x="69227" y="692276"/>
                  </a:lnTo>
                  <a:lnTo>
                    <a:pt x="1234782" y="692276"/>
                  </a:lnTo>
                  <a:lnTo>
                    <a:pt x="1261724" y="686837"/>
                  </a:lnTo>
                  <a:lnTo>
                    <a:pt x="1283725" y="672004"/>
                  </a:lnTo>
                  <a:lnTo>
                    <a:pt x="1298558" y="650003"/>
                  </a:lnTo>
                  <a:lnTo>
                    <a:pt x="1303997" y="623062"/>
                  </a:lnTo>
                  <a:lnTo>
                    <a:pt x="1303997" y="69214"/>
                  </a:lnTo>
                  <a:lnTo>
                    <a:pt x="1298558" y="42273"/>
                  </a:lnTo>
                  <a:lnTo>
                    <a:pt x="1283725" y="20272"/>
                  </a:lnTo>
                  <a:lnTo>
                    <a:pt x="1261724" y="5439"/>
                  </a:lnTo>
                  <a:lnTo>
                    <a:pt x="123478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39432" y="4440173"/>
              <a:ext cx="1304290" cy="692785"/>
            </a:xfrm>
            <a:custGeom>
              <a:avLst/>
              <a:gdLst/>
              <a:ahLst/>
              <a:cxnLst/>
              <a:rect l="l" t="t" r="r" b="b"/>
              <a:pathLst>
                <a:path w="1304289" h="692785">
                  <a:moveTo>
                    <a:pt x="0" y="69214"/>
                  </a:moveTo>
                  <a:lnTo>
                    <a:pt x="5439" y="42273"/>
                  </a:lnTo>
                  <a:lnTo>
                    <a:pt x="20273" y="20272"/>
                  </a:lnTo>
                  <a:lnTo>
                    <a:pt x="42278" y="5439"/>
                  </a:lnTo>
                  <a:lnTo>
                    <a:pt x="69227" y="0"/>
                  </a:lnTo>
                  <a:lnTo>
                    <a:pt x="1234782" y="0"/>
                  </a:lnTo>
                  <a:lnTo>
                    <a:pt x="1261724" y="5439"/>
                  </a:lnTo>
                  <a:lnTo>
                    <a:pt x="1283725" y="20272"/>
                  </a:lnTo>
                  <a:lnTo>
                    <a:pt x="1298558" y="42273"/>
                  </a:lnTo>
                  <a:lnTo>
                    <a:pt x="1303997" y="69214"/>
                  </a:lnTo>
                  <a:lnTo>
                    <a:pt x="1303997" y="623062"/>
                  </a:lnTo>
                  <a:lnTo>
                    <a:pt x="1298558" y="650003"/>
                  </a:lnTo>
                  <a:lnTo>
                    <a:pt x="1283725" y="672004"/>
                  </a:lnTo>
                  <a:lnTo>
                    <a:pt x="1261724" y="686837"/>
                  </a:lnTo>
                  <a:lnTo>
                    <a:pt x="1234782" y="692276"/>
                  </a:lnTo>
                  <a:lnTo>
                    <a:pt x="69227" y="692276"/>
                  </a:lnTo>
                  <a:lnTo>
                    <a:pt x="42278" y="686837"/>
                  </a:lnTo>
                  <a:lnTo>
                    <a:pt x="20273" y="672004"/>
                  </a:lnTo>
                  <a:lnTo>
                    <a:pt x="5439" y="650003"/>
                  </a:lnTo>
                  <a:lnTo>
                    <a:pt x="0" y="623062"/>
                  </a:lnTo>
                  <a:lnTo>
                    <a:pt x="0" y="69214"/>
                  </a:lnTo>
                  <a:close/>
                </a:path>
              </a:pathLst>
            </a:custGeom>
            <a:ln w="254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79047" y="5690108"/>
            <a:ext cx="1361718" cy="6378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5080" indent="-182880">
              <a:lnSpc>
                <a:spcPct val="116700"/>
              </a:lnSpc>
              <a:spcBef>
                <a:spcPts val="100"/>
              </a:spcBef>
            </a:pPr>
            <a:r>
              <a:rPr sz="1800" b="1" spc="-10" dirty="0">
                <a:latin typeface="Comic Sans MS"/>
                <a:cs typeface="Comic Sans MS"/>
              </a:rPr>
              <a:t>Логические задачи</a:t>
            </a:r>
            <a:endParaRPr sz="1800" dirty="0">
              <a:latin typeface="Comic Sans MS"/>
              <a:cs typeface="Comic Sans M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855219" y="5459286"/>
            <a:ext cx="3281526" cy="1348458"/>
            <a:chOff x="2042541" y="4322571"/>
            <a:chExt cx="1808480" cy="833119"/>
          </a:xfrm>
        </p:grpSpPr>
        <p:sp>
          <p:nvSpPr>
            <p:cNvPr id="23" name="object 23"/>
            <p:cNvSpPr/>
            <p:nvPr/>
          </p:nvSpPr>
          <p:spPr>
            <a:xfrm>
              <a:off x="2055241" y="4335271"/>
              <a:ext cx="1662430" cy="692785"/>
            </a:xfrm>
            <a:custGeom>
              <a:avLst/>
              <a:gdLst/>
              <a:ahLst/>
              <a:cxnLst/>
              <a:rect l="l" t="t" r="r" b="b"/>
              <a:pathLst>
                <a:path w="1662429" h="692785">
                  <a:moveTo>
                    <a:pt x="1592707" y="0"/>
                  </a:moveTo>
                  <a:lnTo>
                    <a:pt x="69214" y="0"/>
                  </a:lnTo>
                  <a:lnTo>
                    <a:pt x="42273" y="5439"/>
                  </a:lnTo>
                  <a:lnTo>
                    <a:pt x="20272" y="20272"/>
                  </a:lnTo>
                  <a:lnTo>
                    <a:pt x="5439" y="42273"/>
                  </a:lnTo>
                  <a:lnTo>
                    <a:pt x="0" y="69214"/>
                  </a:lnTo>
                  <a:lnTo>
                    <a:pt x="0" y="623061"/>
                  </a:lnTo>
                  <a:lnTo>
                    <a:pt x="5439" y="650003"/>
                  </a:lnTo>
                  <a:lnTo>
                    <a:pt x="20272" y="672004"/>
                  </a:lnTo>
                  <a:lnTo>
                    <a:pt x="42273" y="686837"/>
                  </a:lnTo>
                  <a:lnTo>
                    <a:pt x="69214" y="692276"/>
                  </a:lnTo>
                  <a:lnTo>
                    <a:pt x="1592707" y="692276"/>
                  </a:lnTo>
                  <a:lnTo>
                    <a:pt x="1619722" y="686837"/>
                  </a:lnTo>
                  <a:lnTo>
                    <a:pt x="1641760" y="672004"/>
                  </a:lnTo>
                  <a:lnTo>
                    <a:pt x="1656607" y="650003"/>
                  </a:lnTo>
                  <a:lnTo>
                    <a:pt x="1662048" y="623061"/>
                  </a:lnTo>
                  <a:lnTo>
                    <a:pt x="1662048" y="69214"/>
                  </a:lnTo>
                  <a:lnTo>
                    <a:pt x="1656607" y="42273"/>
                  </a:lnTo>
                  <a:lnTo>
                    <a:pt x="1641760" y="20272"/>
                  </a:lnTo>
                  <a:lnTo>
                    <a:pt x="1619722" y="5439"/>
                  </a:lnTo>
                  <a:lnTo>
                    <a:pt x="159270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055241" y="4335271"/>
              <a:ext cx="1662430" cy="692785"/>
            </a:xfrm>
            <a:custGeom>
              <a:avLst/>
              <a:gdLst/>
              <a:ahLst/>
              <a:cxnLst/>
              <a:rect l="l" t="t" r="r" b="b"/>
              <a:pathLst>
                <a:path w="1662429" h="692785">
                  <a:moveTo>
                    <a:pt x="0" y="69214"/>
                  </a:moveTo>
                  <a:lnTo>
                    <a:pt x="5439" y="42273"/>
                  </a:lnTo>
                  <a:lnTo>
                    <a:pt x="20272" y="20272"/>
                  </a:lnTo>
                  <a:lnTo>
                    <a:pt x="42273" y="5439"/>
                  </a:lnTo>
                  <a:lnTo>
                    <a:pt x="69214" y="0"/>
                  </a:lnTo>
                  <a:lnTo>
                    <a:pt x="1592707" y="0"/>
                  </a:lnTo>
                  <a:lnTo>
                    <a:pt x="1619722" y="5439"/>
                  </a:lnTo>
                  <a:lnTo>
                    <a:pt x="1641760" y="20272"/>
                  </a:lnTo>
                  <a:lnTo>
                    <a:pt x="1656607" y="42273"/>
                  </a:lnTo>
                  <a:lnTo>
                    <a:pt x="1662048" y="69214"/>
                  </a:lnTo>
                  <a:lnTo>
                    <a:pt x="1662048" y="623061"/>
                  </a:lnTo>
                  <a:lnTo>
                    <a:pt x="1656607" y="650003"/>
                  </a:lnTo>
                  <a:lnTo>
                    <a:pt x="1641760" y="672004"/>
                  </a:lnTo>
                  <a:lnTo>
                    <a:pt x="1619722" y="686837"/>
                  </a:lnTo>
                  <a:lnTo>
                    <a:pt x="1592707" y="692276"/>
                  </a:lnTo>
                  <a:lnTo>
                    <a:pt x="69214" y="692276"/>
                  </a:lnTo>
                  <a:lnTo>
                    <a:pt x="42273" y="686837"/>
                  </a:lnTo>
                  <a:lnTo>
                    <a:pt x="20272" y="672004"/>
                  </a:lnTo>
                  <a:lnTo>
                    <a:pt x="5439" y="650003"/>
                  </a:lnTo>
                  <a:lnTo>
                    <a:pt x="0" y="623061"/>
                  </a:lnTo>
                  <a:lnTo>
                    <a:pt x="0" y="6921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176399" y="4450333"/>
              <a:ext cx="1662430" cy="692785"/>
            </a:xfrm>
            <a:custGeom>
              <a:avLst/>
              <a:gdLst/>
              <a:ahLst/>
              <a:cxnLst/>
              <a:rect l="l" t="t" r="r" b="b"/>
              <a:pathLst>
                <a:path w="1662429" h="692785">
                  <a:moveTo>
                    <a:pt x="1592706" y="0"/>
                  </a:moveTo>
                  <a:lnTo>
                    <a:pt x="69214" y="0"/>
                  </a:lnTo>
                  <a:lnTo>
                    <a:pt x="42273" y="5439"/>
                  </a:lnTo>
                  <a:lnTo>
                    <a:pt x="20272" y="20272"/>
                  </a:lnTo>
                  <a:lnTo>
                    <a:pt x="5439" y="42273"/>
                  </a:lnTo>
                  <a:lnTo>
                    <a:pt x="0" y="69215"/>
                  </a:lnTo>
                  <a:lnTo>
                    <a:pt x="0" y="623062"/>
                  </a:lnTo>
                  <a:lnTo>
                    <a:pt x="5439" y="650003"/>
                  </a:lnTo>
                  <a:lnTo>
                    <a:pt x="20272" y="672004"/>
                  </a:lnTo>
                  <a:lnTo>
                    <a:pt x="42273" y="686837"/>
                  </a:lnTo>
                  <a:lnTo>
                    <a:pt x="69214" y="692277"/>
                  </a:lnTo>
                  <a:lnTo>
                    <a:pt x="1592706" y="692277"/>
                  </a:lnTo>
                  <a:lnTo>
                    <a:pt x="1619648" y="686837"/>
                  </a:lnTo>
                  <a:lnTo>
                    <a:pt x="1641649" y="672004"/>
                  </a:lnTo>
                  <a:lnTo>
                    <a:pt x="1656482" y="650003"/>
                  </a:lnTo>
                  <a:lnTo>
                    <a:pt x="1661922" y="623062"/>
                  </a:lnTo>
                  <a:lnTo>
                    <a:pt x="1661922" y="69215"/>
                  </a:lnTo>
                  <a:lnTo>
                    <a:pt x="1656482" y="42273"/>
                  </a:lnTo>
                  <a:lnTo>
                    <a:pt x="1641649" y="20272"/>
                  </a:lnTo>
                  <a:lnTo>
                    <a:pt x="1619648" y="5439"/>
                  </a:lnTo>
                  <a:lnTo>
                    <a:pt x="159270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176399" y="4450333"/>
              <a:ext cx="1662430" cy="692785"/>
            </a:xfrm>
            <a:custGeom>
              <a:avLst/>
              <a:gdLst/>
              <a:ahLst/>
              <a:cxnLst/>
              <a:rect l="l" t="t" r="r" b="b"/>
              <a:pathLst>
                <a:path w="1662429" h="692785">
                  <a:moveTo>
                    <a:pt x="0" y="69215"/>
                  </a:moveTo>
                  <a:lnTo>
                    <a:pt x="5439" y="42273"/>
                  </a:lnTo>
                  <a:lnTo>
                    <a:pt x="20272" y="20272"/>
                  </a:lnTo>
                  <a:lnTo>
                    <a:pt x="42273" y="5439"/>
                  </a:lnTo>
                  <a:lnTo>
                    <a:pt x="69214" y="0"/>
                  </a:lnTo>
                  <a:lnTo>
                    <a:pt x="1592706" y="0"/>
                  </a:lnTo>
                  <a:lnTo>
                    <a:pt x="1619648" y="5439"/>
                  </a:lnTo>
                  <a:lnTo>
                    <a:pt x="1641649" y="20272"/>
                  </a:lnTo>
                  <a:lnTo>
                    <a:pt x="1656482" y="42273"/>
                  </a:lnTo>
                  <a:lnTo>
                    <a:pt x="1661922" y="69215"/>
                  </a:lnTo>
                  <a:lnTo>
                    <a:pt x="1661922" y="623062"/>
                  </a:lnTo>
                  <a:lnTo>
                    <a:pt x="1656482" y="650003"/>
                  </a:lnTo>
                  <a:lnTo>
                    <a:pt x="1641649" y="672004"/>
                  </a:lnTo>
                  <a:lnTo>
                    <a:pt x="1619648" y="686837"/>
                  </a:lnTo>
                  <a:lnTo>
                    <a:pt x="1592706" y="692277"/>
                  </a:lnTo>
                  <a:lnTo>
                    <a:pt x="69214" y="692277"/>
                  </a:lnTo>
                  <a:lnTo>
                    <a:pt x="42273" y="686837"/>
                  </a:lnTo>
                  <a:lnTo>
                    <a:pt x="20272" y="672004"/>
                  </a:lnTo>
                  <a:lnTo>
                    <a:pt x="5439" y="650003"/>
                  </a:lnTo>
                  <a:lnTo>
                    <a:pt x="0" y="623062"/>
                  </a:lnTo>
                  <a:lnTo>
                    <a:pt x="0" y="69215"/>
                  </a:lnTo>
                  <a:close/>
                </a:path>
              </a:pathLst>
            </a:custGeom>
            <a:ln w="254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231261" y="5817491"/>
            <a:ext cx="2145026" cy="5945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marR="5080" indent="-337185">
              <a:lnSpc>
                <a:spcPct val="105000"/>
              </a:lnSpc>
              <a:spcBef>
                <a:spcPts val="100"/>
              </a:spcBef>
            </a:pPr>
            <a:r>
              <a:rPr sz="1800" b="1" spc="-10" dirty="0">
                <a:latin typeface="Comic Sans MS"/>
                <a:cs typeface="Comic Sans MS"/>
              </a:rPr>
              <a:t>Комбинаторные задачи</a:t>
            </a:r>
            <a:endParaRPr sz="1800" dirty="0">
              <a:latin typeface="Comic Sans MS"/>
              <a:cs typeface="Comic Sans MS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390103" y="4070649"/>
            <a:ext cx="3300729" cy="1416050"/>
            <a:chOff x="4862957" y="2865501"/>
            <a:chExt cx="3300729" cy="1416050"/>
          </a:xfrm>
        </p:grpSpPr>
        <p:sp>
          <p:nvSpPr>
            <p:cNvPr id="29" name="object 29"/>
            <p:cNvSpPr/>
            <p:nvPr/>
          </p:nvSpPr>
          <p:spPr>
            <a:xfrm>
              <a:off x="4875657" y="2878201"/>
              <a:ext cx="3154680" cy="1275080"/>
            </a:xfrm>
            <a:custGeom>
              <a:avLst/>
              <a:gdLst/>
              <a:ahLst/>
              <a:cxnLst/>
              <a:rect l="l" t="t" r="r" b="b"/>
              <a:pathLst>
                <a:path w="3154679" h="1275079">
                  <a:moveTo>
                    <a:pt x="3026664" y="0"/>
                  </a:moveTo>
                  <a:lnTo>
                    <a:pt x="127507" y="0"/>
                  </a:lnTo>
                  <a:lnTo>
                    <a:pt x="77849" y="10011"/>
                  </a:lnTo>
                  <a:lnTo>
                    <a:pt x="37322" y="37322"/>
                  </a:lnTo>
                  <a:lnTo>
                    <a:pt x="10011" y="77849"/>
                  </a:lnTo>
                  <a:lnTo>
                    <a:pt x="0" y="127508"/>
                  </a:lnTo>
                  <a:lnTo>
                    <a:pt x="0" y="1147572"/>
                  </a:lnTo>
                  <a:lnTo>
                    <a:pt x="10011" y="1197230"/>
                  </a:lnTo>
                  <a:lnTo>
                    <a:pt x="37322" y="1237757"/>
                  </a:lnTo>
                  <a:lnTo>
                    <a:pt x="77849" y="1265068"/>
                  </a:lnTo>
                  <a:lnTo>
                    <a:pt x="127507" y="1275080"/>
                  </a:lnTo>
                  <a:lnTo>
                    <a:pt x="3026664" y="1275080"/>
                  </a:lnTo>
                  <a:lnTo>
                    <a:pt x="3076322" y="1265068"/>
                  </a:lnTo>
                  <a:lnTo>
                    <a:pt x="3116849" y="1237757"/>
                  </a:lnTo>
                  <a:lnTo>
                    <a:pt x="3144160" y="1197230"/>
                  </a:lnTo>
                  <a:lnTo>
                    <a:pt x="3154171" y="1147572"/>
                  </a:lnTo>
                  <a:lnTo>
                    <a:pt x="3154171" y="127508"/>
                  </a:lnTo>
                  <a:lnTo>
                    <a:pt x="3144160" y="77849"/>
                  </a:lnTo>
                  <a:lnTo>
                    <a:pt x="3116849" y="37322"/>
                  </a:lnTo>
                  <a:lnTo>
                    <a:pt x="3076322" y="10011"/>
                  </a:lnTo>
                  <a:lnTo>
                    <a:pt x="302666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875657" y="2878201"/>
              <a:ext cx="3154680" cy="1275080"/>
            </a:xfrm>
            <a:custGeom>
              <a:avLst/>
              <a:gdLst/>
              <a:ahLst/>
              <a:cxnLst/>
              <a:rect l="l" t="t" r="r" b="b"/>
              <a:pathLst>
                <a:path w="3154679" h="1275079">
                  <a:moveTo>
                    <a:pt x="0" y="127508"/>
                  </a:moveTo>
                  <a:lnTo>
                    <a:pt x="10011" y="77849"/>
                  </a:lnTo>
                  <a:lnTo>
                    <a:pt x="37322" y="37322"/>
                  </a:lnTo>
                  <a:lnTo>
                    <a:pt x="77849" y="10011"/>
                  </a:lnTo>
                  <a:lnTo>
                    <a:pt x="127507" y="0"/>
                  </a:lnTo>
                  <a:lnTo>
                    <a:pt x="3026664" y="0"/>
                  </a:lnTo>
                  <a:lnTo>
                    <a:pt x="3076322" y="10011"/>
                  </a:lnTo>
                  <a:lnTo>
                    <a:pt x="3116849" y="37322"/>
                  </a:lnTo>
                  <a:lnTo>
                    <a:pt x="3144160" y="77849"/>
                  </a:lnTo>
                  <a:lnTo>
                    <a:pt x="3154171" y="127508"/>
                  </a:lnTo>
                  <a:lnTo>
                    <a:pt x="3154171" y="1147572"/>
                  </a:lnTo>
                  <a:lnTo>
                    <a:pt x="3144160" y="1197230"/>
                  </a:lnTo>
                  <a:lnTo>
                    <a:pt x="3116849" y="1237757"/>
                  </a:lnTo>
                  <a:lnTo>
                    <a:pt x="3076322" y="1265068"/>
                  </a:lnTo>
                  <a:lnTo>
                    <a:pt x="3026664" y="1275080"/>
                  </a:lnTo>
                  <a:lnTo>
                    <a:pt x="127507" y="1275080"/>
                  </a:lnTo>
                  <a:lnTo>
                    <a:pt x="77849" y="1265068"/>
                  </a:lnTo>
                  <a:lnTo>
                    <a:pt x="37322" y="1237757"/>
                  </a:lnTo>
                  <a:lnTo>
                    <a:pt x="10011" y="1197230"/>
                  </a:lnTo>
                  <a:lnTo>
                    <a:pt x="0" y="1147572"/>
                  </a:lnTo>
                  <a:lnTo>
                    <a:pt x="0" y="12750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996688" y="2993263"/>
              <a:ext cx="3154680" cy="1275080"/>
            </a:xfrm>
            <a:custGeom>
              <a:avLst/>
              <a:gdLst/>
              <a:ahLst/>
              <a:cxnLst/>
              <a:rect l="l" t="t" r="r" b="b"/>
              <a:pathLst>
                <a:path w="3154679" h="1275079">
                  <a:moveTo>
                    <a:pt x="3026791" y="0"/>
                  </a:moveTo>
                  <a:lnTo>
                    <a:pt x="127635" y="0"/>
                  </a:lnTo>
                  <a:lnTo>
                    <a:pt x="77956" y="10011"/>
                  </a:lnTo>
                  <a:lnTo>
                    <a:pt x="37385" y="37322"/>
                  </a:lnTo>
                  <a:lnTo>
                    <a:pt x="10031" y="77849"/>
                  </a:lnTo>
                  <a:lnTo>
                    <a:pt x="0" y="127508"/>
                  </a:lnTo>
                  <a:lnTo>
                    <a:pt x="0" y="1147572"/>
                  </a:lnTo>
                  <a:lnTo>
                    <a:pt x="10031" y="1197230"/>
                  </a:lnTo>
                  <a:lnTo>
                    <a:pt x="37385" y="1237757"/>
                  </a:lnTo>
                  <a:lnTo>
                    <a:pt x="77956" y="1265068"/>
                  </a:lnTo>
                  <a:lnTo>
                    <a:pt x="127635" y="1275080"/>
                  </a:lnTo>
                  <a:lnTo>
                    <a:pt x="3026791" y="1275080"/>
                  </a:lnTo>
                  <a:lnTo>
                    <a:pt x="3076449" y="1265068"/>
                  </a:lnTo>
                  <a:lnTo>
                    <a:pt x="3116976" y="1237757"/>
                  </a:lnTo>
                  <a:lnTo>
                    <a:pt x="3144287" y="1197230"/>
                  </a:lnTo>
                  <a:lnTo>
                    <a:pt x="3154298" y="1147572"/>
                  </a:lnTo>
                  <a:lnTo>
                    <a:pt x="3154298" y="127508"/>
                  </a:lnTo>
                  <a:lnTo>
                    <a:pt x="3144287" y="77849"/>
                  </a:lnTo>
                  <a:lnTo>
                    <a:pt x="3116976" y="37322"/>
                  </a:lnTo>
                  <a:lnTo>
                    <a:pt x="3076449" y="10011"/>
                  </a:lnTo>
                  <a:lnTo>
                    <a:pt x="302679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996688" y="2993263"/>
              <a:ext cx="3154680" cy="1275080"/>
            </a:xfrm>
            <a:custGeom>
              <a:avLst/>
              <a:gdLst/>
              <a:ahLst/>
              <a:cxnLst/>
              <a:rect l="l" t="t" r="r" b="b"/>
              <a:pathLst>
                <a:path w="3154679" h="1275079">
                  <a:moveTo>
                    <a:pt x="0" y="127508"/>
                  </a:moveTo>
                  <a:lnTo>
                    <a:pt x="10031" y="77849"/>
                  </a:lnTo>
                  <a:lnTo>
                    <a:pt x="37385" y="37322"/>
                  </a:lnTo>
                  <a:lnTo>
                    <a:pt x="77956" y="10011"/>
                  </a:lnTo>
                  <a:lnTo>
                    <a:pt x="127635" y="0"/>
                  </a:lnTo>
                  <a:lnTo>
                    <a:pt x="3026791" y="0"/>
                  </a:lnTo>
                  <a:lnTo>
                    <a:pt x="3076449" y="10011"/>
                  </a:lnTo>
                  <a:lnTo>
                    <a:pt x="3116976" y="37322"/>
                  </a:lnTo>
                  <a:lnTo>
                    <a:pt x="3144287" y="77849"/>
                  </a:lnTo>
                  <a:lnTo>
                    <a:pt x="3154298" y="127508"/>
                  </a:lnTo>
                  <a:lnTo>
                    <a:pt x="3154298" y="1147572"/>
                  </a:lnTo>
                  <a:lnTo>
                    <a:pt x="3144287" y="1197230"/>
                  </a:lnTo>
                  <a:lnTo>
                    <a:pt x="3116976" y="1237757"/>
                  </a:lnTo>
                  <a:lnTo>
                    <a:pt x="3076449" y="1265068"/>
                  </a:lnTo>
                  <a:lnTo>
                    <a:pt x="3026791" y="1275080"/>
                  </a:lnTo>
                  <a:lnTo>
                    <a:pt x="127635" y="1275080"/>
                  </a:lnTo>
                  <a:lnTo>
                    <a:pt x="77956" y="1265068"/>
                  </a:lnTo>
                  <a:lnTo>
                    <a:pt x="37385" y="1237757"/>
                  </a:lnTo>
                  <a:lnTo>
                    <a:pt x="10031" y="1197230"/>
                  </a:lnTo>
                  <a:lnTo>
                    <a:pt x="0" y="1147572"/>
                  </a:lnTo>
                  <a:lnTo>
                    <a:pt x="0" y="127508"/>
                  </a:lnTo>
                  <a:close/>
                </a:path>
              </a:pathLst>
            </a:custGeom>
            <a:ln w="254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730984" y="4225329"/>
            <a:ext cx="4457732" cy="10011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7780" algn="just">
              <a:lnSpc>
                <a:spcPct val="116100"/>
              </a:lnSpc>
              <a:spcBef>
                <a:spcPts val="90"/>
              </a:spcBef>
            </a:pPr>
            <a:r>
              <a:rPr sz="1800" b="1" dirty="0">
                <a:latin typeface="Comic Sans MS"/>
                <a:cs typeface="Comic Sans MS"/>
              </a:rPr>
              <a:t>Задачи,</a:t>
            </a:r>
            <a:r>
              <a:rPr sz="1800" b="1" spc="-35" dirty="0">
                <a:latin typeface="Comic Sans MS"/>
                <a:cs typeface="Comic Sans MS"/>
              </a:rPr>
              <a:t> </a:t>
            </a:r>
            <a:r>
              <a:rPr sz="1800" b="1" spc="-10" dirty="0" err="1">
                <a:latin typeface="Comic Sans MS"/>
                <a:cs typeface="Comic Sans MS"/>
              </a:rPr>
              <a:t>примыкающие</a:t>
            </a:r>
            <a:r>
              <a:rPr sz="1800" b="1" spc="-10" dirty="0">
                <a:latin typeface="Comic Sans MS"/>
                <a:cs typeface="Comic Sans MS"/>
              </a:rPr>
              <a:t> </a:t>
            </a:r>
            <a:endParaRPr lang="ru-RU" sz="1800" b="1" spc="-10" dirty="0" smtClean="0">
              <a:latin typeface="Comic Sans MS"/>
              <a:cs typeface="Comic Sans MS"/>
            </a:endParaRPr>
          </a:p>
          <a:p>
            <a:pPr marL="12700" marR="5080" indent="17780" algn="just">
              <a:lnSpc>
                <a:spcPct val="116100"/>
              </a:lnSpc>
              <a:spcBef>
                <a:spcPts val="90"/>
              </a:spcBef>
            </a:pPr>
            <a:r>
              <a:rPr sz="1800" b="1" dirty="0" smtClean="0">
                <a:latin typeface="Comic Sans MS"/>
                <a:cs typeface="Comic Sans MS"/>
              </a:rPr>
              <a:t>к</a:t>
            </a:r>
            <a:r>
              <a:rPr sz="1800" b="1" spc="-15" dirty="0" smtClean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школьному</a:t>
            </a:r>
            <a:r>
              <a:rPr sz="1800" b="1" spc="-40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курсу,</a:t>
            </a:r>
            <a:r>
              <a:rPr sz="1800" b="1" spc="-35" dirty="0">
                <a:latin typeface="Comic Sans MS"/>
                <a:cs typeface="Comic Sans MS"/>
              </a:rPr>
              <a:t> </a:t>
            </a:r>
            <a:endParaRPr lang="ru-RU" sz="1800" b="1" spc="-35" dirty="0" smtClean="0">
              <a:latin typeface="Comic Sans MS"/>
              <a:cs typeface="Comic Sans MS"/>
            </a:endParaRPr>
          </a:p>
          <a:p>
            <a:pPr marL="12700" marR="5080" indent="17780" algn="just">
              <a:lnSpc>
                <a:spcPct val="116100"/>
              </a:lnSpc>
              <a:spcBef>
                <a:spcPts val="90"/>
              </a:spcBef>
            </a:pPr>
            <a:r>
              <a:rPr sz="1800" b="1" spc="-25" dirty="0" err="1" smtClean="0">
                <a:latin typeface="Comic Sans MS"/>
                <a:cs typeface="Comic Sans MS"/>
              </a:rPr>
              <a:t>но</a:t>
            </a:r>
            <a:r>
              <a:rPr sz="1800" b="1" spc="-25" dirty="0" smtClean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повышенной</a:t>
            </a:r>
            <a:r>
              <a:rPr sz="1800" b="1" spc="-60" dirty="0">
                <a:latin typeface="Comic Sans MS"/>
                <a:cs typeface="Comic Sans MS"/>
              </a:rPr>
              <a:t> </a:t>
            </a:r>
            <a:r>
              <a:rPr sz="1800" b="1" spc="-10" dirty="0">
                <a:latin typeface="Comic Sans MS"/>
                <a:cs typeface="Comic Sans MS"/>
              </a:rPr>
              <a:t>сложности</a:t>
            </a:r>
            <a:endParaRPr sz="1800" dirty="0">
              <a:latin typeface="Comic Sans MS"/>
              <a:cs typeface="Comic Sans MS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858226" y="5594904"/>
            <a:ext cx="1790572" cy="1851619"/>
            <a:chOff x="4056126" y="4457700"/>
            <a:chExt cx="1623695" cy="1083945"/>
          </a:xfrm>
        </p:grpSpPr>
        <p:sp>
          <p:nvSpPr>
            <p:cNvPr id="35" name="object 35"/>
            <p:cNvSpPr/>
            <p:nvPr/>
          </p:nvSpPr>
          <p:spPr>
            <a:xfrm>
              <a:off x="4068826" y="4470400"/>
              <a:ext cx="1477010" cy="943610"/>
            </a:xfrm>
            <a:custGeom>
              <a:avLst/>
              <a:gdLst/>
              <a:ahLst/>
              <a:cxnLst/>
              <a:rect l="l" t="t" r="r" b="b"/>
              <a:pathLst>
                <a:path w="1477010" h="943610">
                  <a:moveTo>
                    <a:pt x="1382522" y="0"/>
                  </a:moveTo>
                  <a:lnTo>
                    <a:pt x="94361" y="0"/>
                  </a:lnTo>
                  <a:lnTo>
                    <a:pt x="57650" y="7401"/>
                  </a:lnTo>
                  <a:lnTo>
                    <a:pt x="27654" y="27590"/>
                  </a:lnTo>
                  <a:lnTo>
                    <a:pt x="7421" y="57542"/>
                  </a:lnTo>
                  <a:lnTo>
                    <a:pt x="0" y="94233"/>
                  </a:lnTo>
                  <a:lnTo>
                    <a:pt x="0" y="848868"/>
                  </a:lnTo>
                  <a:lnTo>
                    <a:pt x="7421" y="885559"/>
                  </a:lnTo>
                  <a:lnTo>
                    <a:pt x="27654" y="915511"/>
                  </a:lnTo>
                  <a:lnTo>
                    <a:pt x="57650" y="935700"/>
                  </a:lnTo>
                  <a:lnTo>
                    <a:pt x="94361" y="943102"/>
                  </a:lnTo>
                  <a:lnTo>
                    <a:pt x="1382522" y="943102"/>
                  </a:lnTo>
                  <a:lnTo>
                    <a:pt x="1419232" y="935700"/>
                  </a:lnTo>
                  <a:lnTo>
                    <a:pt x="1449228" y="915511"/>
                  </a:lnTo>
                  <a:lnTo>
                    <a:pt x="1469461" y="885559"/>
                  </a:lnTo>
                  <a:lnTo>
                    <a:pt x="1476883" y="848868"/>
                  </a:lnTo>
                  <a:lnTo>
                    <a:pt x="1476883" y="94233"/>
                  </a:lnTo>
                  <a:lnTo>
                    <a:pt x="1469461" y="57542"/>
                  </a:lnTo>
                  <a:lnTo>
                    <a:pt x="1449228" y="27590"/>
                  </a:lnTo>
                  <a:lnTo>
                    <a:pt x="1419232" y="7401"/>
                  </a:lnTo>
                  <a:lnTo>
                    <a:pt x="1382522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068826" y="4470400"/>
              <a:ext cx="1477010" cy="943610"/>
            </a:xfrm>
            <a:custGeom>
              <a:avLst/>
              <a:gdLst/>
              <a:ahLst/>
              <a:cxnLst/>
              <a:rect l="l" t="t" r="r" b="b"/>
              <a:pathLst>
                <a:path w="1477010" h="943610">
                  <a:moveTo>
                    <a:pt x="0" y="94233"/>
                  </a:moveTo>
                  <a:lnTo>
                    <a:pt x="7421" y="57542"/>
                  </a:lnTo>
                  <a:lnTo>
                    <a:pt x="27654" y="27590"/>
                  </a:lnTo>
                  <a:lnTo>
                    <a:pt x="57650" y="7401"/>
                  </a:lnTo>
                  <a:lnTo>
                    <a:pt x="94361" y="0"/>
                  </a:lnTo>
                  <a:lnTo>
                    <a:pt x="1382522" y="0"/>
                  </a:lnTo>
                  <a:lnTo>
                    <a:pt x="1419232" y="7401"/>
                  </a:lnTo>
                  <a:lnTo>
                    <a:pt x="1449228" y="27590"/>
                  </a:lnTo>
                  <a:lnTo>
                    <a:pt x="1469461" y="57542"/>
                  </a:lnTo>
                  <a:lnTo>
                    <a:pt x="1476883" y="94233"/>
                  </a:lnTo>
                  <a:lnTo>
                    <a:pt x="1476883" y="848868"/>
                  </a:lnTo>
                  <a:lnTo>
                    <a:pt x="1469461" y="885559"/>
                  </a:lnTo>
                  <a:lnTo>
                    <a:pt x="1449228" y="915511"/>
                  </a:lnTo>
                  <a:lnTo>
                    <a:pt x="1419232" y="935700"/>
                  </a:lnTo>
                  <a:lnTo>
                    <a:pt x="1382522" y="943102"/>
                  </a:lnTo>
                  <a:lnTo>
                    <a:pt x="94361" y="943102"/>
                  </a:lnTo>
                  <a:lnTo>
                    <a:pt x="57650" y="935700"/>
                  </a:lnTo>
                  <a:lnTo>
                    <a:pt x="27654" y="915511"/>
                  </a:lnTo>
                  <a:lnTo>
                    <a:pt x="7421" y="885559"/>
                  </a:lnTo>
                  <a:lnTo>
                    <a:pt x="0" y="848868"/>
                  </a:lnTo>
                  <a:lnTo>
                    <a:pt x="0" y="94233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189984" y="4585462"/>
              <a:ext cx="1477010" cy="943610"/>
            </a:xfrm>
            <a:custGeom>
              <a:avLst/>
              <a:gdLst/>
              <a:ahLst/>
              <a:cxnLst/>
              <a:rect l="l" t="t" r="r" b="b"/>
              <a:pathLst>
                <a:path w="1477010" h="943610">
                  <a:moveTo>
                    <a:pt x="1382521" y="0"/>
                  </a:moveTo>
                  <a:lnTo>
                    <a:pt x="94361" y="0"/>
                  </a:lnTo>
                  <a:lnTo>
                    <a:pt x="57650" y="7401"/>
                  </a:lnTo>
                  <a:lnTo>
                    <a:pt x="27654" y="27590"/>
                  </a:lnTo>
                  <a:lnTo>
                    <a:pt x="7421" y="57542"/>
                  </a:lnTo>
                  <a:lnTo>
                    <a:pt x="0" y="94233"/>
                  </a:lnTo>
                  <a:lnTo>
                    <a:pt x="0" y="848868"/>
                  </a:lnTo>
                  <a:lnTo>
                    <a:pt x="7421" y="885559"/>
                  </a:lnTo>
                  <a:lnTo>
                    <a:pt x="27654" y="915511"/>
                  </a:lnTo>
                  <a:lnTo>
                    <a:pt x="57650" y="935700"/>
                  </a:lnTo>
                  <a:lnTo>
                    <a:pt x="94361" y="943101"/>
                  </a:lnTo>
                  <a:lnTo>
                    <a:pt x="1382521" y="943101"/>
                  </a:lnTo>
                  <a:lnTo>
                    <a:pt x="1419213" y="935700"/>
                  </a:lnTo>
                  <a:lnTo>
                    <a:pt x="1449165" y="915511"/>
                  </a:lnTo>
                  <a:lnTo>
                    <a:pt x="1469354" y="885559"/>
                  </a:lnTo>
                  <a:lnTo>
                    <a:pt x="1476755" y="848868"/>
                  </a:lnTo>
                  <a:lnTo>
                    <a:pt x="1476755" y="94233"/>
                  </a:lnTo>
                  <a:lnTo>
                    <a:pt x="1469354" y="57542"/>
                  </a:lnTo>
                  <a:lnTo>
                    <a:pt x="1449165" y="27590"/>
                  </a:lnTo>
                  <a:lnTo>
                    <a:pt x="1419213" y="7401"/>
                  </a:lnTo>
                  <a:lnTo>
                    <a:pt x="138252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189984" y="4585462"/>
              <a:ext cx="1477010" cy="943610"/>
            </a:xfrm>
            <a:custGeom>
              <a:avLst/>
              <a:gdLst/>
              <a:ahLst/>
              <a:cxnLst/>
              <a:rect l="l" t="t" r="r" b="b"/>
              <a:pathLst>
                <a:path w="1477010" h="943610">
                  <a:moveTo>
                    <a:pt x="0" y="94233"/>
                  </a:moveTo>
                  <a:lnTo>
                    <a:pt x="7421" y="57542"/>
                  </a:lnTo>
                  <a:lnTo>
                    <a:pt x="27654" y="27590"/>
                  </a:lnTo>
                  <a:lnTo>
                    <a:pt x="57650" y="7401"/>
                  </a:lnTo>
                  <a:lnTo>
                    <a:pt x="94361" y="0"/>
                  </a:lnTo>
                  <a:lnTo>
                    <a:pt x="1382521" y="0"/>
                  </a:lnTo>
                  <a:lnTo>
                    <a:pt x="1419213" y="7401"/>
                  </a:lnTo>
                  <a:lnTo>
                    <a:pt x="1449165" y="27590"/>
                  </a:lnTo>
                  <a:lnTo>
                    <a:pt x="1469354" y="57542"/>
                  </a:lnTo>
                  <a:lnTo>
                    <a:pt x="1476755" y="94233"/>
                  </a:lnTo>
                  <a:lnTo>
                    <a:pt x="1476755" y="848868"/>
                  </a:lnTo>
                  <a:lnTo>
                    <a:pt x="1469354" y="885559"/>
                  </a:lnTo>
                  <a:lnTo>
                    <a:pt x="1449165" y="915511"/>
                  </a:lnTo>
                  <a:lnTo>
                    <a:pt x="1419213" y="935700"/>
                  </a:lnTo>
                  <a:lnTo>
                    <a:pt x="1382521" y="943101"/>
                  </a:lnTo>
                  <a:lnTo>
                    <a:pt x="94361" y="943101"/>
                  </a:lnTo>
                  <a:lnTo>
                    <a:pt x="57650" y="935700"/>
                  </a:lnTo>
                  <a:lnTo>
                    <a:pt x="27654" y="915511"/>
                  </a:lnTo>
                  <a:lnTo>
                    <a:pt x="7421" y="885559"/>
                  </a:lnTo>
                  <a:lnTo>
                    <a:pt x="0" y="848868"/>
                  </a:lnTo>
                  <a:lnTo>
                    <a:pt x="0" y="94233"/>
                  </a:lnTo>
                  <a:close/>
                </a:path>
              </a:pathLst>
            </a:custGeom>
            <a:ln w="254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852595" y="6125905"/>
            <a:ext cx="1782057" cy="963212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spcBef>
                <a:spcPts val="340"/>
              </a:spcBef>
            </a:pPr>
            <a:r>
              <a:rPr sz="1800" b="1" spc="-10" dirty="0">
                <a:latin typeface="Comic Sans MS"/>
                <a:cs typeface="Comic Sans MS"/>
              </a:rPr>
              <a:t>Задачи</a:t>
            </a:r>
            <a:endParaRPr sz="1800" dirty="0">
              <a:latin typeface="Comic Sans MS"/>
              <a:cs typeface="Comic Sans MS"/>
            </a:endParaRPr>
          </a:p>
          <a:p>
            <a:pPr marL="12065" marR="5080" algn="ctr">
              <a:lnSpc>
                <a:spcPct val="115799"/>
              </a:lnSpc>
              <a:spcBef>
                <a:spcPts val="10"/>
              </a:spcBef>
            </a:pPr>
            <a:r>
              <a:rPr sz="1800" b="1" dirty="0">
                <a:latin typeface="Comic Sans MS"/>
                <a:cs typeface="Comic Sans MS"/>
              </a:rPr>
              <a:t>на</a:t>
            </a:r>
            <a:r>
              <a:rPr sz="1800" b="1" spc="-5" dirty="0">
                <a:latin typeface="Comic Sans MS"/>
                <a:cs typeface="Comic Sans MS"/>
              </a:rPr>
              <a:t> </a:t>
            </a:r>
            <a:r>
              <a:rPr sz="1800" b="1" spc="-10" dirty="0">
                <a:latin typeface="Comic Sans MS"/>
                <a:cs typeface="Comic Sans MS"/>
              </a:rPr>
              <a:t>совместную работу</a:t>
            </a:r>
            <a:endParaRPr sz="1800" dirty="0">
              <a:latin typeface="Comic Sans MS"/>
              <a:cs typeface="Comic Sans MS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5428954" y="5600701"/>
            <a:ext cx="1967399" cy="1083945"/>
            <a:chOff x="5775197" y="4457700"/>
            <a:chExt cx="1621155" cy="1083945"/>
          </a:xfrm>
        </p:grpSpPr>
        <p:sp>
          <p:nvSpPr>
            <p:cNvPr id="41" name="object 41"/>
            <p:cNvSpPr/>
            <p:nvPr/>
          </p:nvSpPr>
          <p:spPr>
            <a:xfrm>
              <a:off x="5787897" y="4470400"/>
              <a:ext cx="1474470" cy="943610"/>
            </a:xfrm>
            <a:custGeom>
              <a:avLst/>
              <a:gdLst/>
              <a:ahLst/>
              <a:cxnLst/>
              <a:rect l="l" t="t" r="r" b="b"/>
              <a:pathLst>
                <a:path w="1474470" h="943610">
                  <a:moveTo>
                    <a:pt x="1379981" y="0"/>
                  </a:moveTo>
                  <a:lnTo>
                    <a:pt x="94361" y="0"/>
                  </a:lnTo>
                  <a:lnTo>
                    <a:pt x="57650" y="7401"/>
                  </a:lnTo>
                  <a:lnTo>
                    <a:pt x="27654" y="27590"/>
                  </a:lnTo>
                  <a:lnTo>
                    <a:pt x="7421" y="57542"/>
                  </a:lnTo>
                  <a:lnTo>
                    <a:pt x="0" y="94233"/>
                  </a:lnTo>
                  <a:lnTo>
                    <a:pt x="0" y="848868"/>
                  </a:lnTo>
                  <a:lnTo>
                    <a:pt x="7421" y="885559"/>
                  </a:lnTo>
                  <a:lnTo>
                    <a:pt x="27654" y="915511"/>
                  </a:lnTo>
                  <a:lnTo>
                    <a:pt x="57650" y="935700"/>
                  </a:lnTo>
                  <a:lnTo>
                    <a:pt x="94361" y="943102"/>
                  </a:lnTo>
                  <a:lnTo>
                    <a:pt x="1379981" y="943102"/>
                  </a:lnTo>
                  <a:lnTo>
                    <a:pt x="1416673" y="935700"/>
                  </a:lnTo>
                  <a:lnTo>
                    <a:pt x="1446625" y="915511"/>
                  </a:lnTo>
                  <a:lnTo>
                    <a:pt x="1466814" y="885559"/>
                  </a:lnTo>
                  <a:lnTo>
                    <a:pt x="1474216" y="848868"/>
                  </a:lnTo>
                  <a:lnTo>
                    <a:pt x="1474216" y="94233"/>
                  </a:lnTo>
                  <a:lnTo>
                    <a:pt x="1466814" y="57542"/>
                  </a:lnTo>
                  <a:lnTo>
                    <a:pt x="1446625" y="27590"/>
                  </a:lnTo>
                  <a:lnTo>
                    <a:pt x="1416673" y="7401"/>
                  </a:lnTo>
                  <a:lnTo>
                    <a:pt x="1379981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787897" y="4470400"/>
              <a:ext cx="1474470" cy="943610"/>
            </a:xfrm>
            <a:custGeom>
              <a:avLst/>
              <a:gdLst/>
              <a:ahLst/>
              <a:cxnLst/>
              <a:rect l="l" t="t" r="r" b="b"/>
              <a:pathLst>
                <a:path w="1474470" h="943610">
                  <a:moveTo>
                    <a:pt x="0" y="94233"/>
                  </a:moveTo>
                  <a:lnTo>
                    <a:pt x="7421" y="57542"/>
                  </a:lnTo>
                  <a:lnTo>
                    <a:pt x="27654" y="27590"/>
                  </a:lnTo>
                  <a:lnTo>
                    <a:pt x="57650" y="7401"/>
                  </a:lnTo>
                  <a:lnTo>
                    <a:pt x="94361" y="0"/>
                  </a:lnTo>
                  <a:lnTo>
                    <a:pt x="1379981" y="0"/>
                  </a:lnTo>
                  <a:lnTo>
                    <a:pt x="1416673" y="7401"/>
                  </a:lnTo>
                  <a:lnTo>
                    <a:pt x="1446625" y="27590"/>
                  </a:lnTo>
                  <a:lnTo>
                    <a:pt x="1466814" y="57542"/>
                  </a:lnTo>
                  <a:lnTo>
                    <a:pt x="1474216" y="94233"/>
                  </a:lnTo>
                  <a:lnTo>
                    <a:pt x="1474216" y="848868"/>
                  </a:lnTo>
                  <a:lnTo>
                    <a:pt x="1466814" y="885559"/>
                  </a:lnTo>
                  <a:lnTo>
                    <a:pt x="1446625" y="915511"/>
                  </a:lnTo>
                  <a:lnTo>
                    <a:pt x="1416673" y="935700"/>
                  </a:lnTo>
                  <a:lnTo>
                    <a:pt x="1379981" y="943102"/>
                  </a:lnTo>
                  <a:lnTo>
                    <a:pt x="94361" y="943102"/>
                  </a:lnTo>
                  <a:lnTo>
                    <a:pt x="57650" y="935700"/>
                  </a:lnTo>
                  <a:lnTo>
                    <a:pt x="27654" y="915511"/>
                  </a:lnTo>
                  <a:lnTo>
                    <a:pt x="7421" y="885559"/>
                  </a:lnTo>
                  <a:lnTo>
                    <a:pt x="0" y="848868"/>
                  </a:lnTo>
                  <a:lnTo>
                    <a:pt x="0" y="94233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909055" y="4585462"/>
              <a:ext cx="1474470" cy="943610"/>
            </a:xfrm>
            <a:custGeom>
              <a:avLst/>
              <a:gdLst/>
              <a:ahLst/>
              <a:cxnLst/>
              <a:rect l="l" t="t" r="r" b="b"/>
              <a:pathLst>
                <a:path w="1474470" h="943610">
                  <a:moveTo>
                    <a:pt x="1379982" y="0"/>
                  </a:moveTo>
                  <a:lnTo>
                    <a:pt x="94361" y="0"/>
                  </a:lnTo>
                  <a:lnTo>
                    <a:pt x="57596" y="7401"/>
                  </a:lnTo>
                  <a:lnTo>
                    <a:pt x="27606" y="27590"/>
                  </a:lnTo>
                  <a:lnTo>
                    <a:pt x="7403" y="57542"/>
                  </a:lnTo>
                  <a:lnTo>
                    <a:pt x="0" y="94233"/>
                  </a:lnTo>
                  <a:lnTo>
                    <a:pt x="0" y="848868"/>
                  </a:lnTo>
                  <a:lnTo>
                    <a:pt x="7403" y="885559"/>
                  </a:lnTo>
                  <a:lnTo>
                    <a:pt x="27606" y="915511"/>
                  </a:lnTo>
                  <a:lnTo>
                    <a:pt x="57596" y="935700"/>
                  </a:lnTo>
                  <a:lnTo>
                    <a:pt x="94361" y="943101"/>
                  </a:lnTo>
                  <a:lnTo>
                    <a:pt x="1379982" y="943101"/>
                  </a:lnTo>
                  <a:lnTo>
                    <a:pt x="1416673" y="935700"/>
                  </a:lnTo>
                  <a:lnTo>
                    <a:pt x="1446625" y="915511"/>
                  </a:lnTo>
                  <a:lnTo>
                    <a:pt x="1466814" y="885559"/>
                  </a:lnTo>
                  <a:lnTo>
                    <a:pt x="1474216" y="848868"/>
                  </a:lnTo>
                  <a:lnTo>
                    <a:pt x="1474216" y="94233"/>
                  </a:lnTo>
                  <a:lnTo>
                    <a:pt x="1466814" y="57542"/>
                  </a:lnTo>
                  <a:lnTo>
                    <a:pt x="1446625" y="27590"/>
                  </a:lnTo>
                  <a:lnTo>
                    <a:pt x="1416673" y="7401"/>
                  </a:lnTo>
                  <a:lnTo>
                    <a:pt x="137998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909055" y="4585462"/>
              <a:ext cx="1474470" cy="943610"/>
            </a:xfrm>
            <a:custGeom>
              <a:avLst/>
              <a:gdLst/>
              <a:ahLst/>
              <a:cxnLst/>
              <a:rect l="l" t="t" r="r" b="b"/>
              <a:pathLst>
                <a:path w="1474470" h="943610">
                  <a:moveTo>
                    <a:pt x="0" y="94233"/>
                  </a:moveTo>
                  <a:lnTo>
                    <a:pt x="7403" y="57542"/>
                  </a:lnTo>
                  <a:lnTo>
                    <a:pt x="27606" y="27590"/>
                  </a:lnTo>
                  <a:lnTo>
                    <a:pt x="57596" y="7401"/>
                  </a:lnTo>
                  <a:lnTo>
                    <a:pt x="94361" y="0"/>
                  </a:lnTo>
                  <a:lnTo>
                    <a:pt x="1379982" y="0"/>
                  </a:lnTo>
                  <a:lnTo>
                    <a:pt x="1416673" y="7401"/>
                  </a:lnTo>
                  <a:lnTo>
                    <a:pt x="1446625" y="27590"/>
                  </a:lnTo>
                  <a:lnTo>
                    <a:pt x="1466814" y="57542"/>
                  </a:lnTo>
                  <a:lnTo>
                    <a:pt x="1474216" y="94233"/>
                  </a:lnTo>
                  <a:lnTo>
                    <a:pt x="1474216" y="848868"/>
                  </a:lnTo>
                  <a:lnTo>
                    <a:pt x="1466814" y="885559"/>
                  </a:lnTo>
                  <a:lnTo>
                    <a:pt x="1446625" y="915511"/>
                  </a:lnTo>
                  <a:lnTo>
                    <a:pt x="1416673" y="935700"/>
                  </a:lnTo>
                  <a:lnTo>
                    <a:pt x="1379982" y="943101"/>
                  </a:lnTo>
                  <a:lnTo>
                    <a:pt x="94361" y="943101"/>
                  </a:lnTo>
                  <a:lnTo>
                    <a:pt x="57596" y="935700"/>
                  </a:lnTo>
                  <a:lnTo>
                    <a:pt x="27606" y="915511"/>
                  </a:lnTo>
                  <a:lnTo>
                    <a:pt x="7403" y="885559"/>
                  </a:lnTo>
                  <a:lnTo>
                    <a:pt x="0" y="848868"/>
                  </a:lnTo>
                  <a:lnTo>
                    <a:pt x="0" y="94233"/>
                  </a:lnTo>
                  <a:close/>
                </a:path>
              </a:pathLst>
            </a:custGeom>
            <a:ln w="25399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5953711" y="5676833"/>
            <a:ext cx="1308657" cy="962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8265">
              <a:lnSpc>
                <a:spcPct val="116700"/>
              </a:lnSpc>
              <a:spcBef>
                <a:spcPts val="100"/>
              </a:spcBef>
            </a:pPr>
            <a:r>
              <a:rPr sz="1800" b="1" spc="-10" dirty="0">
                <a:latin typeface="Comic Sans MS"/>
                <a:cs typeface="Comic Sans MS"/>
              </a:rPr>
              <a:t>Задачи, решаемые</a:t>
            </a:r>
            <a:endParaRPr sz="1800" dirty="0">
              <a:latin typeface="Comic Sans MS"/>
              <a:cs typeface="Comic Sans MS"/>
            </a:endParaRPr>
          </a:p>
          <a:p>
            <a:pPr marL="13970">
              <a:spcBef>
                <a:spcPts val="225"/>
              </a:spcBef>
            </a:pPr>
            <a:r>
              <a:rPr sz="1800" b="1" dirty="0">
                <a:latin typeface="Comic Sans MS"/>
                <a:cs typeface="Comic Sans MS"/>
              </a:rPr>
              <a:t>«с </a:t>
            </a:r>
            <a:r>
              <a:rPr sz="1800" b="1" spc="-10" dirty="0">
                <a:latin typeface="Comic Sans MS"/>
                <a:cs typeface="Comic Sans MS"/>
              </a:rPr>
              <a:t>конца»</a:t>
            </a:r>
            <a:endParaRPr sz="1800" dirty="0">
              <a:latin typeface="Comic Sans MS"/>
              <a:cs typeface="Comic Sans MS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7086647" y="5600701"/>
            <a:ext cx="1883999" cy="1254114"/>
            <a:chOff x="7491730" y="4457700"/>
            <a:chExt cx="1478915" cy="1120775"/>
          </a:xfrm>
        </p:grpSpPr>
        <p:sp>
          <p:nvSpPr>
            <p:cNvPr id="47" name="object 47"/>
            <p:cNvSpPr/>
            <p:nvPr/>
          </p:nvSpPr>
          <p:spPr>
            <a:xfrm>
              <a:off x="7504430" y="4470400"/>
              <a:ext cx="1332230" cy="979805"/>
            </a:xfrm>
            <a:custGeom>
              <a:avLst/>
              <a:gdLst/>
              <a:ahLst/>
              <a:cxnLst/>
              <a:rect l="l" t="t" r="r" b="b"/>
              <a:pathLst>
                <a:path w="1332229" h="979804">
                  <a:moveTo>
                    <a:pt x="1234186" y="0"/>
                  </a:moveTo>
                  <a:lnTo>
                    <a:pt x="98044" y="0"/>
                  </a:lnTo>
                  <a:lnTo>
                    <a:pt x="59846" y="7691"/>
                  </a:lnTo>
                  <a:lnTo>
                    <a:pt x="28686" y="28670"/>
                  </a:lnTo>
                  <a:lnTo>
                    <a:pt x="7693" y="59793"/>
                  </a:lnTo>
                  <a:lnTo>
                    <a:pt x="0" y="97917"/>
                  </a:lnTo>
                  <a:lnTo>
                    <a:pt x="0" y="881761"/>
                  </a:lnTo>
                  <a:lnTo>
                    <a:pt x="7693" y="919904"/>
                  </a:lnTo>
                  <a:lnTo>
                    <a:pt x="28686" y="951071"/>
                  </a:lnTo>
                  <a:lnTo>
                    <a:pt x="59846" y="972093"/>
                  </a:lnTo>
                  <a:lnTo>
                    <a:pt x="98044" y="979805"/>
                  </a:lnTo>
                  <a:lnTo>
                    <a:pt x="1234186" y="979805"/>
                  </a:lnTo>
                  <a:lnTo>
                    <a:pt x="1272329" y="972093"/>
                  </a:lnTo>
                  <a:lnTo>
                    <a:pt x="1303496" y="951071"/>
                  </a:lnTo>
                  <a:lnTo>
                    <a:pt x="1324518" y="919904"/>
                  </a:lnTo>
                  <a:lnTo>
                    <a:pt x="1332229" y="881761"/>
                  </a:lnTo>
                  <a:lnTo>
                    <a:pt x="1332229" y="97917"/>
                  </a:lnTo>
                  <a:lnTo>
                    <a:pt x="1324518" y="59793"/>
                  </a:lnTo>
                  <a:lnTo>
                    <a:pt x="1303496" y="28670"/>
                  </a:lnTo>
                  <a:lnTo>
                    <a:pt x="1272329" y="7691"/>
                  </a:lnTo>
                  <a:lnTo>
                    <a:pt x="123418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504430" y="4470400"/>
              <a:ext cx="1332230" cy="979805"/>
            </a:xfrm>
            <a:custGeom>
              <a:avLst/>
              <a:gdLst/>
              <a:ahLst/>
              <a:cxnLst/>
              <a:rect l="l" t="t" r="r" b="b"/>
              <a:pathLst>
                <a:path w="1332229" h="979804">
                  <a:moveTo>
                    <a:pt x="0" y="97917"/>
                  </a:moveTo>
                  <a:lnTo>
                    <a:pt x="7693" y="59793"/>
                  </a:lnTo>
                  <a:lnTo>
                    <a:pt x="28686" y="28670"/>
                  </a:lnTo>
                  <a:lnTo>
                    <a:pt x="59846" y="7691"/>
                  </a:lnTo>
                  <a:lnTo>
                    <a:pt x="98044" y="0"/>
                  </a:lnTo>
                  <a:lnTo>
                    <a:pt x="1234186" y="0"/>
                  </a:lnTo>
                  <a:lnTo>
                    <a:pt x="1272329" y="7691"/>
                  </a:lnTo>
                  <a:lnTo>
                    <a:pt x="1303496" y="28670"/>
                  </a:lnTo>
                  <a:lnTo>
                    <a:pt x="1324518" y="59793"/>
                  </a:lnTo>
                  <a:lnTo>
                    <a:pt x="1332229" y="97917"/>
                  </a:lnTo>
                  <a:lnTo>
                    <a:pt x="1332229" y="881761"/>
                  </a:lnTo>
                  <a:lnTo>
                    <a:pt x="1324518" y="919904"/>
                  </a:lnTo>
                  <a:lnTo>
                    <a:pt x="1303496" y="951071"/>
                  </a:lnTo>
                  <a:lnTo>
                    <a:pt x="1272329" y="972093"/>
                  </a:lnTo>
                  <a:lnTo>
                    <a:pt x="1234186" y="979805"/>
                  </a:lnTo>
                  <a:lnTo>
                    <a:pt x="98044" y="979805"/>
                  </a:lnTo>
                  <a:lnTo>
                    <a:pt x="59846" y="972093"/>
                  </a:lnTo>
                  <a:lnTo>
                    <a:pt x="28686" y="951071"/>
                  </a:lnTo>
                  <a:lnTo>
                    <a:pt x="7693" y="919904"/>
                  </a:lnTo>
                  <a:lnTo>
                    <a:pt x="0" y="881761"/>
                  </a:lnTo>
                  <a:lnTo>
                    <a:pt x="0" y="9791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625588" y="4585462"/>
              <a:ext cx="1332230" cy="979805"/>
            </a:xfrm>
            <a:custGeom>
              <a:avLst/>
              <a:gdLst/>
              <a:ahLst/>
              <a:cxnLst/>
              <a:rect l="l" t="t" r="r" b="b"/>
              <a:pathLst>
                <a:path w="1332229" h="979804">
                  <a:moveTo>
                    <a:pt x="1234185" y="0"/>
                  </a:moveTo>
                  <a:lnTo>
                    <a:pt x="97916" y="0"/>
                  </a:lnTo>
                  <a:lnTo>
                    <a:pt x="59793" y="7691"/>
                  </a:lnTo>
                  <a:lnTo>
                    <a:pt x="28670" y="28670"/>
                  </a:lnTo>
                  <a:lnTo>
                    <a:pt x="7691" y="59793"/>
                  </a:lnTo>
                  <a:lnTo>
                    <a:pt x="0" y="97917"/>
                  </a:lnTo>
                  <a:lnTo>
                    <a:pt x="0" y="881888"/>
                  </a:lnTo>
                  <a:lnTo>
                    <a:pt x="7691" y="920011"/>
                  </a:lnTo>
                  <a:lnTo>
                    <a:pt x="28670" y="951134"/>
                  </a:lnTo>
                  <a:lnTo>
                    <a:pt x="59793" y="972113"/>
                  </a:lnTo>
                  <a:lnTo>
                    <a:pt x="97916" y="979804"/>
                  </a:lnTo>
                  <a:lnTo>
                    <a:pt x="1234185" y="979804"/>
                  </a:lnTo>
                  <a:lnTo>
                    <a:pt x="1272309" y="972113"/>
                  </a:lnTo>
                  <a:lnTo>
                    <a:pt x="1303432" y="951134"/>
                  </a:lnTo>
                  <a:lnTo>
                    <a:pt x="1324411" y="920011"/>
                  </a:lnTo>
                  <a:lnTo>
                    <a:pt x="1332102" y="881888"/>
                  </a:lnTo>
                  <a:lnTo>
                    <a:pt x="1332102" y="97917"/>
                  </a:lnTo>
                  <a:lnTo>
                    <a:pt x="1324411" y="59793"/>
                  </a:lnTo>
                  <a:lnTo>
                    <a:pt x="1303432" y="28670"/>
                  </a:lnTo>
                  <a:lnTo>
                    <a:pt x="1272309" y="7691"/>
                  </a:lnTo>
                  <a:lnTo>
                    <a:pt x="123418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625588" y="4585462"/>
              <a:ext cx="1332230" cy="979805"/>
            </a:xfrm>
            <a:custGeom>
              <a:avLst/>
              <a:gdLst/>
              <a:ahLst/>
              <a:cxnLst/>
              <a:rect l="l" t="t" r="r" b="b"/>
              <a:pathLst>
                <a:path w="1332229" h="979804">
                  <a:moveTo>
                    <a:pt x="0" y="97917"/>
                  </a:moveTo>
                  <a:lnTo>
                    <a:pt x="7691" y="59793"/>
                  </a:lnTo>
                  <a:lnTo>
                    <a:pt x="28670" y="28670"/>
                  </a:lnTo>
                  <a:lnTo>
                    <a:pt x="59793" y="7691"/>
                  </a:lnTo>
                  <a:lnTo>
                    <a:pt x="97916" y="0"/>
                  </a:lnTo>
                  <a:lnTo>
                    <a:pt x="1234185" y="0"/>
                  </a:lnTo>
                  <a:lnTo>
                    <a:pt x="1272309" y="7691"/>
                  </a:lnTo>
                  <a:lnTo>
                    <a:pt x="1303432" y="28670"/>
                  </a:lnTo>
                  <a:lnTo>
                    <a:pt x="1324411" y="59793"/>
                  </a:lnTo>
                  <a:lnTo>
                    <a:pt x="1332102" y="97917"/>
                  </a:lnTo>
                  <a:lnTo>
                    <a:pt x="1332102" y="881888"/>
                  </a:lnTo>
                  <a:lnTo>
                    <a:pt x="1324411" y="920011"/>
                  </a:lnTo>
                  <a:lnTo>
                    <a:pt x="1303432" y="951134"/>
                  </a:lnTo>
                  <a:lnTo>
                    <a:pt x="1272309" y="972113"/>
                  </a:lnTo>
                  <a:lnTo>
                    <a:pt x="1234185" y="979804"/>
                  </a:lnTo>
                  <a:lnTo>
                    <a:pt x="97916" y="979804"/>
                  </a:lnTo>
                  <a:lnTo>
                    <a:pt x="59793" y="972113"/>
                  </a:lnTo>
                  <a:lnTo>
                    <a:pt x="28670" y="951134"/>
                  </a:lnTo>
                  <a:lnTo>
                    <a:pt x="7691" y="920011"/>
                  </a:lnTo>
                  <a:lnTo>
                    <a:pt x="0" y="881888"/>
                  </a:lnTo>
                  <a:lnTo>
                    <a:pt x="0" y="97917"/>
                  </a:lnTo>
                  <a:close/>
                </a:path>
              </a:pathLst>
            </a:custGeom>
            <a:ln w="254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7266138" y="5791006"/>
            <a:ext cx="1808815" cy="639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8455" marR="330200" algn="ctr">
              <a:lnSpc>
                <a:spcPct val="116700"/>
              </a:lnSpc>
              <a:spcBef>
                <a:spcPts val="100"/>
              </a:spcBef>
            </a:pPr>
            <a:r>
              <a:rPr sz="1800" b="1" spc="-10" dirty="0">
                <a:latin typeface="Comic Sans MS"/>
                <a:cs typeface="Comic Sans MS"/>
              </a:rPr>
              <a:t>Задачи </a:t>
            </a:r>
            <a:r>
              <a:rPr sz="1800" b="1" spc="-25" dirty="0">
                <a:latin typeface="Comic Sans MS"/>
                <a:cs typeface="Comic Sans MS"/>
              </a:rPr>
              <a:t>на</a:t>
            </a:r>
            <a:endParaRPr sz="1800" dirty="0">
              <a:latin typeface="Comic Sans MS"/>
              <a:cs typeface="Comic Sans MS"/>
            </a:endParaRPr>
          </a:p>
          <a:p>
            <a:pPr algn="ctr">
              <a:spcBef>
                <a:spcPts val="225"/>
              </a:spcBef>
            </a:pPr>
            <a:r>
              <a:rPr sz="1800" b="1" spc="-10" dirty="0">
                <a:latin typeface="Comic Sans MS"/>
                <a:cs typeface="Comic Sans MS"/>
              </a:rPr>
              <a:t>предположения</a:t>
            </a:r>
            <a:endParaRPr sz="1800" dirty="0">
              <a:latin typeface="Comic Sans MS"/>
              <a:cs typeface="Comic Sans MS"/>
            </a:endParaRPr>
          </a:p>
        </p:txBody>
      </p:sp>
      <p:pic>
        <p:nvPicPr>
          <p:cNvPr id="52" name="Рисунок 5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8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1835696"/>
            <a:ext cx="8361657" cy="58159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0771" y="914826"/>
            <a:ext cx="7438390" cy="75755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>
              <a:spcBef>
                <a:spcPts val="100"/>
              </a:spcBef>
            </a:pPr>
            <a:r>
              <a:rPr sz="2400" spc="-70" dirty="0">
                <a:solidFill>
                  <a:srgbClr val="C00000"/>
                </a:solidFill>
              </a:rPr>
              <a:t>Система</a:t>
            </a:r>
            <a:r>
              <a:rPr sz="2400" spc="-45" dirty="0">
                <a:solidFill>
                  <a:srgbClr val="C00000"/>
                </a:solidFill>
              </a:rPr>
              <a:t> </a:t>
            </a:r>
            <a:r>
              <a:rPr sz="2400" spc="-65" dirty="0">
                <a:solidFill>
                  <a:srgbClr val="C00000"/>
                </a:solidFill>
              </a:rPr>
              <a:t>нестандартных</a:t>
            </a:r>
            <a:r>
              <a:rPr sz="2400" spc="-45" dirty="0">
                <a:solidFill>
                  <a:srgbClr val="C00000"/>
                </a:solidFill>
              </a:rPr>
              <a:t> </a:t>
            </a:r>
            <a:r>
              <a:rPr sz="2400" spc="-10" dirty="0">
                <a:solidFill>
                  <a:srgbClr val="C00000"/>
                </a:solidFill>
              </a:rPr>
              <a:t>задач</a:t>
            </a:r>
            <a:endParaRPr sz="2400" dirty="0"/>
          </a:p>
          <a:p>
            <a:pPr>
              <a:tabLst>
                <a:tab pos="4126865" algn="l"/>
              </a:tabLst>
            </a:pPr>
            <a:r>
              <a:rPr sz="2400" dirty="0">
                <a:solidFill>
                  <a:srgbClr val="C00000"/>
                </a:solidFill>
              </a:rPr>
              <a:t>в</a:t>
            </a:r>
            <a:r>
              <a:rPr sz="2400" spc="-120" dirty="0">
                <a:solidFill>
                  <a:srgbClr val="C00000"/>
                </a:solidFill>
              </a:rPr>
              <a:t> </a:t>
            </a:r>
            <a:r>
              <a:rPr sz="2400" spc="-60" dirty="0">
                <a:solidFill>
                  <a:srgbClr val="C00000"/>
                </a:solidFill>
              </a:rPr>
              <a:t>учебниках</a:t>
            </a:r>
            <a:r>
              <a:rPr sz="2400" spc="-95" dirty="0">
                <a:solidFill>
                  <a:srgbClr val="C00000"/>
                </a:solidFill>
              </a:rPr>
              <a:t> </a:t>
            </a:r>
            <a:r>
              <a:rPr sz="2400" spc="-20" dirty="0">
                <a:solidFill>
                  <a:srgbClr val="C00000"/>
                </a:solidFill>
              </a:rPr>
              <a:t>по</a:t>
            </a:r>
            <a:r>
              <a:rPr sz="2400" spc="-130" dirty="0">
                <a:solidFill>
                  <a:srgbClr val="C00000"/>
                </a:solidFill>
              </a:rPr>
              <a:t> </a:t>
            </a:r>
            <a:r>
              <a:rPr sz="2400" spc="-10" dirty="0">
                <a:solidFill>
                  <a:srgbClr val="C00000"/>
                </a:solidFill>
              </a:rPr>
              <a:t>математике</a:t>
            </a:r>
            <a:r>
              <a:rPr sz="2400" dirty="0">
                <a:solidFill>
                  <a:srgbClr val="C00000"/>
                </a:solidFill>
              </a:rPr>
              <a:t>	</a:t>
            </a:r>
            <a:r>
              <a:rPr sz="2400" spc="-40" dirty="0">
                <a:solidFill>
                  <a:srgbClr val="C00000"/>
                </a:solidFill>
              </a:rPr>
              <a:t>для</a:t>
            </a:r>
            <a:r>
              <a:rPr sz="2400" spc="-85" dirty="0">
                <a:solidFill>
                  <a:srgbClr val="C00000"/>
                </a:solidFill>
              </a:rPr>
              <a:t> </a:t>
            </a:r>
            <a:r>
              <a:rPr sz="2400" spc="-65" dirty="0">
                <a:solidFill>
                  <a:srgbClr val="C00000"/>
                </a:solidFill>
              </a:rPr>
              <a:t>начальной</a:t>
            </a:r>
            <a:r>
              <a:rPr sz="2400" spc="-114" dirty="0">
                <a:solidFill>
                  <a:srgbClr val="C00000"/>
                </a:solidFill>
              </a:rPr>
              <a:t> </a:t>
            </a:r>
            <a:r>
              <a:rPr sz="2400" spc="-10" dirty="0">
                <a:solidFill>
                  <a:srgbClr val="C00000"/>
                </a:solidFill>
              </a:rPr>
              <a:t>школы</a:t>
            </a:r>
            <a:endParaRPr sz="2400" dirty="0"/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2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653761" y="1621441"/>
            <a:ext cx="7673760" cy="557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996" b="1"/>
              <a:t>Виды заданий для олимпиад по математике: </a:t>
            </a:r>
          </a:p>
          <a:p>
            <a:pPr>
              <a:buClrTx/>
              <a:buFontTx/>
              <a:buNone/>
            </a:pPr>
            <a:endParaRPr lang="ru-RU" altLang="ru-RU" sz="1996" b="1"/>
          </a:p>
          <a:p>
            <a:pPr>
              <a:buClrTx/>
              <a:buFontTx/>
              <a:buNone/>
            </a:pPr>
            <a:r>
              <a:rPr lang="ru-RU" altLang="ru-RU" sz="2177"/>
              <a:t>Арифметические задания: магический квадрат, математические ребусы, математические трюки и фокусы</a:t>
            </a:r>
          </a:p>
          <a:p>
            <a:pPr>
              <a:buClrTx/>
              <a:buFontTx/>
              <a:buNone/>
            </a:pPr>
            <a:r>
              <a:rPr lang="ru-RU" altLang="ru-RU" sz="2177"/>
              <a:t>Геометрические задания</a:t>
            </a:r>
          </a:p>
          <a:p>
            <a:pPr>
              <a:buClrTx/>
              <a:buFontTx/>
              <a:buNone/>
            </a:pPr>
            <a:r>
              <a:rPr lang="ru-RU" altLang="ru-RU" sz="2177"/>
              <a:t>Задания на внимание (ловушки)</a:t>
            </a:r>
          </a:p>
          <a:p>
            <a:pPr>
              <a:buClrTx/>
              <a:buFontTx/>
              <a:buNone/>
            </a:pPr>
            <a:r>
              <a:rPr lang="ru-RU" altLang="ru-RU" sz="2177"/>
              <a:t>Задания на объемно-пространственное мышление</a:t>
            </a:r>
          </a:p>
          <a:p>
            <a:pPr>
              <a:buClrTx/>
              <a:buFontTx/>
              <a:buNone/>
            </a:pPr>
            <a:r>
              <a:rPr lang="ru-RU" altLang="ru-RU" sz="2177"/>
              <a:t>Задания на развитие наблюдательности</a:t>
            </a:r>
          </a:p>
          <a:p>
            <a:pPr>
              <a:buClrTx/>
              <a:buFontTx/>
              <a:buNone/>
            </a:pPr>
            <a:r>
              <a:rPr lang="ru-RU" altLang="ru-RU" sz="2177"/>
              <a:t>Задания на сравнение</a:t>
            </a:r>
          </a:p>
          <a:p>
            <a:pPr>
              <a:buClrTx/>
              <a:buFontTx/>
              <a:buNone/>
            </a:pPr>
            <a:r>
              <a:rPr lang="ru-RU" altLang="ru-RU" sz="2177"/>
              <a:t>Задачи «на переливание»</a:t>
            </a:r>
          </a:p>
          <a:p>
            <a:pPr>
              <a:buClrTx/>
              <a:buFontTx/>
              <a:buNone/>
            </a:pPr>
            <a:r>
              <a:rPr lang="ru-RU" altLang="ru-RU" sz="2177"/>
              <a:t>Задачи на взвешивание</a:t>
            </a:r>
          </a:p>
          <a:p>
            <a:pPr>
              <a:buClrTx/>
              <a:buFontTx/>
              <a:buNone/>
            </a:pPr>
            <a:r>
              <a:rPr lang="ru-RU" altLang="ru-RU" sz="2177"/>
              <a:t>Задачи на время</a:t>
            </a:r>
          </a:p>
          <a:p>
            <a:pPr>
              <a:buClrTx/>
              <a:buFontTx/>
              <a:buNone/>
            </a:pPr>
            <a:r>
              <a:rPr lang="ru-RU" altLang="ru-RU" sz="2177"/>
              <a:t>Задачи-шутки</a:t>
            </a:r>
          </a:p>
          <a:p>
            <a:pPr>
              <a:buClrTx/>
              <a:buFontTx/>
              <a:buNone/>
            </a:pPr>
            <a:r>
              <a:rPr lang="ru-RU" altLang="ru-RU" sz="2177"/>
              <a:t>Классификация, группировка, исключение лишнего</a:t>
            </a:r>
          </a:p>
          <a:p>
            <a:pPr>
              <a:buClrTx/>
              <a:buFontTx/>
              <a:buNone/>
            </a:pPr>
            <a:r>
              <a:rPr lang="ru-RU" altLang="ru-RU" sz="2177"/>
              <a:t>Комбинаторика</a:t>
            </a:r>
          </a:p>
          <a:p>
            <a:pPr>
              <a:buClrTx/>
              <a:buFontTx/>
              <a:buNone/>
            </a:pPr>
            <a:r>
              <a:rPr lang="ru-RU" altLang="ru-RU" sz="2177"/>
              <a:t>Логические задачи (задачи на смекалку)</a:t>
            </a:r>
          </a:p>
          <a:p>
            <a:pPr>
              <a:buClrTx/>
              <a:buFontTx/>
              <a:buNone/>
            </a:pPr>
            <a:r>
              <a:rPr lang="ru-RU" altLang="ru-RU" sz="2177"/>
              <a:t>Числовые ряды, закономерности, аналогия</a:t>
            </a:r>
          </a:p>
        </p:txBody>
      </p:sp>
      <p:pic>
        <p:nvPicPr>
          <p:cNvPr id="4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444208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507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5269" y="1502740"/>
            <a:ext cx="8072755" cy="77713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957580" marR="638175" indent="-313055">
              <a:spcBef>
                <a:spcPts val="300"/>
              </a:spcBef>
            </a:pPr>
            <a:r>
              <a:rPr sz="2400" i="1" dirty="0">
                <a:solidFill>
                  <a:srgbClr val="FF0000"/>
                </a:solidFill>
                <a:latin typeface="Arial"/>
                <a:cs typeface="Arial"/>
              </a:rPr>
              <a:t>Особенности</a:t>
            </a:r>
            <a:r>
              <a:rPr sz="2400" i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0000"/>
                </a:solidFill>
                <a:latin typeface="Arial"/>
                <a:cs typeface="Arial"/>
              </a:rPr>
              <a:t>методики</a:t>
            </a:r>
            <a:r>
              <a:rPr sz="2400" i="1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0000"/>
                </a:solidFill>
                <a:latin typeface="Arial"/>
                <a:cs typeface="Arial"/>
              </a:rPr>
              <a:t>обучения</a:t>
            </a:r>
            <a:r>
              <a:rPr sz="2400" i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FF0000"/>
                </a:solidFill>
                <a:latin typeface="Arial"/>
                <a:cs typeface="Arial"/>
              </a:rPr>
              <a:t>младших </a:t>
            </a:r>
            <a:r>
              <a:rPr sz="2400" i="1" dirty="0">
                <a:solidFill>
                  <a:srgbClr val="FF0000"/>
                </a:solidFill>
                <a:latin typeface="Arial"/>
                <a:cs typeface="Arial"/>
              </a:rPr>
              <a:t>школьников</a:t>
            </a:r>
            <a:r>
              <a:rPr sz="2400" i="1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0000"/>
                </a:solidFill>
                <a:latin typeface="Arial"/>
                <a:cs typeface="Arial"/>
              </a:rPr>
              <a:t>решению</a:t>
            </a:r>
            <a:r>
              <a:rPr sz="2400" i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0000"/>
                </a:solidFill>
                <a:latin typeface="Arial"/>
                <a:cs typeface="Arial"/>
              </a:rPr>
              <a:t>логических</a:t>
            </a:r>
            <a:r>
              <a:rPr sz="2400" i="1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FF0000"/>
                </a:solidFill>
                <a:latin typeface="Arial"/>
                <a:cs typeface="Arial"/>
              </a:rPr>
              <a:t>задач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474" y="2718562"/>
            <a:ext cx="8169275" cy="34479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2700" algn="just">
              <a:lnSpc>
                <a:spcPct val="100800"/>
              </a:lnSpc>
              <a:spcBef>
                <a:spcPts val="75"/>
              </a:spcBef>
            </a:pPr>
            <a:r>
              <a:rPr sz="2200" b="1" dirty="0">
                <a:latin typeface="Calibri"/>
                <a:cs typeface="Calibri"/>
              </a:rPr>
              <a:t>1</a:t>
            </a:r>
            <a:r>
              <a:rPr sz="2200" b="1" dirty="0">
                <a:latin typeface="Arial"/>
                <a:cs typeface="Arial"/>
              </a:rPr>
              <a:t>.</a:t>
            </a:r>
            <a:r>
              <a:rPr sz="2200" b="1" spc="130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Нестандартные</a:t>
            </a:r>
            <a:r>
              <a:rPr sz="2200" b="1" spc="135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задачи</a:t>
            </a:r>
            <a:r>
              <a:rPr sz="2200" b="1" spc="120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следует</a:t>
            </a:r>
            <a:r>
              <a:rPr sz="2200" b="1" spc="120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вводить</a:t>
            </a:r>
            <a:r>
              <a:rPr sz="2200" b="1" spc="125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в</a:t>
            </a:r>
            <a:r>
              <a:rPr sz="2200" b="1" spc="114" dirty="0">
                <a:latin typeface="Arial"/>
                <a:cs typeface="Arial"/>
              </a:rPr>
              <a:t>  </a:t>
            </a:r>
            <a:r>
              <a:rPr sz="2200" b="1" spc="-10" dirty="0">
                <a:latin typeface="Arial"/>
                <a:cs typeface="Arial"/>
              </a:rPr>
              <a:t>процесс </a:t>
            </a:r>
            <a:r>
              <a:rPr sz="2200" b="1" dirty="0">
                <a:latin typeface="Arial"/>
                <a:cs typeface="Arial"/>
              </a:rPr>
              <a:t>обучения</a:t>
            </a:r>
            <a:r>
              <a:rPr sz="2200" b="1" spc="495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в</a:t>
            </a:r>
            <a:r>
              <a:rPr sz="2200" b="1" spc="490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определенной</a:t>
            </a:r>
            <a:r>
              <a:rPr sz="2200" b="1" spc="484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системе</a:t>
            </a:r>
            <a:r>
              <a:rPr sz="2200" b="1" spc="495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с</a:t>
            </a:r>
            <a:r>
              <a:rPr sz="2200" b="1" spc="490" dirty="0">
                <a:latin typeface="Arial"/>
                <a:cs typeface="Arial"/>
              </a:rPr>
              <a:t>  </a:t>
            </a:r>
            <a:r>
              <a:rPr sz="2200" b="1" spc="-10" dirty="0">
                <a:latin typeface="Arial"/>
                <a:cs typeface="Arial"/>
              </a:rPr>
              <a:t>постепенным </a:t>
            </a:r>
            <a:r>
              <a:rPr sz="2200" b="1" dirty="0">
                <a:latin typeface="Arial"/>
                <a:cs typeface="Arial"/>
              </a:rPr>
              <a:t>нарастанием</a:t>
            </a:r>
            <a:r>
              <a:rPr sz="2200" b="1" spc="225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сложности,</a:t>
            </a:r>
            <a:r>
              <a:rPr sz="2200" b="1" spc="235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так</a:t>
            </a:r>
            <a:r>
              <a:rPr sz="2200" b="1" spc="229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как</a:t>
            </a:r>
            <a:r>
              <a:rPr sz="2200" b="1" spc="220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непосильная</a:t>
            </a:r>
            <a:r>
              <a:rPr sz="2200" b="1" spc="229" dirty="0">
                <a:latin typeface="Arial"/>
                <a:cs typeface="Arial"/>
              </a:rPr>
              <a:t>  </a:t>
            </a:r>
            <a:r>
              <a:rPr sz="2200" b="1" spc="-10" dirty="0">
                <a:latin typeface="Arial"/>
                <a:cs typeface="Arial"/>
              </a:rPr>
              <a:t>задача </a:t>
            </a:r>
            <a:r>
              <a:rPr sz="2200" b="1" dirty="0">
                <a:latin typeface="Arial"/>
                <a:cs typeface="Arial"/>
              </a:rPr>
              <a:t>мало</a:t>
            </a:r>
            <a:r>
              <a:rPr sz="2200" b="1" spc="-8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повлияет</a:t>
            </a:r>
            <a:r>
              <a:rPr sz="2200" b="1" spc="-8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на</a:t>
            </a:r>
            <a:r>
              <a:rPr sz="2200" b="1" spc="-10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развитие</a:t>
            </a:r>
            <a:r>
              <a:rPr sz="2200" b="1" spc="-40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учащихся.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spcBef>
                <a:spcPts val="170"/>
              </a:spcBef>
            </a:pPr>
            <a:endParaRPr sz="2200">
              <a:latin typeface="Arial"/>
              <a:cs typeface="Arial"/>
            </a:endParaRPr>
          </a:p>
          <a:p>
            <a:pPr marL="20320" marR="5080" algn="just">
              <a:lnSpc>
                <a:spcPct val="100800"/>
              </a:lnSpc>
            </a:pPr>
            <a:r>
              <a:rPr sz="2200" b="1" dirty="0">
                <a:latin typeface="Calibri"/>
                <a:cs typeface="Calibri"/>
              </a:rPr>
              <a:t>2</a:t>
            </a:r>
            <a:r>
              <a:rPr sz="2200" b="1" spc="100" dirty="0">
                <a:latin typeface="Calibri"/>
                <a:cs typeface="Calibri"/>
              </a:rPr>
              <a:t>  </a:t>
            </a:r>
            <a:r>
              <a:rPr sz="2200" b="1" dirty="0">
                <a:latin typeface="Arial"/>
                <a:cs typeface="Arial"/>
              </a:rPr>
              <a:t>В</a:t>
            </a:r>
            <a:r>
              <a:rPr sz="2200" b="1" spc="-15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процессе</a:t>
            </a:r>
            <a:r>
              <a:rPr sz="2200" b="1" spc="-15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обучения</a:t>
            </a:r>
            <a:r>
              <a:rPr sz="2200" b="1" spc="-20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решению</a:t>
            </a:r>
            <a:r>
              <a:rPr sz="2200" b="1" spc="-20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нестандартных</a:t>
            </a:r>
            <a:r>
              <a:rPr sz="2200" b="1" spc="-10" dirty="0">
                <a:latin typeface="Arial"/>
                <a:cs typeface="Arial"/>
              </a:rPr>
              <a:t>  задач необходимо</a:t>
            </a:r>
            <a:r>
              <a:rPr sz="2200" b="1" spc="-4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учитывать</a:t>
            </a:r>
            <a:r>
              <a:rPr sz="2200" b="1" spc="-6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особенности</a:t>
            </a:r>
            <a:r>
              <a:rPr sz="2200" b="1" spc="-6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мышления</a:t>
            </a:r>
            <a:r>
              <a:rPr sz="2200" b="1" spc="-55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младших </a:t>
            </a:r>
            <a:r>
              <a:rPr sz="2200" b="1" dirty="0">
                <a:latin typeface="Arial"/>
                <a:cs typeface="Arial"/>
              </a:rPr>
              <a:t>школьников:</a:t>
            </a:r>
            <a:r>
              <a:rPr sz="2200" b="1" spc="520" dirty="0">
                <a:latin typeface="Arial"/>
                <a:cs typeface="Arial"/>
              </a:rPr>
              <a:t>   </a:t>
            </a:r>
            <a:r>
              <a:rPr sz="2200" b="1" dirty="0">
                <a:solidFill>
                  <a:srgbClr val="45969F"/>
                </a:solidFill>
                <a:latin typeface="Arial"/>
                <a:cs typeface="Arial"/>
              </a:rPr>
              <a:t>преобладание</a:t>
            </a:r>
            <a:r>
              <a:rPr sz="2200" b="1" spc="525" dirty="0">
                <a:solidFill>
                  <a:srgbClr val="45969F"/>
                </a:solidFill>
                <a:latin typeface="Arial"/>
                <a:cs typeface="Arial"/>
              </a:rPr>
              <a:t>   </a:t>
            </a:r>
            <a:r>
              <a:rPr sz="2200" b="1" spc="-25" dirty="0">
                <a:solidFill>
                  <a:srgbClr val="45969F"/>
                </a:solidFill>
                <a:latin typeface="Arial"/>
                <a:cs typeface="Arial"/>
              </a:rPr>
              <a:t>наглядно-</a:t>
            </a:r>
            <a:r>
              <a:rPr sz="2200" b="1" dirty="0">
                <a:solidFill>
                  <a:srgbClr val="45969F"/>
                </a:solidFill>
                <a:latin typeface="Arial"/>
                <a:cs typeface="Arial"/>
              </a:rPr>
              <a:t>образного</a:t>
            </a:r>
            <a:r>
              <a:rPr sz="2200" b="1" spc="535" dirty="0">
                <a:solidFill>
                  <a:srgbClr val="45969F"/>
                </a:solidFill>
                <a:latin typeface="Arial"/>
                <a:cs typeface="Arial"/>
              </a:rPr>
              <a:t>   </a:t>
            </a:r>
            <a:r>
              <a:rPr sz="2200" b="1" spc="-50" dirty="0">
                <a:solidFill>
                  <a:srgbClr val="45969F"/>
                </a:solidFill>
                <a:latin typeface="Arial"/>
                <a:cs typeface="Arial"/>
              </a:rPr>
              <a:t>и </a:t>
            </a:r>
            <a:r>
              <a:rPr sz="2200" b="1" spc="-25" dirty="0">
                <a:solidFill>
                  <a:srgbClr val="45969F"/>
                </a:solidFill>
                <a:latin typeface="Arial"/>
                <a:cs typeface="Arial"/>
              </a:rPr>
              <a:t>наглядно-</a:t>
            </a:r>
            <a:r>
              <a:rPr sz="2200" b="1" dirty="0">
                <a:solidFill>
                  <a:srgbClr val="45969F"/>
                </a:solidFill>
                <a:latin typeface="Arial"/>
                <a:cs typeface="Arial"/>
              </a:rPr>
              <a:t>действенного</a:t>
            </a:r>
            <a:r>
              <a:rPr sz="2200" b="1" spc="-2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45969F"/>
                </a:solidFill>
                <a:latin typeface="Arial"/>
                <a:cs typeface="Arial"/>
              </a:rPr>
              <a:t>видов</a:t>
            </a:r>
            <a:r>
              <a:rPr sz="2200" b="1" spc="-6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45969F"/>
                </a:solidFill>
                <a:latin typeface="Arial"/>
                <a:cs typeface="Arial"/>
              </a:rPr>
              <a:t>мышления.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1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1556" y="1403692"/>
            <a:ext cx="8072755" cy="77713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100" rIns="0" bIns="0" rtlCol="0">
            <a:spAutoFit/>
          </a:bodyPr>
          <a:lstStyle/>
          <a:p>
            <a:pPr marL="6350" algn="ctr">
              <a:spcBef>
                <a:spcPts val="300"/>
              </a:spcBef>
            </a:pPr>
            <a:r>
              <a:rPr sz="2400" b="1" i="1" dirty="0">
                <a:solidFill>
                  <a:srgbClr val="FF0000"/>
                </a:solidFill>
                <a:latin typeface="Arial"/>
                <a:cs typeface="Arial"/>
              </a:rPr>
              <a:t>Особенности</a:t>
            </a:r>
            <a:r>
              <a:rPr sz="2400" b="1" i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Arial"/>
                <a:cs typeface="Arial"/>
              </a:rPr>
              <a:t>методики</a:t>
            </a:r>
            <a:r>
              <a:rPr sz="2400" b="1" i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Arial"/>
                <a:cs typeface="Arial"/>
              </a:rPr>
              <a:t>обучения</a:t>
            </a:r>
            <a:r>
              <a:rPr sz="2400" b="1" i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i="1" spc="-10" dirty="0">
                <a:solidFill>
                  <a:srgbClr val="FF0000"/>
                </a:solidFill>
                <a:latin typeface="Arial"/>
                <a:cs typeface="Arial"/>
              </a:rPr>
              <a:t>младших</a:t>
            </a:r>
            <a:endParaRPr sz="2400">
              <a:latin typeface="Arial"/>
              <a:cs typeface="Arial"/>
            </a:endParaRPr>
          </a:p>
          <a:p>
            <a:pPr marL="2540" algn="ctr"/>
            <a:r>
              <a:rPr sz="2400" b="1" i="1" dirty="0">
                <a:solidFill>
                  <a:srgbClr val="FF0000"/>
                </a:solidFill>
                <a:latin typeface="Arial"/>
                <a:cs typeface="Arial"/>
              </a:rPr>
              <a:t>школьников</a:t>
            </a:r>
            <a:r>
              <a:rPr sz="2400" b="1" i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Arial"/>
                <a:cs typeface="Arial"/>
              </a:rPr>
              <a:t>решению</a:t>
            </a:r>
            <a:r>
              <a:rPr sz="2400" b="1" i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Arial"/>
                <a:cs typeface="Arial"/>
              </a:rPr>
              <a:t>логических</a:t>
            </a:r>
            <a:r>
              <a:rPr sz="2400" b="1" i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i="1" spc="-10" dirty="0">
                <a:solidFill>
                  <a:srgbClr val="FF0000"/>
                </a:solidFill>
                <a:latin typeface="Arial"/>
                <a:cs typeface="Arial"/>
              </a:rPr>
              <a:t>задач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5455" y="2437638"/>
            <a:ext cx="7921625" cy="34438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7005" indent="-2540" algn="just">
              <a:spcBef>
                <a:spcPts val="95"/>
              </a:spcBef>
              <a:buSzPct val="95454"/>
              <a:buAutoNum type="arabicPeriod" startAt="3"/>
              <a:tabLst>
                <a:tab pos="245110" algn="l"/>
              </a:tabLst>
            </a:pPr>
            <a:r>
              <a:rPr sz="2200" b="1" dirty="0">
                <a:latin typeface="Arial"/>
                <a:cs typeface="Arial"/>
              </a:rPr>
              <a:t>	Необходимо</a:t>
            </a:r>
            <a:r>
              <a:rPr sz="2200" b="1" spc="43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обеспечить</a:t>
            </a:r>
            <a:r>
              <a:rPr sz="2200" b="1" spc="41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освоение</a:t>
            </a:r>
            <a:r>
              <a:rPr sz="2200" b="1" spc="41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детьми</a:t>
            </a:r>
            <a:r>
              <a:rPr sz="2200" b="1" spc="405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приемов </a:t>
            </a:r>
            <a:r>
              <a:rPr sz="2200" b="1" dirty="0">
                <a:latin typeface="Arial"/>
                <a:cs typeface="Arial"/>
              </a:rPr>
              <a:t>решения</a:t>
            </a:r>
            <a:r>
              <a:rPr sz="2200" b="1" spc="240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нестандартных</a:t>
            </a:r>
            <a:r>
              <a:rPr sz="2200" b="1" spc="245" dirty="0">
                <a:latin typeface="Arial"/>
                <a:cs typeface="Arial"/>
              </a:rPr>
              <a:t>  </a:t>
            </a:r>
            <a:r>
              <a:rPr sz="2200" b="1" dirty="0">
                <a:latin typeface="Arial"/>
                <a:cs typeface="Arial"/>
              </a:rPr>
              <a:t>задач</a:t>
            </a:r>
            <a:r>
              <a:rPr sz="2200" b="1" spc="215" dirty="0">
                <a:latin typeface="Arial"/>
                <a:cs typeface="Arial"/>
              </a:rPr>
              <a:t>  </a:t>
            </a:r>
            <a:r>
              <a:rPr sz="2200" b="1" dirty="0">
                <a:solidFill>
                  <a:srgbClr val="6B7DB5"/>
                </a:solidFill>
                <a:latin typeface="Arial"/>
                <a:cs typeface="Arial"/>
              </a:rPr>
              <a:t>(подбор,</a:t>
            </a:r>
            <a:r>
              <a:rPr sz="2200" b="1" spc="240" dirty="0">
                <a:solidFill>
                  <a:srgbClr val="6B7DB5"/>
                </a:solidFill>
                <a:latin typeface="Arial"/>
                <a:cs typeface="Arial"/>
              </a:rPr>
              <a:t>  </a:t>
            </a:r>
            <a:r>
              <a:rPr sz="2200" b="1" spc="-10" dirty="0">
                <a:solidFill>
                  <a:srgbClr val="6B7DB5"/>
                </a:solidFill>
                <a:latin typeface="Arial"/>
                <a:cs typeface="Arial"/>
              </a:rPr>
              <a:t>словесное </a:t>
            </a:r>
            <a:r>
              <a:rPr sz="2200" b="1" dirty="0">
                <a:solidFill>
                  <a:srgbClr val="6B7DB5"/>
                </a:solidFill>
                <a:latin typeface="Arial"/>
                <a:cs typeface="Arial"/>
              </a:rPr>
              <a:t>рассуждение,</a:t>
            </a:r>
            <a:r>
              <a:rPr sz="2200" b="1" spc="-125" dirty="0">
                <a:solidFill>
                  <a:srgbClr val="6B7DB5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6B7DB5"/>
                </a:solidFill>
                <a:latin typeface="Arial"/>
                <a:cs typeface="Arial"/>
              </a:rPr>
              <a:t>построение</a:t>
            </a:r>
            <a:r>
              <a:rPr sz="2200" b="1" spc="-130" dirty="0">
                <a:solidFill>
                  <a:srgbClr val="6B7DB5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6B7DB5"/>
                </a:solidFill>
                <a:latin typeface="Arial"/>
                <a:cs typeface="Arial"/>
              </a:rPr>
              <a:t>схемы,</a:t>
            </a:r>
            <a:r>
              <a:rPr sz="2200" b="1" spc="-140" dirty="0">
                <a:solidFill>
                  <a:srgbClr val="6B7DB5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6B7DB5"/>
                </a:solidFill>
                <a:latin typeface="Arial"/>
                <a:cs typeface="Arial"/>
              </a:rPr>
              <a:t>таблицы,</a:t>
            </a:r>
            <a:r>
              <a:rPr sz="2200" b="1" spc="-114" dirty="0">
                <a:solidFill>
                  <a:srgbClr val="6B7DB5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6B7DB5"/>
                </a:solidFill>
                <a:latin typeface="Arial"/>
                <a:cs typeface="Arial"/>
              </a:rPr>
              <a:t>графа)</a:t>
            </a:r>
            <a:r>
              <a:rPr sz="2200" b="1" spc="-10" dirty="0">
                <a:latin typeface="Arial"/>
                <a:cs typeface="Arial"/>
              </a:rPr>
              <a:t>.</a:t>
            </a:r>
            <a:endParaRPr sz="2200">
              <a:latin typeface="Arial"/>
              <a:cs typeface="Arial"/>
            </a:endParaRPr>
          </a:p>
          <a:p>
            <a:pPr>
              <a:spcBef>
                <a:spcPts val="890"/>
              </a:spcBef>
              <a:buFont typeface="Arial"/>
              <a:buAutoNum type="arabicPeriod" startAt="3"/>
            </a:pPr>
            <a:endParaRPr sz="2200">
              <a:latin typeface="Arial"/>
              <a:cs typeface="Arial"/>
            </a:endParaRPr>
          </a:p>
          <a:p>
            <a:pPr marL="25400" marR="5080" indent="377825">
              <a:buSzPct val="95454"/>
              <a:buAutoNum type="arabicPeriod" startAt="3"/>
              <a:tabLst>
                <a:tab pos="403225" algn="l"/>
                <a:tab pos="2273300" algn="l"/>
                <a:tab pos="3457575" algn="l"/>
                <a:tab pos="4623435" algn="l"/>
                <a:tab pos="5986145" algn="l"/>
                <a:tab pos="7188834" algn="l"/>
              </a:tabLst>
            </a:pPr>
            <a:r>
              <a:rPr sz="2200" b="1" spc="-10" dirty="0">
                <a:latin typeface="Arial"/>
                <a:cs typeface="Arial"/>
              </a:rPr>
              <a:t>Применение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-10" dirty="0">
                <a:latin typeface="Arial"/>
                <a:cs typeface="Arial"/>
              </a:rPr>
              <a:t>любого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-10" dirty="0">
                <a:latin typeface="Arial"/>
                <a:cs typeface="Arial"/>
              </a:rPr>
              <a:t>приема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-10" dirty="0">
                <a:latin typeface="Arial"/>
                <a:cs typeface="Arial"/>
              </a:rPr>
              <a:t>решения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-10" dirty="0">
                <a:latin typeface="Arial"/>
                <a:cs typeface="Arial"/>
              </a:rPr>
              <a:t>должно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-20" dirty="0">
                <a:latin typeface="Arial"/>
                <a:cs typeface="Arial"/>
              </a:rPr>
              <a:t>быть </a:t>
            </a:r>
            <a:r>
              <a:rPr sz="2200" b="1" spc="-10" dirty="0">
                <a:latin typeface="Arial"/>
                <a:cs typeface="Arial"/>
              </a:rPr>
              <a:t>подкреплено</a:t>
            </a:r>
            <a:r>
              <a:rPr sz="2200" b="1" spc="-120" dirty="0"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45969F"/>
                </a:solidFill>
                <a:latin typeface="Arial"/>
                <a:cs typeface="Arial"/>
              </a:rPr>
              <a:t>вспомогательной</a:t>
            </a:r>
            <a:r>
              <a:rPr sz="2200" b="1" spc="-9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45969F"/>
                </a:solidFill>
                <a:latin typeface="Arial"/>
                <a:cs typeface="Arial"/>
              </a:rPr>
              <a:t>моделью.</a:t>
            </a:r>
            <a:endParaRPr sz="2200">
              <a:latin typeface="Arial"/>
              <a:cs typeface="Arial"/>
            </a:endParaRPr>
          </a:p>
          <a:p>
            <a:pPr marL="25400" marR="5080" algn="just">
              <a:spcBef>
                <a:spcPts val="2095"/>
              </a:spcBef>
            </a:pPr>
            <a:r>
              <a:rPr sz="2200" b="1" dirty="0">
                <a:latin typeface="Arial"/>
                <a:cs typeface="Arial"/>
              </a:rPr>
              <a:t>В</a:t>
            </a:r>
            <a:r>
              <a:rPr sz="2200" b="1" spc="40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моделях</a:t>
            </a:r>
            <a:r>
              <a:rPr sz="2200" b="1" spc="40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отображается</a:t>
            </a:r>
            <a:r>
              <a:rPr sz="2200" b="1" spc="42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структура</a:t>
            </a:r>
            <a:r>
              <a:rPr sz="2200" b="1" spc="41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задачи,</a:t>
            </a:r>
            <a:r>
              <a:rPr sz="2200" b="1" spc="40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в</a:t>
            </a:r>
            <a:r>
              <a:rPr sz="2200" b="1" spc="385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которой </a:t>
            </a:r>
            <a:r>
              <a:rPr sz="2200" b="1" dirty="0">
                <a:latin typeface="Arial"/>
                <a:cs typeface="Arial"/>
              </a:rPr>
              <a:t>фиксируется</a:t>
            </a:r>
            <a:r>
              <a:rPr sz="2200" b="1" spc="34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состояние</a:t>
            </a:r>
            <a:r>
              <a:rPr sz="2200" b="1" spc="35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объекта,</a:t>
            </a:r>
            <a:r>
              <a:rPr sz="2200" b="1" spc="34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характер</a:t>
            </a:r>
            <a:r>
              <a:rPr sz="2200" b="1" spc="35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и</a:t>
            </a:r>
            <a:r>
              <a:rPr sz="2200" b="1" spc="335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величина </a:t>
            </a:r>
            <a:r>
              <a:rPr sz="2200" b="1" dirty="0">
                <a:latin typeface="Arial"/>
                <a:cs typeface="Arial"/>
              </a:rPr>
              <a:t>отношений</a:t>
            </a:r>
            <a:r>
              <a:rPr sz="2200" b="1" spc="-8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между</a:t>
            </a:r>
            <a:r>
              <a:rPr sz="2200" b="1" spc="-110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состояниями.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4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23528" y="1500350"/>
            <a:ext cx="8229600" cy="6264275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Мало иметь хороший ум, главное его хорошо применить.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Декарт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endParaRPr lang="ru-RU" sz="3600" dirty="0"/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07904"/>
            <a:ext cx="723900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971600"/>
            <a:ext cx="6750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-10" dirty="0">
                <a:solidFill>
                  <a:srgbClr val="FF0000"/>
                </a:solidFill>
              </a:rPr>
              <a:t>Содержание</a:t>
            </a:r>
            <a:r>
              <a:rPr lang="ru-RU" dirty="0">
                <a:solidFill>
                  <a:srgbClr val="FF0000"/>
                </a:solidFill>
              </a:rPr>
              <a:t>	этапов</a:t>
            </a:r>
            <a:r>
              <a:rPr lang="ru-RU" spc="-140" dirty="0">
                <a:solidFill>
                  <a:srgbClr val="FF0000"/>
                </a:solidFill>
              </a:rPr>
              <a:t> </a:t>
            </a:r>
            <a:r>
              <a:rPr lang="ru-RU" spc="-10" dirty="0">
                <a:solidFill>
                  <a:srgbClr val="FF0000"/>
                </a:solidFill>
              </a:rPr>
              <a:t>моделирования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95736"/>
            <a:ext cx="8668960" cy="5753903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2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7524" y="5237988"/>
            <a:ext cx="1769237" cy="403860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49223" y="2837434"/>
          <a:ext cx="8065768" cy="49364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6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7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20" dirty="0">
                          <a:solidFill>
                            <a:srgbClr val="45969F"/>
                          </a:solidFill>
                          <a:latin typeface="Arial"/>
                          <a:cs typeface="Arial"/>
                        </a:rPr>
                        <a:t>Этап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63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45969F"/>
                          </a:solidFill>
                          <a:latin typeface="Arial"/>
                          <a:cs typeface="Arial"/>
                        </a:rPr>
                        <a:t>Содержание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solidFill>
                            <a:srgbClr val="45969F"/>
                          </a:solidFill>
                          <a:latin typeface="Arial"/>
                          <a:cs typeface="Arial"/>
                        </a:rPr>
                        <a:t>Результат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244">
                <a:tc>
                  <a:txBody>
                    <a:bodyPr/>
                    <a:lstStyle/>
                    <a:p>
                      <a:pPr marL="91440" marR="869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dirty="0">
                          <a:solidFill>
                            <a:srgbClr val="546BA9"/>
                          </a:solidFill>
                          <a:latin typeface="Arial"/>
                          <a:cs typeface="Arial"/>
                        </a:rPr>
                        <a:t>1.</a:t>
                      </a:r>
                      <a:r>
                        <a:rPr sz="1400" b="1" spc="-15" dirty="0">
                          <a:solidFill>
                            <a:srgbClr val="546BA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546BA9"/>
                          </a:solidFill>
                          <a:latin typeface="Arial"/>
                          <a:cs typeface="Arial"/>
                        </a:rPr>
                        <a:t>Предварительный </a:t>
                      </a:r>
                      <a:r>
                        <a:rPr sz="1400" b="1" dirty="0">
                          <a:solidFill>
                            <a:srgbClr val="546BA9"/>
                          </a:solidFill>
                          <a:latin typeface="Arial"/>
                          <a:cs typeface="Arial"/>
                        </a:rPr>
                        <a:t>анализ</a:t>
                      </a:r>
                      <a:r>
                        <a:rPr sz="1400" b="1" spc="-45" dirty="0">
                          <a:solidFill>
                            <a:srgbClr val="546BA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546BA9"/>
                          </a:solidFill>
                          <a:latin typeface="Arial"/>
                          <a:cs typeface="Arial"/>
                        </a:rPr>
                        <a:t>текста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546BA9"/>
                          </a:solidFill>
                          <a:latin typeface="Arial"/>
                          <a:cs typeface="Arial"/>
                        </a:rPr>
                        <a:t>задачи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2128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Перефразирование текста</a:t>
                      </a:r>
                      <a:r>
                        <a:rPr sz="1400" spc="-7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задачи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7037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Слава</a:t>
                      </a:r>
                      <a:r>
                        <a:rPr sz="14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бежал</a:t>
                      </a:r>
                      <a:r>
                        <a:rPr sz="14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быстрее</a:t>
                      </a:r>
                      <a:r>
                        <a:rPr sz="14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0" dirty="0">
                          <a:latin typeface="Microsoft Sans Serif"/>
                          <a:cs typeface="Microsoft Sans Serif"/>
                        </a:rPr>
                        <a:t>Гены. </a:t>
                      </a:r>
                      <a:r>
                        <a:rPr sz="1400" spc="-40" dirty="0">
                          <a:latin typeface="Microsoft Sans Serif"/>
                          <a:cs typeface="Microsoft Sans Serif"/>
                        </a:rPr>
                        <a:t>Дима</a:t>
                      </a:r>
                      <a:r>
                        <a:rPr sz="14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бежал</a:t>
                      </a:r>
                      <a:r>
                        <a:rPr sz="14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быстрее</a:t>
                      </a:r>
                      <a:r>
                        <a:rPr sz="14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0" dirty="0">
                          <a:latin typeface="Microsoft Sans Serif"/>
                          <a:cs typeface="Microsoft Sans Serif"/>
                        </a:rPr>
                        <a:t>Бори. Гена</a:t>
                      </a:r>
                      <a:r>
                        <a:rPr sz="14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бежал</a:t>
                      </a:r>
                      <a:r>
                        <a:rPr sz="14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быстрее</a:t>
                      </a:r>
                      <a:r>
                        <a:rPr sz="14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0" dirty="0">
                          <a:latin typeface="Microsoft Sans Serif"/>
                          <a:cs typeface="Microsoft Sans Serif"/>
                        </a:rPr>
                        <a:t>Димы.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Вова</a:t>
                      </a:r>
                      <a:r>
                        <a:rPr sz="14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бежал</a:t>
                      </a:r>
                      <a:r>
                        <a:rPr sz="14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быстрее</a:t>
                      </a:r>
                      <a:r>
                        <a:rPr sz="14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Славы.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 marL="91440" marR="37338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2.</a:t>
                      </a:r>
                      <a:r>
                        <a:rPr sz="1400" b="1" spc="-50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Перевод</a:t>
                      </a:r>
                      <a:r>
                        <a:rPr sz="1400" b="1" spc="-40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текста </a:t>
                      </a:r>
                      <a:r>
                        <a:rPr sz="1400" b="1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на</a:t>
                      </a:r>
                      <a:r>
                        <a:rPr sz="1400" b="1" spc="-5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знаково-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 marR="550545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символический </a:t>
                      </a:r>
                      <a:r>
                        <a:rPr sz="1400" b="1" spc="-20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язык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379730">
                        <a:lnSpc>
                          <a:spcPct val="1002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Обозначение объектов</a:t>
                      </a:r>
                      <a:r>
                        <a:rPr sz="1400" spc="-7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0" dirty="0">
                          <a:latin typeface="Microsoft Sans Serif"/>
                          <a:cs typeface="Microsoft Sans Serif"/>
                        </a:rPr>
                        <a:t>задачи (точками)</a:t>
                      </a:r>
                      <a:r>
                        <a:rPr sz="14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50" dirty="0">
                          <a:latin typeface="Microsoft Sans Serif"/>
                          <a:cs typeface="Microsoft Sans Serif"/>
                        </a:rPr>
                        <a:t>и 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основного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отношения</a:t>
                      </a:r>
                      <a:r>
                        <a:rPr sz="1400" spc="-8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latin typeface="Microsoft Sans Serif"/>
                          <a:cs typeface="Microsoft Sans Serif"/>
                        </a:rPr>
                        <a:t>«</a:t>
                      </a:r>
                      <a:r>
                        <a:rPr sz="1400" spc="-25" dirty="0">
                          <a:latin typeface="Symbol"/>
                          <a:cs typeface="Symbol"/>
                        </a:rPr>
                        <a:t></a:t>
                      </a:r>
                      <a:r>
                        <a:rPr sz="1400" spc="-25" dirty="0">
                          <a:latin typeface="Microsoft Sans Serif"/>
                          <a:cs typeface="Microsoft Sans Serif"/>
                        </a:rPr>
                        <a:t>»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dirty="0">
                          <a:latin typeface="Symbol"/>
                          <a:cs typeface="Symbol"/>
                        </a:rPr>
                        <a:t>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-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«бежать</a:t>
                      </a:r>
                      <a:r>
                        <a:rPr sz="12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быстрее».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09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3.</a:t>
                      </a:r>
                      <a:r>
                        <a:rPr sz="1400" b="1" spc="-15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Построение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модели.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Работа</a:t>
                      </a:r>
                      <a:r>
                        <a:rPr sz="1400" b="1" spc="-20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с</a:t>
                      </a:r>
                      <a:r>
                        <a:rPr sz="1400" b="1" spc="-30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моделью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Построение</a:t>
                      </a:r>
                      <a:r>
                        <a:rPr sz="14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0" dirty="0">
                          <a:latin typeface="Microsoft Sans Serif"/>
                          <a:cs typeface="Microsoft Sans Serif"/>
                        </a:rPr>
                        <a:t>графа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647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200" dirty="0">
                          <a:latin typeface="Symbol"/>
                          <a:cs typeface="Symbol"/>
                        </a:rPr>
                        <a:t></a:t>
                      </a:r>
                      <a:r>
                        <a:rPr sz="12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-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«бежать</a:t>
                      </a:r>
                      <a:r>
                        <a:rPr sz="1200" spc="-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быстрее».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 marL="91440" marR="63944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spc="-10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4.Соотнесение результатов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с</a:t>
                      </a:r>
                      <a:r>
                        <a:rPr sz="1400" b="1" spc="-10" dirty="0">
                          <a:solidFill>
                            <a:srgbClr val="6B7DB5"/>
                          </a:solidFill>
                          <a:latin typeface="Arial"/>
                          <a:cs typeface="Arial"/>
                        </a:rPr>
                        <a:t> реальностью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33655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Соотнесение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данных</a:t>
                      </a:r>
                      <a:r>
                        <a:rPr sz="14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14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графе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14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условием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4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вопросом</a:t>
                      </a:r>
                      <a:r>
                        <a:rPr sz="14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задачи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270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Прочитаем</a:t>
                      </a:r>
                      <a:r>
                        <a:rPr sz="14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построенный</a:t>
                      </a:r>
                      <a:r>
                        <a:rPr sz="14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граф</a:t>
                      </a:r>
                      <a:r>
                        <a:rPr sz="14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4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сформулируем ответ.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92075" marR="81280">
                        <a:lnSpc>
                          <a:spcPct val="100000"/>
                        </a:lnSpc>
                        <a:tabLst>
                          <a:tab pos="809625" algn="l"/>
                          <a:tab pos="1363345" algn="l"/>
                          <a:tab pos="2038350" algn="l"/>
                          <a:tab pos="2877820" algn="l"/>
                          <a:tab pos="3434715" algn="l"/>
                          <a:tab pos="3987800" algn="l"/>
                        </a:tabLst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Ответ: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400" spc="-20" dirty="0">
                          <a:latin typeface="Microsoft Sans Serif"/>
                          <a:cs typeface="Microsoft Sans Serif"/>
                        </a:rPr>
                        <a:t>Вова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бегает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быстрее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1400" spc="-20" dirty="0">
                          <a:latin typeface="Microsoft Sans Serif"/>
                          <a:cs typeface="Microsoft Sans Serif"/>
                        </a:rPr>
                        <a:t>всех;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1400" spc="-20" dirty="0">
                          <a:latin typeface="Microsoft Sans Serif"/>
                          <a:cs typeface="Microsoft Sans Serif"/>
                        </a:rPr>
                        <a:t>Боря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1400" spc="315" dirty="0">
                          <a:latin typeface="Microsoft Sans Serif"/>
                          <a:cs typeface="Microsoft Sans Serif"/>
                        </a:rPr>
                        <a:t>– 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медленнее</a:t>
                      </a:r>
                      <a:r>
                        <a:rPr sz="1400" spc="-20" dirty="0">
                          <a:latin typeface="Microsoft Sans Serif"/>
                          <a:cs typeface="Microsoft Sans Serif"/>
                        </a:rPr>
                        <a:t> всех.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834340" y="1576197"/>
            <a:ext cx="791019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Задача</a:t>
            </a:r>
            <a:r>
              <a:rPr sz="1600" b="1" spc="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1:</a:t>
            </a:r>
            <a:r>
              <a:rPr sz="1600" b="1" spc="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Мальчики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Вова,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Гена,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Дима,</a:t>
            </a:r>
            <a:r>
              <a:rPr sz="1600" spc="10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Боря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и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Слава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бегали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наперегонки.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Слава </a:t>
            </a:r>
            <a:r>
              <a:rPr sz="1600" dirty="0">
                <a:latin typeface="Microsoft Sans Serif"/>
                <a:cs typeface="Microsoft Sans Serif"/>
              </a:rPr>
              <a:t>бежал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быстрее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Гены,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скорость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Димы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больше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скорости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Бори,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но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меньше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скорости </a:t>
            </a:r>
            <a:r>
              <a:rPr sz="1600" dirty="0">
                <a:latin typeface="Microsoft Sans Serif"/>
                <a:cs typeface="Microsoft Sans Serif"/>
              </a:rPr>
              <a:t>Гены.</a:t>
            </a:r>
            <a:r>
              <a:rPr sz="1600" spc="55" dirty="0">
                <a:latin typeface="Microsoft Sans Serif"/>
                <a:cs typeface="Microsoft Sans Serif"/>
              </a:rPr>
              <a:t>  </a:t>
            </a:r>
            <a:r>
              <a:rPr sz="1600" dirty="0">
                <a:latin typeface="Microsoft Sans Serif"/>
                <a:cs typeface="Microsoft Sans Serif"/>
              </a:rPr>
              <a:t>Слава</a:t>
            </a:r>
            <a:r>
              <a:rPr sz="1600" spc="65" dirty="0">
                <a:latin typeface="Microsoft Sans Serif"/>
                <a:cs typeface="Microsoft Sans Serif"/>
              </a:rPr>
              <a:t>  </a:t>
            </a:r>
            <a:r>
              <a:rPr sz="1600" dirty="0">
                <a:latin typeface="Microsoft Sans Serif"/>
                <a:cs typeface="Microsoft Sans Serif"/>
              </a:rPr>
              <a:t>не</a:t>
            </a:r>
            <a:r>
              <a:rPr sz="1600" spc="60" dirty="0">
                <a:latin typeface="Microsoft Sans Serif"/>
                <a:cs typeface="Microsoft Sans Serif"/>
              </a:rPr>
              <a:t>  </a:t>
            </a:r>
            <a:r>
              <a:rPr sz="1600" dirty="0">
                <a:latin typeface="Microsoft Sans Serif"/>
                <a:cs typeface="Microsoft Sans Serif"/>
              </a:rPr>
              <a:t>мог</a:t>
            </a:r>
            <a:r>
              <a:rPr sz="1600" spc="60" dirty="0">
                <a:latin typeface="Microsoft Sans Serif"/>
                <a:cs typeface="Microsoft Sans Serif"/>
              </a:rPr>
              <a:t>  </a:t>
            </a:r>
            <a:r>
              <a:rPr sz="1600" dirty="0">
                <a:latin typeface="Microsoft Sans Serif"/>
                <a:cs typeface="Microsoft Sans Serif"/>
              </a:rPr>
              <a:t>догнать</a:t>
            </a:r>
            <a:r>
              <a:rPr sz="1600" spc="60" dirty="0">
                <a:latin typeface="Microsoft Sans Serif"/>
                <a:cs typeface="Microsoft Sans Serif"/>
              </a:rPr>
              <a:t>  </a:t>
            </a:r>
            <a:r>
              <a:rPr sz="1600" dirty="0">
                <a:latin typeface="Microsoft Sans Serif"/>
                <a:cs typeface="Microsoft Sans Serif"/>
              </a:rPr>
              <a:t>Вову.</a:t>
            </a:r>
            <a:r>
              <a:rPr sz="1600" spc="60" dirty="0">
                <a:latin typeface="Microsoft Sans Serif"/>
                <a:cs typeface="Microsoft Sans Serif"/>
              </a:rPr>
              <a:t>  </a:t>
            </a:r>
            <a:r>
              <a:rPr sz="1600" dirty="0">
                <a:latin typeface="Microsoft Sans Serif"/>
                <a:cs typeface="Microsoft Sans Serif"/>
              </a:rPr>
              <a:t>Кто</a:t>
            </a:r>
            <a:r>
              <a:rPr sz="1600" spc="65" dirty="0">
                <a:latin typeface="Microsoft Sans Serif"/>
                <a:cs typeface="Microsoft Sans Serif"/>
              </a:rPr>
              <a:t>  </a:t>
            </a:r>
            <a:r>
              <a:rPr sz="1600" dirty="0">
                <a:latin typeface="Microsoft Sans Serif"/>
                <a:cs typeface="Microsoft Sans Serif"/>
              </a:rPr>
              <a:t>из</a:t>
            </a:r>
            <a:r>
              <a:rPr sz="1600" spc="65" dirty="0">
                <a:latin typeface="Microsoft Sans Serif"/>
                <a:cs typeface="Microsoft Sans Serif"/>
              </a:rPr>
              <a:t>  </a:t>
            </a:r>
            <a:r>
              <a:rPr sz="1600" dirty="0">
                <a:latin typeface="Microsoft Sans Serif"/>
                <a:cs typeface="Microsoft Sans Serif"/>
              </a:rPr>
              <a:t>мальчиков</a:t>
            </a:r>
            <a:r>
              <a:rPr sz="1600" spc="65" dirty="0">
                <a:latin typeface="Microsoft Sans Serif"/>
                <a:cs typeface="Microsoft Sans Serif"/>
              </a:rPr>
              <a:t>  </a:t>
            </a:r>
            <a:r>
              <a:rPr sz="1600" dirty="0">
                <a:latin typeface="Microsoft Sans Serif"/>
                <a:cs typeface="Microsoft Sans Serif"/>
              </a:rPr>
              <a:t>бегает</a:t>
            </a:r>
            <a:r>
              <a:rPr sz="1600" spc="60" dirty="0">
                <a:latin typeface="Microsoft Sans Serif"/>
                <a:cs typeface="Microsoft Sans Serif"/>
              </a:rPr>
              <a:t>  </a:t>
            </a:r>
            <a:r>
              <a:rPr sz="1600" dirty="0">
                <a:latin typeface="Microsoft Sans Serif"/>
                <a:cs typeface="Microsoft Sans Serif"/>
              </a:rPr>
              <a:t>быстрее</a:t>
            </a:r>
            <a:r>
              <a:rPr sz="1600" spc="60" dirty="0">
                <a:latin typeface="Microsoft Sans Serif"/>
                <a:cs typeface="Microsoft Sans Serif"/>
              </a:rPr>
              <a:t>  </a:t>
            </a:r>
            <a:r>
              <a:rPr sz="1600" spc="-10" dirty="0">
                <a:latin typeface="Microsoft Sans Serif"/>
                <a:cs typeface="Microsoft Sans Serif"/>
              </a:rPr>
              <a:t>всех? </a:t>
            </a:r>
            <a:r>
              <a:rPr sz="1600" dirty="0">
                <a:latin typeface="Microsoft Sans Serif"/>
                <a:cs typeface="Microsoft Sans Serif"/>
              </a:rPr>
              <a:t>Медленнее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всех?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48296" y="4139920"/>
            <a:ext cx="1762760" cy="104383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8027" y="5316602"/>
            <a:ext cx="1940052" cy="1272921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0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0909" y="2615057"/>
            <a:ext cx="7250430" cy="4089400"/>
            <a:chOff x="1030909" y="1472057"/>
            <a:chExt cx="7250430" cy="4089400"/>
          </a:xfrm>
        </p:grpSpPr>
        <p:sp>
          <p:nvSpPr>
            <p:cNvPr id="3" name="object 3"/>
            <p:cNvSpPr/>
            <p:nvPr/>
          </p:nvSpPr>
          <p:spPr>
            <a:xfrm>
              <a:off x="1043609" y="1484757"/>
              <a:ext cx="2032000" cy="4064000"/>
            </a:xfrm>
            <a:custGeom>
              <a:avLst/>
              <a:gdLst/>
              <a:ahLst/>
              <a:cxnLst/>
              <a:rect l="l" t="t" r="r" b="b"/>
              <a:pathLst>
                <a:path w="2032000" h="4064000">
                  <a:moveTo>
                    <a:pt x="2031949" y="0"/>
                  </a:moveTo>
                  <a:lnTo>
                    <a:pt x="1983988" y="555"/>
                  </a:lnTo>
                  <a:lnTo>
                    <a:pt x="1936299" y="2211"/>
                  </a:lnTo>
                  <a:lnTo>
                    <a:pt x="1888895" y="4958"/>
                  </a:lnTo>
                  <a:lnTo>
                    <a:pt x="1841787" y="8782"/>
                  </a:lnTo>
                  <a:lnTo>
                    <a:pt x="1794988" y="13671"/>
                  </a:lnTo>
                  <a:lnTo>
                    <a:pt x="1748511" y="19614"/>
                  </a:lnTo>
                  <a:lnTo>
                    <a:pt x="1702366" y="26597"/>
                  </a:lnTo>
                  <a:lnTo>
                    <a:pt x="1656567" y="34609"/>
                  </a:lnTo>
                  <a:lnTo>
                    <a:pt x="1611126" y="43637"/>
                  </a:lnTo>
                  <a:lnTo>
                    <a:pt x="1566055" y="53670"/>
                  </a:lnTo>
                  <a:lnTo>
                    <a:pt x="1521365" y="64694"/>
                  </a:lnTo>
                  <a:lnTo>
                    <a:pt x="1477070" y="76699"/>
                  </a:lnTo>
                  <a:lnTo>
                    <a:pt x="1433182" y="89671"/>
                  </a:lnTo>
                  <a:lnTo>
                    <a:pt x="1389712" y="103599"/>
                  </a:lnTo>
                  <a:lnTo>
                    <a:pt x="1346673" y="118470"/>
                  </a:lnTo>
                  <a:lnTo>
                    <a:pt x="1304077" y="134272"/>
                  </a:lnTo>
                  <a:lnTo>
                    <a:pt x="1261936" y="150993"/>
                  </a:lnTo>
                  <a:lnTo>
                    <a:pt x="1220263" y="168620"/>
                  </a:lnTo>
                  <a:lnTo>
                    <a:pt x="1179069" y="187142"/>
                  </a:lnTo>
                  <a:lnTo>
                    <a:pt x="1138368" y="206547"/>
                  </a:lnTo>
                  <a:lnTo>
                    <a:pt x="1098170" y="226821"/>
                  </a:lnTo>
                  <a:lnTo>
                    <a:pt x="1058488" y="247953"/>
                  </a:lnTo>
                  <a:lnTo>
                    <a:pt x="1019335" y="269931"/>
                  </a:lnTo>
                  <a:lnTo>
                    <a:pt x="980723" y="292742"/>
                  </a:lnTo>
                  <a:lnTo>
                    <a:pt x="942664" y="316375"/>
                  </a:lnTo>
                  <a:lnTo>
                    <a:pt x="905169" y="340816"/>
                  </a:lnTo>
                  <a:lnTo>
                    <a:pt x="868252" y="366055"/>
                  </a:lnTo>
                  <a:lnTo>
                    <a:pt x="831924" y="392078"/>
                  </a:lnTo>
                  <a:lnTo>
                    <a:pt x="796198" y="418874"/>
                  </a:lnTo>
                  <a:lnTo>
                    <a:pt x="761086" y="446429"/>
                  </a:lnTo>
                  <a:lnTo>
                    <a:pt x="726600" y="474733"/>
                  </a:lnTo>
                  <a:lnTo>
                    <a:pt x="692752" y="503773"/>
                  </a:lnTo>
                  <a:lnTo>
                    <a:pt x="659554" y="533536"/>
                  </a:lnTo>
                  <a:lnTo>
                    <a:pt x="627020" y="564011"/>
                  </a:lnTo>
                  <a:lnTo>
                    <a:pt x="595160" y="595185"/>
                  </a:lnTo>
                  <a:lnTo>
                    <a:pt x="563987" y="627046"/>
                  </a:lnTo>
                  <a:lnTo>
                    <a:pt x="533513" y="659582"/>
                  </a:lnTo>
                  <a:lnTo>
                    <a:pt x="503751" y="692781"/>
                  </a:lnTo>
                  <a:lnTo>
                    <a:pt x="474712" y="726630"/>
                  </a:lnTo>
                  <a:lnTo>
                    <a:pt x="446409" y="761117"/>
                  </a:lnTo>
                  <a:lnTo>
                    <a:pt x="418855" y="796230"/>
                  </a:lnTo>
                  <a:lnTo>
                    <a:pt x="392060" y="831957"/>
                  </a:lnTo>
                  <a:lnTo>
                    <a:pt x="366038" y="868286"/>
                  </a:lnTo>
                  <a:lnTo>
                    <a:pt x="340801" y="905204"/>
                  </a:lnTo>
                  <a:lnTo>
                    <a:pt x="316360" y="942700"/>
                  </a:lnTo>
                  <a:lnTo>
                    <a:pt x="292728" y="980760"/>
                  </a:lnTo>
                  <a:lnTo>
                    <a:pt x="269918" y="1019373"/>
                  </a:lnTo>
                  <a:lnTo>
                    <a:pt x="247941" y="1058527"/>
                  </a:lnTo>
                  <a:lnTo>
                    <a:pt x="226810" y="1098210"/>
                  </a:lnTo>
                  <a:lnTo>
                    <a:pt x="206537" y="1138408"/>
                  </a:lnTo>
                  <a:lnTo>
                    <a:pt x="187133" y="1179111"/>
                  </a:lnTo>
                  <a:lnTo>
                    <a:pt x="168612" y="1220305"/>
                  </a:lnTo>
                  <a:lnTo>
                    <a:pt x="150985" y="1261979"/>
                  </a:lnTo>
                  <a:lnTo>
                    <a:pt x="134265" y="1304121"/>
                  </a:lnTo>
                  <a:lnTo>
                    <a:pt x="118464" y="1346718"/>
                  </a:lnTo>
                  <a:lnTo>
                    <a:pt x="103594" y="1389757"/>
                  </a:lnTo>
                  <a:lnTo>
                    <a:pt x="89667" y="1433228"/>
                  </a:lnTo>
                  <a:lnTo>
                    <a:pt x="76695" y="1477117"/>
                  </a:lnTo>
                  <a:lnTo>
                    <a:pt x="64691" y="1521413"/>
                  </a:lnTo>
                  <a:lnTo>
                    <a:pt x="53667" y="1566103"/>
                  </a:lnTo>
                  <a:lnTo>
                    <a:pt x="43635" y="1611175"/>
                  </a:lnTo>
                  <a:lnTo>
                    <a:pt x="34607" y="1656616"/>
                  </a:lnTo>
                  <a:lnTo>
                    <a:pt x="26595" y="1702416"/>
                  </a:lnTo>
                  <a:lnTo>
                    <a:pt x="19613" y="1748560"/>
                  </a:lnTo>
                  <a:lnTo>
                    <a:pt x="13671" y="1795038"/>
                  </a:lnTo>
                  <a:lnTo>
                    <a:pt x="8781" y="1841837"/>
                  </a:lnTo>
                  <a:lnTo>
                    <a:pt x="4958" y="1888945"/>
                  </a:lnTo>
                  <a:lnTo>
                    <a:pt x="2211" y="1936350"/>
                  </a:lnTo>
                  <a:lnTo>
                    <a:pt x="554" y="1984038"/>
                  </a:lnTo>
                  <a:lnTo>
                    <a:pt x="0" y="2032000"/>
                  </a:lnTo>
                  <a:lnTo>
                    <a:pt x="554" y="2079966"/>
                  </a:lnTo>
                  <a:lnTo>
                    <a:pt x="2211" y="2127660"/>
                  </a:lnTo>
                  <a:lnTo>
                    <a:pt x="4958" y="2175069"/>
                  </a:lnTo>
                  <a:lnTo>
                    <a:pt x="8781" y="2222181"/>
                  </a:lnTo>
                  <a:lnTo>
                    <a:pt x="13671" y="2268984"/>
                  </a:lnTo>
                  <a:lnTo>
                    <a:pt x="19613" y="2315466"/>
                  </a:lnTo>
                  <a:lnTo>
                    <a:pt x="26595" y="2361614"/>
                  </a:lnTo>
                  <a:lnTo>
                    <a:pt x="34607" y="2407417"/>
                  </a:lnTo>
                  <a:lnTo>
                    <a:pt x="43635" y="2452862"/>
                  </a:lnTo>
                  <a:lnTo>
                    <a:pt x="53667" y="2497936"/>
                  </a:lnTo>
                  <a:lnTo>
                    <a:pt x="64691" y="2542629"/>
                  </a:lnTo>
                  <a:lnTo>
                    <a:pt x="76695" y="2586927"/>
                  </a:lnTo>
                  <a:lnTo>
                    <a:pt x="89667" y="2630818"/>
                  </a:lnTo>
                  <a:lnTo>
                    <a:pt x="103594" y="2674290"/>
                  </a:lnTo>
                  <a:lnTo>
                    <a:pt x="118464" y="2717332"/>
                  </a:lnTo>
                  <a:lnTo>
                    <a:pt x="134265" y="2759930"/>
                  </a:lnTo>
                  <a:lnTo>
                    <a:pt x="150985" y="2802073"/>
                  </a:lnTo>
                  <a:lnTo>
                    <a:pt x="168612" y="2843748"/>
                  </a:lnTo>
                  <a:lnTo>
                    <a:pt x="187133" y="2884943"/>
                  </a:lnTo>
                  <a:lnTo>
                    <a:pt x="206537" y="2925646"/>
                  </a:lnTo>
                  <a:lnTo>
                    <a:pt x="226810" y="2965845"/>
                  </a:lnTo>
                  <a:lnTo>
                    <a:pt x="247941" y="3005528"/>
                  </a:lnTo>
                  <a:lnTo>
                    <a:pt x="269918" y="3044682"/>
                  </a:lnTo>
                  <a:lnTo>
                    <a:pt x="292728" y="3083295"/>
                  </a:lnTo>
                  <a:lnTo>
                    <a:pt x="316360" y="3121356"/>
                  </a:lnTo>
                  <a:lnTo>
                    <a:pt x="340801" y="3158851"/>
                  </a:lnTo>
                  <a:lnTo>
                    <a:pt x="366038" y="3195768"/>
                  </a:lnTo>
                  <a:lnTo>
                    <a:pt x="392060" y="3232097"/>
                  </a:lnTo>
                  <a:lnTo>
                    <a:pt x="418855" y="3267823"/>
                  </a:lnTo>
                  <a:lnTo>
                    <a:pt x="446409" y="3302936"/>
                  </a:lnTo>
                  <a:lnTo>
                    <a:pt x="474712" y="3337422"/>
                  </a:lnTo>
                  <a:lnTo>
                    <a:pt x="503751" y="3371270"/>
                  </a:lnTo>
                  <a:lnTo>
                    <a:pt x="533513" y="3404467"/>
                  </a:lnTo>
                  <a:lnTo>
                    <a:pt x="563987" y="3437002"/>
                  </a:lnTo>
                  <a:lnTo>
                    <a:pt x="595160" y="3468862"/>
                  </a:lnTo>
                  <a:lnTo>
                    <a:pt x="627020" y="3500034"/>
                  </a:lnTo>
                  <a:lnTo>
                    <a:pt x="659554" y="3530508"/>
                  </a:lnTo>
                  <a:lnTo>
                    <a:pt x="692752" y="3560269"/>
                  </a:lnTo>
                  <a:lnTo>
                    <a:pt x="726600" y="3589307"/>
                  </a:lnTo>
                  <a:lnTo>
                    <a:pt x="761086" y="3617610"/>
                  </a:lnTo>
                  <a:lnTo>
                    <a:pt x="796198" y="3645164"/>
                  </a:lnTo>
                  <a:lnTo>
                    <a:pt x="831924" y="3671958"/>
                  </a:lnTo>
                  <a:lnTo>
                    <a:pt x="868252" y="3697979"/>
                  </a:lnTo>
                  <a:lnTo>
                    <a:pt x="905169" y="3723216"/>
                  </a:lnTo>
                  <a:lnTo>
                    <a:pt x="942664" y="3747655"/>
                  </a:lnTo>
                  <a:lnTo>
                    <a:pt x="980723" y="3771286"/>
                  </a:lnTo>
                  <a:lnTo>
                    <a:pt x="1019335" y="3794096"/>
                  </a:lnTo>
                  <a:lnTo>
                    <a:pt x="1058488" y="3816072"/>
                  </a:lnTo>
                  <a:lnTo>
                    <a:pt x="1098170" y="3837202"/>
                  </a:lnTo>
                  <a:lnTo>
                    <a:pt x="1138368" y="3857475"/>
                  </a:lnTo>
                  <a:lnTo>
                    <a:pt x="1179069" y="3876877"/>
                  </a:lnTo>
                  <a:lnTo>
                    <a:pt x="1220263" y="3895397"/>
                  </a:lnTo>
                  <a:lnTo>
                    <a:pt x="1261936" y="3913023"/>
                  </a:lnTo>
                  <a:lnTo>
                    <a:pt x="1304077" y="3929742"/>
                  </a:lnTo>
                  <a:lnTo>
                    <a:pt x="1346673" y="3945543"/>
                  </a:lnTo>
                  <a:lnTo>
                    <a:pt x="1389712" y="3960412"/>
                  </a:lnTo>
                  <a:lnTo>
                    <a:pt x="1433182" y="3974338"/>
                  </a:lnTo>
                  <a:lnTo>
                    <a:pt x="1477070" y="3987309"/>
                  </a:lnTo>
                  <a:lnTo>
                    <a:pt x="1521365" y="3999312"/>
                  </a:lnTo>
                  <a:lnTo>
                    <a:pt x="1566055" y="4010336"/>
                  </a:lnTo>
                  <a:lnTo>
                    <a:pt x="1611126" y="4020367"/>
                  </a:lnTo>
                  <a:lnTo>
                    <a:pt x="1656567" y="4029395"/>
                  </a:lnTo>
                  <a:lnTo>
                    <a:pt x="1702366" y="4037406"/>
                  </a:lnTo>
                  <a:lnTo>
                    <a:pt x="1748511" y="4044388"/>
                  </a:lnTo>
                  <a:lnTo>
                    <a:pt x="1794988" y="4050330"/>
                  </a:lnTo>
                  <a:lnTo>
                    <a:pt x="1841787" y="4055218"/>
                  </a:lnTo>
                  <a:lnTo>
                    <a:pt x="1888895" y="4059042"/>
                  </a:lnTo>
                  <a:lnTo>
                    <a:pt x="1936299" y="4061788"/>
                  </a:lnTo>
                  <a:lnTo>
                    <a:pt x="1983988" y="4063445"/>
                  </a:lnTo>
                  <a:lnTo>
                    <a:pt x="2031949" y="4064000"/>
                  </a:lnTo>
                  <a:lnTo>
                    <a:pt x="2031949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3609" y="1484757"/>
              <a:ext cx="2032000" cy="4064000"/>
            </a:xfrm>
            <a:custGeom>
              <a:avLst/>
              <a:gdLst/>
              <a:ahLst/>
              <a:cxnLst/>
              <a:rect l="l" t="t" r="r" b="b"/>
              <a:pathLst>
                <a:path w="2032000" h="4064000">
                  <a:moveTo>
                    <a:pt x="2031949" y="4064000"/>
                  </a:moveTo>
                  <a:lnTo>
                    <a:pt x="1983988" y="4063445"/>
                  </a:lnTo>
                  <a:lnTo>
                    <a:pt x="1936299" y="4061788"/>
                  </a:lnTo>
                  <a:lnTo>
                    <a:pt x="1888895" y="4059042"/>
                  </a:lnTo>
                  <a:lnTo>
                    <a:pt x="1841787" y="4055218"/>
                  </a:lnTo>
                  <a:lnTo>
                    <a:pt x="1794988" y="4050330"/>
                  </a:lnTo>
                  <a:lnTo>
                    <a:pt x="1748511" y="4044388"/>
                  </a:lnTo>
                  <a:lnTo>
                    <a:pt x="1702366" y="4037406"/>
                  </a:lnTo>
                  <a:lnTo>
                    <a:pt x="1656567" y="4029395"/>
                  </a:lnTo>
                  <a:lnTo>
                    <a:pt x="1611126" y="4020367"/>
                  </a:lnTo>
                  <a:lnTo>
                    <a:pt x="1566055" y="4010336"/>
                  </a:lnTo>
                  <a:lnTo>
                    <a:pt x="1521365" y="3999312"/>
                  </a:lnTo>
                  <a:lnTo>
                    <a:pt x="1477070" y="3987309"/>
                  </a:lnTo>
                  <a:lnTo>
                    <a:pt x="1433182" y="3974338"/>
                  </a:lnTo>
                  <a:lnTo>
                    <a:pt x="1389712" y="3960412"/>
                  </a:lnTo>
                  <a:lnTo>
                    <a:pt x="1346673" y="3945543"/>
                  </a:lnTo>
                  <a:lnTo>
                    <a:pt x="1304077" y="3929742"/>
                  </a:lnTo>
                  <a:lnTo>
                    <a:pt x="1261936" y="3913023"/>
                  </a:lnTo>
                  <a:lnTo>
                    <a:pt x="1220263" y="3895397"/>
                  </a:lnTo>
                  <a:lnTo>
                    <a:pt x="1179069" y="3876877"/>
                  </a:lnTo>
                  <a:lnTo>
                    <a:pt x="1138368" y="3857475"/>
                  </a:lnTo>
                  <a:lnTo>
                    <a:pt x="1098170" y="3837202"/>
                  </a:lnTo>
                  <a:lnTo>
                    <a:pt x="1058488" y="3816072"/>
                  </a:lnTo>
                  <a:lnTo>
                    <a:pt x="1019335" y="3794096"/>
                  </a:lnTo>
                  <a:lnTo>
                    <a:pt x="980723" y="3771286"/>
                  </a:lnTo>
                  <a:lnTo>
                    <a:pt x="942664" y="3747655"/>
                  </a:lnTo>
                  <a:lnTo>
                    <a:pt x="905169" y="3723216"/>
                  </a:lnTo>
                  <a:lnTo>
                    <a:pt x="868252" y="3697979"/>
                  </a:lnTo>
                  <a:lnTo>
                    <a:pt x="831924" y="3671958"/>
                  </a:lnTo>
                  <a:lnTo>
                    <a:pt x="796198" y="3645164"/>
                  </a:lnTo>
                  <a:lnTo>
                    <a:pt x="761086" y="3617610"/>
                  </a:lnTo>
                  <a:lnTo>
                    <a:pt x="726600" y="3589307"/>
                  </a:lnTo>
                  <a:lnTo>
                    <a:pt x="692752" y="3560269"/>
                  </a:lnTo>
                  <a:lnTo>
                    <a:pt x="659554" y="3530508"/>
                  </a:lnTo>
                  <a:lnTo>
                    <a:pt x="627020" y="3500034"/>
                  </a:lnTo>
                  <a:lnTo>
                    <a:pt x="595160" y="3468862"/>
                  </a:lnTo>
                  <a:lnTo>
                    <a:pt x="563987" y="3437002"/>
                  </a:lnTo>
                  <a:lnTo>
                    <a:pt x="533513" y="3404467"/>
                  </a:lnTo>
                  <a:lnTo>
                    <a:pt x="503751" y="3371270"/>
                  </a:lnTo>
                  <a:lnTo>
                    <a:pt x="474712" y="3337422"/>
                  </a:lnTo>
                  <a:lnTo>
                    <a:pt x="446409" y="3302936"/>
                  </a:lnTo>
                  <a:lnTo>
                    <a:pt x="418855" y="3267823"/>
                  </a:lnTo>
                  <a:lnTo>
                    <a:pt x="392060" y="3232097"/>
                  </a:lnTo>
                  <a:lnTo>
                    <a:pt x="366038" y="3195768"/>
                  </a:lnTo>
                  <a:lnTo>
                    <a:pt x="340801" y="3158851"/>
                  </a:lnTo>
                  <a:lnTo>
                    <a:pt x="316360" y="3121356"/>
                  </a:lnTo>
                  <a:lnTo>
                    <a:pt x="292728" y="3083295"/>
                  </a:lnTo>
                  <a:lnTo>
                    <a:pt x="269918" y="3044682"/>
                  </a:lnTo>
                  <a:lnTo>
                    <a:pt x="247941" y="3005528"/>
                  </a:lnTo>
                  <a:lnTo>
                    <a:pt x="226810" y="2965845"/>
                  </a:lnTo>
                  <a:lnTo>
                    <a:pt x="206537" y="2925646"/>
                  </a:lnTo>
                  <a:lnTo>
                    <a:pt x="187133" y="2884943"/>
                  </a:lnTo>
                  <a:lnTo>
                    <a:pt x="168612" y="2843748"/>
                  </a:lnTo>
                  <a:lnTo>
                    <a:pt x="150985" y="2802073"/>
                  </a:lnTo>
                  <a:lnTo>
                    <a:pt x="134265" y="2759930"/>
                  </a:lnTo>
                  <a:lnTo>
                    <a:pt x="118464" y="2717332"/>
                  </a:lnTo>
                  <a:lnTo>
                    <a:pt x="103594" y="2674290"/>
                  </a:lnTo>
                  <a:lnTo>
                    <a:pt x="89667" y="2630818"/>
                  </a:lnTo>
                  <a:lnTo>
                    <a:pt x="76695" y="2586927"/>
                  </a:lnTo>
                  <a:lnTo>
                    <a:pt x="64691" y="2542629"/>
                  </a:lnTo>
                  <a:lnTo>
                    <a:pt x="53667" y="2497936"/>
                  </a:lnTo>
                  <a:lnTo>
                    <a:pt x="43635" y="2452862"/>
                  </a:lnTo>
                  <a:lnTo>
                    <a:pt x="34607" y="2407417"/>
                  </a:lnTo>
                  <a:lnTo>
                    <a:pt x="26595" y="2361614"/>
                  </a:lnTo>
                  <a:lnTo>
                    <a:pt x="19613" y="2315466"/>
                  </a:lnTo>
                  <a:lnTo>
                    <a:pt x="13671" y="2268984"/>
                  </a:lnTo>
                  <a:lnTo>
                    <a:pt x="8781" y="2222181"/>
                  </a:lnTo>
                  <a:lnTo>
                    <a:pt x="4958" y="2175069"/>
                  </a:lnTo>
                  <a:lnTo>
                    <a:pt x="2211" y="2127660"/>
                  </a:lnTo>
                  <a:lnTo>
                    <a:pt x="554" y="2079966"/>
                  </a:lnTo>
                  <a:lnTo>
                    <a:pt x="0" y="2032000"/>
                  </a:lnTo>
                  <a:lnTo>
                    <a:pt x="554" y="1984038"/>
                  </a:lnTo>
                  <a:lnTo>
                    <a:pt x="2211" y="1936350"/>
                  </a:lnTo>
                  <a:lnTo>
                    <a:pt x="4958" y="1888945"/>
                  </a:lnTo>
                  <a:lnTo>
                    <a:pt x="8781" y="1841837"/>
                  </a:lnTo>
                  <a:lnTo>
                    <a:pt x="13671" y="1795038"/>
                  </a:lnTo>
                  <a:lnTo>
                    <a:pt x="19613" y="1748560"/>
                  </a:lnTo>
                  <a:lnTo>
                    <a:pt x="26595" y="1702416"/>
                  </a:lnTo>
                  <a:lnTo>
                    <a:pt x="34607" y="1656616"/>
                  </a:lnTo>
                  <a:lnTo>
                    <a:pt x="43635" y="1611175"/>
                  </a:lnTo>
                  <a:lnTo>
                    <a:pt x="53667" y="1566103"/>
                  </a:lnTo>
                  <a:lnTo>
                    <a:pt x="64691" y="1521413"/>
                  </a:lnTo>
                  <a:lnTo>
                    <a:pt x="76695" y="1477117"/>
                  </a:lnTo>
                  <a:lnTo>
                    <a:pt x="89667" y="1433228"/>
                  </a:lnTo>
                  <a:lnTo>
                    <a:pt x="103594" y="1389757"/>
                  </a:lnTo>
                  <a:lnTo>
                    <a:pt x="118464" y="1346718"/>
                  </a:lnTo>
                  <a:lnTo>
                    <a:pt x="134265" y="1304121"/>
                  </a:lnTo>
                  <a:lnTo>
                    <a:pt x="150985" y="1261979"/>
                  </a:lnTo>
                  <a:lnTo>
                    <a:pt x="168612" y="1220305"/>
                  </a:lnTo>
                  <a:lnTo>
                    <a:pt x="187133" y="1179111"/>
                  </a:lnTo>
                  <a:lnTo>
                    <a:pt x="206537" y="1138408"/>
                  </a:lnTo>
                  <a:lnTo>
                    <a:pt x="226810" y="1098210"/>
                  </a:lnTo>
                  <a:lnTo>
                    <a:pt x="247941" y="1058527"/>
                  </a:lnTo>
                  <a:lnTo>
                    <a:pt x="269918" y="1019373"/>
                  </a:lnTo>
                  <a:lnTo>
                    <a:pt x="292728" y="980760"/>
                  </a:lnTo>
                  <a:lnTo>
                    <a:pt x="316360" y="942700"/>
                  </a:lnTo>
                  <a:lnTo>
                    <a:pt x="340801" y="905204"/>
                  </a:lnTo>
                  <a:lnTo>
                    <a:pt x="366038" y="868286"/>
                  </a:lnTo>
                  <a:lnTo>
                    <a:pt x="392060" y="831957"/>
                  </a:lnTo>
                  <a:lnTo>
                    <a:pt x="418855" y="796230"/>
                  </a:lnTo>
                  <a:lnTo>
                    <a:pt x="446409" y="761117"/>
                  </a:lnTo>
                  <a:lnTo>
                    <a:pt x="474712" y="726630"/>
                  </a:lnTo>
                  <a:lnTo>
                    <a:pt x="503751" y="692781"/>
                  </a:lnTo>
                  <a:lnTo>
                    <a:pt x="533513" y="659582"/>
                  </a:lnTo>
                  <a:lnTo>
                    <a:pt x="563987" y="627046"/>
                  </a:lnTo>
                  <a:lnTo>
                    <a:pt x="595160" y="595185"/>
                  </a:lnTo>
                  <a:lnTo>
                    <a:pt x="627020" y="564011"/>
                  </a:lnTo>
                  <a:lnTo>
                    <a:pt x="659554" y="533536"/>
                  </a:lnTo>
                  <a:lnTo>
                    <a:pt x="692752" y="503773"/>
                  </a:lnTo>
                  <a:lnTo>
                    <a:pt x="726600" y="474733"/>
                  </a:lnTo>
                  <a:lnTo>
                    <a:pt x="761086" y="446429"/>
                  </a:lnTo>
                  <a:lnTo>
                    <a:pt x="796198" y="418874"/>
                  </a:lnTo>
                  <a:lnTo>
                    <a:pt x="831924" y="392078"/>
                  </a:lnTo>
                  <a:lnTo>
                    <a:pt x="868252" y="366055"/>
                  </a:lnTo>
                  <a:lnTo>
                    <a:pt x="905169" y="340816"/>
                  </a:lnTo>
                  <a:lnTo>
                    <a:pt x="942664" y="316375"/>
                  </a:lnTo>
                  <a:lnTo>
                    <a:pt x="980723" y="292742"/>
                  </a:lnTo>
                  <a:lnTo>
                    <a:pt x="1019335" y="269931"/>
                  </a:lnTo>
                  <a:lnTo>
                    <a:pt x="1058488" y="247953"/>
                  </a:lnTo>
                  <a:lnTo>
                    <a:pt x="1098170" y="226821"/>
                  </a:lnTo>
                  <a:lnTo>
                    <a:pt x="1138368" y="206547"/>
                  </a:lnTo>
                  <a:lnTo>
                    <a:pt x="1179069" y="187142"/>
                  </a:lnTo>
                  <a:lnTo>
                    <a:pt x="1220263" y="168620"/>
                  </a:lnTo>
                  <a:lnTo>
                    <a:pt x="1261936" y="150993"/>
                  </a:lnTo>
                  <a:lnTo>
                    <a:pt x="1304077" y="134272"/>
                  </a:lnTo>
                  <a:lnTo>
                    <a:pt x="1346673" y="118470"/>
                  </a:lnTo>
                  <a:lnTo>
                    <a:pt x="1389712" y="103599"/>
                  </a:lnTo>
                  <a:lnTo>
                    <a:pt x="1433182" y="89671"/>
                  </a:lnTo>
                  <a:lnTo>
                    <a:pt x="1477070" y="76699"/>
                  </a:lnTo>
                  <a:lnTo>
                    <a:pt x="1521365" y="64694"/>
                  </a:lnTo>
                  <a:lnTo>
                    <a:pt x="1566055" y="53670"/>
                  </a:lnTo>
                  <a:lnTo>
                    <a:pt x="1611126" y="43637"/>
                  </a:lnTo>
                  <a:lnTo>
                    <a:pt x="1656567" y="34609"/>
                  </a:lnTo>
                  <a:lnTo>
                    <a:pt x="1702366" y="26597"/>
                  </a:lnTo>
                  <a:lnTo>
                    <a:pt x="1748511" y="19614"/>
                  </a:lnTo>
                  <a:lnTo>
                    <a:pt x="1794988" y="13671"/>
                  </a:lnTo>
                  <a:lnTo>
                    <a:pt x="1841787" y="8782"/>
                  </a:lnTo>
                  <a:lnTo>
                    <a:pt x="1888895" y="4958"/>
                  </a:lnTo>
                  <a:lnTo>
                    <a:pt x="1936299" y="2211"/>
                  </a:lnTo>
                  <a:lnTo>
                    <a:pt x="1983988" y="555"/>
                  </a:lnTo>
                  <a:lnTo>
                    <a:pt x="2031949" y="0"/>
                  </a:lnTo>
                  <a:lnTo>
                    <a:pt x="2031949" y="2032000"/>
                  </a:lnTo>
                  <a:lnTo>
                    <a:pt x="2031949" y="406400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75559" y="1484757"/>
              <a:ext cx="5193030" cy="4064000"/>
            </a:xfrm>
            <a:custGeom>
              <a:avLst/>
              <a:gdLst/>
              <a:ahLst/>
              <a:cxnLst/>
              <a:rect l="l" t="t" r="r" b="b"/>
              <a:pathLst>
                <a:path w="5193030" h="4064000">
                  <a:moveTo>
                    <a:pt x="5192522" y="0"/>
                  </a:moveTo>
                  <a:lnTo>
                    <a:pt x="0" y="0"/>
                  </a:lnTo>
                  <a:lnTo>
                    <a:pt x="0" y="4064000"/>
                  </a:lnTo>
                  <a:lnTo>
                    <a:pt x="5192522" y="4064000"/>
                  </a:lnTo>
                  <a:lnTo>
                    <a:pt x="519252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75559" y="1484757"/>
              <a:ext cx="5193030" cy="4064000"/>
            </a:xfrm>
            <a:custGeom>
              <a:avLst/>
              <a:gdLst/>
              <a:ahLst/>
              <a:cxnLst/>
              <a:rect l="l" t="t" r="r" b="b"/>
              <a:pathLst>
                <a:path w="5193030" h="4064000">
                  <a:moveTo>
                    <a:pt x="0" y="4064000"/>
                  </a:moveTo>
                  <a:lnTo>
                    <a:pt x="5192522" y="4064000"/>
                  </a:lnTo>
                  <a:lnTo>
                    <a:pt x="5192522" y="0"/>
                  </a:lnTo>
                  <a:lnTo>
                    <a:pt x="0" y="0"/>
                  </a:lnTo>
                  <a:lnTo>
                    <a:pt x="0" y="4064000"/>
                  </a:lnTo>
                  <a:close/>
                </a:path>
              </a:pathLst>
            </a:custGeom>
            <a:ln w="25400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36289" y="2627347"/>
            <a:ext cx="3672204" cy="75755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635" algn="ctr">
              <a:spcBef>
                <a:spcPts val="575"/>
              </a:spcBef>
            </a:pPr>
            <a:r>
              <a:rPr sz="2000" b="1" spc="-10" dirty="0">
                <a:latin typeface="Arial"/>
                <a:cs typeface="Arial"/>
              </a:rPr>
              <a:t>Усвоение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содержания,</a:t>
            </a:r>
            <a:endParaRPr sz="2000">
              <a:latin typeface="Arial"/>
              <a:cs typeface="Arial"/>
            </a:endParaRPr>
          </a:p>
          <a:p>
            <a:pPr algn="ctr">
              <a:spcBef>
                <a:spcPts val="484"/>
              </a:spcBef>
            </a:pPr>
            <a:r>
              <a:rPr sz="2000" b="1" dirty="0">
                <a:latin typeface="Arial"/>
                <a:cs typeface="Arial"/>
              </a:rPr>
              <a:t>осмысление</a:t>
            </a:r>
            <a:r>
              <a:rPr sz="2000" b="1" spc="-1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условия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задачи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64258" y="3478657"/>
            <a:ext cx="6717030" cy="3022600"/>
            <a:chOff x="1564258" y="2335657"/>
            <a:chExt cx="6717030" cy="3022600"/>
          </a:xfrm>
        </p:grpSpPr>
        <p:sp>
          <p:nvSpPr>
            <p:cNvPr id="9" name="object 9"/>
            <p:cNvSpPr/>
            <p:nvPr/>
          </p:nvSpPr>
          <p:spPr>
            <a:xfrm>
              <a:off x="1576958" y="2348357"/>
              <a:ext cx="1498600" cy="2997200"/>
            </a:xfrm>
            <a:custGeom>
              <a:avLst/>
              <a:gdLst/>
              <a:ahLst/>
              <a:cxnLst/>
              <a:rect l="l" t="t" r="r" b="b"/>
              <a:pathLst>
                <a:path w="1498600" h="2997200">
                  <a:moveTo>
                    <a:pt x="1498599" y="0"/>
                  </a:moveTo>
                  <a:lnTo>
                    <a:pt x="1450098" y="769"/>
                  </a:lnTo>
                  <a:lnTo>
                    <a:pt x="1401982" y="3064"/>
                  </a:lnTo>
                  <a:lnTo>
                    <a:pt x="1354274" y="6860"/>
                  </a:lnTo>
                  <a:lnTo>
                    <a:pt x="1306996" y="12133"/>
                  </a:lnTo>
                  <a:lnTo>
                    <a:pt x="1260174" y="18862"/>
                  </a:lnTo>
                  <a:lnTo>
                    <a:pt x="1213829" y="27021"/>
                  </a:lnTo>
                  <a:lnTo>
                    <a:pt x="1167986" y="36589"/>
                  </a:lnTo>
                  <a:lnTo>
                    <a:pt x="1122666" y="47542"/>
                  </a:lnTo>
                  <a:lnTo>
                    <a:pt x="1077895" y="59857"/>
                  </a:lnTo>
                  <a:lnTo>
                    <a:pt x="1033694" y="73509"/>
                  </a:lnTo>
                  <a:lnTo>
                    <a:pt x="990087" y="88478"/>
                  </a:lnTo>
                  <a:lnTo>
                    <a:pt x="947098" y="104737"/>
                  </a:lnTo>
                  <a:lnTo>
                    <a:pt x="904749" y="122266"/>
                  </a:lnTo>
                  <a:lnTo>
                    <a:pt x="863064" y="141040"/>
                  </a:lnTo>
                  <a:lnTo>
                    <a:pt x="822066" y="161036"/>
                  </a:lnTo>
                  <a:lnTo>
                    <a:pt x="781779" y="182231"/>
                  </a:lnTo>
                  <a:lnTo>
                    <a:pt x="742225" y="204601"/>
                  </a:lnTo>
                  <a:lnTo>
                    <a:pt x="703428" y="228124"/>
                  </a:lnTo>
                  <a:lnTo>
                    <a:pt x="665412" y="252776"/>
                  </a:lnTo>
                  <a:lnTo>
                    <a:pt x="628199" y="278533"/>
                  </a:lnTo>
                  <a:lnTo>
                    <a:pt x="591812" y="305374"/>
                  </a:lnTo>
                  <a:lnTo>
                    <a:pt x="556276" y="333273"/>
                  </a:lnTo>
                  <a:lnTo>
                    <a:pt x="521613" y="362209"/>
                  </a:lnTo>
                  <a:lnTo>
                    <a:pt x="487846" y="392157"/>
                  </a:lnTo>
                  <a:lnTo>
                    <a:pt x="454999" y="423095"/>
                  </a:lnTo>
                  <a:lnTo>
                    <a:pt x="423095" y="454999"/>
                  </a:lnTo>
                  <a:lnTo>
                    <a:pt x="392157" y="487846"/>
                  </a:lnTo>
                  <a:lnTo>
                    <a:pt x="362209" y="521613"/>
                  </a:lnTo>
                  <a:lnTo>
                    <a:pt x="333273" y="556276"/>
                  </a:lnTo>
                  <a:lnTo>
                    <a:pt x="305374" y="591812"/>
                  </a:lnTo>
                  <a:lnTo>
                    <a:pt x="278533" y="628199"/>
                  </a:lnTo>
                  <a:lnTo>
                    <a:pt x="252776" y="665412"/>
                  </a:lnTo>
                  <a:lnTo>
                    <a:pt x="228124" y="703428"/>
                  </a:lnTo>
                  <a:lnTo>
                    <a:pt x="204601" y="742225"/>
                  </a:lnTo>
                  <a:lnTo>
                    <a:pt x="182231" y="781779"/>
                  </a:lnTo>
                  <a:lnTo>
                    <a:pt x="161036" y="822066"/>
                  </a:lnTo>
                  <a:lnTo>
                    <a:pt x="141040" y="863064"/>
                  </a:lnTo>
                  <a:lnTo>
                    <a:pt x="122266" y="904749"/>
                  </a:lnTo>
                  <a:lnTo>
                    <a:pt x="104737" y="947098"/>
                  </a:lnTo>
                  <a:lnTo>
                    <a:pt x="88478" y="990087"/>
                  </a:lnTo>
                  <a:lnTo>
                    <a:pt x="73509" y="1033694"/>
                  </a:lnTo>
                  <a:lnTo>
                    <a:pt x="59857" y="1077895"/>
                  </a:lnTo>
                  <a:lnTo>
                    <a:pt x="47542" y="1122666"/>
                  </a:lnTo>
                  <a:lnTo>
                    <a:pt x="36589" y="1167986"/>
                  </a:lnTo>
                  <a:lnTo>
                    <a:pt x="27021" y="1213829"/>
                  </a:lnTo>
                  <a:lnTo>
                    <a:pt x="18862" y="1260174"/>
                  </a:lnTo>
                  <a:lnTo>
                    <a:pt x="12133" y="1306996"/>
                  </a:lnTo>
                  <a:lnTo>
                    <a:pt x="6860" y="1354274"/>
                  </a:lnTo>
                  <a:lnTo>
                    <a:pt x="3064" y="1401982"/>
                  </a:lnTo>
                  <a:lnTo>
                    <a:pt x="769" y="1450098"/>
                  </a:lnTo>
                  <a:lnTo>
                    <a:pt x="0" y="1498599"/>
                  </a:lnTo>
                  <a:lnTo>
                    <a:pt x="769" y="1547101"/>
                  </a:lnTo>
                  <a:lnTo>
                    <a:pt x="3064" y="1595217"/>
                  </a:lnTo>
                  <a:lnTo>
                    <a:pt x="6860" y="1642925"/>
                  </a:lnTo>
                  <a:lnTo>
                    <a:pt x="12133" y="1690203"/>
                  </a:lnTo>
                  <a:lnTo>
                    <a:pt x="18862" y="1737025"/>
                  </a:lnTo>
                  <a:lnTo>
                    <a:pt x="27021" y="1783370"/>
                  </a:lnTo>
                  <a:lnTo>
                    <a:pt x="36589" y="1829213"/>
                  </a:lnTo>
                  <a:lnTo>
                    <a:pt x="47542" y="1874533"/>
                  </a:lnTo>
                  <a:lnTo>
                    <a:pt x="59857" y="1919304"/>
                  </a:lnTo>
                  <a:lnTo>
                    <a:pt x="73509" y="1963505"/>
                  </a:lnTo>
                  <a:lnTo>
                    <a:pt x="88478" y="2007112"/>
                  </a:lnTo>
                  <a:lnTo>
                    <a:pt x="104737" y="2050101"/>
                  </a:lnTo>
                  <a:lnTo>
                    <a:pt x="122266" y="2092450"/>
                  </a:lnTo>
                  <a:lnTo>
                    <a:pt x="141040" y="2134135"/>
                  </a:lnTo>
                  <a:lnTo>
                    <a:pt x="161036" y="2175133"/>
                  </a:lnTo>
                  <a:lnTo>
                    <a:pt x="182231" y="2215420"/>
                  </a:lnTo>
                  <a:lnTo>
                    <a:pt x="204601" y="2254974"/>
                  </a:lnTo>
                  <a:lnTo>
                    <a:pt x="228124" y="2293771"/>
                  </a:lnTo>
                  <a:lnTo>
                    <a:pt x="252776" y="2331787"/>
                  </a:lnTo>
                  <a:lnTo>
                    <a:pt x="278533" y="2369000"/>
                  </a:lnTo>
                  <a:lnTo>
                    <a:pt x="305374" y="2405387"/>
                  </a:lnTo>
                  <a:lnTo>
                    <a:pt x="333273" y="2440923"/>
                  </a:lnTo>
                  <a:lnTo>
                    <a:pt x="362209" y="2475586"/>
                  </a:lnTo>
                  <a:lnTo>
                    <a:pt x="392157" y="2509353"/>
                  </a:lnTo>
                  <a:lnTo>
                    <a:pt x="423095" y="2542200"/>
                  </a:lnTo>
                  <a:lnTo>
                    <a:pt x="454999" y="2574104"/>
                  </a:lnTo>
                  <a:lnTo>
                    <a:pt x="487846" y="2605042"/>
                  </a:lnTo>
                  <a:lnTo>
                    <a:pt x="521613" y="2634990"/>
                  </a:lnTo>
                  <a:lnTo>
                    <a:pt x="556276" y="2663926"/>
                  </a:lnTo>
                  <a:lnTo>
                    <a:pt x="591812" y="2691825"/>
                  </a:lnTo>
                  <a:lnTo>
                    <a:pt x="628199" y="2718666"/>
                  </a:lnTo>
                  <a:lnTo>
                    <a:pt x="665412" y="2744423"/>
                  </a:lnTo>
                  <a:lnTo>
                    <a:pt x="703428" y="2769075"/>
                  </a:lnTo>
                  <a:lnTo>
                    <a:pt x="742225" y="2792598"/>
                  </a:lnTo>
                  <a:lnTo>
                    <a:pt x="781779" y="2814968"/>
                  </a:lnTo>
                  <a:lnTo>
                    <a:pt x="822066" y="2836163"/>
                  </a:lnTo>
                  <a:lnTo>
                    <a:pt x="863064" y="2856159"/>
                  </a:lnTo>
                  <a:lnTo>
                    <a:pt x="904749" y="2874933"/>
                  </a:lnTo>
                  <a:lnTo>
                    <a:pt x="947098" y="2892462"/>
                  </a:lnTo>
                  <a:lnTo>
                    <a:pt x="990087" y="2908721"/>
                  </a:lnTo>
                  <a:lnTo>
                    <a:pt x="1033694" y="2923690"/>
                  </a:lnTo>
                  <a:lnTo>
                    <a:pt x="1077895" y="2937342"/>
                  </a:lnTo>
                  <a:lnTo>
                    <a:pt x="1122666" y="2949657"/>
                  </a:lnTo>
                  <a:lnTo>
                    <a:pt x="1167986" y="2960610"/>
                  </a:lnTo>
                  <a:lnTo>
                    <a:pt x="1213829" y="2970178"/>
                  </a:lnTo>
                  <a:lnTo>
                    <a:pt x="1260174" y="2978337"/>
                  </a:lnTo>
                  <a:lnTo>
                    <a:pt x="1306996" y="2985066"/>
                  </a:lnTo>
                  <a:lnTo>
                    <a:pt x="1354274" y="2990339"/>
                  </a:lnTo>
                  <a:lnTo>
                    <a:pt x="1401982" y="2994135"/>
                  </a:lnTo>
                  <a:lnTo>
                    <a:pt x="1450098" y="2996430"/>
                  </a:lnTo>
                  <a:lnTo>
                    <a:pt x="1498599" y="2997199"/>
                  </a:lnTo>
                  <a:lnTo>
                    <a:pt x="1498599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76958" y="2348357"/>
              <a:ext cx="1498600" cy="2997200"/>
            </a:xfrm>
            <a:custGeom>
              <a:avLst/>
              <a:gdLst/>
              <a:ahLst/>
              <a:cxnLst/>
              <a:rect l="l" t="t" r="r" b="b"/>
              <a:pathLst>
                <a:path w="1498600" h="2997200">
                  <a:moveTo>
                    <a:pt x="1498599" y="2997199"/>
                  </a:moveTo>
                  <a:lnTo>
                    <a:pt x="1450098" y="2996430"/>
                  </a:lnTo>
                  <a:lnTo>
                    <a:pt x="1401982" y="2994135"/>
                  </a:lnTo>
                  <a:lnTo>
                    <a:pt x="1354274" y="2990339"/>
                  </a:lnTo>
                  <a:lnTo>
                    <a:pt x="1306996" y="2985066"/>
                  </a:lnTo>
                  <a:lnTo>
                    <a:pt x="1260174" y="2978337"/>
                  </a:lnTo>
                  <a:lnTo>
                    <a:pt x="1213829" y="2970178"/>
                  </a:lnTo>
                  <a:lnTo>
                    <a:pt x="1167986" y="2960610"/>
                  </a:lnTo>
                  <a:lnTo>
                    <a:pt x="1122666" y="2949657"/>
                  </a:lnTo>
                  <a:lnTo>
                    <a:pt x="1077895" y="2937342"/>
                  </a:lnTo>
                  <a:lnTo>
                    <a:pt x="1033694" y="2923690"/>
                  </a:lnTo>
                  <a:lnTo>
                    <a:pt x="990087" y="2908721"/>
                  </a:lnTo>
                  <a:lnTo>
                    <a:pt x="947098" y="2892462"/>
                  </a:lnTo>
                  <a:lnTo>
                    <a:pt x="904749" y="2874933"/>
                  </a:lnTo>
                  <a:lnTo>
                    <a:pt x="863064" y="2856159"/>
                  </a:lnTo>
                  <a:lnTo>
                    <a:pt x="822066" y="2836163"/>
                  </a:lnTo>
                  <a:lnTo>
                    <a:pt x="781779" y="2814968"/>
                  </a:lnTo>
                  <a:lnTo>
                    <a:pt x="742225" y="2792598"/>
                  </a:lnTo>
                  <a:lnTo>
                    <a:pt x="703428" y="2769075"/>
                  </a:lnTo>
                  <a:lnTo>
                    <a:pt x="665412" y="2744423"/>
                  </a:lnTo>
                  <a:lnTo>
                    <a:pt x="628199" y="2718666"/>
                  </a:lnTo>
                  <a:lnTo>
                    <a:pt x="591812" y="2691825"/>
                  </a:lnTo>
                  <a:lnTo>
                    <a:pt x="556276" y="2663926"/>
                  </a:lnTo>
                  <a:lnTo>
                    <a:pt x="521613" y="2634990"/>
                  </a:lnTo>
                  <a:lnTo>
                    <a:pt x="487846" y="2605042"/>
                  </a:lnTo>
                  <a:lnTo>
                    <a:pt x="454999" y="2574104"/>
                  </a:lnTo>
                  <a:lnTo>
                    <a:pt x="423095" y="2542200"/>
                  </a:lnTo>
                  <a:lnTo>
                    <a:pt x="392157" y="2509353"/>
                  </a:lnTo>
                  <a:lnTo>
                    <a:pt x="362209" y="2475586"/>
                  </a:lnTo>
                  <a:lnTo>
                    <a:pt x="333273" y="2440923"/>
                  </a:lnTo>
                  <a:lnTo>
                    <a:pt x="305374" y="2405387"/>
                  </a:lnTo>
                  <a:lnTo>
                    <a:pt x="278533" y="2369000"/>
                  </a:lnTo>
                  <a:lnTo>
                    <a:pt x="252776" y="2331787"/>
                  </a:lnTo>
                  <a:lnTo>
                    <a:pt x="228124" y="2293771"/>
                  </a:lnTo>
                  <a:lnTo>
                    <a:pt x="204601" y="2254974"/>
                  </a:lnTo>
                  <a:lnTo>
                    <a:pt x="182231" y="2215420"/>
                  </a:lnTo>
                  <a:lnTo>
                    <a:pt x="161036" y="2175133"/>
                  </a:lnTo>
                  <a:lnTo>
                    <a:pt x="141040" y="2134135"/>
                  </a:lnTo>
                  <a:lnTo>
                    <a:pt x="122266" y="2092450"/>
                  </a:lnTo>
                  <a:lnTo>
                    <a:pt x="104737" y="2050101"/>
                  </a:lnTo>
                  <a:lnTo>
                    <a:pt x="88478" y="2007112"/>
                  </a:lnTo>
                  <a:lnTo>
                    <a:pt x="73509" y="1963505"/>
                  </a:lnTo>
                  <a:lnTo>
                    <a:pt x="59857" y="1919304"/>
                  </a:lnTo>
                  <a:lnTo>
                    <a:pt x="47542" y="1874533"/>
                  </a:lnTo>
                  <a:lnTo>
                    <a:pt x="36589" y="1829213"/>
                  </a:lnTo>
                  <a:lnTo>
                    <a:pt x="27021" y="1783370"/>
                  </a:lnTo>
                  <a:lnTo>
                    <a:pt x="18862" y="1737025"/>
                  </a:lnTo>
                  <a:lnTo>
                    <a:pt x="12133" y="1690203"/>
                  </a:lnTo>
                  <a:lnTo>
                    <a:pt x="6860" y="1642925"/>
                  </a:lnTo>
                  <a:lnTo>
                    <a:pt x="3064" y="1595217"/>
                  </a:lnTo>
                  <a:lnTo>
                    <a:pt x="769" y="1547101"/>
                  </a:lnTo>
                  <a:lnTo>
                    <a:pt x="0" y="1498599"/>
                  </a:lnTo>
                  <a:lnTo>
                    <a:pt x="769" y="1450098"/>
                  </a:lnTo>
                  <a:lnTo>
                    <a:pt x="3064" y="1401982"/>
                  </a:lnTo>
                  <a:lnTo>
                    <a:pt x="6860" y="1354274"/>
                  </a:lnTo>
                  <a:lnTo>
                    <a:pt x="12133" y="1306996"/>
                  </a:lnTo>
                  <a:lnTo>
                    <a:pt x="18862" y="1260174"/>
                  </a:lnTo>
                  <a:lnTo>
                    <a:pt x="27021" y="1213829"/>
                  </a:lnTo>
                  <a:lnTo>
                    <a:pt x="36589" y="1167986"/>
                  </a:lnTo>
                  <a:lnTo>
                    <a:pt x="47542" y="1122666"/>
                  </a:lnTo>
                  <a:lnTo>
                    <a:pt x="59857" y="1077895"/>
                  </a:lnTo>
                  <a:lnTo>
                    <a:pt x="73509" y="1033694"/>
                  </a:lnTo>
                  <a:lnTo>
                    <a:pt x="88478" y="990087"/>
                  </a:lnTo>
                  <a:lnTo>
                    <a:pt x="104737" y="947098"/>
                  </a:lnTo>
                  <a:lnTo>
                    <a:pt x="122266" y="904749"/>
                  </a:lnTo>
                  <a:lnTo>
                    <a:pt x="141040" y="863064"/>
                  </a:lnTo>
                  <a:lnTo>
                    <a:pt x="161036" y="822066"/>
                  </a:lnTo>
                  <a:lnTo>
                    <a:pt x="182231" y="781779"/>
                  </a:lnTo>
                  <a:lnTo>
                    <a:pt x="204601" y="742225"/>
                  </a:lnTo>
                  <a:lnTo>
                    <a:pt x="228124" y="703428"/>
                  </a:lnTo>
                  <a:lnTo>
                    <a:pt x="252776" y="665412"/>
                  </a:lnTo>
                  <a:lnTo>
                    <a:pt x="278533" y="628199"/>
                  </a:lnTo>
                  <a:lnTo>
                    <a:pt x="305374" y="591812"/>
                  </a:lnTo>
                  <a:lnTo>
                    <a:pt x="333273" y="556276"/>
                  </a:lnTo>
                  <a:lnTo>
                    <a:pt x="362209" y="521613"/>
                  </a:lnTo>
                  <a:lnTo>
                    <a:pt x="392157" y="487846"/>
                  </a:lnTo>
                  <a:lnTo>
                    <a:pt x="423095" y="454999"/>
                  </a:lnTo>
                  <a:lnTo>
                    <a:pt x="454999" y="423095"/>
                  </a:lnTo>
                  <a:lnTo>
                    <a:pt x="487846" y="392157"/>
                  </a:lnTo>
                  <a:lnTo>
                    <a:pt x="521613" y="362209"/>
                  </a:lnTo>
                  <a:lnTo>
                    <a:pt x="556276" y="333273"/>
                  </a:lnTo>
                  <a:lnTo>
                    <a:pt x="591812" y="305374"/>
                  </a:lnTo>
                  <a:lnTo>
                    <a:pt x="628199" y="278533"/>
                  </a:lnTo>
                  <a:lnTo>
                    <a:pt x="665412" y="252776"/>
                  </a:lnTo>
                  <a:lnTo>
                    <a:pt x="703428" y="228124"/>
                  </a:lnTo>
                  <a:lnTo>
                    <a:pt x="742225" y="204601"/>
                  </a:lnTo>
                  <a:lnTo>
                    <a:pt x="781779" y="182231"/>
                  </a:lnTo>
                  <a:lnTo>
                    <a:pt x="822066" y="161036"/>
                  </a:lnTo>
                  <a:lnTo>
                    <a:pt x="863064" y="141040"/>
                  </a:lnTo>
                  <a:lnTo>
                    <a:pt x="904749" y="122266"/>
                  </a:lnTo>
                  <a:lnTo>
                    <a:pt x="947098" y="104737"/>
                  </a:lnTo>
                  <a:lnTo>
                    <a:pt x="990087" y="88478"/>
                  </a:lnTo>
                  <a:lnTo>
                    <a:pt x="1033694" y="73509"/>
                  </a:lnTo>
                  <a:lnTo>
                    <a:pt x="1077895" y="59857"/>
                  </a:lnTo>
                  <a:lnTo>
                    <a:pt x="1122666" y="47542"/>
                  </a:lnTo>
                  <a:lnTo>
                    <a:pt x="1167986" y="36589"/>
                  </a:lnTo>
                  <a:lnTo>
                    <a:pt x="1213829" y="27021"/>
                  </a:lnTo>
                  <a:lnTo>
                    <a:pt x="1260174" y="18862"/>
                  </a:lnTo>
                  <a:lnTo>
                    <a:pt x="1306996" y="12133"/>
                  </a:lnTo>
                  <a:lnTo>
                    <a:pt x="1354274" y="6860"/>
                  </a:lnTo>
                  <a:lnTo>
                    <a:pt x="1401982" y="3064"/>
                  </a:lnTo>
                  <a:lnTo>
                    <a:pt x="1450098" y="769"/>
                  </a:lnTo>
                  <a:lnTo>
                    <a:pt x="1498599" y="0"/>
                  </a:lnTo>
                  <a:lnTo>
                    <a:pt x="1498599" y="1498599"/>
                  </a:lnTo>
                  <a:lnTo>
                    <a:pt x="1498599" y="2997199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75558" y="2348357"/>
              <a:ext cx="5193030" cy="2997200"/>
            </a:xfrm>
            <a:custGeom>
              <a:avLst/>
              <a:gdLst/>
              <a:ahLst/>
              <a:cxnLst/>
              <a:rect l="l" t="t" r="r" b="b"/>
              <a:pathLst>
                <a:path w="5193030" h="2997200">
                  <a:moveTo>
                    <a:pt x="5192522" y="0"/>
                  </a:moveTo>
                  <a:lnTo>
                    <a:pt x="0" y="0"/>
                  </a:lnTo>
                  <a:lnTo>
                    <a:pt x="0" y="2997200"/>
                  </a:lnTo>
                  <a:lnTo>
                    <a:pt x="5192522" y="2997200"/>
                  </a:lnTo>
                  <a:lnTo>
                    <a:pt x="519252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75558" y="2348357"/>
              <a:ext cx="5193030" cy="2997200"/>
            </a:xfrm>
            <a:custGeom>
              <a:avLst/>
              <a:gdLst/>
              <a:ahLst/>
              <a:cxnLst/>
              <a:rect l="l" t="t" r="r" b="b"/>
              <a:pathLst>
                <a:path w="5193030" h="2997200">
                  <a:moveTo>
                    <a:pt x="0" y="2997200"/>
                  </a:moveTo>
                  <a:lnTo>
                    <a:pt x="5192522" y="2997200"/>
                  </a:lnTo>
                  <a:lnTo>
                    <a:pt x="5192522" y="0"/>
                  </a:lnTo>
                  <a:lnTo>
                    <a:pt x="0" y="0"/>
                  </a:lnTo>
                  <a:lnTo>
                    <a:pt x="0" y="2997200"/>
                  </a:lnTo>
                  <a:close/>
                </a:path>
              </a:pathLst>
            </a:custGeom>
            <a:ln w="25400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368422" y="3733927"/>
            <a:ext cx="46069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Составление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плана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решения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задачи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097658" y="4342257"/>
            <a:ext cx="6183630" cy="1955800"/>
            <a:chOff x="2097658" y="3199257"/>
            <a:chExt cx="6183630" cy="1955800"/>
          </a:xfrm>
        </p:grpSpPr>
        <p:sp>
          <p:nvSpPr>
            <p:cNvPr id="15" name="object 15"/>
            <p:cNvSpPr/>
            <p:nvPr/>
          </p:nvSpPr>
          <p:spPr>
            <a:xfrm>
              <a:off x="2110358" y="3211957"/>
              <a:ext cx="965200" cy="1930400"/>
            </a:xfrm>
            <a:custGeom>
              <a:avLst/>
              <a:gdLst/>
              <a:ahLst/>
              <a:cxnLst/>
              <a:rect l="l" t="t" r="r" b="b"/>
              <a:pathLst>
                <a:path w="965200" h="1930400">
                  <a:moveTo>
                    <a:pt x="965200" y="0"/>
                  </a:moveTo>
                  <a:lnTo>
                    <a:pt x="917030" y="1181"/>
                  </a:lnTo>
                  <a:lnTo>
                    <a:pt x="869472" y="4688"/>
                  </a:lnTo>
                  <a:lnTo>
                    <a:pt x="822580" y="10466"/>
                  </a:lnTo>
                  <a:lnTo>
                    <a:pt x="776409" y="18459"/>
                  </a:lnTo>
                  <a:lnTo>
                    <a:pt x="731015" y="28612"/>
                  </a:lnTo>
                  <a:lnTo>
                    <a:pt x="686454" y="40869"/>
                  </a:lnTo>
                  <a:lnTo>
                    <a:pt x="642780" y="55175"/>
                  </a:lnTo>
                  <a:lnTo>
                    <a:pt x="600049" y="71476"/>
                  </a:lnTo>
                  <a:lnTo>
                    <a:pt x="558316" y="89715"/>
                  </a:lnTo>
                  <a:lnTo>
                    <a:pt x="517636" y="109838"/>
                  </a:lnTo>
                  <a:lnTo>
                    <a:pt x="478065" y="131788"/>
                  </a:lnTo>
                  <a:lnTo>
                    <a:pt x="439658" y="155511"/>
                  </a:lnTo>
                  <a:lnTo>
                    <a:pt x="402471" y="180951"/>
                  </a:lnTo>
                  <a:lnTo>
                    <a:pt x="366559" y="208053"/>
                  </a:lnTo>
                  <a:lnTo>
                    <a:pt x="331976" y="236762"/>
                  </a:lnTo>
                  <a:lnTo>
                    <a:pt x="298779" y="267023"/>
                  </a:lnTo>
                  <a:lnTo>
                    <a:pt x="267023" y="298779"/>
                  </a:lnTo>
                  <a:lnTo>
                    <a:pt x="236762" y="331976"/>
                  </a:lnTo>
                  <a:lnTo>
                    <a:pt x="208053" y="366559"/>
                  </a:lnTo>
                  <a:lnTo>
                    <a:pt x="180951" y="402471"/>
                  </a:lnTo>
                  <a:lnTo>
                    <a:pt x="155511" y="439658"/>
                  </a:lnTo>
                  <a:lnTo>
                    <a:pt x="131788" y="478065"/>
                  </a:lnTo>
                  <a:lnTo>
                    <a:pt x="109838" y="517636"/>
                  </a:lnTo>
                  <a:lnTo>
                    <a:pt x="89715" y="558316"/>
                  </a:lnTo>
                  <a:lnTo>
                    <a:pt x="71476" y="600049"/>
                  </a:lnTo>
                  <a:lnTo>
                    <a:pt x="55175" y="642780"/>
                  </a:lnTo>
                  <a:lnTo>
                    <a:pt x="40869" y="686454"/>
                  </a:lnTo>
                  <a:lnTo>
                    <a:pt x="28612" y="731015"/>
                  </a:lnTo>
                  <a:lnTo>
                    <a:pt x="18459" y="776409"/>
                  </a:lnTo>
                  <a:lnTo>
                    <a:pt x="10466" y="822580"/>
                  </a:lnTo>
                  <a:lnTo>
                    <a:pt x="4688" y="869472"/>
                  </a:lnTo>
                  <a:lnTo>
                    <a:pt x="1181" y="917030"/>
                  </a:lnTo>
                  <a:lnTo>
                    <a:pt x="0" y="965199"/>
                  </a:lnTo>
                  <a:lnTo>
                    <a:pt x="1181" y="1013380"/>
                  </a:lnTo>
                  <a:lnTo>
                    <a:pt x="4688" y="1060947"/>
                  </a:lnTo>
                  <a:lnTo>
                    <a:pt x="10466" y="1107848"/>
                  </a:lnTo>
                  <a:lnTo>
                    <a:pt x="18459" y="1154026"/>
                  </a:lnTo>
                  <a:lnTo>
                    <a:pt x="28612" y="1199425"/>
                  </a:lnTo>
                  <a:lnTo>
                    <a:pt x="40869" y="1243992"/>
                  </a:lnTo>
                  <a:lnTo>
                    <a:pt x="55175" y="1287669"/>
                  </a:lnTo>
                  <a:lnTo>
                    <a:pt x="71476" y="1330403"/>
                  </a:lnTo>
                  <a:lnTo>
                    <a:pt x="89715" y="1372138"/>
                  </a:lnTo>
                  <a:lnTo>
                    <a:pt x="109838" y="1412819"/>
                  </a:lnTo>
                  <a:lnTo>
                    <a:pt x="131788" y="1452390"/>
                  </a:lnTo>
                  <a:lnTo>
                    <a:pt x="155511" y="1490797"/>
                  </a:lnTo>
                  <a:lnTo>
                    <a:pt x="180951" y="1527983"/>
                  </a:lnTo>
                  <a:lnTo>
                    <a:pt x="208053" y="1563894"/>
                  </a:lnTo>
                  <a:lnTo>
                    <a:pt x="236762" y="1598474"/>
                  </a:lnTo>
                  <a:lnTo>
                    <a:pt x="267023" y="1631669"/>
                  </a:lnTo>
                  <a:lnTo>
                    <a:pt x="298779" y="1663422"/>
                  </a:lnTo>
                  <a:lnTo>
                    <a:pt x="331976" y="1693680"/>
                  </a:lnTo>
                  <a:lnTo>
                    <a:pt x="366559" y="1722385"/>
                  </a:lnTo>
                  <a:lnTo>
                    <a:pt x="402471" y="1749484"/>
                  </a:lnTo>
                  <a:lnTo>
                    <a:pt x="439658" y="1774920"/>
                  </a:lnTo>
                  <a:lnTo>
                    <a:pt x="478065" y="1798639"/>
                  </a:lnTo>
                  <a:lnTo>
                    <a:pt x="517636" y="1820586"/>
                  </a:lnTo>
                  <a:lnTo>
                    <a:pt x="558316" y="1840704"/>
                  </a:lnTo>
                  <a:lnTo>
                    <a:pt x="600049" y="1858940"/>
                  </a:lnTo>
                  <a:lnTo>
                    <a:pt x="642780" y="1875237"/>
                  </a:lnTo>
                  <a:lnTo>
                    <a:pt x="686454" y="1889540"/>
                  </a:lnTo>
                  <a:lnTo>
                    <a:pt x="731015" y="1901795"/>
                  </a:lnTo>
                  <a:lnTo>
                    <a:pt x="776409" y="1911945"/>
                  </a:lnTo>
                  <a:lnTo>
                    <a:pt x="822580" y="1919936"/>
                  </a:lnTo>
                  <a:lnTo>
                    <a:pt x="869472" y="1925712"/>
                  </a:lnTo>
                  <a:lnTo>
                    <a:pt x="917030" y="1929218"/>
                  </a:lnTo>
                  <a:lnTo>
                    <a:pt x="965200" y="1930399"/>
                  </a:lnTo>
                  <a:lnTo>
                    <a:pt x="965200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10358" y="3211957"/>
              <a:ext cx="965200" cy="1930400"/>
            </a:xfrm>
            <a:custGeom>
              <a:avLst/>
              <a:gdLst/>
              <a:ahLst/>
              <a:cxnLst/>
              <a:rect l="l" t="t" r="r" b="b"/>
              <a:pathLst>
                <a:path w="965200" h="1930400">
                  <a:moveTo>
                    <a:pt x="965200" y="1930399"/>
                  </a:moveTo>
                  <a:lnTo>
                    <a:pt x="917030" y="1929218"/>
                  </a:lnTo>
                  <a:lnTo>
                    <a:pt x="869472" y="1925712"/>
                  </a:lnTo>
                  <a:lnTo>
                    <a:pt x="822580" y="1919936"/>
                  </a:lnTo>
                  <a:lnTo>
                    <a:pt x="776409" y="1911945"/>
                  </a:lnTo>
                  <a:lnTo>
                    <a:pt x="731015" y="1901795"/>
                  </a:lnTo>
                  <a:lnTo>
                    <a:pt x="686454" y="1889540"/>
                  </a:lnTo>
                  <a:lnTo>
                    <a:pt x="642780" y="1875237"/>
                  </a:lnTo>
                  <a:lnTo>
                    <a:pt x="600049" y="1858940"/>
                  </a:lnTo>
                  <a:lnTo>
                    <a:pt x="558316" y="1840704"/>
                  </a:lnTo>
                  <a:lnTo>
                    <a:pt x="517636" y="1820586"/>
                  </a:lnTo>
                  <a:lnTo>
                    <a:pt x="478065" y="1798639"/>
                  </a:lnTo>
                  <a:lnTo>
                    <a:pt x="439658" y="1774920"/>
                  </a:lnTo>
                  <a:lnTo>
                    <a:pt x="402471" y="1749484"/>
                  </a:lnTo>
                  <a:lnTo>
                    <a:pt x="366559" y="1722385"/>
                  </a:lnTo>
                  <a:lnTo>
                    <a:pt x="331976" y="1693680"/>
                  </a:lnTo>
                  <a:lnTo>
                    <a:pt x="298779" y="1663422"/>
                  </a:lnTo>
                  <a:lnTo>
                    <a:pt x="267023" y="1631669"/>
                  </a:lnTo>
                  <a:lnTo>
                    <a:pt x="236762" y="1598474"/>
                  </a:lnTo>
                  <a:lnTo>
                    <a:pt x="208053" y="1563894"/>
                  </a:lnTo>
                  <a:lnTo>
                    <a:pt x="180951" y="1527983"/>
                  </a:lnTo>
                  <a:lnTo>
                    <a:pt x="155511" y="1490797"/>
                  </a:lnTo>
                  <a:lnTo>
                    <a:pt x="131788" y="1452390"/>
                  </a:lnTo>
                  <a:lnTo>
                    <a:pt x="109838" y="1412819"/>
                  </a:lnTo>
                  <a:lnTo>
                    <a:pt x="89715" y="1372138"/>
                  </a:lnTo>
                  <a:lnTo>
                    <a:pt x="71476" y="1330403"/>
                  </a:lnTo>
                  <a:lnTo>
                    <a:pt x="55175" y="1287669"/>
                  </a:lnTo>
                  <a:lnTo>
                    <a:pt x="40869" y="1243992"/>
                  </a:lnTo>
                  <a:lnTo>
                    <a:pt x="28612" y="1199425"/>
                  </a:lnTo>
                  <a:lnTo>
                    <a:pt x="18459" y="1154026"/>
                  </a:lnTo>
                  <a:lnTo>
                    <a:pt x="10466" y="1107848"/>
                  </a:lnTo>
                  <a:lnTo>
                    <a:pt x="4688" y="1060947"/>
                  </a:lnTo>
                  <a:lnTo>
                    <a:pt x="1181" y="1013380"/>
                  </a:lnTo>
                  <a:lnTo>
                    <a:pt x="0" y="965199"/>
                  </a:lnTo>
                  <a:lnTo>
                    <a:pt x="1181" y="917030"/>
                  </a:lnTo>
                  <a:lnTo>
                    <a:pt x="4688" y="869472"/>
                  </a:lnTo>
                  <a:lnTo>
                    <a:pt x="10466" y="822580"/>
                  </a:lnTo>
                  <a:lnTo>
                    <a:pt x="18459" y="776409"/>
                  </a:lnTo>
                  <a:lnTo>
                    <a:pt x="28612" y="731015"/>
                  </a:lnTo>
                  <a:lnTo>
                    <a:pt x="40869" y="686454"/>
                  </a:lnTo>
                  <a:lnTo>
                    <a:pt x="55175" y="642780"/>
                  </a:lnTo>
                  <a:lnTo>
                    <a:pt x="71476" y="600049"/>
                  </a:lnTo>
                  <a:lnTo>
                    <a:pt x="89715" y="558316"/>
                  </a:lnTo>
                  <a:lnTo>
                    <a:pt x="109838" y="517636"/>
                  </a:lnTo>
                  <a:lnTo>
                    <a:pt x="131788" y="478065"/>
                  </a:lnTo>
                  <a:lnTo>
                    <a:pt x="155511" y="439658"/>
                  </a:lnTo>
                  <a:lnTo>
                    <a:pt x="180951" y="402471"/>
                  </a:lnTo>
                  <a:lnTo>
                    <a:pt x="208053" y="366559"/>
                  </a:lnTo>
                  <a:lnTo>
                    <a:pt x="236762" y="331976"/>
                  </a:lnTo>
                  <a:lnTo>
                    <a:pt x="267023" y="298779"/>
                  </a:lnTo>
                  <a:lnTo>
                    <a:pt x="298779" y="267023"/>
                  </a:lnTo>
                  <a:lnTo>
                    <a:pt x="331976" y="236762"/>
                  </a:lnTo>
                  <a:lnTo>
                    <a:pt x="366559" y="208053"/>
                  </a:lnTo>
                  <a:lnTo>
                    <a:pt x="402471" y="180951"/>
                  </a:lnTo>
                  <a:lnTo>
                    <a:pt x="439658" y="155511"/>
                  </a:lnTo>
                  <a:lnTo>
                    <a:pt x="478065" y="131788"/>
                  </a:lnTo>
                  <a:lnTo>
                    <a:pt x="517636" y="109838"/>
                  </a:lnTo>
                  <a:lnTo>
                    <a:pt x="558316" y="89715"/>
                  </a:lnTo>
                  <a:lnTo>
                    <a:pt x="600049" y="71476"/>
                  </a:lnTo>
                  <a:lnTo>
                    <a:pt x="642780" y="55175"/>
                  </a:lnTo>
                  <a:lnTo>
                    <a:pt x="686454" y="40869"/>
                  </a:lnTo>
                  <a:lnTo>
                    <a:pt x="731015" y="28612"/>
                  </a:lnTo>
                  <a:lnTo>
                    <a:pt x="776409" y="18459"/>
                  </a:lnTo>
                  <a:lnTo>
                    <a:pt x="822580" y="10466"/>
                  </a:lnTo>
                  <a:lnTo>
                    <a:pt x="869472" y="4688"/>
                  </a:lnTo>
                  <a:lnTo>
                    <a:pt x="917030" y="1181"/>
                  </a:lnTo>
                  <a:lnTo>
                    <a:pt x="965200" y="0"/>
                  </a:lnTo>
                  <a:lnTo>
                    <a:pt x="965200" y="965199"/>
                  </a:lnTo>
                  <a:lnTo>
                    <a:pt x="965200" y="19303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75558" y="3211957"/>
              <a:ext cx="5193030" cy="1930400"/>
            </a:xfrm>
            <a:custGeom>
              <a:avLst/>
              <a:gdLst/>
              <a:ahLst/>
              <a:cxnLst/>
              <a:rect l="l" t="t" r="r" b="b"/>
              <a:pathLst>
                <a:path w="5193030" h="1930400">
                  <a:moveTo>
                    <a:pt x="5192522" y="0"/>
                  </a:moveTo>
                  <a:lnTo>
                    <a:pt x="0" y="0"/>
                  </a:lnTo>
                  <a:lnTo>
                    <a:pt x="0" y="1930400"/>
                  </a:lnTo>
                  <a:lnTo>
                    <a:pt x="5192522" y="1930400"/>
                  </a:lnTo>
                  <a:lnTo>
                    <a:pt x="519252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075558" y="3211957"/>
              <a:ext cx="5193030" cy="1930400"/>
            </a:xfrm>
            <a:custGeom>
              <a:avLst/>
              <a:gdLst/>
              <a:ahLst/>
              <a:cxnLst/>
              <a:rect l="l" t="t" r="r" b="b"/>
              <a:pathLst>
                <a:path w="5193030" h="1930400">
                  <a:moveTo>
                    <a:pt x="0" y="1930400"/>
                  </a:moveTo>
                  <a:lnTo>
                    <a:pt x="5192522" y="1930400"/>
                  </a:lnTo>
                  <a:lnTo>
                    <a:pt x="5192522" y="0"/>
                  </a:lnTo>
                  <a:lnTo>
                    <a:pt x="0" y="0"/>
                  </a:lnTo>
                  <a:lnTo>
                    <a:pt x="0" y="1930400"/>
                  </a:lnTo>
                  <a:close/>
                </a:path>
              </a:pathLst>
            </a:custGeom>
            <a:ln w="25400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377565" y="4466082"/>
            <a:ext cx="4588510" cy="623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ts val="235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Практическая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реализация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350"/>
              </a:lnSpc>
            </a:pPr>
            <a:r>
              <a:rPr sz="2000" b="1" spc="-10" dirty="0">
                <a:latin typeface="Arial"/>
                <a:cs typeface="Arial"/>
              </a:rPr>
              <a:t>намеченного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плана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решения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задачи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631058" y="5180457"/>
            <a:ext cx="5643880" cy="914400"/>
            <a:chOff x="2631058" y="4037457"/>
            <a:chExt cx="5643880" cy="914400"/>
          </a:xfrm>
        </p:grpSpPr>
        <p:sp>
          <p:nvSpPr>
            <p:cNvPr id="21" name="object 21"/>
            <p:cNvSpPr/>
            <p:nvPr/>
          </p:nvSpPr>
          <p:spPr>
            <a:xfrm>
              <a:off x="2643758" y="4075557"/>
              <a:ext cx="431800" cy="863600"/>
            </a:xfrm>
            <a:custGeom>
              <a:avLst/>
              <a:gdLst/>
              <a:ahLst/>
              <a:cxnLst/>
              <a:rect l="l" t="t" r="r" b="b"/>
              <a:pathLst>
                <a:path w="431800" h="863600">
                  <a:moveTo>
                    <a:pt x="431800" y="0"/>
                  </a:moveTo>
                  <a:lnTo>
                    <a:pt x="384767" y="2533"/>
                  </a:lnTo>
                  <a:lnTo>
                    <a:pt x="339198" y="9958"/>
                  </a:lnTo>
                  <a:lnTo>
                    <a:pt x="295355" y="22010"/>
                  </a:lnTo>
                  <a:lnTo>
                    <a:pt x="253503" y="38427"/>
                  </a:lnTo>
                  <a:lnTo>
                    <a:pt x="213905" y="58946"/>
                  </a:lnTo>
                  <a:lnTo>
                    <a:pt x="176826" y="83303"/>
                  </a:lnTo>
                  <a:lnTo>
                    <a:pt x="142530" y="111235"/>
                  </a:lnTo>
                  <a:lnTo>
                    <a:pt x="111280" y="142479"/>
                  </a:lnTo>
                  <a:lnTo>
                    <a:pt x="83340" y="176771"/>
                  </a:lnTo>
                  <a:lnTo>
                    <a:pt x="58975" y="213849"/>
                  </a:lnTo>
                  <a:lnTo>
                    <a:pt x="38447" y="253448"/>
                  </a:lnTo>
                  <a:lnTo>
                    <a:pt x="22022" y="295306"/>
                  </a:lnTo>
                  <a:lnTo>
                    <a:pt x="9963" y="339159"/>
                  </a:lnTo>
                  <a:lnTo>
                    <a:pt x="2534" y="384745"/>
                  </a:lnTo>
                  <a:lnTo>
                    <a:pt x="0" y="431800"/>
                  </a:lnTo>
                  <a:lnTo>
                    <a:pt x="2534" y="478854"/>
                  </a:lnTo>
                  <a:lnTo>
                    <a:pt x="9963" y="524440"/>
                  </a:lnTo>
                  <a:lnTo>
                    <a:pt x="22022" y="568293"/>
                  </a:lnTo>
                  <a:lnTo>
                    <a:pt x="38447" y="610151"/>
                  </a:lnTo>
                  <a:lnTo>
                    <a:pt x="58975" y="649750"/>
                  </a:lnTo>
                  <a:lnTo>
                    <a:pt x="83340" y="686828"/>
                  </a:lnTo>
                  <a:lnTo>
                    <a:pt x="111280" y="721120"/>
                  </a:lnTo>
                  <a:lnTo>
                    <a:pt x="142530" y="752364"/>
                  </a:lnTo>
                  <a:lnTo>
                    <a:pt x="176826" y="780296"/>
                  </a:lnTo>
                  <a:lnTo>
                    <a:pt x="213905" y="804653"/>
                  </a:lnTo>
                  <a:lnTo>
                    <a:pt x="253503" y="825172"/>
                  </a:lnTo>
                  <a:lnTo>
                    <a:pt x="295355" y="841589"/>
                  </a:lnTo>
                  <a:lnTo>
                    <a:pt x="339198" y="853641"/>
                  </a:lnTo>
                  <a:lnTo>
                    <a:pt x="384767" y="861066"/>
                  </a:lnTo>
                  <a:lnTo>
                    <a:pt x="431800" y="863600"/>
                  </a:lnTo>
                  <a:lnTo>
                    <a:pt x="431800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643758" y="4075557"/>
              <a:ext cx="431800" cy="863600"/>
            </a:xfrm>
            <a:custGeom>
              <a:avLst/>
              <a:gdLst/>
              <a:ahLst/>
              <a:cxnLst/>
              <a:rect l="l" t="t" r="r" b="b"/>
              <a:pathLst>
                <a:path w="431800" h="863600">
                  <a:moveTo>
                    <a:pt x="431800" y="863600"/>
                  </a:moveTo>
                  <a:lnTo>
                    <a:pt x="384767" y="861066"/>
                  </a:lnTo>
                  <a:lnTo>
                    <a:pt x="339198" y="853641"/>
                  </a:lnTo>
                  <a:lnTo>
                    <a:pt x="295355" y="841589"/>
                  </a:lnTo>
                  <a:lnTo>
                    <a:pt x="253503" y="825172"/>
                  </a:lnTo>
                  <a:lnTo>
                    <a:pt x="213905" y="804653"/>
                  </a:lnTo>
                  <a:lnTo>
                    <a:pt x="176826" y="780296"/>
                  </a:lnTo>
                  <a:lnTo>
                    <a:pt x="142530" y="752364"/>
                  </a:lnTo>
                  <a:lnTo>
                    <a:pt x="111280" y="721120"/>
                  </a:lnTo>
                  <a:lnTo>
                    <a:pt x="83340" y="686828"/>
                  </a:lnTo>
                  <a:lnTo>
                    <a:pt x="58975" y="649750"/>
                  </a:lnTo>
                  <a:lnTo>
                    <a:pt x="38447" y="610151"/>
                  </a:lnTo>
                  <a:lnTo>
                    <a:pt x="22022" y="568293"/>
                  </a:lnTo>
                  <a:lnTo>
                    <a:pt x="9963" y="524440"/>
                  </a:lnTo>
                  <a:lnTo>
                    <a:pt x="2534" y="478854"/>
                  </a:lnTo>
                  <a:lnTo>
                    <a:pt x="0" y="431800"/>
                  </a:lnTo>
                  <a:lnTo>
                    <a:pt x="2534" y="384745"/>
                  </a:lnTo>
                  <a:lnTo>
                    <a:pt x="9963" y="339159"/>
                  </a:lnTo>
                  <a:lnTo>
                    <a:pt x="22022" y="295306"/>
                  </a:lnTo>
                  <a:lnTo>
                    <a:pt x="38447" y="253448"/>
                  </a:lnTo>
                  <a:lnTo>
                    <a:pt x="58975" y="213849"/>
                  </a:lnTo>
                  <a:lnTo>
                    <a:pt x="83340" y="176771"/>
                  </a:lnTo>
                  <a:lnTo>
                    <a:pt x="111280" y="142479"/>
                  </a:lnTo>
                  <a:lnTo>
                    <a:pt x="142530" y="111235"/>
                  </a:lnTo>
                  <a:lnTo>
                    <a:pt x="176826" y="83303"/>
                  </a:lnTo>
                  <a:lnTo>
                    <a:pt x="213905" y="58946"/>
                  </a:lnTo>
                  <a:lnTo>
                    <a:pt x="253503" y="38427"/>
                  </a:lnTo>
                  <a:lnTo>
                    <a:pt x="295355" y="22010"/>
                  </a:lnTo>
                  <a:lnTo>
                    <a:pt x="339198" y="9958"/>
                  </a:lnTo>
                  <a:lnTo>
                    <a:pt x="384767" y="2533"/>
                  </a:lnTo>
                  <a:lnTo>
                    <a:pt x="431800" y="0"/>
                  </a:lnTo>
                  <a:lnTo>
                    <a:pt x="431800" y="431800"/>
                  </a:lnTo>
                  <a:lnTo>
                    <a:pt x="431800" y="86360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069589" y="4050157"/>
              <a:ext cx="5193030" cy="863600"/>
            </a:xfrm>
            <a:custGeom>
              <a:avLst/>
              <a:gdLst/>
              <a:ahLst/>
              <a:cxnLst/>
              <a:rect l="l" t="t" r="r" b="b"/>
              <a:pathLst>
                <a:path w="5193030" h="863600">
                  <a:moveTo>
                    <a:pt x="5192521" y="0"/>
                  </a:moveTo>
                  <a:lnTo>
                    <a:pt x="0" y="0"/>
                  </a:lnTo>
                  <a:lnTo>
                    <a:pt x="0" y="863600"/>
                  </a:lnTo>
                  <a:lnTo>
                    <a:pt x="5192521" y="863600"/>
                  </a:lnTo>
                  <a:lnTo>
                    <a:pt x="519252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069589" y="4050157"/>
              <a:ext cx="5193030" cy="863600"/>
            </a:xfrm>
            <a:custGeom>
              <a:avLst/>
              <a:gdLst/>
              <a:ahLst/>
              <a:cxnLst/>
              <a:rect l="l" t="t" r="r" b="b"/>
              <a:pathLst>
                <a:path w="5193030" h="863600">
                  <a:moveTo>
                    <a:pt x="0" y="863600"/>
                  </a:moveTo>
                  <a:lnTo>
                    <a:pt x="5192521" y="863600"/>
                  </a:lnTo>
                  <a:lnTo>
                    <a:pt x="5192521" y="0"/>
                  </a:lnTo>
                  <a:lnTo>
                    <a:pt x="0" y="0"/>
                  </a:lnTo>
                  <a:lnTo>
                    <a:pt x="0" y="863600"/>
                  </a:lnTo>
                  <a:close/>
                </a:path>
              </a:pathLst>
            </a:custGeom>
            <a:ln w="25400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955161" y="5436235"/>
            <a:ext cx="342137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541270" algn="l"/>
              </a:tabLst>
            </a:pPr>
            <a:r>
              <a:rPr sz="2000" b="1" dirty="0">
                <a:latin typeface="Arial"/>
                <a:cs typeface="Arial"/>
              </a:rPr>
              <a:t>Проверка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решения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задачи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44601" y="1475701"/>
            <a:ext cx="7661275" cy="77713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100" rIns="0" bIns="0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Этапы</a:t>
            </a:r>
            <a:r>
              <a:rPr sz="2400" b="1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мыслительной</a:t>
            </a:r>
            <a:r>
              <a:rPr sz="2400" b="1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деятельности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в</a:t>
            </a:r>
            <a:r>
              <a:rPr sz="2400" b="1" spc="-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процессе</a:t>
            </a:r>
            <a:r>
              <a:rPr sz="2400" b="1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решения</a:t>
            </a:r>
            <a:r>
              <a:rPr sz="2400" b="1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нестандартных</a:t>
            </a:r>
            <a:r>
              <a:rPr sz="24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задач</a:t>
            </a:r>
            <a:endParaRPr sz="24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484502" y="2916301"/>
            <a:ext cx="503555" cy="431800"/>
          </a:xfrm>
          <a:custGeom>
            <a:avLst/>
            <a:gdLst/>
            <a:ahLst/>
            <a:cxnLst/>
            <a:rect l="l" t="t" r="r" b="b"/>
            <a:pathLst>
              <a:path w="503555" h="431800">
                <a:moveTo>
                  <a:pt x="503237" y="0"/>
                </a:moveTo>
                <a:lnTo>
                  <a:pt x="0" y="0"/>
                </a:lnTo>
                <a:lnTo>
                  <a:pt x="0" y="431800"/>
                </a:lnTo>
                <a:lnTo>
                  <a:pt x="503237" y="431800"/>
                </a:lnTo>
                <a:lnTo>
                  <a:pt x="503237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484502" y="2916301"/>
            <a:ext cx="503555" cy="395620"/>
          </a:xfrm>
          <a:prstGeom prst="rect">
            <a:avLst/>
          </a:prstGeom>
          <a:ln w="25400">
            <a:solidFill>
              <a:srgbClr val="88A3A7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23825">
              <a:spcBef>
                <a:spcPts val="204"/>
              </a:spcBef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endParaRPr sz="24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484502" y="3708400"/>
            <a:ext cx="503555" cy="431800"/>
          </a:xfrm>
          <a:custGeom>
            <a:avLst/>
            <a:gdLst/>
            <a:ahLst/>
            <a:cxnLst/>
            <a:rect l="l" t="t" r="r" b="b"/>
            <a:pathLst>
              <a:path w="503555" h="431800">
                <a:moveTo>
                  <a:pt x="503237" y="0"/>
                </a:moveTo>
                <a:lnTo>
                  <a:pt x="0" y="0"/>
                </a:lnTo>
                <a:lnTo>
                  <a:pt x="0" y="431800"/>
                </a:lnTo>
                <a:lnTo>
                  <a:pt x="503237" y="431800"/>
                </a:lnTo>
                <a:lnTo>
                  <a:pt x="503237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484502" y="3708400"/>
            <a:ext cx="503555" cy="395620"/>
          </a:xfrm>
          <a:prstGeom prst="rect">
            <a:avLst/>
          </a:prstGeom>
          <a:ln w="25400">
            <a:solidFill>
              <a:srgbClr val="88A3A7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23825">
              <a:spcBef>
                <a:spcPts val="204"/>
              </a:spcBef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2.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484502" y="4643438"/>
            <a:ext cx="503555" cy="433705"/>
          </a:xfrm>
          <a:custGeom>
            <a:avLst/>
            <a:gdLst/>
            <a:ahLst/>
            <a:cxnLst/>
            <a:rect l="l" t="t" r="r" b="b"/>
            <a:pathLst>
              <a:path w="503555" h="433704">
                <a:moveTo>
                  <a:pt x="503237" y="0"/>
                </a:moveTo>
                <a:lnTo>
                  <a:pt x="0" y="0"/>
                </a:lnTo>
                <a:lnTo>
                  <a:pt x="0" y="433387"/>
                </a:lnTo>
                <a:lnTo>
                  <a:pt x="503237" y="433387"/>
                </a:lnTo>
                <a:lnTo>
                  <a:pt x="503237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484502" y="4643437"/>
            <a:ext cx="503555" cy="396262"/>
          </a:xfrm>
          <a:prstGeom prst="rect">
            <a:avLst/>
          </a:prstGeom>
          <a:ln w="25400">
            <a:solidFill>
              <a:srgbClr val="88A3A7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123825">
              <a:spcBef>
                <a:spcPts val="210"/>
              </a:spcBef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3.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484502" y="5435600"/>
            <a:ext cx="503555" cy="431800"/>
          </a:xfrm>
          <a:custGeom>
            <a:avLst/>
            <a:gdLst/>
            <a:ahLst/>
            <a:cxnLst/>
            <a:rect l="l" t="t" r="r" b="b"/>
            <a:pathLst>
              <a:path w="503555" h="431800">
                <a:moveTo>
                  <a:pt x="503237" y="0"/>
                </a:moveTo>
                <a:lnTo>
                  <a:pt x="0" y="0"/>
                </a:lnTo>
                <a:lnTo>
                  <a:pt x="0" y="431800"/>
                </a:lnTo>
                <a:lnTo>
                  <a:pt x="503237" y="431800"/>
                </a:lnTo>
                <a:lnTo>
                  <a:pt x="503237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484502" y="5435600"/>
            <a:ext cx="503555" cy="395620"/>
          </a:xfrm>
          <a:prstGeom prst="rect">
            <a:avLst/>
          </a:prstGeom>
          <a:ln w="25400">
            <a:solidFill>
              <a:srgbClr val="88A3A7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23825">
              <a:spcBef>
                <a:spcPts val="204"/>
              </a:spcBef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4.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35" name="Рисунок 3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  <p:pic>
        <p:nvPicPr>
          <p:cNvPr id="36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588224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28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116632" y="767840"/>
            <a:ext cx="9577064" cy="1299830"/>
          </a:xfrm>
          <a:prstGeom prst="rect">
            <a:avLst/>
          </a:prstGeom>
        </p:spPr>
        <p:txBody>
          <a:bodyPr vert="horz" wrap="square" lIns="0" tIns="68059" rIns="0" bIns="0" rtlCol="0" anchor="ctr">
            <a:spAutoFit/>
          </a:bodyPr>
          <a:lstStyle/>
          <a:p>
            <a:pPr marL="2002789">
              <a:spcBef>
                <a:spcPts val="100"/>
              </a:spcBef>
            </a:pPr>
            <a:r>
              <a:rPr sz="4000" dirty="0">
                <a:solidFill>
                  <a:srgbClr val="FF0000"/>
                </a:solidFill>
              </a:rPr>
              <a:t>Этап</a:t>
            </a:r>
            <a:r>
              <a:rPr sz="4000" spc="-20" dirty="0">
                <a:solidFill>
                  <a:srgbClr val="FF0000"/>
                </a:solidFill>
              </a:rPr>
              <a:t> </a:t>
            </a:r>
            <a:r>
              <a:rPr sz="4000" dirty="0">
                <a:solidFill>
                  <a:srgbClr val="FF0000"/>
                </a:solidFill>
              </a:rPr>
              <a:t>1.</a:t>
            </a:r>
            <a:r>
              <a:rPr sz="4000" spc="-50" dirty="0">
                <a:solidFill>
                  <a:srgbClr val="FF0000"/>
                </a:solidFill>
              </a:rPr>
              <a:t> </a:t>
            </a:r>
            <a:r>
              <a:rPr sz="4000" dirty="0">
                <a:solidFill>
                  <a:srgbClr val="FF0000"/>
                </a:solidFill>
              </a:rPr>
              <a:t>Усвоение</a:t>
            </a:r>
            <a:r>
              <a:rPr sz="4000" spc="-45" dirty="0">
                <a:solidFill>
                  <a:srgbClr val="FF0000"/>
                </a:solidFill>
              </a:rPr>
              <a:t> </a:t>
            </a:r>
            <a:r>
              <a:rPr sz="4000" spc="-10" dirty="0">
                <a:solidFill>
                  <a:srgbClr val="FF0000"/>
                </a:solidFill>
              </a:rPr>
              <a:t>содержания,</a:t>
            </a:r>
            <a:endParaRPr sz="4000" dirty="0"/>
          </a:p>
          <a:p>
            <a:pPr marL="2098675"/>
            <a:r>
              <a:rPr sz="4000" dirty="0">
                <a:solidFill>
                  <a:srgbClr val="FF0000"/>
                </a:solidFill>
              </a:rPr>
              <a:t>осмысление</a:t>
            </a:r>
            <a:r>
              <a:rPr sz="4000" spc="-100" dirty="0">
                <a:solidFill>
                  <a:srgbClr val="FF0000"/>
                </a:solidFill>
              </a:rPr>
              <a:t> </a:t>
            </a:r>
            <a:r>
              <a:rPr sz="4000" dirty="0">
                <a:solidFill>
                  <a:srgbClr val="FF0000"/>
                </a:solidFill>
              </a:rPr>
              <a:t>условия</a:t>
            </a:r>
            <a:r>
              <a:rPr sz="4000" spc="-85" dirty="0">
                <a:solidFill>
                  <a:srgbClr val="FF0000"/>
                </a:solidFill>
              </a:rPr>
              <a:t> </a:t>
            </a:r>
            <a:r>
              <a:rPr sz="4000" spc="-10" dirty="0">
                <a:solidFill>
                  <a:srgbClr val="FF0000"/>
                </a:solidFill>
              </a:rPr>
              <a:t>задачи</a:t>
            </a:r>
            <a:endParaRPr sz="40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969897" y="2578100"/>
            <a:ext cx="6430010" cy="4826000"/>
            <a:chOff x="1969897" y="1435100"/>
            <a:chExt cx="6430010" cy="4826000"/>
          </a:xfrm>
        </p:grpSpPr>
        <p:sp>
          <p:nvSpPr>
            <p:cNvPr id="4" name="object 4"/>
            <p:cNvSpPr/>
            <p:nvPr/>
          </p:nvSpPr>
          <p:spPr>
            <a:xfrm>
              <a:off x="1982597" y="1447800"/>
              <a:ext cx="4800600" cy="4800600"/>
            </a:xfrm>
            <a:custGeom>
              <a:avLst/>
              <a:gdLst/>
              <a:ahLst/>
              <a:cxnLst/>
              <a:rect l="l" t="t" r="r" b="b"/>
              <a:pathLst>
                <a:path w="4800600" h="4800600">
                  <a:moveTo>
                    <a:pt x="2400300" y="0"/>
                  </a:moveTo>
                  <a:lnTo>
                    <a:pt x="0" y="4800600"/>
                  </a:lnTo>
                  <a:lnTo>
                    <a:pt x="4800600" y="4800600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82597" y="1447800"/>
              <a:ext cx="4800600" cy="4800600"/>
            </a:xfrm>
            <a:custGeom>
              <a:avLst/>
              <a:gdLst/>
              <a:ahLst/>
              <a:cxnLst/>
              <a:rect l="l" t="t" r="r" b="b"/>
              <a:pathLst>
                <a:path w="4800600" h="4800600">
                  <a:moveTo>
                    <a:pt x="0" y="4800600"/>
                  </a:moveTo>
                  <a:lnTo>
                    <a:pt x="2400300" y="0"/>
                  </a:lnTo>
                  <a:lnTo>
                    <a:pt x="4800600" y="4800600"/>
                  </a:lnTo>
                  <a:lnTo>
                    <a:pt x="0" y="480060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07486" y="1930400"/>
              <a:ext cx="4871085" cy="1136650"/>
            </a:xfrm>
            <a:custGeom>
              <a:avLst/>
              <a:gdLst/>
              <a:ahLst/>
              <a:cxnLst/>
              <a:rect l="l" t="t" r="r" b="b"/>
              <a:pathLst>
                <a:path w="4871084" h="1136650">
                  <a:moveTo>
                    <a:pt x="4681728" y="0"/>
                  </a:moveTo>
                  <a:lnTo>
                    <a:pt x="189356" y="0"/>
                  </a:lnTo>
                  <a:lnTo>
                    <a:pt x="139038" y="6768"/>
                  </a:lnTo>
                  <a:lnTo>
                    <a:pt x="93810" y="25870"/>
                  </a:lnTo>
                  <a:lnTo>
                    <a:pt x="55483" y="55499"/>
                  </a:lnTo>
                  <a:lnTo>
                    <a:pt x="25865" y="93848"/>
                  </a:lnTo>
                  <a:lnTo>
                    <a:pt x="6768" y="139112"/>
                  </a:lnTo>
                  <a:lnTo>
                    <a:pt x="0" y="189484"/>
                  </a:lnTo>
                  <a:lnTo>
                    <a:pt x="0" y="947038"/>
                  </a:lnTo>
                  <a:lnTo>
                    <a:pt x="6768" y="997401"/>
                  </a:lnTo>
                  <a:lnTo>
                    <a:pt x="25865" y="1042641"/>
                  </a:lnTo>
                  <a:lnTo>
                    <a:pt x="55483" y="1080960"/>
                  </a:lnTo>
                  <a:lnTo>
                    <a:pt x="93810" y="1110558"/>
                  </a:lnTo>
                  <a:lnTo>
                    <a:pt x="139038" y="1129636"/>
                  </a:lnTo>
                  <a:lnTo>
                    <a:pt x="189356" y="1136396"/>
                  </a:lnTo>
                  <a:lnTo>
                    <a:pt x="4681728" y="1136396"/>
                  </a:lnTo>
                  <a:lnTo>
                    <a:pt x="4732046" y="1129636"/>
                  </a:lnTo>
                  <a:lnTo>
                    <a:pt x="4777274" y="1110558"/>
                  </a:lnTo>
                  <a:lnTo>
                    <a:pt x="4815601" y="1080960"/>
                  </a:lnTo>
                  <a:lnTo>
                    <a:pt x="4845219" y="1042641"/>
                  </a:lnTo>
                  <a:lnTo>
                    <a:pt x="4864316" y="997401"/>
                  </a:lnTo>
                  <a:lnTo>
                    <a:pt x="4871085" y="947038"/>
                  </a:lnTo>
                  <a:lnTo>
                    <a:pt x="4871085" y="189484"/>
                  </a:lnTo>
                  <a:lnTo>
                    <a:pt x="4864316" y="139112"/>
                  </a:lnTo>
                  <a:lnTo>
                    <a:pt x="4845219" y="93848"/>
                  </a:lnTo>
                  <a:lnTo>
                    <a:pt x="4815601" y="55499"/>
                  </a:lnTo>
                  <a:lnTo>
                    <a:pt x="4777274" y="25870"/>
                  </a:lnTo>
                  <a:lnTo>
                    <a:pt x="4732046" y="6768"/>
                  </a:lnTo>
                  <a:lnTo>
                    <a:pt x="468172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07486" y="1930400"/>
              <a:ext cx="4871085" cy="1136650"/>
            </a:xfrm>
            <a:custGeom>
              <a:avLst/>
              <a:gdLst/>
              <a:ahLst/>
              <a:cxnLst/>
              <a:rect l="l" t="t" r="r" b="b"/>
              <a:pathLst>
                <a:path w="4871084" h="1136650">
                  <a:moveTo>
                    <a:pt x="0" y="189484"/>
                  </a:moveTo>
                  <a:lnTo>
                    <a:pt x="6768" y="139112"/>
                  </a:lnTo>
                  <a:lnTo>
                    <a:pt x="25865" y="93848"/>
                  </a:lnTo>
                  <a:lnTo>
                    <a:pt x="55483" y="55499"/>
                  </a:lnTo>
                  <a:lnTo>
                    <a:pt x="93810" y="25870"/>
                  </a:lnTo>
                  <a:lnTo>
                    <a:pt x="139038" y="6768"/>
                  </a:lnTo>
                  <a:lnTo>
                    <a:pt x="189356" y="0"/>
                  </a:lnTo>
                  <a:lnTo>
                    <a:pt x="4681728" y="0"/>
                  </a:lnTo>
                  <a:lnTo>
                    <a:pt x="4732046" y="6768"/>
                  </a:lnTo>
                  <a:lnTo>
                    <a:pt x="4777274" y="25870"/>
                  </a:lnTo>
                  <a:lnTo>
                    <a:pt x="4815601" y="55499"/>
                  </a:lnTo>
                  <a:lnTo>
                    <a:pt x="4845219" y="93848"/>
                  </a:lnTo>
                  <a:lnTo>
                    <a:pt x="4864316" y="139112"/>
                  </a:lnTo>
                  <a:lnTo>
                    <a:pt x="4871085" y="189484"/>
                  </a:lnTo>
                  <a:lnTo>
                    <a:pt x="4871085" y="947038"/>
                  </a:lnTo>
                  <a:lnTo>
                    <a:pt x="4864316" y="997401"/>
                  </a:lnTo>
                  <a:lnTo>
                    <a:pt x="4845219" y="1042641"/>
                  </a:lnTo>
                  <a:lnTo>
                    <a:pt x="4815601" y="1080960"/>
                  </a:lnTo>
                  <a:lnTo>
                    <a:pt x="4777274" y="1110558"/>
                  </a:lnTo>
                  <a:lnTo>
                    <a:pt x="4732046" y="1129636"/>
                  </a:lnTo>
                  <a:lnTo>
                    <a:pt x="4681728" y="1136396"/>
                  </a:lnTo>
                  <a:lnTo>
                    <a:pt x="189356" y="1136396"/>
                  </a:lnTo>
                  <a:lnTo>
                    <a:pt x="139038" y="1129636"/>
                  </a:lnTo>
                  <a:lnTo>
                    <a:pt x="93810" y="1110558"/>
                  </a:lnTo>
                  <a:lnTo>
                    <a:pt x="55483" y="1080960"/>
                  </a:lnTo>
                  <a:lnTo>
                    <a:pt x="25865" y="1042641"/>
                  </a:lnTo>
                  <a:lnTo>
                    <a:pt x="6768" y="997401"/>
                  </a:lnTo>
                  <a:lnTo>
                    <a:pt x="0" y="947038"/>
                  </a:lnTo>
                  <a:lnTo>
                    <a:pt x="0" y="189484"/>
                  </a:lnTo>
                  <a:close/>
                </a:path>
              </a:pathLst>
            </a:custGeom>
            <a:ln w="25400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01897" y="3208908"/>
              <a:ext cx="4882515" cy="1136650"/>
            </a:xfrm>
            <a:custGeom>
              <a:avLst/>
              <a:gdLst/>
              <a:ahLst/>
              <a:cxnLst/>
              <a:rect l="l" t="t" r="r" b="b"/>
              <a:pathLst>
                <a:path w="4882515" h="1136650">
                  <a:moveTo>
                    <a:pt x="4692904" y="0"/>
                  </a:moveTo>
                  <a:lnTo>
                    <a:pt x="189356" y="0"/>
                  </a:lnTo>
                  <a:lnTo>
                    <a:pt x="138994" y="6759"/>
                  </a:lnTo>
                  <a:lnTo>
                    <a:pt x="93754" y="25837"/>
                  </a:lnTo>
                  <a:lnTo>
                    <a:pt x="55435" y="55435"/>
                  </a:lnTo>
                  <a:lnTo>
                    <a:pt x="25837" y="93754"/>
                  </a:lnTo>
                  <a:lnTo>
                    <a:pt x="6759" y="138994"/>
                  </a:lnTo>
                  <a:lnTo>
                    <a:pt x="0" y="189356"/>
                  </a:lnTo>
                  <a:lnTo>
                    <a:pt x="0" y="946911"/>
                  </a:lnTo>
                  <a:lnTo>
                    <a:pt x="6759" y="997283"/>
                  </a:lnTo>
                  <a:lnTo>
                    <a:pt x="25837" y="1042547"/>
                  </a:lnTo>
                  <a:lnTo>
                    <a:pt x="55435" y="1080896"/>
                  </a:lnTo>
                  <a:lnTo>
                    <a:pt x="93754" y="1110525"/>
                  </a:lnTo>
                  <a:lnTo>
                    <a:pt x="138994" y="1129627"/>
                  </a:lnTo>
                  <a:lnTo>
                    <a:pt x="189356" y="1136395"/>
                  </a:lnTo>
                  <a:lnTo>
                    <a:pt x="4692904" y="1136395"/>
                  </a:lnTo>
                  <a:lnTo>
                    <a:pt x="4743266" y="1129627"/>
                  </a:lnTo>
                  <a:lnTo>
                    <a:pt x="4788506" y="1110525"/>
                  </a:lnTo>
                  <a:lnTo>
                    <a:pt x="4826825" y="1080896"/>
                  </a:lnTo>
                  <a:lnTo>
                    <a:pt x="4856423" y="1042547"/>
                  </a:lnTo>
                  <a:lnTo>
                    <a:pt x="4875501" y="997283"/>
                  </a:lnTo>
                  <a:lnTo>
                    <a:pt x="4882260" y="946911"/>
                  </a:lnTo>
                  <a:lnTo>
                    <a:pt x="4882260" y="189356"/>
                  </a:lnTo>
                  <a:lnTo>
                    <a:pt x="4875501" y="138994"/>
                  </a:lnTo>
                  <a:lnTo>
                    <a:pt x="4856423" y="93754"/>
                  </a:lnTo>
                  <a:lnTo>
                    <a:pt x="4826825" y="55435"/>
                  </a:lnTo>
                  <a:lnTo>
                    <a:pt x="4788506" y="25837"/>
                  </a:lnTo>
                  <a:lnTo>
                    <a:pt x="4743266" y="6759"/>
                  </a:lnTo>
                  <a:lnTo>
                    <a:pt x="469290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01897" y="3208908"/>
              <a:ext cx="4882515" cy="1136650"/>
            </a:xfrm>
            <a:custGeom>
              <a:avLst/>
              <a:gdLst/>
              <a:ahLst/>
              <a:cxnLst/>
              <a:rect l="l" t="t" r="r" b="b"/>
              <a:pathLst>
                <a:path w="4882515" h="1136650">
                  <a:moveTo>
                    <a:pt x="0" y="189356"/>
                  </a:moveTo>
                  <a:lnTo>
                    <a:pt x="6759" y="138994"/>
                  </a:lnTo>
                  <a:lnTo>
                    <a:pt x="25837" y="93754"/>
                  </a:lnTo>
                  <a:lnTo>
                    <a:pt x="55435" y="55435"/>
                  </a:lnTo>
                  <a:lnTo>
                    <a:pt x="93754" y="25837"/>
                  </a:lnTo>
                  <a:lnTo>
                    <a:pt x="138994" y="6759"/>
                  </a:lnTo>
                  <a:lnTo>
                    <a:pt x="189356" y="0"/>
                  </a:lnTo>
                  <a:lnTo>
                    <a:pt x="4692904" y="0"/>
                  </a:lnTo>
                  <a:lnTo>
                    <a:pt x="4743266" y="6759"/>
                  </a:lnTo>
                  <a:lnTo>
                    <a:pt x="4788506" y="25837"/>
                  </a:lnTo>
                  <a:lnTo>
                    <a:pt x="4826825" y="55435"/>
                  </a:lnTo>
                  <a:lnTo>
                    <a:pt x="4856423" y="93754"/>
                  </a:lnTo>
                  <a:lnTo>
                    <a:pt x="4875501" y="138994"/>
                  </a:lnTo>
                  <a:lnTo>
                    <a:pt x="4882260" y="189356"/>
                  </a:lnTo>
                  <a:lnTo>
                    <a:pt x="4882260" y="946911"/>
                  </a:lnTo>
                  <a:lnTo>
                    <a:pt x="4875501" y="997283"/>
                  </a:lnTo>
                  <a:lnTo>
                    <a:pt x="4856423" y="1042547"/>
                  </a:lnTo>
                  <a:lnTo>
                    <a:pt x="4826825" y="1080896"/>
                  </a:lnTo>
                  <a:lnTo>
                    <a:pt x="4788506" y="1110525"/>
                  </a:lnTo>
                  <a:lnTo>
                    <a:pt x="4743266" y="1129627"/>
                  </a:lnTo>
                  <a:lnTo>
                    <a:pt x="4692904" y="1136395"/>
                  </a:lnTo>
                  <a:lnTo>
                    <a:pt x="189356" y="1136395"/>
                  </a:lnTo>
                  <a:lnTo>
                    <a:pt x="138994" y="1129627"/>
                  </a:lnTo>
                  <a:lnTo>
                    <a:pt x="93754" y="1110525"/>
                  </a:lnTo>
                  <a:lnTo>
                    <a:pt x="55435" y="1080896"/>
                  </a:lnTo>
                  <a:lnTo>
                    <a:pt x="25837" y="1042547"/>
                  </a:lnTo>
                  <a:lnTo>
                    <a:pt x="6759" y="997283"/>
                  </a:lnTo>
                  <a:lnTo>
                    <a:pt x="0" y="946911"/>
                  </a:lnTo>
                  <a:lnTo>
                    <a:pt x="0" y="189356"/>
                  </a:lnTo>
                  <a:close/>
                </a:path>
              </a:pathLst>
            </a:custGeom>
            <a:ln w="25400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99104" y="4487291"/>
              <a:ext cx="4888230" cy="1136650"/>
            </a:xfrm>
            <a:custGeom>
              <a:avLst/>
              <a:gdLst/>
              <a:ahLst/>
              <a:cxnLst/>
              <a:rect l="l" t="t" r="r" b="b"/>
              <a:pathLst>
                <a:path w="4888230" h="1136650">
                  <a:moveTo>
                    <a:pt x="4698492" y="0"/>
                  </a:moveTo>
                  <a:lnTo>
                    <a:pt x="189357" y="0"/>
                  </a:lnTo>
                  <a:lnTo>
                    <a:pt x="138994" y="6768"/>
                  </a:lnTo>
                  <a:lnTo>
                    <a:pt x="93754" y="25870"/>
                  </a:lnTo>
                  <a:lnTo>
                    <a:pt x="55435" y="55498"/>
                  </a:lnTo>
                  <a:lnTo>
                    <a:pt x="25837" y="93848"/>
                  </a:lnTo>
                  <a:lnTo>
                    <a:pt x="6759" y="139112"/>
                  </a:lnTo>
                  <a:lnTo>
                    <a:pt x="0" y="189483"/>
                  </a:lnTo>
                  <a:lnTo>
                    <a:pt x="0" y="947038"/>
                  </a:lnTo>
                  <a:lnTo>
                    <a:pt x="6759" y="997359"/>
                  </a:lnTo>
                  <a:lnTo>
                    <a:pt x="25837" y="1042591"/>
                  </a:lnTo>
                  <a:lnTo>
                    <a:pt x="55435" y="1080925"/>
                  </a:lnTo>
                  <a:lnTo>
                    <a:pt x="93754" y="1110549"/>
                  </a:lnTo>
                  <a:lnTo>
                    <a:pt x="138994" y="1129651"/>
                  </a:lnTo>
                  <a:lnTo>
                    <a:pt x="189357" y="1136421"/>
                  </a:lnTo>
                  <a:lnTo>
                    <a:pt x="4698492" y="1136421"/>
                  </a:lnTo>
                  <a:lnTo>
                    <a:pt x="4748854" y="1129651"/>
                  </a:lnTo>
                  <a:lnTo>
                    <a:pt x="4794094" y="1110549"/>
                  </a:lnTo>
                  <a:lnTo>
                    <a:pt x="4832413" y="1080925"/>
                  </a:lnTo>
                  <a:lnTo>
                    <a:pt x="4862011" y="1042591"/>
                  </a:lnTo>
                  <a:lnTo>
                    <a:pt x="4881089" y="997359"/>
                  </a:lnTo>
                  <a:lnTo>
                    <a:pt x="4887849" y="947038"/>
                  </a:lnTo>
                  <a:lnTo>
                    <a:pt x="4887849" y="189483"/>
                  </a:lnTo>
                  <a:lnTo>
                    <a:pt x="4881089" y="139112"/>
                  </a:lnTo>
                  <a:lnTo>
                    <a:pt x="4862011" y="93848"/>
                  </a:lnTo>
                  <a:lnTo>
                    <a:pt x="4832413" y="55498"/>
                  </a:lnTo>
                  <a:lnTo>
                    <a:pt x="4794094" y="25870"/>
                  </a:lnTo>
                  <a:lnTo>
                    <a:pt x="4748854" y="6768"/>
                  </a:lnTo>
                  <a:lnTo>
                    <a:pt x="469849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99104" y="4487291"/>
              <a:ext cx="4888230" cy="1136650"/>
            </a:xfrm>
            <a:custGeom>
              <a:avLst/>
              <a:gdLst/>
              <a:ahLst/>
              <a:cxnLst/>
              <a:rect l="l" t="t" r="r" b="b"/>
              <a:pathLst>
                <a:path w="4888230" h="1136650">
                  <a:moveTo>
                    <a:pt x="0" y="189483"/>
                  </a:moveTo>
                  <a:lnTo>
                    <a:pt x="6759" y="139112"/>
                  </a:lnTo>
                  <a:lnTo>
                    <a:pt x="25837" y="93848"/>
                  </a:lnTo>
                  <a:lnTo>
                    <a:pt x="55435" y="55498"/>
                  </a:lnTo>
                  <a:lnTo>
                    <a:pt x="93754" y="25870"/>
                  </a:lnTo>
                  <a:lnTo>
                    <a:pt x="138994" y="6768"/>
                  </a:lnTo>
                  <a:lnTo>
                    <a:pt x="189357" y="0"/>
                  </a:lnTo>
                  <a:lnTo>
                    <a:pt x="4698492" y="0"/>
                  </a:lnTo>
                  <a:lnTo>
                    <a:pt x="4748854" y="6768"/>
                  </a:lnTo>
                  <a:lnTo>
                    <a:pt x="4794094" y="25870"/>
                  </a:lnTo>
                  <a:lnTo>
                    <a:pt x="4832413" y="55498"/>
                  </a:lnTo>
                  <a:lnTo>
                    <a:pt x="4862011" y="93848"/>
                  </a:lnTo>
                  <a:lnTo>
                    <a:pt x="4881089" y="139112"/>
                  </a:lnTo>
                  <a:lnTo>
                    <a:pt x="4887849" y="189483"/>
                  </a:lnTo>
                  <a:lnTo>
                    <a:pt x="4887849" y="947038"/>
                  </a:lnTo>
                  <a:lnTo>
                    <a:pt x="4881089" y="997359"/>
                  </a:lnTo>
                  <a:lnTo>
                    <a:pt x="4862011" y="1042591"/>
                  </a:lnTo>
                  <a:lnTo>
                    <a:pt x="4832413" y="1080925"/>
                  </a:lnTo>
                  <a:lnTo>
                    <a:pt x="4794094" y="1110549"/>
                  </a:lnTo>
                  <a:lnTo>
                    <a:pt x="4748854" y="1129651"/>
                  </a:lnTo>
                  <a:lnTo>
                    <a:pt x="4698492" y="1136421"/>
                  </a:lnTo>
                  <a:lnTo>
                    <a:pt x="189357" y="1136421"/>
                  </a:lnTo>
                  <a:lnTo>
                    <a:pt x="138994" y="1129651"/>
                  </a:lnTo>
                  <a:lnTo>
                    <a:pt x="93754" y="1110549"/>
                  </a:lnTo>
                  <a:lnTo>
                    <a:pt x="55435" y="1080925"/>
                  </a:lnTo>
                  <a:lnTo>
                    <a:pt x="25837" y="1042591"/>
                  </a:lnTo>
                  <a:lnTo>
                    <a:pt x="6759" y="997359"/>
                  </a:lnTo>
                  <a:lnTo>
                    <a:pt x="0" y="947038"/>
                  </a:lnTo>
                  <a:lnTo>
                    <a:pt x="0" y="189483"/>
                  </a:lnTo>
                  <a:close/>
                </a:path>
              </a:pathLst>
            </a:custGeom>
            <a:ln w="25400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660776" y="3221482"/>
            <a:ext cx="4563745" cy="358098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 indent="487680">
              <a:lnSpc>
                <a:spcPts val="2060"/>
              </a:lnSpc>
              <a:spcBef>
                <a:spcPts val="250"/>
              </a:spcBef>
            </a:pPr>
            <a:r>
              <a:rPr sz="1800" b="1" dirty="0">
                <a:latin typeface="Arial"/>
                <a:cs typeface="Arial"/>
              </a:rPr>
              <a:t>Определить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задаче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данные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и </a:t>
            </a:r>
            <a:r>
              <a:rPr sz="1800" b="1" spc="-10" dirty="0">
                <a:latin typeface="Arial"/>
                <a:cs typeface="Arial"/>
              </a:rPr>
              <a:t>искомое,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проверить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достаточно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ли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их</a:t>
            </a:r>
            <a:r>
              <a:rPr sz="1800" b="1" spc="-50" dirty="0">
                <a:latin typeface="Arial"/>
                <a:cs typeface="Arial"/>
              </a:rPr>
              <a:t> и</a:t>
            </a:r>
            <a:endParaRPr sz="1800">
              <a:latin typeface="Arial"/>
              <a:cs typeface="Arial"/>
            </a:endParaRPr>
          </a:p>
          <a:p>
            <a:pPr marL="287020">
              <a:lnSpc>
                <a:spcPts val="2030"/>
              </a:lnSpc>
            </a:pPr>
            <a:r>
              <a:rPr sz="1800" b="1" dirty="0">
                <a:latin typeface="Arial"/>
                <a:cs typeface="Arial"/>
              </a:rPr>
              <a:t>не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противоречат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ли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они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друг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другу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spcBef>
                <a:spcPts val="665"/>
              </a:spcBef>
            </a:pPr>
            <a:endParaRPr sz="1800">
              <a:latin typeface="Arial"/>
              <a:cs typeface="Arial"/>
            </a:endParaRPr>
          </a:p>
          <a:p>
            <a:pPr marL="1270" algn="ctr">
              <a:lnSpc>
                <a:spcPts val="2110"/>
              </a:lnSpc>
            </a:pPr>
            <a:r>
              <a:rPr sz="1800" b="1" spc="-10" dirty="0">
                <a:latin typeface="Arial"/>
                <a:cs typeface="Arial"/>
              </a:rPr>
              <a:t>Построить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вспомогательную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модель</a:t>
            </a:r>
            <a:endParaRPr sz="1800">
              <a:latin typeface="Arial"/>
              <a:cs typeface="Arial"/>
            </a:endParaRPr>
          </a:p>
          <a:p>
            <a:pPr marL="3810" algn="ctr">
              <a:lnSpc>
                <a:spcPts val="2110"/>
              </a:lnSpc>
            </a:pPr>
            <a:r>
              <a:rPr sz="1800" b="1" spc="-10" dirty="0">
                <a:latin typeface="Arial"/>
                <a:cs typeface="Arial"/>
              </a:rPr>
              <a:t>задачи</a:t>
            </a:r>
            <a:endParaRPr sz="1800">
              <a:latin typeface="Arial"/>
              <a:cs typeface="Arial"/>
            </a:endParaRPr>
          </a:p>
          <a:p>
            <a:pPr>
              <a:spcBef>
                <a:spcPts val="1795"/>
              </a:spcBef>
            </a:pPr>
            <a:endParaRPr sz="1800">
              <a:latin typeface="Arial"/>
              <a:cs typeface="Arial"/>
            </a:endParaRPr>
          </a:p>
          <a:p>
            <a:pPr marL="410845" marR="401320" algn="ctr">
              <a:lnSpc>
                <a:spcPct val="95800"/>
              </a:lnSpc>
            </a:pPr>
            <a:r>
              <a:rPr sz="1800" b="1" spc="-10" dirty="0">
                <a:latin typeface="Arial"/>
                <a:cs typeface="Arial"/>
              </a:rPr>
              <a:t>Актуализировать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знания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о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уже </a:t>
            </a:r>
            <a:r>
              <a:rPr sz="1800" b="1" dirty="0">
                <a:latin typeface="Arial"/>
                <a:cs typeface="Arial"/>
              </a:rPr>
              <a:t>решённых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аналогичных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задачах </a:t>
            </a: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опираться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на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них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при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решении </a:t>
            </a:r>
            <a:r>
              <a:rPr sz="1800" b="1" dirty="0">
                <a:latin typeface="Arial"/>
                <a:cs typeface="Arial"/>
              </a:rPr>
              <a:t>данной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задачи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  <p:pic>
        <p:nvPicPr>
          <p:cNvPr id="14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588224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8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5060" y="724075"/>
            <a:ext cx="8229600" cy="1337020"/>
          </a:xfrm>
          <a:prstGeom prst="rect">
            <a:avLst/>
          </a:prstGeom>
        </p:spPr>
        <p:txBody>
          <a:bodyPr vert="horz" wrap="square" lIns="0" tIns="104889" rIns="0" bIns="0" rtlCol="0" anchor="ctr">
            <a:spAutoFit/>
          </a:bodyPr>
          <a:lstStyle/>
          <a:p>
            <a:pPr marL="1583055">
              <a:spcBef>
                <a:spcPts val="100"/>
              </a:spcBef>
            </a:pPr>
            <a:r>
              <a:rPr sz="4000" dirty="0">
                <a:solidFill>
                  <a:srgbClr val="FF0000"/>
                </a:solidFill>
              </a:rPr>
              <a:t>Этап</a:t>
            </a:r>
            <a:r>
              <a:rPr sz="4000" spc="-20" dirty="0">
                <a:solidFill>
                  <a:srgbClr val="FF0000"/>
                </a:solidFill>
              </a:rPr>
              <a:t> </a:t>
            </a:r>
            <a:r>
              <a:rPr sz="4000" dirty="0">
                <a:solidFill>
                  <a:srgbClr val="FF0000"/>
                </a:solidFill>
              </a:rPr>
              <a:t>2.</a:t>
            </a:r>
            <a:r>
              <a:rPr sz="4000" spc="-55" dirty="0">
                <a:solidFill>
                  <a:srgbClr val="FF0000"/>
                </a:solidFill>
              </a:rPr>
              <a:t> </a:t>
            </a:r>
            <a:r>
              <a:rPr sz="4000" dirty="0">
                <a:solidFill>
                  <a:srgbClr val="FF0000"/>
                </a:solidFill>
              </a:rPr>
              <a:t>Составление</a:t>
            </a:r>
            <a:r>
              <a:rPr sz="4000" spc="-15" dirty="0">
                <a:solidFill>
                  <a:srgbClr val="FF0000"/>
                </a:solidFill>
              </a:rPr>
              <a:t> </a:t>
            </a:r>
            <a:r>
              <a:rPr sz="4000" dirty="0">
                <a:solidFill>
                  <a:srgbClr val="FF0000"/>
                </a:solidFill>
              </a:rPr>
              <a:t>плана</a:t>
            </a:r>
            <a:r>
              <a:rPr sz="4000" spc="-40" dirty="0">
                <a:solidFill>
                  <a:srgbClr val="FF0000"/>
                </a:solidFill>
              </a:rPr>
              <a:t> </a:t>
            </a:r>
            <a:r>
              <a:rPr sz="4000" dirty="0">
                <a:solidFill>
                  <a:srgbClr val="FF0000"/>
                </a:solidFill>
              </a:rPr>
              <a:t>решения</a:t>
            </a:r>
            <a:r>
              <a:rPr sz="4000" spc="-50" dirty="0">
                <a:solidFill>
                  <a:srgbClr val="FF0000"/>
                </a:solidFill>
              </a:rPr>
              <a:t> </a:t>
            </a:r>
            <a:r>
              <a:rPr sz="4000" spc="-10" dirty="0">
                <a:solidFill>
                  <a:srgbClr val="FF0000"/>
                </a:solidFill>
              </a:rPr>
              <a:t>задачи</a:t>
            </a:r>
            <a:endParaRPr sz="40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969897" y="2578100"/>
            <a:ext cx="6430010" cy="4826000"/>
            <a:chOff x="1969897" y="1435100"/>
            <a:chExt cx="6430010" cy="4826000"/>
          </a:xfrm>
        </p:grpSpPr>
        <p:sp>
          <p:nvSpPr>
            <p:cNvPr id="4" name="object 4"/>
            <p:cNvSpPr/>
            <p:nvPr/>
          </p:nvSpPr>
          <p:spPr>
            <a:xfrm>
              <a:off x="1982597" y="1447800"/>
              <a:ext cx="4800600" cy="4800600"/>
            </a:xfrm>
            <a:custGeom>
              <a:avLst/>
              <a:gdLst/>
              <a:ahLst/>
              <a:cxnLst/>
              <a:rect l="l" t="t" r="r" b="b"/>
              <a:pathLst>
                <a:path w="4800600" h="4800600">
                  <a:moveTo>
                    <a:pt x="2400300" y="0"/>
                  </a:moveTo>
                  <a:lnTo>
                    <a:pt x="0" y="4800600"/>
                  </a:lnTo>
                  <a:lnTo>
                    <a:pt x="4800600" y="4800600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82597" y="1447800"/>
              <a:ext cx="4800600" cy="4800600"/>
            </a:xfrm>
            <a:custGeom>
              <a:avLst/>
              <a:gdLst/>
              <a:ahLst/>
              <a:cxnLst/>
              <a:rect l="l" t="t" r="r" b="b"/>
              <a:pathLst>
                <a:path w="4800600" h="4800600">
                  <a:moveTo>
                    <a:pt x="0" y="4800600"/>
                  </a:moveTo>
                  <a:lnTo>
                    <a:pt x="2400300" y="0"/>
                  </a:lnTo>
                  <a:lnTo>
                    <a:pt x="4800600" y="4800600"/>
                  </a:lnTo>
                  <a:lnTo>
                    <a:pt x="0" y="480060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1864" y="1856358"/>
              <a:ext cx="4871085" cy="597535"/>
            </a:xfrm>
            <a:custGeom>
              <a:avLst/>
              <a:gdLst/>
              <a:ahLst/>
              <a:cxnLst/>
              <a:rect l="l" t="t" r="r" b="b"/>
              <a:pathLst>
                <a:path w="4871084" h="597535">
                  <a:moveTo>
                    <a:pt x="4771517" y="0"/>
                  </a:moveTo>
                  <a:lnTo>
                    <a:pt x="99568" y="0"/>
                  </a:lnTo>
                  <a:lnTo>
                    <a:pt x="60811" y="7822"/>
                  </a:lnTo>
                  <a:lnTo>
                    <a:pt x="29162" y="29146"/>
                  </a:lnTo>
                  <a:lnTo>
                    <a:pt x="7824" y="60757"/>
                  </a:lnTo>
                  <a:lnTo>
                    <a:pt x="0" y="99440"/>
                  </a:lnTo>
                  <a:lnTo>
                    <a:pt x="0" y="497713"/>
                  </a:lnTo>
                  <a:lnTo>
                    <a:pt x="7824" y="536469"/>
                  </a:lnTo>
                  <a:lnTo>
                    <a:pt x="29162" y="568118"/>
                  </a:lnTo>
                  <a:lnTo>
                    <a:pt x="60811" y="589456"/>
                  </a:lnTo>
                  <a:lnTo>
                    <a:pt x="99568" y="597280"/>
                  </a:lnTo>
                  <a:lnTo>
                    <a:pt x="4771517" y="597280"/>
                  </a:lnTo>
                  <a:lnTo>
                    <a:pt x="4810273" y="589456"/>
                  </a:lnTo>
                  <a:lnTo>
                    <a:pt x="4841922" y="568118"/>
                  </a:lnTo>
                  <a:lnTo>
                    <a:pt x="4863260" y="536469"/>
                  </a:lnTo>
                  <a:lnTo>
                    <a:pt x="4871085" y="497713"/>
                  </a:lnTo>
                  <a:lnTo>
                    <a:pt x="4871085" y="99440"/>
                  </a:lnTo>
                  <a:lnTo>
                    <a:pt x="4863260" y="60757"/>
                  </a:lnTo>
                  <a:lnTo>
                    <a:pt x="4841922" y="29146"/>
                  </a:lnTo>
                  <a:lnTo>
                    <a:pt x="4810273" y="7822"/>
                  </a:lnTo>
                  <a:lnTo>
                    <a:pt x="4771517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1864" y="1856358"/>
              <a:ext cx="4871085" cy="597535"/>
            </a:xfrm>
            <a:custGeom>
              <a:avLst/>
              <a:gdLst/>
              <a:ahLst/>
              <a:cxnLst/>
              <a:rect l="l" t="t" r="r" b="b"/>
              <a:pathLst>
                <a:path w="4871084" h="597535">
                  <a:moveTo>
                    <a:pt x="0" y="99440"/>
                  </a:moveTo>
                  <a:lnTo>
                    <a:pt x="7824" y="60757"/>
                  </a:lnTo>
                  <a:lnTo>
                    <a:pt x="29162" y="29146"/>
                  </a:lnTo>
                  <a:lnTo>
                    <a:pt x="60811" y="7822"/>
                  </a:lnTo>
                  <a:lnTo>
                    <a:pt x="99568" y="0"/>
                  </a:lnTo>
                  <a:lnTo>
                    <a:pt x="4771517" y="0"/>
                  </a:lnTo>
                  <a:lnTo>
                    <a:pt x="4810273" y="7822"/>
                  </a:lnTo>
                  <a:lnTo>
                    <a:pt x="4841922" y="29146"/>
                  </a:lnTo>
                  <a:lnTo>
                    <a:pt x="4863260" y="60757"/>
                  </a:lnTo>
                  <a:lnTo>
                    <a:pt x="4871085" y="99440"/>
                  </a:lnTo>
                  <a:lnTo>
                    <a:pt x="4871085" y="497713"/>
                  </a:lnTo>
                  <a:lnTo>
                    <a:pt x="4863260" y="536469"/>
                  </a:lnTo>
                  <a:lnTo>
                    <a:pt x="4841922" y="568118"/>
                  </a:lnTo>
                  <a:lnTo>
                    <a:pt x="4810273" y="589456"/>
                  </a:lnTo>
                  <a:lnTo>
                    <a:pt x="4771517" y="597280"/>
                  </a:lnTo>
                  <a:lnTo>
                    <a:pt x="99568" y="597280"/>
                  </a:lnTo>
                  <a:lnTo>
                    <a:pt x="60811" y="589456"/>
                  </a:lnTo>
                  <a:lnTo>
                    <a:pt x="29162" y="568118"/>
                  </a:lnTo>
                  <a:lnTo>
                    <a:pt x="7824" y="536469"/>
                  </a:lnTo>
                  <a:lnTo>
                    <a:pt x="0" y="497713"/>
                  </a:lnTo>
                  <a:lnTo>
                    <a:pt x="0" y="99440"/>
                  </a:lnTo>
                  <a:close/>
                </a:path>
              </a:pathLst>
            </a:custGeom>
            <a:ln w="25400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91864" y="2540888"/>
              <a:ext cx="4882515" cy="822960"/>
            </a:xfrm>
            <a:custGeom>
              <a:avLst/>
              <a:gdLst/>
              <a:ahLst/>
              <a:cxnLst/>
              <a:rect l="l" t="t" r="r" b="b"/>
              <a:pathLst>
                <a:path w="4882515" h="822960">
                  <a:moveTo>
                    <a:pt x="4745228" y="0"/>
                  </a:moveTo>
                  <a:lnTo>
                    <a:pt x="137160" y="0"/>
                  </a:lnTo>
                  <a:lnTo>
                    <a:pt x="93780" y="6998"/>
                  </a:lnTo>
                  <a:lnTo>
                    <a:pt x="56125" y="26481"/>
                  </a:lnTo>
                  <a:lnTo>
                    <a:pt x="26444" y="56180"/>
                  </a:lnTo>
                  <a:lnTo>
                    <a:pt x="6986" y="93829"/>
                  </a:lnTo>
                  <a:lnTo>
                    <a:pt x="0" y="137160"/>
                  </a:lnTo>
                  <a:lnTo>
                    <a:pt x="0" y="685673"/>
                  </a:lnTo>
                  <a:lnTo>
                    <a:pt x="6986" y="729052"/>
                  </a:lnTo>
                  <a:lnTo>
                    <a:pt x="26444" y="766707"/>
                  </a:lnTo>
                  <a:lnTo>
                    <a:pt x="56125" y="796388"/>
                  </a:lnTo>
                  <a:lnTo>
                    <a:pt x="93780" y="815846"/>
                  </a:lnTo>
                  <a:lnTo>
                    <a:pt x="137160" y="822833"/>
                  </a:lnTo>
                  <a:lnTo>
                    <a:pt x="4745228" y="822833"/>
                  </a:lnTo>
                  <a:lnTo>
                    <a:pt x="4788558" y="815846"/>
                  </a:lnTo>
                  <a:lnTo>
                    <a:pt x="4826207" y="796388"/>
                  </a:lnTo>
                  <a:lnTo>
                    <a:pt x="4855906" y="766707"/>
                  </a:lnTo>
                  <a:lnTo>
                    <a:pt x="4875389" y="729052"/>
                  </a:lnTo>
                  <a:lnTo>
                    <a:pt x="4882388" y="685673"/>
                  </a:lnTo>
                  <a:lnTo>
                    <a:pt x="4882388" y="137160"/>
                  </a:lnTo>
                  <a:lnTo>
                    <a:pt x="4875389" y="93829"/>
                  </a:lnTo>
                  <a:lnTo>
                    <a:pt x="4855906" y="56180"/>
                  </a:lnTo>
                  <a:lnTo>
                    <a:pt x="4826207" y="26481"/>
                  </a:lnTo>
                  <a:lnTo>
                    <a:pt x="4788558" y="6998"/>
                  </a:lnTo>
                  <a:lnTo>
                    <a:pt x="474522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91864" y="2540888"/>
              <a:ext cx="4882515" cy="822960"/>
            </a:xfrm>
            <a:custGeom>
              <a:avLst/>
              <a:gdLst/>
              <a:ahLst/>
              <a:cxnLst/>
              <a:rect l="l" t="t" r="r" b="b"/>
              <a:pathLst>
                <a:path w="4882515" h="822960">
                  <a:moveTo>
                    <a:pt x="0" y="137160"/>
                  </a:moveTo>
                  <a:lnTo>
                    <a:pt x="6986" y="93829"/>
                  </a:lnTo>
                  <a:lnTo>
                    <a:pt x="26444" y="56180"/>
                  </a:lnTo>
                  <a:lnTo>
                    <a:pt x="56125" y="26481"/>
                  </a:lnTo>
                  <a:lnTo>
                    <a:pt x="93780" y="6998"/>
                  </a:lnTo>
                  <a:lnTo>
                    <a:pt x="137160" y="0"/>
                  </a:lnTo>
                  <a:lnTo>
                    <a:pt x="4745228" y="0"/>
                  </a:lnTo>
                  <a:lnTo>
                    <a:pt x="4788558" y="6998"/>
                  </a:lnTo>
                  <a:lnTo>
                    <a:pt x="4826207" y="26481"/>
                  </a:lnTo>
                  <a:lnTo>
                    <a:pt x="4855906" y="56180"/>
                  </a:lnTo>
                  <a:lnTo>
                    <a:pt x="4875389" y="93829"/>
                  </a:lnTo>
                  <a:lnTo>
                    <a:pt x="4882388" y="137160"/>
                  </a:lnTo>
                  <a:lnTo>
                    <a:pt x="4882388" y="685673"/>
                  </a:lnTo>
                  <a:lnTo>
                    <a:pt x="4875389" y="729052"/>
                  </a:lnTo>
                  <a:lnTo>
                    <a:pt x="4855906" y="766707"/>
                  </a:lnTo>
                  <a:lnTo>
                    <a:pt x="4826207" y="796388"/>
                  </a:lnTo>
                  <a:lnTo>
                    <a:pt x="4788558" y="815846"/>
                  </a:lnTo>
                  <a:lnTo>
                    <a:pt x="4745228" y="822833"/>
                  </a:lnTo>
                  <a:lnTo>
                    <a:pt x="137160" y="822833"/>
                  </a:lnTo>
                  <a:lnTo>
                    <a:pt x="93780" y="815846"/>
                  </a:lnTo>
                  <a:lnTo>
                    <a:pt x="56125" y="796388"/>
                  </a:lnTo>
                  <a:lnTo>
                    <a:pt x="26444" y="766707"/>
                  </a:lnTo>
                  <a:lnTo>
                    <a:pt x="6986" y="729052"/>
                  </a:lnTo>
                  <a:lnTo>
                    <a:pt x="0" y="685673"/>
                  </a:lnTo>
                  <a:lnTo>
                    <a:pt x="0" y="137160"/>
                  </a:lnTo>
                  <a:close/>
                </a:path>
              </a:pathLst>
            </a:custGeom>
            <a:ln w="25399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99104" y="3498850"/>
              <a:ext cx="4888230" cy="770890"/>
            </a:xfrm>
            <a:custGeom>
              <a:avLst/>
              <a:gdLst/>
              <a:ahLst/>
              <a:cxnLst/>
              <a:rect l="l" t="t" r="r" b="b"/>
              <a:pathLst>
                <a:path w="4888230" h="770889">
                  <a:moveTo>
                    <a:pt x="4759452" y="0"/>
                  </a:moveTo>
                  <a:lnTo>
                    <a:pt x="128397" y="0"/>
                  </a:lnTo>
                  <a:lnTo>
                    <a:pt x="78384" y="10098"/>
                  </a:lnTo>
                  <a:lnTo>
                    <a:pt x="37576" y="37639"/>
                  </a:lnTo>
                  <a:lnTo>
                    <a:pt x="10078" y="78491"/>
                  </a:lnTo>
                  <a:lnTo>
                    <a:pt x="0" y="128524"/>
                  </a:lnTo>
                  <a:lnTo>
                    <a:pt x="0" y="642112"/>
                  </a:lnTo>
                  <a:lnTo>
                    <a:pt x="10078" y="692144"/>
                  </a:lnTo>
                  <a:lnTo>
                    <a:pt x="37576" y="732996"/>
                  </a:lnTo>
                  <a:lnTo>
                    <a:pt x="78384" y="760537"/>
                  </a:lnTo>
                  <a:lnTo>
                    <a:pt x="128397" y="770636"/>
                  </a:lnTo>
                  <a:lnTo>
                    <a:pt x="4759452" y="770636"/>
                  </a:lnTo>
                  <a:lnTo>
                    <a:pt x="4809464" y="760537"/>
                  </a:lnTo>
                  <a:lnTo>
                    <a:pt x="4850272" y="732996"/>
                  </a:lnTo>
                  <a:lnTo>
                    <a:pt x="4877770" y="692144"/>
                  </a:lnTo>
                  <a:lnTo>
                    <a:pt x="4887849" y="642112"/>
                  </a:lnTo>
                  <a:lnTo>
                    <a:pt x="4887849" y="128524"/>
                  </a:lnTo>
                  <a:lnTo>
                    <a:pt x="4877770" y="78491"/>
                  </a:lnTo>
                  <a:lnTo>
                    <a:pt x="4850272" y="37639"/>
                  </a:lnTo>
                  <a:lnTo>
                    <a:pt x="4809464" y="10098"/>
                  </a:lnTo>
                  <a:lnTo>
                    <a:pt x="475945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99104" y="3498850"/>
              <a:ext cx="4888230" cy="770890"/>
            </a:xfrm>
            <a:custGeom>
              <a:avLst/>
              <a:gdLst/>
              <a:ahLst/>
              <a:cxnLst/>
              <a:rect l="l" t="t" r="r" b="b"/>
              <a:pathLst>
                <a:path w="4888230" h="770889">
                  <a:moveTo>
                    <a:pt x="0" y="128524"/>
                  </a:moveTo>
                  <a:lnTo>
                    <a:pt x="10078" y="78491"/>
                  </a:lnTo>
                  <a:lnTo>
                    <a:pt x="37576" y="37639"/>
                  </a:lnTo>
                  <a:lnTo>
                    <a:pt x="78384" y="10098"/>
                  </a:lnTo>
                  <a:lnTo>
                    <a:pt x="128397" y="0"/>
                  </a:lnTo>
                  <a:lnTo>
                    <a:pt x="4759452" y="0"/>
                  </a:lnTo>
                  <a:lnTo>
                    <a:pt x="4809464" y="10098"/>
                  </a:lnTo>
                  <a:lnTo>
                    <a:pt x="4850272" y="37639"/>
                  </a:lnTo>
                  <a:lnTo>
                    <a:pt x="4877770" y="78491"/>
                  </a:lnTo>
                  <a:lnTo>
                    <a:pt x="4887849" y="128524"/>
                  </a:lnTo>
                  <a:lnTo>
                    <a:pt x="4887849" y="642112"/>
                  </a:lnTo>
                  <a:lnTo>
                    <a:pt x="4877770" y="692144"/>
                  </a:lnTo>
                  <a:lnTo>
                    <a:pt x="4850272" y="732996"/>
                  </a:lnTo>
                  <a:lnTo>
                    <a:pt x="4809464" y="760537"/>
                  </a:lnTo>
                  <a:lnTo>
                    <a:pt x="4759452" y="770636"/>
                  </a:lnTo>
                  <a:lnTo>
                    <a:pt x="128397" y="770636"/>
                  </a:lnTo>
                  <a:lnTo>
                    <a:pt x="78384" y="760537"/>
                  </a:lnTo>
                  <a:lnTo>
                    <a:pt x="37576" y="732996"/>
                  </a:lnTo>
                  <a:lnTo>
                    <a:pt x="10078" y="692144"/>
                  </a:lnTo>
                  <a:lnTo>
                    <a:pt x="0" y="642112"/>
                  </a:lnTo>
                  <a:lnTo>
                    <a:pt x="0" y="128524"/>
                  </a:lnTo>
                  <a:close/>
                </a:path>
              </a:pathLst>
            </a:custGeom>
            <a:ln w="25400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99104" y="4344161"/>
              <a:ext cx="4888230" cy="1348105"/>
            </a:xfrm>
            <a:custGeom>
              <a:avLst/>
              <a:gdLst/>
              <a:ahLst/>
              <a:cxnLst/>
              <a:rect l="l" t="t" r="r" b="b"/>
              <a:pathLst>
                <a:path w="4888230" h="1348104">
                  <a:moveTo>
                    <a:pt x="4663313" y="0"/>
                  </a:moveTo>
                  <a:lnTo>
                    <a:pt x="224662" y="0"/>
                  </a:lnTo>
                  <a:lnTo>
                    <a:pt x="179385" y="4564"/>
                  </a:lnTo>
                  <a:lnTo>
                    <a:pt x="137213" y="17652"/>
                  </a:lnTo>
                  <a:lnTo>
                    <a:pt x="99051" y="38361"/>
                  </a:lnTo>
                  <a:lnTo>
                    <a:pt x="65801" y="65785"/>
                  </a:lnTo>
                  <a:lnTo>
                    <a:pt x="38368" y="99020"/>
                  </a:lnTo>
                  <a:lnTo>
                    <a:pt x="17654" y="137159"/>
                  </a:lnTo>
                  <a:lnTo>
                    <a:pt x="4564" y="179300"/>
                  </a:lnTo>
                  <a:lnTo>
                    <a:pt x="0" y="224536"/>
                  </a:lnTo>
                  <a:lnTo>
                    <a:pt x="0" y="1123188"/>
                  </a:lnTo>
                  <a:lnTo>
                    <a:pt x="4564" y="1168465"/>
                  </a:lnTo>
                  <a:lnTo>
                    <a:pt x="17654" y="1210637"/>
                  </a:lnTo>
                  <a:lnTo>
                    <a:pt x="38368" y="1248799"/>
                  </a:lnTo>
                  <a:lnTo>
                    <a:pt x="65801" y="1282049"/>
                  </a:lnTo>
                  <a:lnTo>
                    <a:pt x="99051" y="1309482"/>
                  </a:lnTo>
                  <a:lnTo>
                    <a:pt x="137213" y="1330196"/>
                  </a:lnTo>
                  <a:lnTo>
                    <a:pt x="179385" y="1343286"/>
                  </a:lnTo>
                  <a:lnTo>
                    <a:pt x="224662" y="1347851"/>
                  </a:lnTo>
                  <a:lnTo>
                    <a:pt x="4663313" y="1347851"/>
                  </a:lnTo>
                  <a:lnTo>
                    <a:pt x="4708548" y="1343286"/>
                  </a:lnTo>
                  <a:lnTo>
                    <a:pt x="4750689" y="1330196"/>
                  </a:lnTo>
                  <a:lnTo>
                    <a:pt x="4788828" y="1309482"/>
                  </a:lnTo>
                  <a:lnTo>
                    <a:pt x="4822063" y="1282049"/>
                  </a:lnTo>
                  <a:lnTo>
                    <a:pt x="4849487" y="1248799"/>
                  </a:lnTo>
                  <a:lnTo>
                    <a:pt x="4870196" y="1210637"/>
                  </a:lnTo>
                  <a:lnTo>
                    <a:pt x="4883284" y="1168465"/>
                  </a:lnTo>
                  <a:lnTo>
                    <a:pt x="4887849" y="1123188"/>
                  </a:lnTo>
                  <a:lnTo>
                    <a:pt x="4887849" y="224536"/>
                  </a:lnTo>
                  <a:lnTo>
                    <a:pt x="4883284" y="179300"/>
                  </a:lnTo>
                  <a:lnTo>
                    <a:pt x="4870195" y="137160"/>
                  </a:lnTo>
                  <a:lnTo>
                    <a:pt x="4849487" y="99020"/>
                  </a:lnTo>
                  <a:lnTo>
                    <a:pt x="4822062" y="65786"/>
                  </a:lnTo>
                  <a:lnTo>
                    <a:pt x="4788828" y="38361"/>
                  </a:lnTo>
                  <a:lnTo>
                    <a:pt x="4750689" y="17652"/>
                  </a:lnTo>
                  <a:lnTo>
                    <a:pt x="4708548" y="4564"/>
                  </a:lnTo>
                  <a:lnTo>
                    <a:pt x="4663313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99104" y="4344161"/>
              <a:ext cx="4888230" cy="1348105"/>
            </a:xfrm>
            <a:custGeom>
              <a:avLst/>
              <a:gdLst/>
              <a:ahLst/>
              <a:cxnLst/>
              <a:rect l="l" t="t" r="r" b="b"/>
              <a:pathLst>
                <a:path w="4888230" h="1348104">
                  <a:moveTo>
                    <a:pt x="0" y="224536"/>
                  </a:moveTo>
                  <a:lnTo>
                    <a:pt x="4564" y="179300"/>
                  </a:lnTo>
                  <a:lnTo>
                    <a:pt x="17654" y="137159"/>
                  </a:lnTo>
                  <a:lnTo>
                    <a:pt x="38368" y="99020"/>
                  </a:lnTo>
                  <a:lnTo>
                    <a:pt x="65801" y="65785"/>
                  </a:lnTo>
                  <a:lnTo>
                    <a:pt x="99051" y="38361"/>
                  </a:lnTo>
                  <a:lnTo>
                    <a:pt x="137213" y="17652"/>
                  </a:lnTo>
                  <a:lnTo>
                    <a:pt x="179385" y="4564"/>
                  </a:lnTo>
                  <a:lnTo>
                    <a:pt x="224662" y="0"/>
                  </a:lnTo>
                  <a:lnTo>
                    <a:pt x="4663313" y="0"/>
                  </a:lnTo>
                  <a:lnTo>
                    <a:pt x="4708548" y="4564"/>
                  </a:lnTo>
                  <a:lnTo>
                    <a:pt x="4750689" y="17652"/>
                  </a:lnTo>
                  <a:lnTo>
                    <a:pt x="4788828" y="38361"/>
                  </a:lnTo>
                  <a:lnTo>
                    <a:pt x="4822062" y="65786"/>
                  </a:lnTo>
                  <a:lnTo>
                    <a:pt x="4849487" y="99020"/>
                  </a:lnTo>
                  <a:lnTo>
                    <a:pt x="4870195" y="137160"/>
                  </a:lnTo>
                  <a:lnTo>
                    <a:pt x="4883284" y="179300"/>
                  </a:lnTo>
                  <a:lnTo>
                    <a:pt x="4887849" y="224536"/>
                  </a:lnTo>
                  <a:lnTo>
                    <a:pt x="4887849" y="1123188"/>
                  </a:lnTo>
                  <a:lnTo>
                    <a:pt x="4883284" y="1168465"/>
                  </a:lnTo>
                  <a:lnTo>
                    <a:pt x="4870196" y="1210637"/>
                  </a:lnTo>
                  <a:lnTo>
                    <a:pt x="4849487" y="1248799"/>
                  </a:lnTo>
                  <a:lnTo>
                    <a:pt x="4822063" y="1282049"/>
                  </a:lnTo>
                  <a:lnTo>
                    <a:pt x="4788828" y="1309482"/>
                  </a:lnTo>
                  <a:lnTo>
                    <a:pt x="4750689" y="1330196"/>
                  </a:lnTo>
                  <a:lnTo>
                    <a:pt x="4708548" y="1343286"/>
                  </a:lnTo>
                  <a:lnTo>
                    <a:pt x="4663313" y="1347851"/>
                  </a:lnTo>
                  <a:lnTo>
                    <a:pt x="224662" y="1347851"/>
                  </a:lnTo>
                  <a:lnTo>
                    <a:pt x="179385" y="1343286"/>
                  </a:lnTo>
                  <a:lnTo>
                    <a:pt x="137213" y="1330196"/>
                  </a:lnTo>
                  <a:lnTo>
                    <a:pt x="99051" y="1309482"/>
                  </a:lnTo>
                  <a:lnTo>
                    <a:pt x="65801" y="1282049"/>
                  </a:lnTo>
                  <a:lnTo>
                    <a:pt x="38368" y="1248799"/>
                  </a:lnTo>
                  <a:lnTo>
                    <a:pt x="17654" y="1210637"/>
                  </a:lnTo>
                  <a:lnTo>
                    <a:pt x="4564" y="1168465"/>
                  </a:lnTo>
                  <a:lnTo>
                    <a:pt x="0" y="1123188"/>
                  </a:lnTo>
                  <a:lnTo>
                    <a:pt x="0" y="224536"/>
                  </a:lnTo>
                  <a:close/>
                </a:path>
              </a:pathLst>
            </a:custGeom>
            <a:ln w="25400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628135" y="3009139"/>
            <a:ext cx="4610100" cy="3751027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14300" marR="118110" algn="ctr">
              <a:lnSpc>
                <a:spcPts val="2060"/>
              </a:lnSpc>
              <a:spcBef>
                <a:spcPts val="250"/>
              </a:spcBef>
            </a:pPr>
            <a:r>
              <a:rPr sz="1800" b="1" dirty="0">
                <a:latin typeface="Arial"/>
                <a:cs typeface="Arial"/>
              </a:rPr>
              <a:t>Определить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тип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задачи,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привести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её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к </a:t>
            </a:r>
            <a:r>
              <a:rPr sz="1800" b="1" dirty="0">
                <a:latin typeface="Arial"/>
                <a:cs typeface="Arial"/>
              </a:rPr>
              <a:t>ранее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решенным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задачам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ts val="2110"/>
              </a:lnSpc>
              <a:spcBef>
                <a:spcPts val="975"/>
              </a:spcBef>
            </a:pPr>
            <a:r>
              <a:rPr sz="1800" b="1" spc="-10" dirty="0">
                <a:latin typeface="Arial"/>
                <a:cs typeface="Arial"/>
              </a:rPr>
              <a:t>Упростить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задачу,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убрав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всю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лишнюю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и</a:t>
            </a:r>
            <a:endParaRPr sz="1800" dirty="0">
              <a:latin typeface="Arial"/>
              <a:cs typeface="Arial"/>
            </a:endParaRPr>
          </a:p>
          <a:p>
            <a:pPr marL="617855" marR="608330" indent="-635" algn="ctr">
              <a:lnSpc>
                <a:spcPts val="2080"/>
              </a:lnSpc>
              <a:spcBef>
                <a:spcPts val="85"/>
              </a:spcBef>
            </a:pPr>
            <a:r>
              <a:rPr sz="1800" b="1" dirty="0">
                <a:latin typeface="Arial"/>
                <a:cs typeface="Arial"/>
              </a:rPr>
              <a:t>ненужную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информацию, переформулировать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условие</a:t>
            </a:r>
            <a:endParaRPr sz="1800" dirty="0">
              <a:latin typeface="Arial"/>
              <a:cs typeface="Arial"/>
            </a:endParaRPr>
          </a:p>
          <a:p>
            <a:pPr marL="20955" algn="ctr">
              <a:lnSpc>
                <a:spcPts val="2110"/>
              </a:lnSpc>
              <a:spcBef>
                <a:spcPts val="980"/>
              </a:spcBef>
            </a:pPr>
            <a:r>
              <a:rPr sz="1800" b="1" dirty="0">
                <a:latin typeface="Arial"/>
                <a:cs typeface="Arial"/>
              </a:rPr>
              <a:t>Заменить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описание</a:t>
            </a:r>
            <a:r>
              <a:rPr sz="1800" b="1" spc="-10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понятий</a:t>
            </a:r>
            <a:endParaRPr sz="1800" dirty="0">
              <a:latin typeface="Arial"/>
              <a:cs typeface="Arial"/>
            </a:endParaRPr>
          </a:p>
          <a:p>
            <a:pPr marL="19685" algn="ctr">
              <a:lnSpc>
                <a:spcPts val="2070"/>
              </a:lnSpc>
            </a:pPr>
            <a:r>
              <a:rPr sz="1800" b="1" dirty="0">
                <a:latin typeface="Arial"/>
                <a:cs typeface="Arial"/>
              </a:rPr>
              <a:t>(по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возможности)</a:t>
            </a:r>
            <a:endParaRPr sz="1800" dirty="0">
              <a:latin typeface="Arial"/>
              <a:cs typeface="Arial"/>
            </a:endParaRPr>
          </a:p>
          <a:p>
            <a:pPr marL="20955" algn="ctr">
              <a:lnSpc>
                <a:spcPts val="2120"/>
              </a:lnSpc>
            </a:pPr>
            <a:r>
              <a:rPr sz="1800" b="1" spc="-20" dirty="0">
                <a:latin typeface="Arial"/>
                <a:cs typeface="Arial"/>
              </a:rPr>
              <a:t>соответствующими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терминами</a:t>
            </a:r>
            <a:endParaRPr sz="1800" dirty="0">
              <a:latin typeface="Arial"/>
              <a:cs typeface="Arial"/>
            </a:endParaRPr>
          </a:p>
          <a:p>
            <a:pPr marL="659130" marR="631825" algn="ctr">
              <a:lnSpc>
                <a:spcPts val="2060"/>
              </a:lnSpc>
              <a:spcBef>
                <a:spcPts val="1745"/>
              </a:spcBef>
            </a:pPr>
            <a:r>
              <a:rPr sz="1800" b="1" dirty="0">
                <a:latin typeface="Arial"/>
                <a:cs typeface="Arial"/>
              </a:rPr>
              <a:t>Разбить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задачу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на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несколько вспомогательных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задач,</a:t>
            </a:r>
            <a:r>
              <a:rPr sz="1800" b="1" spc="-11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при</a:t>
            </a:r>
            <a:endParaRPr sz="1800" dirty="0">
              <a:latin typeface="Arial"/>
              <a:cs typeface="Arial"/>
            </a:endParaRPr>
          </a:p>
          <a:p>
            <a:pPr marL="179705" marR="149860" algn="ctr">
              <a:lnSpc>
                <a:spcPts val="2060"/>
              </a:lnSpc>
              <a:spcBef>
                <a:spcPts val="25"/>
              </a:spcBef>
            </a:pPr>
            <a:r>
              <a:rPr sz="1800" b="1" spc="-10" dirty="0">
                <a:latin typeface="Arial"/>
                <a:cs typeface="Arial"/>
              </a:rPr>
              <a:t>последовательном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решении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которых образуется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решение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данной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задачи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  <p:pic>
        <p:nvPicPr>
          <p:cNvPr id="16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588224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1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1560" y="1063511"/>
            <a:ext cx="8229600" cy="1299830"/>
          </a:xfrm>
          <a:prstGeom prst="rect">
            <a:avLst/>
          </a:prstGeom>
        </p:spPr>
        <p:txBody>
          <a:bodyPr vert="horz" wrap="square" lIns="0" tIns="68059" rIns="0" bIns="0" rtlCol="0" anchor="ctr">
            <a:spAutoFit/>
          </a:bodyPr>
          <a:lstStyle/>
          <a:p>
            <a:pPr marL="1905">
              <a:spcBef>
                <a:spcPts val="100"/>
              </a:spcBef>
            </a:pPr>
            <a:r>
              <a:rPr sz="4000" dirty="0">
                <a:solidFill>
                  <a:srgbClr val="FF0000"/>
                </a:solidFill>
              </a:rPr>
              <a:t>Этап</a:t>
            </a:r>
            <a:r>
              <a:rPr sz="4000" spc="-30" dirty="0">
                <a:solidFill>
                  <a:srgbClr val="FF0000"/>
                </a:solidFill>
              </a:rPr>
              <a:t> </a:t>
            </a:r>
            <a:r>
              <a:rPr sz="4000" dirty="0">
                <a:solidFill>
                  <a:srgbClr val="FF0000"/>
                </a:solidFill>
              </a:rPr>
              <a:t>3.</a:t>
            </a:r>
            <a:r>
              <a:rPr sz="4000" spc="-60" dirty="0">
                <a:solidFill>
                  <a:srgbClr val="FF0000"/>
                </a:solidFill>
              </a:rPr>
              <a:t> </a:t>
            </a:r>
            <a:r>
              <a:rPr sz="4000" dirty="0">
                <a:solidFill>
                  <a:srgbClr val="FF0000"/>
                </a:solidFill>
              </a:rPr>
              <a:t>Практическая</a:t>
            </a:r>
            <a:r>
              <a:rPr sz="4000" spc="-25" dirty="0">
                <a:solidFill>
                  <a:srgbClr val="FF0000"/>
                </a:solidFill>
              </a:rPr>
              <a:t> </a:t>
            </a:r>
            <a:r>
              <a:rPr sz="4000" spc="-10" dirty="0">
                <a:solidFill>
                  <a:srgbClr val="FF0000"/>
                </a:solidFill>
              </a:rPr>
              <a:t>реализация</a:t>
            </a:r>
            <a:endParaRPr sz="4000" dirty="0"/>
          </a:p>
          <a:p>
            <a:pPr marL="1905"/>
            <a:r>
              <a:rPr sz="4000" dirty="0">
                <a:solidFill>
                  <a:srgbClr val="FF0000"/>
                </a:solidFill>
              </a:rPr>
              <a:t>намеченного</a:t>
            </a:r>
            <a:r>
              <a:rPr sz="4000" spc="-95" dirty="0">
                <a:solidFill>
                  <a:srgbClr val="FF0000"/>
                </a:solidFill>
              </a:rPr>
              <a:t> </a:t>
            </a:r>
            <a:r>
              <a:rPr sz="4000" dirty="0">
                <a:solidFill>
                  <a:srgbClr val="FF0000"/>
                </a:solidFill>
              </a:rPr>
              <a:t>плана</a:t>
            </a:r>
            <a:r>
              <a:rPr sz="4000" spc="-90" dirty="0">
                <a:solidFill>
                  <a:srgbClr val="FF0000"/>
                </a:solidFill>
              </a:rPr>
              <a:t> </a:t>
            </a:r>
            <a:r>
              <a:rPr sz="4000" dirty="0">
                <a:solidFill>
                  <a:srgbClr val="FF0000"/>
                </a:solidFill>
              </a:rPr>
              <a:t>решения</a:t>
            </a:r>
            <a:r>
              <a:rPr sz="4000" spc="-85" dirty="0">
                <a:solidFill>
                  <a:srgbClr val="FF0000"/>
                </a:solidFill>
              </a:rPr>
              <a:t> </a:t>
            </a:r>
            <a:r>
              <a:rPr sz="4000" spc="-10" dirty="0">
                <a:solidFill>
                  <a:srgbClr val="FF0000"/>
                </a:solidFill>
              </a:rPr>
              <a:t>задачи</a:t>
            </a:r>
            <a:endParaRPr sz="40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969897" y="2578100"/>
            <a:ext cx="6405880" cy="4826000"/>
            <a:chOff x="1969897" y="1435100"/>
            <a:chExt cx="6405880" cy="4826000"/>
          </a:xfrm>
        </p:grpSpPr>
        <p:sp>
          <p:nvSpPr>
            <p:cNvPr id="4" name="object 4"/>
            <p:cNvSpPr/>
            <p:nvPr/>
          </p:nvSpPr>
          <p:spPr>
            <a:xfrm>
              <a:off x="1982597" y="1447800"/>
              <a:ext cx="4800600" cy="4800600"/>
            </a:xfrm>
            <a:custGeom>
              <a:avLst/>
              <a:gdLst/>
              <a:ahLst/>
              <a:cxnLst/>
              <a:rect l="l" t="t" r="r" b="b"/>
              <a:pathLst>
                <a:path w="4800600" h="4800600">
                  <a:moveTo>
                    <a:pt x="2400300" y="0"/>
                  </a:moveTo>
                  <a:lnTo>
                    <a:pt x="0" y="4800600"/>
                  </a:lnTo>
                  <a:lnTo>
                    <a:pt x="4800600" y="4800600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82597" y="1447800"/>
              <a:ext cx="4800600" cy="4800600"/>
            </a:xfrm>
            <a:custGeom>
              <a:avLst/>
              <a:gdLst/>
              <a:ahLst/>
              <a:cxnLst/>
              <a:rect l="l" t="t" r="r" b="b"/>
              <a:pathLst>
                <a:path w="4800600" h="4800600">
                  <a:moveTo>
                    <a:pt x="0" y="4800600"/>
                  </a:moveTo>
                  <a:lnTo>
                    <a:pt x="2400300" y="0"/>
                  </a:lnTo>
                  <a:lnTo>
                    <a:pt x="4800600" y="4800600"/>
                  </a:lnTo>
                  <a:lnTo>
                    <a:pt x="0" y="480060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1864" y="3140964"/>
              <a:ext cx="4871085" cy="1136650"/>
            </a:xfrm>
            <a:custGeom>
              <a:avLst/>
              <a:gdLst/>
              <a:ahLst/>
              <a:cxnLst/>
              <a:rect l="l" t="t" r="r" b="b"/>
              <a:pathLst>
                <a:path w="4871084" h="1136650">
                  <a:moveTo>
                    <a:pt x="4681728" y="0"/>
                  </a:moveTo>
                  <a:lnTo>
                    <a:pt x="189484" y="0"/>
                  </a:lnTo>
                  <a:lnTo>
                    <a:pt x="139112" y="6768"/>
                  </a:lnTo>
                  <a:lnTo>
                    <a:pt x="93848" y="25865"/>
                  </a:lnTo>
                  <a:lnTo>
                    <a:pt x="55499" y="55483"/>
                  </a:lnTo>
                  <a:lnTo>
                    <a:pt x="25870" y="93810"/>
                  </a:lnTo>
                  <a:lnTo>
                    <a:pt x="6768" y="139038"/>
                  </a:lnTo>
                  <a:lnTo>
                    <a:pt x="0" y="189357"/>
                  </a:lnTo>
                  <a:lnTo>
                    <a:pt x="0" y="947038"/>
                  </a:lnTo>
                  <a:lnTo>
                    <a:pt x="6768" y="997357"/>
                  </a:lnTo>
                  <a:lnTo>
                    <a:pt x="25870" y="1042585"/>
                  </a:lnTo>
                  <a:lnTo>
                    <a:pt x="55499" y="1080912"/>
                  </a:lnTo>
                  <a:lnTo>
                    <a:pt x="93848" y="1110530"/>
                  </a:lnTo>
                  <a:lnTo>
                    <a:pt x="139112" y="1129627"/>
                  </a:lnTo>
                  <a:lnTo>
                    <a:pt x="189484" y="1136396"/>
                  </a:lnTo>
                  <a:lnTo>
                    <a:pt x="4681728" y="1136396"/>
                  </a:lnTo>
                  <a:lnTo>
                    <a:pt x="4732046" y="1129627"/>
                  </a:lnTo>
                  <a:lnTo>
                    <a:pt x="4777274" y="1110530"/>
                  </a:lnTo>
                  <a:lnTo>
                    <a:pt x="4815601" y="1080912"/>
                  </a:lnTo>
                  <a:lnTo>
                    <a:pt x="4845219" y="1042585"/>
                  </a:lnTo>
                  <a:lnTo>
                    <a:pt x="4864316" y="997357"/>
                  </a:lnTo>
                  <a:lnTo>
                    <a:pt x="4871085" y="947038"/>
                  </a:lnTo>
                  <a:lnTo>
                    <a:pt x="4871085" y="189357"/>
                  </a:lnTo>
                  <a:lnTo>
                    <a:pt x="4864316" y="139038"/>
                  </a:lnTo>
                  <a:lnTo>
                    <a:pt x="4845219" y="93810"/>
                  </a:lnTo>
                  <a:lnTo>
                    <a:pt x="4815601" y="55483"/>
                  </a:lnTo>
                  <a:lnTo>
                    <a:pt x="4777274" y="25865"/>
                  </a:lnTo>
                  <a:lnTo>
                    <a:pt x="4732046" y="6768"/>
                  </a:lnTo>
                  <a:lnTo>
                    <a:pt x="468172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1864" y="3140964"/>
              <a:ext cx="4871085" cy="1136650"/>
            </a:xfrm>
            <a:custGeom>
              <a:avLst/>
              <a:gdLst/>
              <a:ahLst/>
              <a:cxnLst/>
              <a:rect l="l" t="t" r="r" b="b"/>
              <a:pathLst>
                <a:path w="4871084" h="1136650">
                  <a:moveTo>
                    <a:pt x="0" y="189357"/>
                  </a:moveTo>
                  <a:lnTo>
                    <a:pt x="6768" y="139038"/>
                  </a:lnTo>
                  <a:lnTo>
                    <a:pt x="25870" y="93810"/>
                  </a:lnTo>
                  <a:lnTo>
                    <a:pt x="55499" y="55483"/>
                  </a:lnTo>
                  <a:lnTo>
                    <a:pt x="93848" y="25865"/>
                  </a:lnTo>
                  <a:lnTo>
                    <a:pt x="139112" y="6768"/>
                  </a:lnTo>
                  <a:lnTo>
                    <a:pt x="189484" y="0"/>
                  </a:lnTo>
                  <a:lnTo>
                    <a:pt x="4681728" y="0"/>
                  </a:lnTo>
                  <a:lnTo>
                    <a:pt x="4732046" y="6768"/>
                  </a:lnTo>
                  <a:lnTo>
                    <a:pt x="4777274" y="25865"/>
                  </a:lnTo>
                  <a:lnTo>
                    <a:pt x="4815601" y="55483"/>
                  </a:lnTo>
                  <a:lnTo>
                    <a:pt x="4845219" y="93810"/>
                  </a:lnTo>
                  <a:lnTo>
                    <a:pt x="4864316" y="139038"/>
                  </a:lnTo>
                  <a:lnTo>
                    <a:pt x="4871085" y="189357"/>
                  </a:lnTo>
                  <a:lnTo>
                    <a:pt x="4871085" y="947038"/>
                  </a:lnTo>
                  <a:lnTo>
                    <a:pt x="4864316" y="997357"/>
                  </a:lnTo>
                  <a:lnTo>
                    <a:pt x="4845219" y="1042585"/>
                  </a:lnTo>
                  <a:lnTo>
                    <a:pt x="4815601" y="1080912"/>
                  </a:lnTo>
                  <a:lnTo>
                    <a:pt x="4777274" y="1110530"/>
                  </a:lnTo>
                  <a:lnTo>
                    <a:pt x="4732046" y="1129627"/>
                  </a:lnTo>
                  <a:lnTo>
                    <a:pt x="4681728" y="1136396"/>
                  </a:lnTo>
                  <a:lnTo>
                    <a:pt x="189484" y="1136396"/>
                  </a:lnTo>
                  <a:lnTo>
                    <a:pt x="139112" y="1129627"/>
                  </a:lnTo>
                  <a:lnTo>
                    <a:pt x="93848" y="1110530"/>
                  </a:lnTo>
                  <a:lnTo>
                    <a:pt x="55499" y="1080912"/>
                  </a:lnTo>
                  <a:lnTo>
                    <a:pt x="25870" y="1042585"/>
                  </a:lnTo>
                  <a:lnTo>
                    <a:pt x="6768" y="997357"/>
                  </a:lnTo>
                  <a:lnTo>
                    <a:pt x="0" y="947038"/>
                  </a:lnTo>
                  <a:lnTo>
                    <a:pt x="0" y="189357"/>
                  </a:lnTo>
                  <a:close/>
                </a:path>
              </a:pathLst>
            </a:custGeom>
            <a:ln w="25400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733546" y="4680966"/>
            <a:ext cx="4386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Выбор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способа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оформления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решения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407156" y="2975101"/>
            <a:ext cx="4907915" cy="1162050"/>
            <a:chOff x="3407155" y="1832101"/>
            <a:chExt cx="4907915" cy="1162050"/>
          </a:xfrm>
        </p:grpSpPr>
        <p:sp>
          <p:nvSpPr>
            <p:cNvPr id="10" name="object 10"/>
            <p:cNvSpPr/>
            <p:nvPr/>
          </p:nvSpPr>
          <p:spPr>
            <a:xfrm>
              <a:off x="3419855" y="1844801"/>
              <a:ext cx="4882515" cy="1136650"/>
            </a:xfrm>
            <a:custGeom>
              <a:avLst/>
              <a:gdLst/>
              <a:ahLst/>
              <a:cxnLst/>
              <a:rect l="l" t="t" r="r" b="b"/>
              <a:pathLst>
                <a:path w="4882515" h="1136650">
                  <a:moveTo>
                    <a:pt x="4693031" y="0"/>
                  </a:moveTo>
                  <a:lnTo>
                    <a:pt x="189484" y="0"/>
                  </a:lnTo>
                  <a:lnTo>
                    <a:pt x="139112" y="6768"/>
                  </a:lnTo>
                  <a:lnTo>
                    <a:pt x="93848" y="25870"/>
                  </a:lnTo>
                  <a:lnTo>
                    <a:pt x="55499" y="55499"/>
                  </a:lnTo>
                  <a:lnTo>
                    <a:pt x="25870" y="93848"/>
                  </a:lnTo>
                  <a:lnTo>
                    <a:pt x="6768" y="139112"/>
                  </a:lnTo>
                  <a:lnTo>
                    <a:pt x="0" y="189484"/>
                  </a:lnTo>
                  <a:lnTo>
                    <a:pt x="0" y="947038"/>
                  </a:lnTo>
                  <a:lnTo>
                    <a:pt x="6768" y="997357"/>
                  </a:lnTo>
                  <a:lnTo>
                    <a:pt x="25870" y="1042585"/>
                  </a:lnTo>
                  <a:lnTo>
                    <a:pt x="55499" y="1080912"/>
                  </a:lnTo>
                  <a:lnTo>
                    <a:pt x="93848" y="1110530"/>
                  </a:lnTo>
                  <a:lnTo>
                    <a:pt x="139112" y="1129627"/>
                  </a:lnTo>
                  <a:lnTo>
                    <a:pt x="189484" y="1136396"/>
                  </a:lnTo>
                  <a:lnTo>
                    <a:pt x="4693031" y="1136396"/>
                  </a:lnTo>
                  <a:lnTo>
                    <a:pt x="4743349" y="1129627"/>
                  </a:lnTo>
                  <a:lnTo>
                    <a:pt x="4788577" y="1110530"/>
                  </a:lnTo>
                  <a:lnTo>
                    <a:pt x="4826904" y="1080912"/>
                  </a:lnTo>
                  <a:lnTo>
                    <a:pt x="4856522" y="1042585"/>
                  </a:lnTo>
                  <a:lnTo>
                    <a:pt x="4875619" y="997357"/>
                  </a:lnTo>
                  <a:lnTo>
                    <a:pt x="4882388" y="947038"/>
                  </a:lnTo>
                  <a:lnTo>
                    <a:pt x="4882388" y="189484"/>
                  </a:lnTo>
                  <a:lnTo>
                    <a:pt x="4875619" y="139112"/>
                  </a:lnTo>
                  <a:lnTo>
                    <a:pt x="4856522" y="93848"/>
                  </a:lnTo>
                  <a:lnTo>
                    <a:pt x="4826904" y="55499"/>
                  </a:lnTo>
                  <a:lnTo>
                    <a:pt x="4788577" y="25870"/>
                  </a:lnTo>
                  <a:lnTo>
                    <a:pt x="4743349" y="6768"/>
                  </a:lnTo>
                  <a:lnTo>
                    <a:pt x="469303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19855" y="1844801"/>
              <a:ext cx="4882515" cy="1136650"/>
            </a:xfrm>
            <a:custGeom>
              <a:avLst/>
              <a:gdLst/>
              <a:ahLst/>
              <a:cxnLst/>
              <a:rect l="l" t="t" r="r" b="b"/>
              <a:pathLst>
                <a:path w="4882515" h="1136650">
                  <a:moveTo>
                    <a:pt x="0" y="189484"/>
                  </a:moveTo>
                  <a:lnTo>
                    <a:pt x="6768" y="139112"/>
                  </a:lnTo>
                  <a:lnTo>
                    <a:pt x="25870" y="93848"/>
                  </a:lnTo>
                  <a:lnTo>
                    <a:pt x="55499" y="55499"/>
                  </a:lnTo>
                  <a:lnTo>
                    <a:pt x="93848" y="25870"/>
                  </a:lnTo>
                  <a:lnTo>
                    <a:pt x="139112" y="6768"/>
                  </a:lnTo>
                  <a:lnTo>
                    <a:pt x="189484" y="0"/>
                  </a:lnTo>
                  <a:lnTo>
                    <a:pt x="4693031" y="0"/>
                  </a:lnTo>
                  <a:lnTo>
                    <a:pt x="4743349" y="6768"/>
                  </a:lnTo>
                  <a:lnTo>
                    <a:pt x="4788577" y="25870"/>
                  </a:lnTo>
                  <a:lnTo>
                    <a:pt x="4826904" y="55499"/>
                  </a:lnTo>
                  <a:lnTo>
                    <a:pt x="4856522" y="93848"/>
                  </a:lnTo>
                  <a:lnTo>
                    <a:pt x="4875619" y="139112"/>
                  </a:lnTo>
                  <a:lnTo>
                    <a:pt x="4882388" y="189484"/>
                  </a:lnTo>
                  <a:lnTo>
                    <a:pt x="4882388" y="947038"/>
                  </a:lnTo>
                  <a:lnTo>
                    <a:pt x="4875619" y="997357"/>
                  </a:lnTo>
                  <a:lnTo>
                    <a:pt x="4856522" y="1042585"/>
                  </a:lnTo>
                  <a:lnTo>
                    <a:pt x="4826904" y="1080912"/>
                  </a:lnTo>
                  <a:lnTo>
                    <a:pt x="4788577" y="1110530"/>
                  </a:lnTo>
                  <a:lnTo>
                    <a:pt x="4743349" y="1129627"/>
                  </a:lnTo>
                  <a:lnTo>
                    <a:pt x="4693031" y="1136396"/>
                  </a:lnTo>
                  <a:lnTo>
                    <a:pt x="189484" y="1136396"/>
                  </a:lnTo>
                  <a:lnTo>
                    <a:pt x="139112" y="1129627"/>
                  </a:lnTo>
                  <a:lnTo>
                    <a:pt x="93848" y="1110530"/>
                  </a:lnTo>
                  <a:lnTo>
                    <a:pt x="55499" y="1080912"/>
                  </a:lnTo>
                  <a:lnTo>
                    <a:pt x="25870" y="1042585"/>
                  </a:lnTo>
                  <a:lnTo>
                    <a:pt x="6768" y="997357"/>
                  </a:lnTo>
                  <a:lnTo>
                    <a:pt x="0" y="947038"/>
                  </a:lnTo>
                  <a:lnTo>
                    <a:pt x="0" y="189484"/>
                  </a:lnTo>
                  <a:close/>
                </a:path>
              </a:pathLst>
            </a:custGeom>
            <a:ln w="25400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059174" y="3384246"/>
            <a:ext cx="36036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Выбор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приема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решения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задачи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486403" y="5617590"/>
            <a:ext cx="4913630" cy="1162050"/>
            <a:chOff x="3486403" y="4474590"/>
            <a:chExt cx="4913630" cy="1162050"/>
          </a:xfrm>
        </p:grpSpPr>
        <p:sp>
          <p:nvSpPr>
            <p:cNvPr id="14" name="object 14"/>
            <p:cNvSpPr/>
            <p:nvPr/>
          </p:nvSpPr>
          <p:spPr>
            <a:xfrm>
              <a:off x="3499103" y="4487290"/>
              <a:ext cx="4888230" cy="1136650"/>
            </a:xfrm>
            <a:custGeom>
              <a:avLst/>
              <a:gdLst/>
              <a:ahLst/>
              <a:cxnLst/>
              <a:rect l="l" t="t" r="r" b="b"/>
              <a:pathLst>
                <a:path w="4888230" h="1136650">
                  <a:moveTo>
                    <a:pt x="4698492" y="0"/>
                  </a:moveTo>
                  <a:lnTo>
                    <a:pt x="189357" y="0"/>
                  </a:lnTo>
                  <a:lnTo>
                    <a:pt x="138994" y="6768"/>
                  </a:lnTo>
                  <a:lnTo>
                    <a:pt x="93754" y="25870"/>
                  </a:lnTo>
                  <a:lnTo>
                    <a:pt x="55435" y="55498"/>
                  </a:lnTo>
                  <a:lnTo>
                    <a:pt x="25837" y="93848"/>
                  </a:lnTo>
                  <a:lnTo>
                    <a:pt x="6759" y="139112"/>
                  </a:lnTo>
                  <a:lnTo>
                    <a:pt x="0" y="189483"/>
                  </a:lnTo>
                  <a:lnTo>
                    <a:pt x="0" y="947038"/>
                  </a:lnTo>
                  <a:lnTo>
                    <a:pt x="6759" y="997359"/>
                  </a:lnTo>
                  <a:lnTo>
                    <a:pt x="25837" y="1042591"/>
                  </a:lnTo>
                  <a:lnTo>
                    <a:pt x="55435" y="1080925"/>
                  </a:lnTo>
                  <a:lnTo>
                    <a:pt x="93754" y="1110549"/>
                  </a:lnTo>
                  <a:lnTo>
                    <a:pt x="138994" y="1129651"/>
                  </a:lnTo>
                  <a:lnTo>
                    <a:pt x="189357" y="1136421"/>
                  </a:lnTo>
                  <a:lnTo>
                    <a:pt x="4698492" y="1136421"/>
                  </a:lnTo>
                  <a:lnTo>
                    <a:pt x="4748854" y="1129651"/>
                  </a:lnTo>
                  <a:lnTo>
                    <a:pt x="4794094" y="1110549"/>
                  </a:lnTo>
                  <a:lnTo>
                    <a:pt x="4832413" y="1080925"/>
                  </a:lnTo>
                  <a:lnTo>
                    <a:pt x="4862011" y="1042591"/>
                  </a:lnTo>
                  <a:lnTo>
                    <a:pt x="4881089" y="997359"/>
                  </a:lnTo>
                  <a:lnTo>
                    <a:pt x="4887849" y="947038"/>
                  </a:lnTo>
                  <a:lnTo>
                    <a:pt x="4887849" y="189483"/>
                  </a:lnTo>
                  <a:lnTo>
                    <a:pt x="4881089" y="139112"/>
                  </a:lnTo>
                  <a:lnTo>
                    <a:pt x="4862011" y="93848"/>
                  </a:lnTo>
                  <a:lnTo>
                    <a:pt x="4832413" y="55498"/>
                  </a:lnTo>
                  <a:lnTo>
                    <a:pt x="4794094" y="25870"/>
                  </a:lnTo>
                  <a:lnTo>
                    <a:pt x="4748854" y="6768"/>
                  </a:lnTo>
                  <a:lnTo>
                    <a:pt x="469849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99103" y="4487290"/>
              <a:ext cx="4888230" cy="1136650"/>
            </a:xfrm>
            <a:custGeom>
              <a:avLst/>
              <a:gdLst/>
              <a:ahLst/>
              <a:cxnLst/>
              <a:rect l="l" t="t" r="r" b="b"/>
              <a:pathLst>
                <a:path w="4888230" h="1136650">
                  <a:moveTo>
                    <a:pt x="0" y="189483"/>
                  </a:moveTo>
                  <a:lnTo>
                    <a:pt x="6759" y="139112"/>
                  </a:lnTo>
                  <a:lnTo>
                    <a:pt x="25837" y="93848"/>
                  </a:lnTo>
                  <a:lnTo>
                    <a:pt x="55435" y="55498"/>
                  </a:lnTo>
                  <a:lnTo>
                    <a:pt x="93754" y="25870"/>
                  </a:lnTo>
                  <a:lnTo>
                    <a:pt x="138994" y="6768"/>
                  </a:lnTo>
                  <a:lnTo>
                    <a:pt x="189357" y="0"/>
                  </a:lnTo>
                  <a:lnTo>
                    <a:pt x="4698492" y="0"/>
                  </a:lnTo>
                  <a:lnTo>
                    <a:pt x="4748854" y="6768"/>
                  </a:lnTo>
                  <a:lnTo>
                    <a:pt x="4794094" y="25870"/>
                  </a:lnTo>
                  <a:lnTo>
                    <a:pt x="4832413" y="55498"/>
                  </a:lnTo>
                  <a:lnTo>
                    <a:pt x="4862011" y="93848"/>
                  </a:lnTo>
                  <a:lnTo>
                    <a:pt x="4881089" y="139112"/>
                  </a:lnTo>
                  <a:lnTo>
                    <a:pt x="4887849" y="189483"/>
                  </a:lnTo>
                  <a:lnTo>
                    <a:pt x="4887849" y="947038"/>
                  </a:lnTo>
                  <a:lnTo>
                    <a:pt x="4881089" y="997359"/>
                  </a:lnTo>
                  <a:lnTo>
                    <a:pt x="4862011" y="1042591"/>
                  </a:lnTo>
                  <a:lnTo>
                    <a:pt x="4832413" y="1080925"/>
                  </a:lnTo>
                  <a:lnTo>
                    <a:pt x="4794094" y="1110549"/>
                  </a:lnTo>
                  <a:lnTo>
                    <a:pt x="4748854" y="1129651"/>
                  </a:lnTo>
                  <a:lnTo>
                    <a:pt x="4698492" y="1136421"/>
                  </a:lnTo>
                  <a:lnTo>
                    <a:pt x="189357" y="1136421"/>
                  </a:lnTo>
                  <a:lnTo>
                    <a:pt x="138994" y="1129651"/>
                  </a:lnTo>
                  <a:lnTo>
                    <a:pt x="93754" y="1110549"/>
                  </a:lnTo>
                  <a:lnTo>
                    <a:pt x="55435" y="1080925"/>
                  </a:lnTo>
                  <a:lnTo>
                    <a:pt x="25837" y="1042591"/>
                  </a:lnTo>
                  <a:lnTo>
                    <a:pt x="6759" y="997359"/>
                  </a:lnTo>
                  <a:lnTo>
                    <a:pt x="0" y="947038"/>
                  </a:lnTo>
                  <a:lnTo>
                    <a:pt x="0" y="189483"/>
                  </a:lnTo>
                  <a:close/>
                </a:path>
              </a:pathLst>
            </a:custGeom>
            <a:ln w="25400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862578" y="6027546"/>
            <a:ext cx="4163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Реализация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приема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решения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задачи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7" name="Рисунок 1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5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9704" y="1168925"/>
            <a:ext cx="8024185" cy="627736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spcBef>
                <a:spcPts val="95"/>
              </a:spcBef>
              <a:tabLst>
                <a:tab pos="4893310" algn="l"/>
              </a:tabLst>
            </a:pPr>
            <a:r>
              <a:rPr sz="4000" dirty="0">
                <a:solidFill>
                  <a:srgbClr val="FF0000"/>
                </a:solidFill>
              </a:rPr>
              <a:t>Этап</a:t>
            </a:r>
            <a:r>
              <a:rPr sz="4000" spc="-65" dirty="0">
                <a:solidFill>
                  <a:srgbClr val="FF0000"/>
                </a:solidFill>
              </a:rPr>
              <a:t> </a:t>
            </a:r>
            <a:r>
              <a:rPr sz="4000" dirty="0">
                <a:solidFill>
                  <a:srgbClr val="FF0000"/>
                </a:solidFill>
              </a:rPr>
              <a:t>4.</a:t>
            </a:r>
            <a:r>
              <a:rPr sz="4000" spc="-100" dirty="0">
                <a:solidFill>
                  <a:srgbClr val="FF0000"/>
                </a:solidFill>
              </a:rPr>
              <a:t> </a:t>
            </a:r>
            <a:r>
              <a:rPr sz="4000" dirty="0">
                <a:solidFill>
                  <a:srgbClr val="FF0000"/>
                </a:solidFill>
              </a:rPr>
              <a:t>Проверка</a:t>
            </a:r>
            <a:r>
              <a:rPr sz="4000" spc="-75" dirty="0">
                <a:solidFill>
                  <a:srgbClr val="FF0000"/>
                </a:solidFill>
              </a:rPr>
              <a:t> </a:t>
            </a:r>
            <a:r>
              <a:rPr sz="4000" spc="-10" dirty="0">
                <a:solidFill>
                  <a:srgbClr val="FF0000"/>
                </a:solidFill>
              </a:rPr>
              <a:t>решения</a:t>
            </a:r>
            <a:r>
              <a:rPr sz="4000" dirty="0">
                <a:solidFill>
                  <a:srgbClr val="FF0000"/>
                </a:solidFill>
              </a:rPr>
              <a:t>	</a:t>
            </a:r>
            <a:r>
              <a:rPr sz="4000" spc="-10" dirty="0">
                <a:solidFill>
                  <a:srgbClr val="FF0000"/>
                </a:solidFill>
              </a:rPr>
              <a:t>задачи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896618" y="2578100"/>
            <a:ext cx="6576695" cy="4826000"/>
            <a:chOff x="1896617" y="1435100"/>
            <a:chExt cx="6576695" cy="4826000"/>
          </a:xfrm>
        </p:grpSpPr>
        <p:sp>
          <p:nvSpPr>
            <p:cNvPr id="4" name="object 4"/>
            <p:cNvSpPr/>
            <p:nvPr/>
          </p:nvSpPr>
          <p:spPr>
            <a:xfrm>
              <a:off x="1909317" y="1447800"/>
              <a:ext cx="4800600" cy="4800600"/>
            </a:xfrm>
            <a:custGeom>
              <a:avLst/>
              <a:gdLst/>
              <a:ahLst/>
              <a:cxnLst/>
              <a:rect l="l" t="t" r="r" b="b"/>
              <a:pathLst>
                <a:path w="4800600" h="4800600">
                  <a:moveTo>
                    <a:pt x="2400299" y="0"/>
                  </a:moveTo>
                  <a:lnTo>
                    <a:pt x="0" y="4800600"/>
                  </a:lnTo>
                  <a:lnTo>
                    <a:pt x="4800600" y="4800600"/>
                  </a:lnTo>
                  <a:lnTo>
                    <a:pt x="2400299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09317" y="1447800"/>
              <a:ext cx="4800600" cy="4800600"/>
            </a:xfrm>
            <a:custGeom>
              <a:avLst/>
              <a:gdLst/>
              <a:ahLst/>
              <a:cxnLst/>
              <a:rect l="l" t="t" r="r" b="b"/>
              <a:pathLst>
                <a:path w="4800600" h="4800600">
                  <a:moveTo>
                    <a:pt x="0" y="4800600"/>
                  </a:moveTo>
                  <a:lnTo>
                    <a:pt x="2400299" y="0"/>
                  </a:lnTo>
                  <a:lnTo>
                    <a:pt x="4800600" y="4800600"/>
                  </a:lnTo>
                  <a:lnTo>
                    <a:pt x="0" y="480060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79266" y="1930400"/>
              <a:ext cx="5180965" cy="1136650"/>
            </a:xfrm>
            <a:custGeom>
              <a:avLst/>
              <a:gdLst/>
              <a:ahLst/>
              <a:cxnLst/>
              <a:rect l="l" t="t" r="r" b="b"/>
              <a:pathLst>
                <a:path w="5180965" h="1136650">
                  <a:moveTo>
                    <a:pt x="4991608" y="0"/>
                  </a:moveTo>
                  <a:lnTo>
                    <a:pt x="189484" y="0"/>
                  </a:lnTo>
                  <a:lnTo>
                    <a:pt x="139112" y="6768"/>
                  </a:lnTo>
                  <a:lnTo>
                    <a:pt x="93848" y="25870"/>
                  </a:lnTo>
                  <a:lnTo>
                    <a:pt x="55499" y="55499"/>
                  </a:lnTo>
                  <a:lnTo>
                    <a:pt x="25870" y="93848"/>
                  </a:lnTo>
                  <a:lnTo>
                    <a:pt x="6768" y="139112"/>
                  </a:lnTo>
                  <a:lnTo>
                    <a:pt x="0" y="189484"/>
                  </a:lnTo>
                  <a:lnTo>
                    <a:pt x="0" y="947038"/>
                  </a:lnTo>
                  <a:lnTo>
                    <a:pt x="6768" y="997401"/>
                  </a:lnTo>
                  <a:lnTo>
                    <a:pt x="25870" y="1042641"/>
                  </a:lnTo>
                  <a:lnTo>
                    <a:pt x="55499" y="1080960"/>
                  </a:lnTo>
                  <a:lnTo>
                    <a:pt x="93848" y="1110558"/>
                  </a:lnTo>
                  <a:lnTo>
                    <a:pt x="139112" y="1129636"/>
                  </a:lnTo>
                  <a:lnTo>
                    <a:pt x="189484" y="1136396"/>
                  </a:lnTo>
                  <a:lnTo>
                    <a:pt x="4991608" y="1136396"/>
                  </a:lnTo>
                  <a:lnTo>
                    <a:pt x="5041926" y="1129636"/>
                  </a:lnTo>
                  <a:lnTo>
                    <a:pt x="5087154" y="1110558"/>
                  </a:lnTo>
                  <a:lnTo>
                    <a:pt x="5125481" y="1080960"/>
                  </a:lnTo>
                  <a:lnTo>
                    <a:pt x="5155099" y="1042641"/>
                  </a:lnTo>
                  <a:lnTo>
                    <a:pt x="5174196" y="997401"/>
                  </a:lnTo>
                  <a:lnTo>
                    <a:pt x="5180965" y="947038"/>
                  </a:lnTo>
                  <a:lnTo>
                    <a:pt x="5180965" y="189484"/>
                  </a:lnTo>
                  <a:lnTo>
                    <a:pt x="5174196" y="139112"/>
                  </a:lnTo>
                  <a:lnTo>
                    <a:pt x="5155099" y="93848"/>
                  </a:lnTo>
                  <a:lnTo>
                    <a:pt x="5125481" y="55499"/>
                  </a:lnTo>
                  <a:lnTo>
                    <a:pt x="5087154" y="25870"/>
                  </a:lnTo>
                  <a:lnTo>
                    <a:pt x="5041926" y="6768"/>
                  </a:lnTo>
                  <a:lnTo>
                    <a:pt x="499160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79266" y="1930400"/>
              <a:ext cx="5180965" cy="1136650"/>
            </a:xfrm>
            <a:custGeom>
              <a:avLst/>
              <a:gdLst/>
              <a:ahLst/>
              <a:cxnLst/>
              <a:rect l="l" t="t" r="r" b="b"/>
              <a:pathLst>
                <a:path w="5180965" h="1136650">
                  <a:moveTo>
                    <a:pt x="0" y="189484"/>
                  </a:moveTo>
                  <a:lnTo>
                    <a:pt x="6768" y="139112"/>
                  </a:lnTo>
                  <a:lnTo>
                    <a:pt x="25870" y="93848"/>
                  </a:lnTo>
                  <a:lnTo>
                    <a:pt x="55499" y="55499"/>
                  </a:lnTo>
                  <a:lnTo>
                    <a:pt x="93848" y="25870"/>
                  </a:lnTo>
                  <a:lnTo>
                    <a:pt x="139112" y="6768"/>
                  </a:lnTo>
                  <a:lnTo>
                    <a:pt x="189484" y="0"/>
                  </a:lnTo>
                  <a:lnTo>
                    <a:pt x="4991608" y="0"/>
                  </a:lnTo>
                  <a:lnTo>
                    <a:pt x="5041926" y="6768"/>
                  </a:lnTo>
                  <a:lnTo>
                    <a:pt x="5087154" y="25870"/>
                  </a:lnTo>
                  <a:lnTo>
                    <a:pt x="5125481" y="55499"/>
                  </a:lnTo>
                  <a:lnTo>
                    <a:pt x="5155099" y="93848"/>
                  </a:lnTo>
                  <a:lnTo>
                    <a:pt x="5174196" y="139112"/>
                  </a:lnTo>
                  <a:lnTo>
                    <a:pt x="5180965" y="189484"/>
                  </a:lnTo>
                  <a:lnTo>
                    <a:pt x="5180965" y="947038"/>
                  </a:lnTo>
                  <a:lnTo>
                    <a:pt x="5174196" y="997401"/>
                  </a:lnTo>
                  <a:lnTo>
                    <a:pt x="5155099" y="1042641"/>
                  </a:lnTo>
                  <a:lnTo>
                    <a:pt x="5125481" y="1080960"/>
                  </a:lnTo>
                  <a:lnTo>
                    <a:pt x="5087154" y="1110558"/>
                  </a:lnTo>
                  <a:lnTo>
                    <a:pt x="5041926" y="1129636"/>
                  </a:lnTo>
                  <a:lnTo>
                    <a:pt x="4991608" y="1136396"/>
                  </a:lnTo>
                  <a:lnTo>
                    <a:pt x="189484" y="1136396"/>
                  </a:lnTo>
                  <a:lnTo>
                    <a:pt x="139112" y="1129636"/>
                  </a:lnTo>
                  <a:lnTo>
                    <a:pt x="93848" y="1110558"/>
                  </a:lnTo>
                  <a:lnTo>
                    <a:pt x="55499" y="1080960"/>
                  </a:lnTo>
                  <a:lnTo>
                    <a:pt x="25870" y="1042641"/>
                  </a:lnTo>
                  <a:lnTo>
                    <a:pt x="6768" y="997401"/>
                  </a:lnTo>
                  <a:lnTo>
                    <a:pt x="0" y="947038"/>
                  </a:lnTo>
                  <a:lnTo>
                    <a:pt x="0" y="189484"/>
                  </a:lnTo>
                  <a:close/>
                </a:path>
              </a:pathLst>
            </a:custGeom>
            <a:ln w="25400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80409" y="3208908"/>
              <a:ext cx="5179060" cy="1136650"/>
            </a:xfrm>
            <a:custGeom>
              <a:avLst/>
              <a:gdLst/>
              <a:ahLst/>
              <a:cxnLst/>
              <a:rect l="l" t="t" r="r" b="b"/>
              <a:pathLst>
                <a:path w="5179059" h="1136650">
                  <a:moveTo>
                    <a:pt x="4989321" y="0"/>
                  </a:moveTo>
                  <a:lnTo>
                    <a:pt x="189356" y="0"/>
                  </a:lnTo>
                  <a:lnTo>
                    <a:pt x="138994" y="6759"/>
                  </a:lnTo>
                  <a:lnTo>
                    <a:pt x="93754" y="25837"/>
                  </a:lnTo>
                  <a:lnTo>
                    <a:pt x="55435" y="55435"/>
                  </a:lnTo>
                  <a:lnTo>
                    <a:pt x="25837" y="93754"/>
                  </a:lnTo>
                  <a:lnTo>
                    <a:pt x="6759" y="138994"/>
                  </a:lnTo>
                  <a:lnTo>
                    <a:pt x="0" y="189356"/>
                  </a:lnTo>
                  <a:lnTo>
                    <a:pt x="0" y="946911"/>
                  </a:lnTo>
                  <a:lnTo>
                    <a:pt x="6759" y="997283"/>
                  </a:lnTo>
                  <a:lnTo>
                    <a:pt x="25837" y="1042547"/>
                  </a:lnTo>
                  <a:lnTo>
                    <a:pt x="55435" y="1080896"/>
                  </a:lnTo>
                  <a:lnTo>
                    <a:pt x="93754" y="1110525"/>
                  </a:lnTo>
                  <a:lnTo>
                    <a:pt x="138994" y="1129627"/>
                  </a:lnTo>
                  <a:lnTo>
                    <a:pt x="189356" y="1136395"/>
                  </a:lnTo>
                  <a:lnTo>
                    <a:pt x="4989321" y="1136395"/>
                  </a:lnTo>
                  <a:lnTo>
                    <a:pt x="5039693" y="1129627"/>
                  </a:lnTo>
                  <a:lnTo>
                    <a:pt x="5084957" y="1110525"/>
                  </a:lnTo>
                  <a:lnTo>
                    <a:pt x="5123307" y="1080896"/>
                  </a:lnTo>
                  <a:lnTo>
                    <a:pt x="5152935" y="1042547"/>
                  </a:lnTo>
                  <a:lnTo>
                    <a:pt x="5172037" y="997283"/>
                  </a:lnTo>
                  <a:lnTo>
                    <a:pt x="5178806" y="946911"/>
                  </a:lnTo>
                  <a:lnTo>
                    <a:pt x="5178806" y="189356"/>
                  </a:lnTo>
                  <a:lnTo>
                    <a:pt x="5172037" y="138994"/>
                  </a:lnTo>
                  <a:lnTo>
                    <a:pt x="5152935" y="93754"/>
                  </a:lnTo>
                  <a:lnTo>
                    <a:pt x="5123307" y="55435"/>
                  </a:lnTo>
                  <a:lnTo>
                    <a:pt x="5084957" y="25837"/>
                  </a:lnTo>
                  <a:lnTo>
                    <a:pt x="5039693" y="6759"/>
                  </a:lnTo>
                  <a:lnTo>
                    <a:pt x="498932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80409" y="3208908"/>
              <a:ext cx="5179060" cy="1136650"/>
            </a:xfrm>
            <a:custGeom>
              <a:avLst/>
              <a:gdLst/>
              <a:ahLst/>
              <a:cxnLst/>
              <a:rect l="l" t="t" r="r" b="b"/>
              <a:pathLst>
                <a:path w="5179059" h="1136650">
                  <a:moveTo>
                    <a:pt x="0" y="189356"/>
                  </a:moveTo>
                  <a:lnTo>
                    <a:pt x="6759" y="138994"/>
                  </a:lnTo>
                  <a:lnTo>
                    <a:pt x="25837" y="93754"/>
                  </a:lnTo>
                  <a:lnTo>
                    <a:pt x="55435" y="55435"/>
                  </a:lnTo>
                  <a:lnTo>
                    <a:pt x="93754" y="25837"/>
                  </a:lnTo>
                  <a:lnTo>
                    <a:pt x="138994" y="6759"/>
                  </a:lnTo>
                  <a:lnTo>
                    <a:pt x="189356" y="0"/>
                  </a:lnTo>
                  <a:lnTo>
                    <a:pt x="4989321" y="0"/>
                  </a:lnTo>
                  <a:lnTo>
                    <a:pt x="5039693" y="6759"/>
                  </a:lnTo>
                  <a:lnTo>
                    <a:pt x="5084957" y="25837"/>
                  </a:lnTo>
                  <a:lnTo>
                    <a:pt x="5123307" y="55435"/>
                  </a:lnTo>
                  <a:lnTo>
                    <a:pt x="5152935" y="93754"/>
                  </a:lnTo>
                  <a:lnTo>
                    <a:pt x="5172037" y="138994"/>
                  </a:lnTo>
                  <a:lnTo>
                    <a:pt x="5178806" y="189356"/>
                  </a:lnTo>
                  <a:lnTo>
                    <a:pt x="5178806" y="946911"/>
                  </a:lnTo>
                  <a:lnTo>
                    <a:pt x="5172037" y="997283"/>
                  </a:lnTo>
                  <a:lnTo>
                    <a:pt x="5152935" y="1042547"/>
                  </a:lnTo>
                  <a:lnTo>
                    <a:pt x="5123307" y="1080896"/>
                  </a:lnTo>
                  <a:lnTo>
                    <a:pt x="5084957" y="1110525"/>
                  </a:lnTo>
                  <a:lnTo>
                    <a:pt x="5039693" y="1129627"/>
                  </a:lnTo>
                  <a:lnTo>
                    <a:pt x="4989321" y="1136395"/>
                  </a:lnTo>
                  <a:lnTo>
                    <a:pt x="189356" y="1136395"/>
                  </a:lnTo>
                  <a:lnTo>
                    <a:pt x="138994" y="1129627"/>
                  </a:lnTo>
                  <a:lnTo>
                    <a:pt x="93754" y="1110525"/>
                  </a:lnTo>
                  <a:lnTo>
                    <a:pt x="55435" y="1080896"/>
                  </a:lnTo>
                  <a:lnTo>
                    <a:pt x="25837" y="1042547"/>
                  </a:lnTo>
                  <a:lnTo>
                    <a:pt x="6759" y="997283"/>
                  </a:lnTo>
                  <a:lnTo>
                    <a:pt x="0" y="946911"/>
                  </a:lnTo>
                  <a:lnTo>
                    <a:pt x="0" y="189356"/>
                  </a:lnTo>
                  <a:close/>
                </a:path>
              </a:pathLst>
            </a:custGeom>
            <a:ln w="25400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79647" y="4487291"/>
              <a:ext cx="5180330" cy="1136650"/>
            </a:xfrm>
            <a:custGeom>
              <a:avLst/>
              <a:gdLst/>
              <a:ahLst/>
              <a:cxnLst/>
              <a:rect l="l" t="t" r="r" b="b"/>
              <a:pathLst>
                <a:path w="5180330" h="1136650">
                  <a:moveTo>
                    <a:pt x="4990846" y="0"/>
                  </a:moveTo>
                  <a:lnTo>
                    <a:pt x="189484" y="0"/>
                  </a:lnTo>
                  <a:lnTo>
                    <a:pt x="139112" y="6768"/>
                  </a:lnTo>
                  <a:lnTo>
                    <a:pt x="93848" y="25870"/>
                  </a:lnTo>
                  <a:lnTo>
                    <a:pt x="55499" y="55498"/>
                  </a:lnTo>
                  <a:lnTo>
                    <a:pt x="25870" y="93848"/>
                  </a:lnTo>
                  <a:lnTo>
                    <a:pt x="6768" y="139112"/>
                  </a:lnTo>
                  <a:lnTo>
                    <a:pt x="0" y="189483"/>
                  </a:lnTo>
                  <a:lnTo>
                    <a:pt x="0" y="947038"/>
                  </a:lnTo>
                  <a:lnTo>
                    <a:pt x="6768" y="997359"/>
                  </a:lnTo>
                  <a:lnTo>
                    <a:pt x="25870" y="1042591"/>
                  </a:lnTo>
                  <a:lnTo>
                    <a:pt x="55499" y="1080925"/>
                  </a:lnTo>
                  <a:lnTo>
                    <a:pt x="93848" y="1110549"/>
                  </a:lnTo>
                  <a:lnTo>
                    <a:pt x="139112" y="1129651"/>
                  </a:lnTo>
                  <a:lnTo>
                    <a:pt x="189484" y="1136421"/>
                  </a:lnTo>
                  <a:lnTo>
                    <a:pt x="4990846" y="1136421"/>
                  </a:lnTo>
                  <a:lnTo>
                    <a:pt x="5041208" y="1129651"/>
                  </a:lnTo>
                  <a:lnTo>
                    <a:pt x="5086448" y="1110549"/>
                  </a:lnTo>
                  <a:lnTo>
                    <a:pt x="5124767" y="1080925"/>
                  </a:lnTo>
                  <a:lnTo>
                    <a:pt x="5154365" y="1042591"/>
                  </a:lnTo>
                  <a:lnTo>
                    <a:pt x="5173443" y="997359"/>
                  </a:lnTo>
                  <a:lnTo>
                    <a:pt x="5180203" y="947038"/>
                  </a:lnTo>
                  <a:lnTo>
                    <a:pt x="5180203" y="189483"/>
                  </a:lnTo>
                  <a:lnTo>
                    <a:pt x="5173443" y="139112"/>
                  </a:lnTo>
                  <a:lnTo>
                    <a:pt x="5154365" y="93848"/>
                  </a:lnTo>
                  <a:lnTo>
                    <a:pt x="5124767" y="55498"/>
                  </a:lnTo>
                  <a:lnTo>
                    <a:pt x="5086448" y="25870"/>
                  </a:lnTo>
                  <a:lnTo>
                    <a:pt x="5041208" y="6768"/>
                  </a:lnTo>
                  <a:lnTo>
                    <a:pt x="499084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79647" y="4487291"/>
              <a:ext cx="5180330" cy="1136650"/>
            </a:xfrm>
            <a:custGeom>
              <a:avLst/>
              <a:gdLst/>
              <a:ahLst/>
              <a:cxnLst/>
              <a:rect l="l" t="t" r="r" b="b"/>
              <a:pathLst>
                <a:path w="5180330" h="1136650">
                  <a:moveTo>
                    <a:pt x="0" y="189483"/>
                  </a:moveTo>
                  <a:lnTo>
                    <a:pt x="6768" y="139112"/>
                  </a:lnTo>
                  <a:lnTo>
                    <a:pt x="25870" y="93848"/>
                  </a:lnTo>
                  <a:lnTo>
                    <a:pt x="55499" y="55498"/>
                  </a:lnTo>
                  <a:lnTo>
                    <a:pt x="93848" y="25870"/>
                  </a:lnTo>
                  <a:lnTo>
                    <a:pt x="139112" y="6768"/>
                  </a:lnTo>
                  <a:lnTo>
                    <a:pt x="189484" y="0"/>
                  </a:lnTo>
                  <a:lnTo>
                    <a:pt x="4990846" y="0"/>
                  </a:lnTo>
                  <a:lnTo>
                    <a:pt x="5041208" y="6768"/>
                  </a:lnTo>
                  <a:lnTo>
                    <a:pt x="5086448" y="25870"/>
                  </a:lnTo>
                  <a:lnTo>
                    <a:pt x="5124767" y="55498"/>
                  </a:lnTo>
                  <a:lnTo>
                    <a:pt x="5154365" y="93848"/>
                  </a:lnTo>
                  <a:lnTo>
                    <a:pt x="5173443" y="139112"/>
                  </a:lnTo>
                  <a:lnTo>
                    <a:pt x="5180203" y="189483"/>
                  </a:lnTo>
                  <a:lnTo>
                    <a:pt x="5180203" y="947038"/>
                  </a:lnTo>
                  <a:lnTo>
                    <a:pt x="5173443" y="997359"/>
                  </a:lnTo>
                  <a:lnTo>
                    <a:pt x="5154365" y="1042591"/>
                  </a:lnTo>
                  <a:lnTo>
                    <a:pt x="5124767" y="1080925"/>
                  </a:lnTo>
                  <a:lnTo>
                    <a:pt x="5086448" y="1110549"/>
                  </a:lnTo>
                  <a:lnTo>
                    <a:pt x="5041208" y="1129651"/>
                  </a:lnTo>
                  <a:lnTo>
                    <a:pt x="4990846" y="1136421"/>
                  </a:lnTo>
                  <a:lnTo>
                    <a:pt x="189484" y="1136421"/>
                  </a:lnTo>
                  <a:lnTo>
                    <a:pt x="139112" y="1129651"/>
                  </a:lnTo>
                  <a:lnTo>
                    <a:pt x="93848" y="1110549"/>
                  </a:lnTo>
                  <a:lnTo>
                    <a:pt x="55499" y="1080925"/>
                  </a:lnTo>
                  <a:lnTo>
                    <a:pt x="25870" y="1042591"/>
                  </a:lnTo>
                  <a:lnTo>
                    <a:pt x="6768" y="997359"/>
                  </a:lnTo>
                  <a:lnTo>
                    <a:pt x="0" y="947038"/>
                  </a:lnTo>
                  <a:lnTo>
                    <a:pt x="0" y="189483"/>
                  </a:lnTo>
                  <a:close/>
                </a:path>
              </a:pathLst>
            </a:custGeom>
            <a:ln w="25400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699510" y="3320924"/>
            <a:ext cx="4340225" cy="3223959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97155" marR="90170" algn="ctr">
              <a:lnSpc>
                <a:spcPts val="2080"/>
              </a:lnSpc>
              <a:spcBef>
                <a:spcPts val="440"/>
              </a:spcBef>
            </a:pPr>
            <a:r>
              <a:rPr sz="2000" b="1" spc="-10" dirty="0">
                <a:latin typeface="Arial"/>
                <a:cs typeface="Arial"/>
              </a:rPr>
              <a:t>Соотнести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результат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с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условием задачи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spcBef>
                <a:spcPts val="969"/>
              </a:spcBef>
            </a:pPr>
            <a:endParaRPr sz="2000">
              <a:latin typeface="Arial"/>
              <a:cs typeface="Arial"/>
            </a:endParaRPr>
          </a:p>
          <a:p>
            <a:pPr algn="ctr">
              <a:lnSpc>
                <a:spcPts val="224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Решить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задачу,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используя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другой</a:t>
            </a:r>
            <a:endParaRPr sz="2000">
              <a:latin typeface="Arial"/>
              <a:cs typeface="Arial"/>
            </a:endParaRPr>
          </a:p>
          <a:p>
            <a:pPr marL="635" algn="ctr">
              <a:lnSpc>
                <a:spcPts val="2240"/>
              </a:lnSpc>
            </a:pPr>
            <a:r>
              <a:rPr sz="2000" b="1" spc="-10" dirty="0">
                <a:latin typeface="Arial"/>
                <a:cs typeface="Arial"/>
              </a:rPr>
              <a:t>прием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spcBef>
                <a:spcPts val="1325"/>
              </a:spcBef>
            </a:pPr>
            <a:endParaRPr sz="2000">
              <a:latin typeface="Arial"/>
              <a:cs typeface="Arial"/>
            </a:endParaRPr>
          </a:p>
          <a:p>
            <a:pPr marL="12700" marR="5080" algn="ctr">
              <a:lnSpc>
                <a:spcPts val="2080"/>
              </a:lnSpc>
            </a:pPr>
            <a:r>
              <a:rPr sz="2000" b="1" dirty="0">
                <a:latin typeface="Arial"/>
                <a:cs typeface="Arial"/>
              </a:rPr>
              <a:t>Попытаться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найти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более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простые </a:t>
            </a:r>
            <a:r>
              <a:rPr sz="2000" b="1" dirty="0">
                <a:latin typeface="Arial"/>
                <a:cs typeface="Arial"/>
              </a:rPr>
              <a:t>способы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решения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1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592" y="3275839"/>
            <a:ext cx="2606675" cy="26066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2406" y="2221229"/>
            <a:ext cx="8103234" cy="5426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Признаки</a:t>
            </a:r>
            <a:r>
              <a:rPr sz="2400" b="1" spc="-6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-</a:t>
            </a:r>
            <a:r>
              <a:rPr sz="2400" b="1" spc="-4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это</a:t>
            </a:r>
            <a:r>
              <a:rPr sz="2400" b="1" spc="-3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свойства</a:t>
            </a:r>
            <a:r>
              <a:rPr sz="2400" b="1" spc="-2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и</a:t>
            </a:r>
            <a:r>
              <a:rPr sz="2400" b="1" spc="-5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отношения,</a:t>
            </a:r>
            <a:r>
              <a:rPr sz="2400" b="1" spc="-4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45969F"/>
                </a:solidFill>
                <a:latin typeface="Arial"/>
                <a:cs typeface="Arial"/>
              </a:rPr>
              <a:t>связывающие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данный</a:t>
            </a:r>
            <a:r>
              <a:rPr sz="2400" b="1" spc="-2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объект</a:t>
            </a:r>
            <a:r>
              <a:rPr sz="2400" b="1" spc="-2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с</a:t>
            </a:r>
            <a:r>
              <a:rPr sz="2400" b="1" spc="-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45969F"/>
                </a:solidFill>
                <a:latin typeface="Arial"/>
                <a:cs typeface="Arial"/>
              </a:rPr>
              <a:t>другими.</a:t>
            </a:r>
            <a:endParaRPr sz="2400" dirty="0">
              <a:latin typeface="Arial"/>
              <a:cs typeface="Arial"/>
            </a:endParaRPr>
          </a:p>
          <a:p>
            <a:pPr marL="3300095">
              <a:spcBef>
                <a:spcPts val="1620"/>
              </a:spcBef>
            </a:pPr>
            <a:r>
              <a:rPr sz="2000" b="1" dirty="0">
                <a:latin typeface="Arial"/>
                <a:cs typeface="Arial"/>
              </a:rPr>
              <a:t>Объект: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человек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на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картинке.</a:t>
            </a:r>
            <a:endParaRPr sz="2000" dirty="0">
              <a:latin typeface="Microsoft Sans Serif"/>
              <a:cs typeface="Microsoft Sans Serif"/>
            </a:endParaRPr>
          </a:p>
          <a:p>
            <a:pPr marL="3300095" marR="2397760"/>
            <a:r>
              <a:rPr sz="2000" b="1" dirty="0">
                <a:latin typeface="Arial"/>
                <a:cs typeface="Arial"/>
              </a:rPr>
              <a:t>Свойства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объекта: </a:t>
            </a:r>
            <a:r>
              <a:rPr sz="1800" spc="-30" dirty="0">
                <a:latin typeface="Microsoft Sans Serif"/>
                <a:cs typeface="Microsoft Sans Serif"/>
              </a:rPr>
              <a:t>Фамилия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470" dirty="0">
                <a:latin typeface="Microsoft Sans Serif"/>
                <a:cs typeface="Microsoft Sans Serif"/>
              </a:rPr>
              <a:t>–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Иванов </a:t>
            </a:r>
            <a:r>
              <a:rPr sz="1800" dirty="0">
                <a:latin typeface="Microsoft Sans Serif"/>
                <a:cs typeface="Microsoft Sans Serif"/>
              </a:rPr>
              <a:t>Имя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470" dirty="0">
                <a:latin typeface="Microsoft Sans Serif"/>
                <a:cs typeface="Microsoft Sans Serif"/>
              </a:rPr>
              <a:t>–</a:t>
            </a:r>
            <a:r>
              <a:rPr sz="1800" spc="-20" dirty="0">
                <a:latin typeface="Microsoft Sans Serif"/>
                <a:cs typeface="Microsoft Sans Serif"/>
              </a:rPr>
              <a:t> Иван</a:t>
            </a:r>
            <a:endParaRPr sz="1800" dirty="0">
              <a:latin typeface="Microsoft Sans Serif"/>
              <a:cs typeface="Microsoft Sans Serif"/>
            </a:endParaRPr>
          </a:p>
          <a:p>
            <a:pPr marL="3300095" marR="2509520">
              <a:spcBef>
                <a:spcPts val="5"/>
              </a:spcBef>
              <a:tabLst>
                <a:tab pos="4284345" algn="l"/>
              </a:tabLst>
            </a:pPr>
            <a:r>
              <a:rPr sz="1800" dirty="0">
                <a:latin typeface="Microsoft Sans Serif"/>
                <a:cs typeface="Microsoft Sans Serif"/>
              </a:rPr>
              <a:t>Отчество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470" dirty="0">
                <a:latin typeface="Microsoft Sans Serif"/>
                <a:cs typeface="Microsoft Sans Serif"/>
              </a:rPr>
              <a:t>–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Иванович Возраст</a:t>
            </a:r>
            <a:r>
              <a:rPr sz="1800" dirty="0">
                <a:latin typeface="Microsoft Sans Serif"/>
                <a:cs typeface="Microsoft Sans Serif"/>
              </a:rPr>
              <a:t>	- 40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лет </a:t>
            </a:r>
            <a:r>
              <a:rPr sz="1800" dirty="0">
                <a:latin typeface="Microsoft Sans Serif"/>
                <a:cs typeface="Microsoft Sans Serif"/>
              </a:rPr>
              <a:t>Рост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470" dirty="0">
                <a:latin typeface="Microsoft Sans Serif"/>
                <a:cs typeface="Microsoft Sans Serif"/>
              </a:rPr>
              <a:t>–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180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см</a:t>
            </a:r>
            <a:endParaRPr sz="1800" dirty="0">
              <a:latin typeface="Microsoft Sans Serif"/>
              <a:cs typeface="Microsoft Sans Serif"/>
            </a:endParaRPr>
          </a:p>
          <a:p>
            <a:pPr marL="3300095">
              <a:spcBef>
                <a:spcPts val="5"/>
              </a:spcBef>
            </a:pPr>
            <a:r>
              <a:rPr sz="1800" dirty="0">
                <a:latin typeface="Microsoft Sans Serif"/>
                <a:cs typeface="Microsoft Sans Serif"/>
              </a:rPr>
              <a:t>Вес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470" dirty="0">
                <a:latin typeface="Microsoft Sans Serif"/>
                <a:cs typeface="Microsoft Sans Serif"/>
              </a:rPr>
              <a:t>–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120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кг</a:t>
            </a:r>
            <a:endParaRPr sz="1800" dirty="0">
              <a:latin typeface="Microsoft Sans Serif"/>
              <a:cs typeface="Microsoft Sans Serif"/>
            </a:endParaRPr>
          </a:p>
          <a:p>
            <a:pPr marL="3300095" marR="2474595"/>
            <a:r>
              <a:rPr sz="1800" dirty="0">
                <a:latin typeface="Microsoft Sans Serif"/>
                <a:cs typeface="Microsoft Sans Serif"/>
              </a:rPr>
              <a:t>Цвет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глаз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470" dirty="0">
                <a:latin typeface="Microsoft Sans Serif"/>
                <a:cs typeface="Microsoft Sans Serif"/>
              </a:rPr>
              <a:t>–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серый </a:t>
            </a:r>
            <a:r>
              <a:rPr sz="1800" dirty="0">
                <a:latin typeface="Microsoft Sans Serif"/>
                <a:cs typeface="Microsoft Sans Serif"/>
              </a:rPr>
              <a:t>Цвет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волос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-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блондин</a:t>
            </a:r>
            <a:endParaRPr sz="1800" dirty="0">
              <a:latin typeface="Microsoft Sans Serif"/>
              <a:cs typeface="Microsoft Sans Serif"/>
            </a:endParaRPr>
          </a:p>
          <a:p>
            <a:pPr marL="3300095">
              <a:tabLst>
                <a:tab pos="6819900" algn="l"/>
              </a:tabLst>
            </a:pPr>
            <a:r>
              <a:rPr sz="1800" dirty="0">
                <a:latin typeface="Microsoft Sans Serif"/>
                <a:cs typeface="Microsoft Sans Serif"/>
              </a:rPr>
              <a:t>Профессия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470" dirty="0">
                <a:latin typeface="Microsoft Sans Serif"/>
                <a:cs typeface="Microsoft Sans Serif"/>
              </a:rPr>
              <a:t>–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директор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фирмы</a:t>
            </a:r>
            <a:r>
              <a:rPr sz="1800" dirty="0">
                <a:latin typeface="Microsoft Sans Serif"/>
                <a:cs typeface="Microsoft Sans Serif"/>
              </a:rPr>
              <a:t>	и </a:t>
            </a:r>
            <a:r>
              <a:rPr sz="1800" spc="-20" dirty="0">
                <a:latin typeface="Microsoft Sans Serif"/>
                <a:cs typeface="Microsoft Sans Serif"/>
              </a:rPr>
              <a:t>т.п.</a:t>
            </a:r>
            <a:endParaRPr sz="1800" dirty="0">
              <a:latin typeface="Microsoft Sans Serif"/>
              <a:cs typeface="Microsoft Sans Serif"/>
            </a:endParaRPr>
          </a:p>
          <a:p>
            <a:pPr marL="12700">
              <a:spcBef>
                <a:spcPts val="2005"/>
              </a:spcBef>
            </a:pPr>
            <a:r>
              <a:rPr sz="2000" b="1" dirty="0">
                <a:latin typeface="Arial"/>
                <a:cs typeface="Arial"/>
              </a:rPr>
              <a:t>Отношения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с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другими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объектами:</a:t>
            </a:r>
            <a:endParaRPr sz="2000" dirty="0">
              <a:latin typeface="Arial"/>
              <a:cs typeface="Arial"/>
            </a:endParaRPr>
          </a:p>
          <a:p>
            <a:pPr marL="12700" marR="467995">
              <a:spcBef>
                <a:spcPts val="10"/>
              </a:spcBef>
              <a:tabLst>
                <a:tab pos="3185160" algn="l"/>
              </a:tabLst>
            </a:pPr>
            <a:r>
              <a:rPr sz="1800" dirty="0">
                <a:latin typeface="Microsoft Sans Serif"/>
                <a:cs typeface="Microsoft Sans Serif"/>
              </a:rPr>
              <a:t>состоит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браке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с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Ивановой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Анной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Сергеевной,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является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братом </a:t>
            </a:r>
            <a:r>
              <a:rPr sz="1800" dirty="0">
                <a:latin typeface="Microsoft Sans Serif"/>
                <a:cs typeface="Microsoft Sans Serif"/>
              </a:rPr>
              <a:t>Иванову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Семену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Ивановичу,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сыном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-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Иванову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Ивану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Петровичу,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отцом </a:t>
            </a:r>
            <a:r>
              <a:rPr sz="1800" spc="470" dirty="0">
                <a:latin typeface="Microsoft Sans Serif"/>
                <a:cs typeface="Microsoft Sans Serif"/>
              </a:rPr>
              <a:t>–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Ивановой Ольге</a:t>
            </a:r>
            <a:r>
              <a:rPr sz="1800" spc="-10" dirty="0">
                <a:latin typeface="Microsoft Sans Serif"/>
                <a:cs typeface="Microsoft Sans Serif"/>
              </a:rPr>
              <a:t> Ивановне</a:t>
            </a:r>
            <a:r>
              <a:rPr sz="1800" dirty="0">
                <a:latin typeface="Microsoft Sans Serif"/>
                <a:cs typeface="Microsoft Sans Serif"/>
              </a:rPr>
              <a:t>	и т.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п.</a:t>
            </a: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68374" y="1308861"/>
            <a:ext cx="6992058" cy="99835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ru-RU" sz="3200" dirty="0" smtClean="0">
                <a:solidFill>
                  <a:srgbClr val="FF0000"/>
                </a:solidFill>
              </a:rPr>
              <a:t>С чего начать? </a:t>
            </a:r>
            <a:r>
              <a:rPr sz="3200" dirty="0" err="1" smtClean="0">
                <a:solidFill>
                  <a:srgbClr val="FF0000"/>
                </a:solidFill>
              </a:rPr>
              <a:t>Выделение</a:t>
            </a:r>
            <a:r>
              <a:rPr sz="3200" spc="-45" dirty="0" smtClean="0">
                <a:solidFill>
                  <a:srgbClr val="FF0000"/>
                </a:solidFill>
              </a:rPr>
              <a:t> </a:t>
            </a:r>
            <a:r>
              <a:rPr sz="3200" dirty="0">
                <a:solidFill>
                  <a:srgbClr val="FF0000"/>
                </a:solidFill>
              </a:rPr>
              <a:t>признаков</a:t>
            </a:r>
            <a:r>
              <a:rPr sz="3200" spc="-50" dirty="0">
                <a:solidFill>
                  <a:srgbClr val="FF0000"/>
                </a:solidFill>
              </a:rPr>
              <a:t> </a:t>
            </a:r>
            <a:r>
              <a:rPr sz="3200" spc="-10" dirty="0">
                <a:solidFill>
                  <a:srgbClr val="FF0000"/>
                </a:solidFill>
              </a:rPr>
              <a:t>объекта</a:t>
            </a:r>
            <a:endParaRPr sz="3200" dirty="0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19577" y="1537792"/>
            <a:ext cx="3705860" cy="51435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spcBef>
                <a:spcPts val="105"/>
              </a:spcBef>
            </a:pPr>
            <a:r>
              <a:rPr sz="3200" dirty="0">
                <a:solidFill>
                  <a:srgbClr val="FF0000"/>
                </a:solidFill>
              </a:rPr>
              <a:t>Признаки</a:t>
            </a:r>
            <a:r>
              <a:rPr sz="3200" spc="-55" dirty="0">
                <a:solidFill>
                  <a:srgbClr val="FF0000"/>
                </a:solidFill>
              </a:rPr>
              <a:t> </a:t>
            </a:r>
            <a:r>
              <a:rPr sz="3200" spc="-10" dirty="0">
                <a:solidFill>
                  <a:srgbClr val="FF0000"/>
                </a:solidFill>
              </a:rPr>
              <a:t>объекта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690474" y="2221231"/>
            <a:ext cx="764349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sz="2000" dirty="0">
                <a:latin typeface="Microsoft Sans Serif"/>
                <a:cs typeface="Microsoft Sans Serif"/>
              </a:rPr>
              <a:t>Различают</a:t>
            </a:r>
            <a:r>
              <a:rPr sz="2000" spc="-85" dirty="0">
                <a:latin typeface="Microsoft Sans Serif"/>
                <a:cs typeface="Microsoft Sans Serif"/>
              </a:rPr>
              <a:t> </a:t>
            </a:r>
            <a:r>
              <a:rPr sz="2000" b="1" dirty="0">
                <a:solidFill>
                  <a:srgbClr val="009999"/>
                </a:solidFill>
                <a:latin typeface="Arial"/>
                <a:cs typeface="Arial"/>
              </a:rPr>
              <a:t>признаки</a:t>
            </a:r>
            <a:r>
              <a:rPr sz="2000" b="1" spc="-105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9999"/>
                </a:solidFill>
                <a:latin typeface="Arial"/>
                <a:cs typeface="Arial"/>
              </a:rPr>
              <a:t>существенные</a:t>
            </a:r>
            <a:r>
              <a:rPr sz="2000" b="1" spc="-50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(без</a:t>
            </a:r>
            <a:r>
              <a:rPr sz="2000" spc="-7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них</a:t>
            </a:r>
            <a:r>
              <a:rPr sz="2000" spc="-7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объект</a:t>
            </a:r>
            <a:r>
              <a:rPr sz="2000" spc="-6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не</a:t>
            </a:r>
            <a:r>
              <a:rPr sz="2000" spc="-6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может </a:t>
            </a:r>
            <a:r>
              <a:rPr sz="2000" dirty="0">
                <a:latin typeface="Microsoft Sans Serif"/>
                <a:cs typeface="Microsoft Sans Serif"/>
              </a:rPr>
              <a:t>существовать)</a:t>
            </a:r>
            <a:r>
              <a:rPr sz="2000" spc="-6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и</a:t>
            </a:r>
            <a:r>
              <a:rPr sz="2000" spc="-5" dirty="0">
                <a:latin typeface="Microsoft Sans Serif"/>
                <a:cs typeface="Microsoft Sans Serif"/>
              </a:rPr>
              <a:t>  </a:t>
            </a:r>
            <a:r>
              <a:rPr sz="2000" b="1" dirty="0">
                <a:solidFill>
                  <a:srgbClr val="009999"/>
                </a:solidFill>
                <a:latin typeface="Arial"/>
                <a:cs typeface="Arial"/>
              </a:rPr>
              <a:t>несущественные</a:t>
            </a:r>
            <a:r>
              <a:rPr sz="2000" b="1" spc="-15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(их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отсутствие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не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влияет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на </a:t>
            </a:r>
            <a:r>
              <a:rPr sz="2000" dirty="0">
                <a:latin typeface="Microsoft Sans Serif"/>
                <a:cs typeface="Microsoft Sans Serif"/>
              </a:rPr>
              <a:t>существование</a:t>
            </a:r>
            <a:r>
              <a:rPr sz="2000" spc="-6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объекта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в</a:t>
            </a:r>
            <a:r>
              <a:rPr sz="20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рассматриваемой</a:t>
            </a:r>
            <a:r>
              <a:rPr sz="20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ситуации</a:t>
            </a:r>
            <a:r>
              <a:rPr sz="2000" spc="-10" dirty="0">
                <a:latin typeface="Microsoft Sans Serif"/>
                <a:cs typeface="Microsoft Sans Serif"/>
              </a:rPr>
              <a:t>).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0474" y="6123559"/>
            <a:ext cx="791527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10" dirty="0">
                <a:latin typeface="Microsoft Sans Serif"/>
                <a:cs typeface="Microsoft Sans Serif"/>
              </a:rPr>
              <a:t>Например,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признак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апельсина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«быть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сладким»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-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несущественный,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spcBef>
                <a:spcPts val="5"/>
              </a:spcBef>
            </a:pPr>
            <a:r>
              <a:rPr sz="2000" dirty="0">
                <a:latin typeface="Microsoft Sans Serif"/>
                <a:cs typeface="Microsoft Sans Serif"/>
              </a:rPr>
              <a:t>так</a:t>
            </a:r>
            <a:r>
              <a:rPr sz="2000" spc="-80" dirty="0">
                <a:latin typeface="Microsoft Sans Serif"/>
                <a:cs typeface="Microsoft Sans Serif"/>
              </a:rPr>
              <a:t> </a:t>
            </a:r>
            <a:r>
              <a:rPr sz="2000" spc="-50" dirty="0">
                <a:latin typeface="Microsoft Sans Serif"/>
                <a:cs typeface="Microsoft Sans Serif"/>
              </a:rPr>
              <a:t>как</a:t>
            </a:r>
            <a:r>
              <a:rPr sz="2000" spc="-7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найдутся</a:t>
            </a:r>
            <a:r>
              <a:rPr sz="2000" spc="-8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апельсины,</a:t>
            </a:r>
            <a:r>
              <a:rPr sz="2000" spc="-9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которые</a:t>
            </a:r>
            <a:r>
              <a:rPr sz="2000" spc="-9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несладкие.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22804" y="4069460"/>
            <a:ext cx="4129404" cy="217170"/>
          </a:xfrm>
          <a:custGeom>
            <a:avLst/>
            <a:gdLst/>
            <a:ahLst/>
            <a:cxnLst/>
            <a:rect l="l" t="t" r="r" b="b"/>
            <a:pathLst>
              <a:path w="4129404" h="217169">
                <a:moveTo>
                  <a:pt x="2057145" y="0"/>
                </a:moveTo>
                <a:lnTo>
                  <a:pt x="2057145" y="106172"/>
                </a:lnTo>
                <a:lnTo>
                  <a:pt x="4129404" y="106172"/>
                </a:lnTo>
                <a:lnTo>
                  <a:pt x="4129404" y="212343"/>
                </a:lnTo>
              </a:path>
              <a:path w="4129404" h="217169">
                <a:moveTo>
                  <a:pt x="2057145" y="0"/>
                </a:moveTo>
                <a:lnTo>
                  <a:pt x="2057145" y="110616"/>
                </a:lnTo>
                <a:lnTo>
                  <a:pt x="0" y="110616"/>
                </a:lnTo>
                <a:lnTo>
                  <a:pt x="0" y="216788"/>
                </a:lnTo>
              </a:path>
            </a:pathLst>
          </a:custGeom>
          <a:ln w="25400">
            <a:solidFill>
              <a:srgbClr val="93B1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105786" y="3564040"/>
            <a:ext cx="3148965" cy="384721"/>
          </a:xfrm>
          <a:prstGeom prst="rect">
            <a:avLst/>
          </a:prstGeom>
          <a:solidFill>
            <a:srgbClr val="BADFE2"/>
          </a:solidFill>
          <a:ln w="25400">
            <a:solidFill>
              <a:srgbClr val="FFFFFF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973455">
              <a:spcBef>
                <a:spcPts val="600"/>
              </a:spcBef>
            </a:pPr>
            <a:r>
              <a:rPr sz="2000" b="1" spc="-10" dirty="0">
                <a:latin typeface="Arial"/>
                <a:cs typeface="Arial"/>
              </a:rPr>
              <a:t>Признаки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6628" y="4283964"/>
            <a:ext cx="3932554" cy="1088118"/>
          </a:xfrm>
          <a:prstGeom prst="rect">
            <a:avLst/>
          </a:prstGeom>
          <a:solidFill>
            <a:srgbClr val="BADFE2"/>
          </a:solidFill>
          <a:ln w="25400">
            <a:solidFill>
              <a:srgbClr val="FFFFFF"/>
            </a:solidFill>
          </a:ln>
        </p:spPr>
        <p:txBody>
          <a:bodyPr vert="horz" wrap="square" lIns="0" tIns="170815" rIns="0" bIns="0" rtlCol="0">
            <a:spAutoFit/>
          </a:bodyPr>
          <a:lstStyle/>
          <a:p>
            <a:pPr marL="1156970">
              <a:spcBef>
                <a:spcPts val="1345"/>
              </a:spcBef>
            </a:pPr>
            <a:r>
              <a:rPr sz="2000" b="1" spc="-10" dirty="0">
                <a:latin typeface="Arial"/>
                <a:cs typeface="Arial"/>
              </a:rPr>
              <a:t>Существенные</a:t>
            </a:r>
            <a:endParaRPr sz="2000">
              <a:latin typeface="Arial"/>
              <a:cs typeface="Arial"/>
            </a:endParaRPr>
          </a:p>
          <a:p>
            <a:pPr marL="135890" indent="-123189">
              <a:spcBef>
                <a:spcPts val="545"/>
              </a:spcBef>
              <a:buChar char="-"/>
              <a:tabLst>
                <a:tab pos="135890" algn="l"/>
              </a:tabLst>
            </a:pPr>
            <a:r>
              <a:rPr sz="1600" dirty="0">
                <a:latin typeface="Microsoft Sans Serif"/>
                <a:cs typeface="Microsoft Sans Serif"/>
              </a:rPr>
              <a:t>без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них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объект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не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может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существовать;</a:t>
            </a:r>
            <a:endParaRPr sz="1600">
              <a:latin typeface="Microsoft Sans Serif"/>
              <a:cs typeface="Microsoft Sans Serif"/>
            </a:endParaRPr>
          </a:p>
          <a:p>
            <a:pPr marL="135890" indent="-123189">
              <a:spcBef>
                <a:spcPts val="385"/>
              </a:spcBef>
              <a:buChar char="-"/>
              <a:tabLst>
                <a:tab pos="135890" algn="l"/>
              </a:tabLst>
            </a:pPr>
            <a:r>
              <a:rPr sz="1600" dirty="0">
                <a:latin typeface="Microsoft Sans Serif"/>
                <a:cs typeface="Microsoft Sans Serif"/>
              </a:rPr>
              <a:t>обладают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все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подобные</a:t>
            </a:r>
            <a:r>
              <a:rPr sz="1600" spc="-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объекты.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40276" y="4283964"/>
            <a:ext cx="4024629" cy="1229824"/>
          </a:xfrm>
          <a:prstGeom prst="rect">
            <a:avLst/>
          </a:prstGeom>
          <a:solidFill>
            <a:srgbClr val="BADFE2"/>
          </a:solidFill>
          <a:ln w="25400">
            <a:solidFill>
              <a:srgbClr val="FFFFFF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922019">
              <a:spcBef>
                <a:spcPts val="170"/>
              </a:spcBef>
            </a:pPr>
            <a:r>
              <a:rPr sz="2000" b="1" spc="-10" dirty="0">
                <a:latin typeface="Arial"/>
                <a:cs typeface="Arial"/>
              </a:rPr>
              <a:t>Несущественные</a:t>
            </a:r>
            <a:endParaRPr sz="2000">
              <a:latin typeface="Arial"/>
              <a:cs typeface="Arial"/>
            </a:endParaRPr>
          </a:p>
          <a:p>
            <a:pPr marL="152400" indent="-139065">
              <a:spcBef>
                <a:spcPts val="515"/>
              </a:spcBef>
              <a:buSzPct val="112500"/>
              <a:buChar char="-"/>
              <a:tabLst>
                <a:tab pos="15240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без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них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объект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может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существовать;</a:t>
            </a:r>
            <a:endParaRPr sz="1600">
              <a:latin typeface="Microsoft Sans Serif"/>
              <a:cs typeface="Microsoft Sans Serif"/>
            </a:endParaRPr>
          </a:p>
          <a:p>
            <a:pPr marL="125730" marR="654685" indent="-113030">
              <a:lnSpc>
                <a:spcPts val="1850"/>
              </a:lnSpc>
              <a:spcBef>
                <a:spcPts val="765"/>
              </a:spcBef>
              <a:buChar char="-"/>
              <a:tabLst>
                <a:tab pos="125730" algn="l"/>
                <a:tab pos="135890" algn="l"/>
              </a:tabLst>
            </a:pPr>
            <a:r>
              <a:rPr sz="1600" dirty="0">
                <a:latin typeface="Microsoft Sans Serif"/>
                <a:cs typeface="Microsoft Sans Serif"/>
              </a:rPr>
              <a:t>	обладают</a:t>
            </a:r>
            <a:r>
              <a:rPr sz="1600" spc="-9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некоторые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из</a:t>
            </a:r>
            <a:r>
              <a:rPr sz="1600" spc="-9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подобных объектов.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9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3695" y="3851872"/>
            <a:ext cx="4454905" cy="35284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86788" y="1678050"/>
            <a:ext cx="49352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dirty="0">
                <a:solidFill>
                  <a:srgbClr val="45969F"/>
                </a:solidFill>
                <a:latin typeface="Arial"/>
                <a:cs typeface="Arial"/>
              </a:rPr>
              <a:t>Задачи</a:t>
            </a:r>
            <a:r>
              <a:rPr sz="2800" b="1" spc="-9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45969F"/>
                </a:solidFill>
                <a:latin typeface="Arial"/>
                <a:cs typeface="Arial"/>
              </a:rPr>
              <a:t>на</a:t>
            </a:r>
            <a:r>
              <a:rPr sz="2800" b="1" spc="-10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45969F"/>
                </a:solidFill>
                <a:latin typeface="Arial"/>
                <a:cs typeface="Arial"/>
              </a:rPr>
              <a:t>абстрагирование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8509" y="2437637"/>
            <a:ext cx="7745730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2200" spc="-35" dirty="0">
                <a:latin typeface="Microsoft Sans Serif"/>
                <a:cs typeface="Microsoft Sans Serif"/>
              </a:rPr>
              <a:t>Требуется</a:t>
            </a:r>
            <a:r>
              <a:rPr sz="2200" spc="-50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отвлечься</a:t>
            </a:r>
            <a:r>
              <a:rPr sz="2200" spc="-1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от</a:t>
            </a:r>
            <a:r>
              <a:rPr sz="2200" spc="-5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ряда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свойств</a:t>
            </a:r>
            <a:r>
              <a:rPr sz="2200" spc="-5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и</a:t>
            </a:r>
            <a:r>
              <a:rPr sz="2200" spc="-50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отношений рассматриваемых</a:t>
            </a:r>
            <a:r>
              <a:rPr sz="2200" spc="-80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объектов</a:t>
            </a:r>
            <a:r>
              <a:rPr sz="2200" spc="-5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с</a:t>
            </a:r>
            <a:r>
              <a:rPr sz="2200" spc="-9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одновременным </a:t>
            </a:r>
            <a:r>
              <a:rPr sz="2200" dirty="0">
                <a:latin typeface="Microsoft Sans Serif"/>
                <a:cs typeface="Microsoft Sans Serif"/>
              </a:rPr>
              <a:t>выделением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существенных</a:t>
            </a:r>
            <a:r>
              <a:rPr sz="2200" spc="-5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для</a:t>
            </a:r>
            <a:r>
              <a:rPr sz="2200" spc="-60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исследователя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их</a:t>
            </a:r>
            <a:r>
              <a:rPr sz="2200" spc="-6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свойств.</a:t>
            </a:r>
            <a:endParaRPr sz="2200">
              <a:latin typeface="Microsoft Sans Serif"/>
              <a:cs typeface="Microsoft Sans Serif"/>
            </a:endParaRP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7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7936" y="1199952"/>
            <a:ext cx="6172200" cy="1616596"/>
          </a:xfrm>
          <a:prstGeom prst="rect">
            <a:avLst/>
          </a:prstGeom>
        </p:spPr>
        <p:txBody>
          <a:bodyPr vert="horz" wrap="square" lIns="0" tIns="259842" rIns="0" bIns="0" rtlCol="0" anchor="ctr">
            <a:spAutoFit/>
          </a:bodyPr>
          <a:lstStyle/>
          <a:p>
            <a:pPr marL="708660">
              <a:spcBef>
                <a:spcPts val="79"/>
              </a:spcBef>
            </a:pPr>
            <a:r>
              <a:rPr dirty="0"/>
              <a:t>ОЛИМПИАДЫ.</a:t>
            </a:r>
            <a:r>
              <a:rPr spc="-53" dirty="0"/>
              <a:t> </a:t>
            </a:r>
            <a:r>
              <a:rPr spc="-15" dirty="0"/>
              <a:t>ЗАЧЕМ</a:t>
            </a:r>
            <a:r>
              <a:rPr spc="-56" dirty="0"/>
              <a:t> </a:t>
            </a:r>
            <a:r>
              <a:rPr dirty="0"/>
              <a:t>ОНИ</a:t>
            </a:r>
            <a:r>
              <a:rPr spc="-30" dirty="0"/>
              <a:t> </a:t>
            </a:r>
            <a:r>
              <a:rPr spc="-8" dirty="0"/>
              <a:t>НУЖНЫ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831746" y="4451128"/>
            <a:ext cx="4293870" cy="2684621"/>
            <a:chOff x="6442328" y="3267836"/>
            <a:chExt cx="5725160" cy="3579495"/>
          </a:xfrm>
        </p:grpSpPr>
        <p:sp>
          <p:nvSpPr>
            <p:cNvPr id="7" name="object 7"/>
            <p:cNvSpPr/>
            <p:nvPr/>
          </p:nvSpPr>
          <p:spPr>
            <a:xfrm>
              <a:off x="9460991" y="4133087"/>
              <a:ext cx="2706370" cy="2714625"/>
            </a:xfrm>
            <a:custGeom>
              <a:avLst/>
              <a:gdLst/>
              <a:ahLst/>
              <a:cxnLst/>
              <a:rect l="l" t="t" r="r" b="b"/>
              <a:pathLst>
                <a:path w="2706370" h="2714625">
                  <a:moveTo>
                    <a:pt x="1353184" y="0"/>
                  </a:moveTo>
                  <a:lnTo>
                    <a:pt x="1304647" y="856"/>
                  </a:lnTo>
                  <a:lnTo>
                    <a:pt x="1256539" y="3407"/>
                  </a:lnTo>
                  <a:lnTo>
                    <a:pt x="1208891" y="7623"/>
                  </a:lnTo>
                  <a:lnTo>
                    <a:pt x="1161729" y="13476"/>
                  </a:lnTo>
                  <a:lnTo>
                    <a:pt x="1115084" y="20936"/>
                  </a:lnTo>
                  <a:lnTo>
                    <a:pt x="1068983" y="29976"/>
                  </a:lnTo>
                  <a:lnTo>
                    <a:pt x="1023456" y="40567"/>
                  </a:lnTo>
                  <a:lnTo>
                    <a:pt x="978530" y="52680"/>
                  </a:lnTo>
                  <a:lnTo>
                    <a:pt x="934234" y="66285"/>
                  </a:lnTo>
                  <a:lnTo>
                    <a:pt x="890598" y="81355"/>
                  </a:lnTo>
                  <a:lnTo>
                    <a:pt x="847650" y="97861"/>
                  </a:lnTo>
                  <a:lnTo>
                    <a:pt x="805417" y="115774"/>
                  </a:lnTo>
                  <a:lnTo>
                    <a:pt x="763930" y="135066"/>
                  </a:lnTo>
                  <a:lnTo>
                    <a:pt x="723216" y="155707"/>
                  </a:lnTo>
                  <a:lnTo>
                    <a:pt x="683304" y="177669"/>
                  </a:lnTo>
                  <a:lnTo>
                    <a:pt x="644223" y="200923"/>
                  </a:lnTo>
                  <a:lnTo>
                    <a:pt x="606001" y="225442"/>
                  </a:lnTo>
                  <a:lnTo>
                    <a:pt x="568667" y="251194"/>
                  </a:lnTo>
                  <a:lnTo>
                    <a:pt x="532250" y="278153"/>
                  </a:lnTo>
                  <a:lnTo>
                    <a:pt x="496778" y="306290"/>
                  </a:lnTo>
                  <a:lnTo>
                    <a:pt x="462280" y="335575"/>
                  </a:lnTo>
                  <a:lnTo>
                    <a:pt x="428784" y="365981"/>
                  </a:lnTo>
                  <a:lnTo>
                    <a:pt x="396319" y="397478"/>
                  </a:lnTo>
                  <a:lnTo>
                    <a:pt x="364914" y="430037"/>
                  </a:lnTo>
                  <a:lnTo>
                    <a:pt x="334597" y="463631"/>
                  </a:lnTo>
                  <a:lnTo>
                    <a:pt x="305397" y="498230"/>
                  </a:lnTo>
                  <a:lnTo>
                    <a:pt x="277342" y="533805"/>
                  </a:lnTo>
                  <a:lnTo>
                    <a:pt x="250461" y="570328"/>
                  </a:lnTo>
                  <a:lnTo>
                    <a:pt x="224784" y="607771"/>
                  </a:lnTo>
                  <a:lnTo>
                    <a:pt x="200337" y="646104"/>
                  </a:lnTo>
                  <a:lnTo>
                    <a:pt x="177150" y="685299"/>
                  </a:lnTo>
                  <a:lnTo>
                    <a:pt x="155252" y="725327"/>
                  </a:lnTo>
                  <a:lnTo>
                    <a:pt x="134671" y="766159"/>
                  </a:lnTo>
                  <a:lnTo>
                    <a:pt x="115436" y="807767"/>
                  </a:lnTo>
                  <a:lnTo>
                    <a:pt x="97575" y="850122"/>
                  </a:lnTo>
                  <a:lnTo>
                    <a:pt x="81118" y="893196"/>
                  </a:lnTo>
                  <a:lnTo>
                    <a:pt x="66091" y="936958"/>
                  </a:lnTo>
                  <a:lnTo>
                    <a:pt x="52526" y="981382"/>
                  </a:lnTo>
                  <a:lnTo>
                    <a:pt x="40448" y="1026438"/>
                  </a:lnTo>
                  <a:lnTo>
                    <a:pt x="29889" y="1072098"/>
                  </a:lnTo>
                  <a:lnTo>
                    <a:pt x="20875" y="1118332"/>
                  </a:lnTo>
                  <a:lnTo>
                    <a:pt x="13436" y="1165113"/>
                  </a:lnTo>
                  <a:lnTo>
                    <a:pt x="7601" y="1212411"/>
                  </a:lnTo>
                  <a:lnTo>
                    <a:pt x="3397" y="1260197"/>
                  </a:lnTo>
                  <a:lnTo>
                    <a:pt x="854" y="1308444"/>
                  </a:lnTo>
                  <a:lnTo>
                    <a:pt x="0" y="1357122"/>
                  </a:lnTo>
                  <a:lnTo>
                    <a:pt x="854" y="1405799"/>
                  </a:lnTo>
                  <a:lnTo>
                    <a:pt x="3397" y="1454044"/>
                  </a:lnTo>
                  <a:lnTo>
                    <a:pt x="7601" y="1501830"/>
                  </a:lnTo>
                  <a:lnTo>
                    <a:pt x="13436" y="1549128"/>
                  </a:lnTo>
                  <a:lnTo>
                    <a:pt x="20875" y="1595907"/>
                  </a:lnTo>
                  <a:lnTo>
                    <a:pt x="29889" y="1642141"/>
                  </a:lnTo>
                  <a:lnTo>
                    <a:pt x="40448" y="1687800"/>
                  </a:lnTo>
                  <a:lnTo>
                    <a:pt x="52526" y="1732856"/>
                  </a:lnTo>
                  <a:lnTo>
                    <a:pt x="66091" y="1777280"/>
                  </a:lnTo>
                  <a:lnTo>
                    <a:pt x="81118" y="1821042"/>
                  </a:lnTo>
                  <a:lnTo>
                    <a:pt x="97575" y="1864115"/>
                  </a:lnTo>
                  <a:lnTo>
                    <a:pt x="115436" y="1906470"/>
                  </a:lnTo>
                  <a:lnTo>
                    <a:pt x="134671" y="1948078"/>
                  </a:lnTo>
                  <a:lnTo>
                    <a:pt x="155252" y="1988911"/>
                  </a:lnTo>
                  <a:lnTo>
                    <a:pt x="177150" y="2028938"/>
                  </a:lnTo>
                  <a:lnTo>
                    <a:pt x="200337" y="2068133"/>
                  </a:lnTo>
                  <a:lnTo>
                    <a:pt x="224784" y="2106466"/>
                  </a:lnTo>
                  <a:lnTo>
                    <a:pt x="250461" y="2143909"/>
                  </a:lnTo>
                  <a:lnTo>
                    <a:pt x="277342" y="2180432"/>
                  </a:lnTo>
                  <a:lnTo>
                    <a:pt x="305397" y="2216008"/>
                  </a:lnTo>
                  <a:lnTo>
                    <a:pt x="334597" y="2250607"/>
                  </a:lnTo>
                  <a:lnTo>
                    <a:pt x="364914" y="2284201"/>
                  </a:lnTo>
                  <a:lnTo>
                    <a:pt x="396319" y="2316760"/>
                  </a:lnTo>
                  <a:lnTo>
                    <a:pt x="428784" y="2348257"/>
                  </a:lnTo>
                  <a:lnTo>
                    <a:pt x="462280" y="2378663"/>
                  </a:lnTo>
                  <a:lnTo>
                    <a:pt x="496778" y="2407949"/>
                  </a:lnTo>
                  <a:lnTo>
                    <a:pt x="532250" y="2436085"/>
                  </a:lnTo>
                  <a:lnTo>
                    <a:pt x="568667" y="2463045"/>
                  </a:lnTo>
                  <a:lnTo>
                    <a:pt x="606001" y="2488798"/>
                  </a:lnTo>
                  <a:lnTo>
                    <a:pt x="644223" y="2513316"/>
                  </a:lnTo>
                  <a:lnTo>
                    <a:pt x="683304" y="2536571"/>
                  </a:lnTo>
                  <a:lnTo>
                    <a:pt x="723216" y="2558533"/>
                  </a:lnTo>
                  <a:lnTo>
                    <a:pt x="763930" y="2579175"/>
                  </a:lnTo>
                  <a:lnTo>
                    <a:pt x="805417" y="2598466"/>
                  </a:lnTo>
                  <a:lnTo>
                    <a:pt x="847650" y="2616380"/>
                  </a:lnTo>
                  <a:lnTo>
                    <a:pt x="890598" y="2632886"/>
                  </a:lnTo>
                  <a:lnTo>
                    <a:pt x="934234" y="2647956"/>
                  </a:lnTo>
                  <a:lnTo>
                    <a:pt x="978530" y="2661562"/>
                  </a:lnTo>
                  <a:lnTo>
                    <a:pt x="1023456" y="2673675"/>
                  </a:lnTo>
                  <a:lnTo>
                    <a:pt x="1068983" y="2684266"/>
                  </a:lnTo>
                  <a:lnTo>
                    <a:pt x="1115084" y="2693306"/>
                  </a:lnTo>
                  <a:lnTo>
                    <a:pt x="1161729" y="2700767"/>
                  </a:lnTo>
                  <a:lnTo>
                    <a:pt x="1208891" y="2706620"/>
                  </a:lnTo>
                  <a:lnTo>
                    <a:pt x="1256539" y="2710836"/>
                  </a:lnTo>
                  <a:lnTo>
                    <a:pt x="1304647" y="2713386"/>
                  </a:lnTo>
                  <a:lnTo>
                    <a:pt x="1353184" y="2714243"/>
                  </a:lnTo>
                  <a:lnTo>
                    <a:pt x="2706369" y="2714243"/>
                  </a:lnTo>
                  <a:lnTo>
                    <a:pt x="2706369" y="1357122"/>
                  </a:lnTo>
                  <a:lnTo>
                    <a:pt x="2705531" y="1308444"/>
                  </a:lnTo>
                  <a:lnTo>
                    <a:pt x="2703002" y="1260197"/>
                  </a:lnTo>
                  <a:lnTo>
                    <a:pt x="2698812" y="1212411"/>
                  </a:lnTo>
                  <a:lnTo>
                    <a:pt x="2692988" y="1165113"/>
                  </a:lnTo>
                  <a:lnTo>
                    <a:pt x="2685560" y="1118332"/>
                  </a:lnTo>
                  <a:lnTo>
                    <a:pt x="2676555" y="1072098"/>
                  </a:lnTo>
                  <a:lnTo>
                    <a:pt x="2666004" y="1026438"/>
                  </a:lnTo>
                  <a:lnTo>
                    <a:pt x="2653934" y="981382"/>
                  </a:lnTo>
                  <a:lnTo>
                    <a:pt x="2640374" y="936958"/>
                  </a:lnTo>
                  <a:lnTo>
                    <a:pt x="2625353" y="893196"/>
                  </a:lnTo>
                  <a:lnTo>
                    <a:pt x="2608899" y="850122"/>
                  </a:lnTo>
                  <a:lnTo>
                    <a:pt x="2591041" y="807767"/>
                  </a:lnTo>
                  <a:lnTo>
                    <a:pt x="2571808" y="766159"/>
                  </a:lnTo>
                  <a:lnTo>
                    <a:pt x="2551229" y="725327"/>
                  </a:lnTo>
                  <a:lnTo>
                    <a:pt x="2529331" y="685299"/>
                  </a:lnTo>
                  <a:lnTo>
                    <a:pt x="2506145" y="646104"/>
                  </a:lnTo>
                  <a:lnTo>
                    <a:pt x="2481697" y="607771"/>
                  </a:lnTo>
                  <a:lnTo>
                    <a:pt x="2456018" y="570328"/>
                  </a:lnTo>
                  <a:lnTo>
                    <a:pt x="2429136" y="533805"/>
                  </a:lnTo>
                  <a:lnTo>
                    <a:pt x="2401078" y="498230"/>
                  </a:lnTo>
                  <a:lnTo>
                    <a:pt x="2371875" y="463631"/>
                  </a:lnTo>
                  <a:lnTo>
                    <a:pt x="2341555" y="430037"/>
                  </a:lnTo>
                  <a:lnTo>
                    <a:pt x="2310145" y="397478"/>
                  </a:lnTo>
                  <a:lnTo>
                    <a:pt x="2277676" y="365981"/>
                  </a:lnTo>
                  <a:lnTo>
                    <a:pt x="2244176" y="335575"/>
                  </a:lnTo>
                  <a:lnTo>
                    <a:pt x="2209673" y="306290"/>
                  </a:lnTo>
                  <a:lnTo>
                    <a:pt x="2174195" y="278153"/>
                  </a:lnTo>
                  <a:lnTo>
                    <a:pt x="2137773" y="251194"/>
                  </a:lnTo>
                  <a:lnTo>
                    <a:pt x="2100434" y="225442"/>
                  </a:lnTo>
                  <a:lnTo>
                    <a:pt x="2062206" y="200923"/>
                  </a:lnTo>
                  <a:lnTo>
                    <a:pt x="2023120" y="177669"/>
                  </a:lnTo>
                  <a:lnTo>
                    <a:pt x="1983202" y="155707"/>
                  </a:lnTo>
                  <a:lnTo>
                    <a:pt x="1942483" y="135066"/>
                  </a:lnTo>
                  <a:lnTo>
                    <a:pt x="1900990" y="115774"/>
                  </a:lnTo>
                  <a:lnTo>
                    <a:pt x="1858753" y="97861"/>
                  </a:lnTo>
                  <a:lnTo>
                    <a:pt x="1815799" y="81355"/>
                  </a:lnTo>
                  <a:lnTo>
                    <a:pt x="1772158" y="66285"/>
                  </a:lnTo>
                  <a:lnTo>
                    <a:pt x="1727858" y="52680"/>
                  </a:lnTo>
                  <a:lnTo>
                    <a:pt x="1682928" y="40567"/>
                  </a:lnTo>
                  <a:lnTo>
                    <a:pt x="1637397" y="29976"/>
                  </a:lnTo>
                  <a:lnTo>
                    <a:pt x="1591293" y="20936"/>
                  </a:lnTo>
                  <a:lnTo>
                    <a:pt x="1544645" y="13476"/>
                  </a:lnTo>
                  <a:lnTo>
                    <a:pt x="1497481" y="7623"/>
                  </a:lnTo>
                  <a:lnTo>
                    <a:pt x="1449831" y="3407"/>
                  </a:lnTo>
                  <a:lnTo>
                    <a:pt x="1401722" y="856"/>
                  </a:lnTo>
                  <a:lnTo>
                    <a:pt x="135318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object 8"/>
            <p:cNvSpPr/>
            <p:nvPr/>
          </p:nvSpPr>
          <p:spPr>
            <a:xfrm>
              <a:off x="6451853" y="3277361"/>
              <a:ext cx="3134995" cy="1271270"/>
            </a:xfrm>
            <a:custGeom>
              <a:avLst/>
              <a:gdLst/>
              <a:ahLst/>
              <a:cxnLst/>
              <a:rect l="l" t="t" r="r" b="b"/>
              <a:pathLst>
                <a:path w="3134995" h="1271270">
                  <a:moveTo>
                    <a:pt x="2923031" y="0"/>
                  </a:moveTo>
                  <a:lnTo>
                    <a:pt x="211836" y="0"/>
                  </a:lnTo>
                  <a:lnTo>
                    <a:pt x="163272" y="5596"/>
                  </a:lnTo>
                  <a:lnTo>
                    <a:pt x="118687" y="21535"/>
                  </a:lnTo>
                  <a:lnTo>
                    <a:pt x="79354" y="46546"/>
                  </a:lnTo>
                  <a:lnTo>
                    <a:pt x="46546" y="79354"/>
                  </a:lnTo>
                  <a:lnTo>
                    <a:pt x="21535" y="118687"/>
                  </a:lnTo>
                  <a:lnTo>
                    <a:pt x="5596" y="163272"/>
                  </a:lnTo>
                  <a:lnTo>
                    <a:pt x="0" y="211836"/>
                  </a:lnTo>
                  <a:lnTo>
                    <a:pt x="0" y="1059180"/>
                  </a:lnTo>
                  <a:lnTo>
                    <a:pt x="5596" y="1107743"/>
                  </a:lnTo>
                  <a:lnTo>
                    <a:pt x="21535" y="1152328"/>
                  </a:lnTo>
                  <a:lnTo>
                    <a:pt x="46546" y="1191661"/>
                  </a:lnTo>
                  <a:lnTo>
                    <a:pt x="79354" y="1224469"/>
                  </a:lnTo>
                  <a:lnTo>
                    <a:pt x="118687" y="1249480"/>
                  </a:lnTo>
                  <a:lnTo>
                    <a:pt x="163272" y="1265419"/>
                  </a:lnTo>
                  <a:lnTo>
                    <a:pt x="211836" y="1271015"/>
                  </a:lnTo>
                  <a:lnTo>
                    <a:pt x="2923031" y="1271015"/>
                  </a:lnTo>
                  <a:lnTo>
                    <a:pt x="2971595" y="1265419"/>
                  </a:lnTo>
                  <a:lnTo>
                    <a:pt x="3016180" y="1249480"/>
                  </a:lnTo>
                  <a:lnTo>
                    <a:pt x="3055513" y="1224469"/>
                  </a:lnTo>
                  <a:lnTo>
                    <a:pt x="3088321" y="1191661"/>
                  </a:lnTo>
                  <a:lnTo>
                    <a:pt x="3113332" y="1152328"/>
                  </a:lnTo>
                  <a:lnTo>
                    <a:pt x="3129271" y="1107743"/>
                  </a:lnTo>
                  <a:lnTo>
                    <a:pt x="3134868" y="1059180"/>
                  </a:lnTo>
                  <a:lnTo>
                    <a:pt x="3134868" y="211836"/>
                  </a:lnTo>
                  <a:lnTo>
                    <a:pt x="3129271" y="163272"/>
                  </a:lnTo>
                  <a:lnTo>
                    <a:pt x="3113332" y="118687"/>
                  </a:lnTo>
                  <a:lnTo>
                    <a:pt x="3088321" y="79354"/>
                  </a:lnTo>
                  <a:lnTo>
                    <a:pt x="3055513" y="46546"/>
                  </a:lnTo>
                  <a:lnTo>
                    <a:pt x="3016180" y="21535"/>
                  </a:lnTo>
                  <a:lnTo>
                    <a:pt x="2971595" y="5596"/>
                  </a:lnTo>
                  <a:lnTo>
                    <a:pt x="2923031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object 9"/>
            <p:cNvSpPr/>
            <p:nvPr/>
          </p:nvSpPr>
          <p:spPr>
            <a:xfrm>
              <a:off x="6451853" y="3277361"/>
              <a:ext cx="3134995" cy="1271270"/>
            </a:xfrm>
            <a:custGeom>
              <a:avLst/>
              <a:gdLst/>
              <a:ahLst/>
              <a:cxnLst/>
              <a:rect l="l" t="t" r="r" b="b"/>
              <a:pathLst>
                <a:path w="3134995" h="1271270">
                  <a:moveTo>
                    <a:pt x="0" y="211836"/>
                  </a:moveTo>
                  <a:lnTo>
                    <a:pt x="5596" y="163272"/>
                  </a:lnTo>
                  <a:lnTo>
                    <a:pt x="21535" y="118687"/>
                  </a:lnTo>
                  <a:lnTo>
                    <a:pt x="46546" y="79354"/>
                  </a:lnTo>
                  <a:lnTo>
                    <a:pt x="79354" y="46546"/>
                  </a:lnTo>
                  <a:lnTo>
                    <a:pt x="118687" y="21535"/>
                  </a:lnTo>
                  <a:lnTo>
                    <a:pt x="163272" y="5596"/>
                  </a:lnTo>
                  <a:lnTo>
                    <a:pt x="211836" y="0"/>
                  </a:lnTo>
                  <a:lnTo>
                    <a:pt x="2923031" y="0"/>
                  </a:lnTo>
                  <a:lnTo>
                    <a:pt x="2971595" y="5596"/>
                  </a:lnTo>
                  <a:lnTo>
                    <a:pt x="3016180" y="21535"/>
                  </a:lnTo>
                  <a:lnTo>
                    <a:pt x="3055513" y="46546"/>
                  </a:lnTo>
                  <a:lnTo>
                    <a:pt x="3088321" y="79354"/>
                  </a:lnTo>
                  <a:lnTo>
                    <a:pt x="3113332" y="118687"/>
                  </a:lnTo>
                  <a:lnTo>
                    <a:pt x="3129271" y="163272"/>
                  </a:lnTo>
                  <a:lnTo>
                    <a:pt x="3134868" y="211836"/>
                  </a:lnTo>
                  <a:lnTo>
                    <a:pt x="3134868" y="1059180"/>
                  </a:lnTo>
                  <a:lnTo>
                    <a:pt x="3129271" y="1107743"/>
                  </a:lnTo>
                  <a:lnTo>
                    <a:pt x="3113332" y="1152328"/>
                  </a:lnTo>
                  <a:lnTo>
                    <a:pt x="3088321" y="1191661"/>
                  </a:lnTo>
                  <a:lnTo>
                    <a:pt x="3055513" y="1224469"/>
                  </a:lnTo>
                  <a:lnTo>
                    <a:pt x="3016180" y="1249480"/>
                  </a:lnTo>
                  <a:lnTo>
                    <a:pt x="2971595" y="1265419"/>
                  </a:lnTo>
                  <a:lnTo>
                    <a:pt x="2923031" y="1271015"/>
                  </a:lnTo>
                  <a:lnTo>
                    <a:pt x="211836" y="1271015"/>
                  </a:lnTo>
                  <a:lnTo>
                    <a:pt x="163272" y="1265419"/>
                  </a:lnTo>
                  <a:lnTo>
                    <a:pt x="118687" y="1249480"/>
                  </a:lnTo>
                  <a:lnTo>
                    <a:pt x="79354" y="1224469"/>
                  </a:lnTo>
                  <a:lnTo>
                    <a:pt x="46546" y="1191661"/>
                  </a:lnTo>
                  <a:lnTo>
                    <a:pt x="21535" y="1152328"/>
                  </a:lnTo>
                  <a:lnTo>
                    <a:pt x="5596" y="1107743"/>
                  </a:lnTo>
                  <a:lnTo>
                    <a:pt x="0" y="1059180"/>
                  </a:lnTo>
                  <a:lnTo>
                    <a:pt x="0" y="211836"/>
                  </a:lnTo>
                  <a:close/>
                </a:path>
              </a:pathLst>
            </a:custGeom>
            <a:ln w="19050">
              <a:solidFill>
                <a:srgbClr val="5DB9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571984" y="3044292"/>
            <a:ext cx="3695430" cy="1265675"/>
            <a:chOff x="6442328" y="1757552"/>
            <a:chExt cx="4580890" cy="1322070"/>
          </a:xfrm>
        </p:grpSpPr>
        <p:sp>
          <p:nvSpPr>
            <p:cNvPr id="11" name="object 11"/>
            <p:cNvSpPr/>
            <p:nvPr/>
          </p:nvSpPr>
          <p:spPr>
            <a:xfrm>
              <a:off x="6451853" y="1767077"/>
              <a:ext cx="4561840" cy="1303020"/>
            </a:xfrm>
            <a:custGeom>
              <a:avLst/>
              <a:gdLst/>
              <a:ahLst/>
              <a:cxnLst/>
              <a:rect l="l" t="t" r="r" b="b"/>
              <a:pathLst>
                <a:path w="4561840" h="1303020">
                  <a:moveTo>
                    <a:pt x="4344162" y="0"/>
                  </a:moveTo>
                  <a:lnTo>
                    <a:pt x="217170" y="0"/>
                  </a:lnTo>
                  <a:lnTo>
                    <a:pt x="167391" y="5738"/>
                  </a:lnTo>
                  <a:lnTo>
                    <a:pt x="121686" y="22082"/>
                  </a:lnTo>
                  <a:lnTo>
                    <a:pt x="81362" y="47726"/>
                  </a:lnTo>
                  <a:lnTo>
                    <a:pt x="47726" y="81362"/>
                  </a:lnTo>
                  <a:lnTo>
                    <a:pt x="22082" y="121686"/>
                  </a:lnTo>
                  <a:lnTo>
                    <a:pt x="5738" y="167391"/>
                  </a:lnTo>
                  <a:lnTo>
                    <a:pt x="0" y="217170"/>
                  </a:lnTo>
                  <a:lnTo>
                    <a:pt x="0" y="1085850"/>
                  </a:lnTo>
                  <a:lnTo>
                    <a:pt x="5738" y="1135628"/>
                  </a:lnTo>
                  <a:lnTo>
                    <a:pt x="22082" y="1181333"/>
                  </a:lnTo>
                  <a:lnTo>
                    <a:pt x="47726" y="1221657"/>
                  </a:lnTo>
                  <a:lnTo>
                    <a:pt x="81362" y="1255293"/>
                  </a:lnTo>
                  <a:lnTo>
                    <a:pt x="121686" y="1280937"/>
                  </a:lnTo>
                  <a:lnTo>
                    <a:pt x="167391" y="1297281"/>
                  </a:lnTo>
                  <a:lnTo>
                    <a:pt x="217170" y="1303020"/>
                  </a:lnTo>
                  <a:lnTo>
                    <a:pt x="4344162" y="1303020"/>
                  </a:lnTo>
                  <a:lnTo>
                    <a:pt x="4393940" y="1297281"/>
                  </a:lnTo>
                  <a:lnTo>
                    <a:pt x="4439645" y="1280937"/>
                  </a:lnTo>
                  <a:lnTo>
                    <a:pt x="4479969" y="1255293"/>
                  </a:lnTo>
                  <a:lnTo>
                    <a:pt x="4513605" y="1221657"/>
                  </a:lnTo>
                  <a:lnTo>
                    <a:pt x="4539249" y="1181333"/>
                  </a:lnTo>
                  <a:lnTo>
                    <a:pt x="4555593" y="1135628"/>
                  </a:lnTo>
                  <a:lnTo>
                    <a:pt x="4561332" y="1085850"/>
                  </a:lnTo>
                  <a:lnTo>
                    <a:pt x="4561332" y="217170"/>
                  </a:lnTo>
                  <a:lnTo>
                    <a:pt x="4555593" y="167391"/>
                  </a:lnTo>
                  <a:lnTo>
                    <a:pt x="4539249" y="121686"/>
                  </a:lnTo>
                  <a:lnTo>
                    <a:pt x="4513605" y="81362"/>
                  </a:lnTo>
                  <a:lnTo>
                    <a:pt x="4479969" y="47726"/>
                  </a:lnTo>
                  <a:lnTo>
                    <a:pt x="4439645" y="22082"/>
                  </a:lnTo>
                  <a:lnTo>
                    <a:pt x="4393940" y="5738"/>
                  </a:lnTo>
                  <a:lnTo>
                    <a:pt x="4344162" y="0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6451853" y="1767077"/>
              <a:ext cx="4561840" cy="1303020"/>
            </a:xfrm>
            <a:custGeom>
              <a:avLst/>
              <a:gdLst/>
              <a:ahLst/>
              <a:cxnLst/>
              <a:rect l="l" t="t" r="r" b="b"/>
              <a:pathLst>
                <a:path w="4561840" h="1303020">
                  <a:moveTo>
                    <a:pt x="0" y="217170"/>
                  </a:moveTo>
                  <a:lnTo>
                    <a:pt x="5738" y="167391"/>
                  </a:lnTo>
                  <a:lnTo>
                    <a:pt x="22082" y="121686"/>
                  </a:lnTo>
                  <a:lnTo>
                    <a:pt x="47726" y="81362"/>
                  </a:lnTo>
                  <a:lnTo>
                    <a:pt x="81362" y="47726"/>
                  </a:lnTo>
                  <a:lnTo>
                    <a:pt x="121686" y="22082"/>
                  </a:lnTo>
                  <a:lnTo>
                    <a:pt x="167391" y="5738"/>
                  </a:lnTo>
                  <a:lnTo>
                    <a:pt x="217170" y="0"/>
                  </a:lnTo>
                  <a:lnTo>
                    <a:pt x="4344162" y="0"/>
                  </a:lnTo>
                  <a:lnTo>
                    <a:pt x="4393940" y="5738"/>
                  </a:lnTo>
                  <a:lnTo>
                    <a:pt x="4439645" y="22082"/>
                  </a:lnTo>
                  <a:lnTo>
                    <a:pt x="4479969" y="47726"/>
                  </a:lnTo>
                  <a:lnTo>
                    <a:pt x="4513605" y="81362"/>
                  </a:lnTo>
                  <a:lnTo>
                    <a:pt x="4539249" y="121686"/>
                  </a:lnTo>
                  <a:lnTo>
                    <a:pt x="4555593" y="167391"/>
                  </a:lnTo>
                  <a:lnTo>
                    <a:pt x="4561332" y="217170"/>
                  </a:lnTo>
                  <a:lnTo>
                    <a:pt x="4561332" y="1085850"/>
                  </a:lnTo>
                  <a:lnTo>
                    <a:pt x="4555593" y="1135628"/>
                  </a:lnTo>
                  <a:lnTo>
                    <a:pt x="4539249" y="1181333"/>
                  </a:lnTo>
                  <a:lnTo>
                    <a:pt x="4513605" y="1221657"/>
                  </a:lnTo>
                  <a:lnTo>
                    <a:pt x="4479969" y="1255293"/>
                  </a:lnTo>
                  <a:lnTo>
                    <a:pt x="4439645" y="1280937"/>
                  </a:lnTo>
                  <a:lnTo>
                    <a:pt x="4393940" y="1297281"/>
                  </a:lnTo>
                  <a:lnTo>
                    <a:pt x="4344162" y="1303020"/>
                  </a:lnTo>
                  <a:lnTo>
                    <a:pt x="217170" y="1303020"/>
                  </a:lnTo>
                  <a:lnTo>
                    <a:pt x="167391" y="1297281"/>
                  </a:lnTo>
                  <a:lnTo>
                    <a:pt x="121686" y="1280937"/>
                  </a:lnTo>
                  <a:lnTo>
                    <a:pt x="81362" y="1255293"/>
                  </a:lnTo>
                  <a:lnTo>
                    <a:pt x="47726" y="1221657"/>
                  </a:lnTo>
                  <a:lnTo>
                    <a:pt x="22082" y="1181333"/>
                  </a:lnTo>
                  <a:lnTo>
                    <a:pt x="5738" y="1135628"/>
                  </a:lnTo>
                  <a:lnTo>
                    <a:pt x="0" y="1085850"/>
                  </a:lnTo>
                  <a:lnTo>
                    <a:pt x="0" y="217170"/>
                  </a:lnTo>
                  <a:close/>
                </a:path>
              </a:pathLst>
            </a:custGeom>
            <a:ln w="19050">
              <a:solidFill>
                <a:srgbClr val="5DB9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838890" y="3275857"/>
            <a:ext cx="3189494" cy="635751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411480" marR="3810" indent="-402431">
              <a:lnSpc>
                <a:spcPts val="1583"/>
              </a:lnSpc>
              <a:spcBef>
                <a:spcPts val="158"/>
              </a:spcBef>
            </a:pPr>
            <a:r>
              <a:rPr sz="2000" spc="-1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Удобный</a:t>
            </a:r>
            <a:r>
              <a:rPr sz="2000" spc="-34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</a:t>
            </a:r>
            <a:r>
              <a:rPr sz="2000" spc="-4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000" spc="-34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sz="2000" spc="-23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 </a:t>
            </a:r>
            <a:r>
              <a:rPr sz="2000" spc="-8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умений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35873" y="3112966"/>
            <a:ext cx="2982754" cy="1329016"/>
            <a:chOff x="3273933" y="1777364"/>
            <a:chExt cx="2860040" cy="1290320"/>
          </a:xfrm>
        </p:grpSpPr>
        <p:sp>
          <p:nvSpPr>
            <p:cNvPr id="15" name="object 15"/>
            <p:cNvSpPr/>
            <p:nvPr/>
          </p:nvSpPr>
          <p:spPr>
            <a:xfrm>
              <a:off x="3283458" y="1786889"/>
              <a:ext cx="2840990" cy="1271270"/>
            </a:xfrm>
            <a:custGeom>
              <a:avLst/>
              <a:gdLst/>
              <a:ahLst/>
              <a:cxnLst/>
              <a:rect l="l" t="t" r="r" b="b"/>
              <a:pathLst>
                <a:path w="2840990" h="1271270">
                  <a:moveTo>
                    <a:pt x="2628900" y="0"/>
                  </a:moveTo>
                  <a:lnTo>
                    <a:pt x="211836" y="0"/>
                  </a:lnTo>
                  <a:lnTo>
                    <a:pt x="163272" y="5596"/>
                  </a:lnTo>
                  <a:lnTo>
                    <a:pt x="118687" y="21535"/>
                  </a:lnTo>
                  <a:lnTo>
                    <a:pt x="79354" y="46546"/>
                  </a:lnTo>
                  <a:lnTo>
                    <a:pt x="46546" y="79354"/>
                  </a:lnTo>
                  <a:lnTo>
                    <a:pt x="21535" y="118687"/>
                  </a:lnTo>
                  <a:lnTo>
                    <a:pt x="5596" y="163272"/>
                  </a:lnTo>
                  <a:lnTo>
                    <a:pt x="0" y="211836"/>
                  </a:lnTo>
                  <a:lnTo>
                    <a:pt x="0" y="1059180"/>
                  </a:lnTo>
                  <a:lnTo>
                    <a:pt x="5596" y="1107743"/>
                  </a:lnTo>
                  <a:lnTo>
                    <a:pt x="21535" y="1152328"/>
                  </a:lnTo>
                  <a:lnTo>
                    <a:pt x="46546" y="1191661"/>
                  </a:lnTo>
                  <a:lnTo>
                    <a:pt x="79354" y="1224469"/>
                  </a:lnTo>
                  <a:lnTo>
                    <a:pt x="118687" y="1249480"/>
                  </a:lnTo>
                  <a:lnTo>
                    <a:pt x="163272" y="1265419"/>
                  </a:lnTo>
                  <a:lnTo>
                    <a:pt x="211836" y="1271015"/>
                  </a:lnTo>
                  <a:lnTo>
                    <a:pt x="2628900" y="1271015"/>
                  </a:lnTo>
                  <a:lnTo>
                    <a:pt x="2677463" y="1265419"/>
                  </a:lnTo>
                  <a:lnTo>
                    <a:pt x="2722048" y="1249480"/>
                  </a:lnTo>
                  <a:lnTo>
                    <a:pt x="2761381" y="1224469"/>
                  </a:lnTo>
                  <a:lnTo>
                    <a:pt x="2794189" y="1191661"/>
                  </a:lnTo>
                  <a:lnTo>
                    <a:pt x="2819200" y="1152328"/>
                  </a:lnTo>
                  <a:lnTo>
                    <a:pt x="2835139" y="1107743"/>
                  </a:lnTo>
                  <a:lnTo>
                    <a:pt x="2840736" y="1059180"/>
                  </a:lnTo>
                  <a:lnTo>
                    <a:pt x="2840736" y="211836"/>
                  </a:lnTo>
                  <a:lnTo>
                    <a:pt x="2835139" y="163272"/>
                  </a:lnTo>
                  <a:lnTo>
                    <a:pt x="2819200" y="118687"/>
                  </a:lnTo>
                  <a:lnTo>
                    <a:pt x="2794189" y="79354"/>
                  </a:lnTo>
                  <a:lnTo>
                    <a:pt x="2761381" y="46546"/>
                  </a:lnTo>
                  <a:lnTo>
                    <a:pt x="2722048" y="21535"/>
                  </a:lnTo>
                  <a:lnTo>
                    <a:pt x="2677463" y="5596"/>
                  </a:lnTo>
                  <a:lnTo>
                    <a:pt x="2628900" y="0"/>
                  </a:lnTo>
                  <a:close/>
                </a:path>
              </a:pathLst>
            </a:custGeom>
            <a:solidFill>
              <a:srgbClr val="FFDE75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283458" y="1786889"/>
              <a:ext cx="2840990" cy="1271270"/>
            </a:xfrm>
            <a:custGeom>
              <a:avLst/>
              <a:gdLst/>
              <a:ahLst/>
              <a:cxnLst/>
              <a:rect l="l" t="t" r="r" b="b"/>
              <a:pathLst>
                <a:path w="2840990" h="1271270">
                  <a:moveTo>
                    <a:pt x="0" y="211836"/>
                  </a:moveTo>
                  <a:lnTo>
                    <a:pt x="5596" y="163272"/>
                  </a:lnTo>
                  <a:lnTo>
                    <a:pt x="21535" y="118687"/>
                  </a:lnTo>
                  <a:lnTo>
                    <a:pt x="46546" y="79354"/>
                  </a:lnTo>
                  <a:lnTo>
                    <a:pt x="79354" y="46546"/>
                  </a:lnTo>
                  <a:lnTo>
                    <a:pt x="118687" y="21535"/>
                  </a:lnTo>
                  <a:lnTo>
                    <a:pt x="163272" y="5596"/>
                  </a:lnTo>
                  <a:lnTo>
                    <a:pt x="211836" y="0"/>
                  </a:lnTo>
                  <a:lnTo>
                    <a:pt x="2628900" y="0"/>
                  </a:lnTo>
                  <a:lnTo>
                    <a:pt x="2677463" y="5596"/>
                  </a:lnTo>
                  <a:lnTo>
                    <a:pt x="2722048" y="21535"/>
                  </a:lnTo>
                  <a:lnTo>
                    <a:pt x="2761381" y="46546"/>
                  </a:lnTo>
                  <a:lnTo>
                    <a:pt x="2794189" y="79354"/>
                  </a:lnTo>
                  <a:lnTo>
                    <a:pt x="2819200" y="118687"/>
                  </a:lnTo>
                  <a:lnTo>
                    <a:pt x="2835139" y="163272"/>
                  </a:lnTo>
                  <a:lnTo>
                    <a:pt x="2840736" y="211836"/>
                  </a:lnTo>
                  <a:lnTo>
                    <a:pt x="2840736" y="1059180"/>
                  </a:lnTo>
                  <a:lnTo>
                    <a:pt x="2835139" y="1107743"/>
                  </a:lnTo>
                  <a:lnTo>
                    <a:pt x="2819200" y="1152328"/>
                  </a:lnTo>
                  <a:lnTo>
                    <a:pt x="2794189" y="1191661"/>
                  </a:lnTo>
                  <a:lnTo>
                    <a:pt x="2761381" y="1224469"/>
                  </a:lnTo>
                  <a:lnTo>
                    <a:pt x="2722048" y="1249480"/>
                  </a:lnTo>
                  <a:lnTo>
                    <a:pt x="2677463" y="1265419"/>
                  </a:lnTo>
                  <a:lnTo>
                    <a:pt x="2628900" y="1271015"/>
                  </a:lnTo>
                  <a:lnTo>
                    <a:pt x="211836" y="1271015"/>
                  </a:lnTo>
                  <a:lnTo>
                    <a:pt x="163272" y="1265419"/>
                  </a:lnTo>
                  <a:lnTo>
                    <a:pt x="118687" y="1249480"/>
                  </a:lnTo>
                  <a:lnTo>
                    <a:pt x="79354" y="1224469"/>
                  </a:lnTo>
                  <a:lnTo>
                    <a:pt x="46546" y="1191661"/>
                  </a:lnTo>
                  <a:lnTo>
                    <a:pt x="21535" y="1152328"/>
                  </a:lnTo>
                  <a:lnTo>
                    <a:pt x="5596" y="1107743"/>
                  </a:lnTo>
                  <a:lnTo>
                    <a:pt x="0" y="1059180"/>
                  </a:lnTo>
                  <a:lnTo>
                    <a:pt x="0" y="211836"/>
                  </a:lnTo>
                  <a:close/>
                </a:path>
              </a:pathLst>
            </a:custGeom>
            <a:ln w="19050">
              <a:solidFill>
                <a:srgbClr val="5DB9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31640" y="3352815"/>
            <a:ext cx="2592288" cy="7405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91001">
              <a:spcBef>
                <a:spcPts val="75"/>
              </a:spcBef>
            </a:pPr>
            <a:r>
              <a:rPr sz="2000" spc="-8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Мотиватор</a:t>
            </a:r>
            <a:r>
              <a:rPr sz="2000" spc="-23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38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" marR="3810" indent="320993">
              <a:lnSpc>
                <a:spcPts val="1583"/>
              </a:lnSpc>
              <a:spcBef>
                <a:spcPts val="86"/>
              </a:spcBef>
            </a:pPr>
            <a:r>
              <a:rPr sz="2000" spc="-8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углублённому изучению</a:t>
            </a:r>
            <a:r>
              <a:rPr sz="2000" spc="-83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26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796063" y="5691283"/>
            <a:ext cx="2858453" cy="1046798"/>
            <a:chOff x="3728084" y="4921377"/>
            <a:chExt cx="3811270" cy="1395730"/>
          </a:xfrm>
        </p:grpSpPr>
        <p:sp>
          <p:nvSpPr>
            <p:cNvPr id="19" name="object 19"/>
            <p:cNvSpPr/>
            <p:nvPr/>
          </p:nvSpPr>
          <p:spPr>
            <a:xfrm>
              <a:off x="3737609" y="4930902"/>
              <a:ext cx="3792220" cy="1376680"/>
            </a:xfrm>
            <a:custGeom>
              <a:avLst/>
              <a:gdLst/>
              <a:ahLst/>
              <a:cxnLst/>
              <a:rect l="l" t="t" r="r" b="b"/>
              <a:pathLst>
                <a:path w="3792220" h="1376679">
                  <a:moveTo>
                    <a:pt x="3562349" y="0"/>
                  </a:moveTo>
                  <a:lnTo>
                    <a:pt x="229362" y="0"/>
                  </a:lnTo>
                  <a:lnTo>
                    <a:pt x="183153" y="4662"/>
                  </a:lnTo>
                  <a:lnTo>
                    <a:pt x="140106" y="18032"/>
                  </a:lnTo>
                  <a:lnTo>
                    <a:pt x="101147" y="39185"/>
                  </a:lnTo>
                  <a:lnTo>
                    <a:pt x="67198" y="67198"/>
                  </a:lnTo>
                  <a:lnTo>
                    <a:pt x="39185" y="101147"/>
                  </a:lnTo>
                  <a:lnTo>
                    <a:pt x="18032" y="140106"/>
                  </a:lnTo>
                  <a:lnTo>
                    <a:pt x="4662" y="183153"/>
                  </a:lnTo>
                  <a:lnTo>
                    <a:pt x="0" y="229362"/>
                  </a:lnTo>
                  <a:lnTo>
                    <a:pt x="0" y="1146810"/>
                  </a:lnTo>
                  <a:lnTo>
                    <a:pt x="4662" y="1193033"/>
                  </a:lnTo>
                  <a:lnTo>
                    <a:pt x="18032" y="1236086"/>
                  </a:lnTo>
                  <a:lnTo>
                    <a:pt x="39185" y="1275047"/>
                  </a:lnTo>
                  <a:lnTo>
                    <a:pt x="67198" y="1308992"/>
                  </a:lnTo>
                  <a:lnTo>
                    <a:pt x="101147" y="1336999"/>
                  </a:lnTo>
                  <a:lnTo>
                    <a:pt x="140106" y="1358147"/>
                  </a:lnTo>
                  <a:lnTo>
                    <a:pt x="183153" y="1371512"/>
                  </a:lnTo>
                  <a:lnTo>
                    <a:pt x="229362" y="1376172"/>
                  </a:lnTo>
                  <a:lnTo>
                    <a:pt x="3562349" y="1376172"/>
                  </a:lnTo>
                  <a:lnTo>
                    <a:pt x="3608558" y="1371512"/>
                  </a:lnTo>
                  <a:lnTo>
                    <a:pt x="3651605" y="1358147"/>
                  </a:lnTo>
                  <a:lnTo>
                    <a:pt x="3690564" y="1336999"/>
                  </a:lnTo>
                  <a:lnTo>
                    <a:pt x="3724513" y="1308992"/>
                  </a:lnTo>
                  <a:lnTo>
                    <a:pt x="3752526" y="1275047"/>
                  </a:lnTo>
                  <a:lnTo>
                    <a:pt x="3773679" y="1236086"/>
                  </a:lnTo>
                  <a:lnTo>
                    <a:pt x="3787049" y="1193033"/>
                  </a:lnTo>
                  <a:lnTo>
                    <a:pt x="3791712" y="1146810"/>
                  </a:lnTo>
                  <a:lnTo>
                    <a:pt x="3791712" y="229362"/>
                  </a:lnTo>
                  <a:lnTo>
                    <a:pt x="3787049" y="183153"/>
                  </a:lnTo>
                  <a:lnTo>
                    <a:pt x="3773679" y="140106"/>
                  </a:lnTo>
                  <a:lnTo>
                    <a:pt x="3752526" y="101147"/>
                  </a:lnTo>
                  <a:lnTo>
                    <a:pt x="3724513" y="67198"/>
                  </a:lnTo>
                  <a:lnTo>
                    <a:pt x="3690564" y="39185"/>
                  </a:lnTo>
                  <a:lnTo>
                    <a:pt x="3651605" y="18032"/>
                  </a:lnTo>
                  <a:lnTo>
                    <a:pt x="3608558" y="4662"/>
                  </a:lnTo>
                  <a:lnTo>
                    <a:pt x="3562349" y="0"/>
                  </a:lnTo>
                  <a:close/>
                </a:path>
              </a:pathLst>
            </a:custGeom>
            <a:solidFill>
              <a:srgbClr val="A9D9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3737609" y="4930902"/>
              <a:ext cx="3792220" cy="1376680"/>
            </a:xfrm>
            <a:custGeom>
              <a:avLst/>
              <a:gdLst/>
              <a:ahLst/>
              <a:cxnLst/>
              <a:rect l="l" t="t" r="r" b="b"/>
              <a:pathLst>
                <a:path w="3792220" h="1376679">
                  <a:moveTo>
                    <a:pt x="0" y="229362"/>
                  </a:moveTo>
                  <a:lnTo>
                    <a:pt x="4662" y="183153"/>
                  </a:lnTo>
                  <a:lnTo>
                    <a:pt x="18032" y="140106"/>
                  </a:lnTo>
                  <a:lnTo>
                    <a:pt x="39185" y="101147"/>
                  </a:lnTo>
                  <a:lnTo>
                    <a:pt x="67198" y="67198"/>
                  </a:lnTo>
                  <a:lnTo>
                    <a:pt x="101147" y="39185"/>
                  </a:lnTo>
                  <a:lnTo>
                    <a:pt x="140106" y="18032"/>
                  </a:lnTo>
                  <a:lnTo>
                    <a:pt x="183153" y="4662"/>
                  </a:lnTo>
                  <a:lnTo>
                    <a:pt x="229362" y="0"/>
                  </a:lnTo>
                  <a:lnTo>
                    <a:pt x="3562349" y="0"/>
                  </a:lnTo>
                  <a:lnTo>
                    <a:pt x="3608558" y="4662"/>
                  </a:lnTo>
                  <a:lnTo>
                    <a:pt x="3651605" y="18032"/>
                  </a:lnTo>
                  <a:lnTo>
                    <a:pt x="3690564" y="39185"/>
                  </a:lnTo>
                  <a:lnTo>
                    <a:pt x="3724513" y="67198"/>
                  </a:lnTo>
                  <a:lnTo>
                    <a:pt x="3752526" y="101147"/>
                  </a:lnTo>
                  <a:lnTo>
                    <a:pt x="3773679" y="140106"/>
                  </a:lnTo>
                  <a:lnTo>
                    <a:pt x="3787049" y="183153"/>
                  </a:lnTo>
                  <a:lnTo>
                    <a:pt x="3791712" y="229362"/>
                  </a:lnTo>
                  <a:lnTo>
                    <a:pt x="3791712" y="1146810"/>
                  </a:lnTo>
                  <a:lnTo>
                    <a:pt x="3787049" y="1193033"/>
                  </a:lnTo>
                  <a:lnTo>
                    <a:pt x="3773679" y="1236086"/>
                  </a:lnTo>
                  <a:lnTo>
                    <a:pt x="3752526" y="1275047"/>
                  </a:lnTo>
                  <a:lnTo>
                    <a:pt x="3724513" y="1308992"/>
                  </a:lnTo>
                  <a:lnTo>
                    <a:pt x="3690564" y="1336999"/>
                  </a:lnTo>
                  <a:lnTo>
                    <a:pt x="3651605" y="1358147"/>
                  </a:lnTo>
                  <a:lnTo>
                    <a:pt x="3608558" y="1371512"/>
                  </a:lnTo>
                  <a:lnTo>
                    <a:pt x="3562349" y="1376172"/>
                  </a:lnTo>
                  <a:lnTo>
                    <a:pt x="229362" y="1376172"/>
                  </a:lnTo>
                  <a:lnTo>
                    <a:pt x="183153" y="1371512"/>
                  </a:lnTo>
                  <a:lnTo>
                    <a:pt x="140106" y="1358147"/>
                  </a:lnTo>
                  <a:lnTo>
                    <a:pt x="101147" y="1336999"/>
                  </a:lnTo>
                  <a:lnTo>
                    <a:pt x="67198" y="1308992"/>
                  </a:lnTo>
                  <a:lnTo>
                    <a:pt x="39185" y="1275047"/>
                  </a:lnTo>
                  <a:lnTo>
                    <a:pt x="18032" y="1236086"/>
                  </a:lnTo>
                  <a:lnTo>
                    <a:pt x="4662" y="1193033"/>
                  </a:lnTo>
                  <a:lnTo>
                    <a:pt x="0" y="1146810"/>
                  </a:lnTo>
                  <a:lnTo>
                    <a:pt x="0" y="229362"/>
                  </a:lnTo>
                  <a:close/>
                </a:path>
              </a:pathLst>
            </a:custGeom>
            <a:ln w="19050">
              <a:solidFill>
                <a:srgbClr val="5DB9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991516" y="5896806"/>
            <a:ext cx="2785682" cy="635751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738664" marR="3810" indent="-729614">
              <a:lnSpc>
                <a:spcPts val="1583"/>
              </a:lnSpc>
              <a:spcBef>
                <a:spcPts val="158"/>
              </a:spcBef>
            </a:pPr>
            <a:r>
              <a:rPr sz="200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</a:t>
            </a:r>
            <a:r>
              <a:rPr sz="2000" spc="-4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</a:t>
            </a:r>
            <a:r>
              <a:rPr sz="2000" spc="-53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9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умений </a:t>
            </a:r>
            <a:r>
              <a:rPr sz="2000" spc="-8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78985" y="4648016"/>
            <a:ext cx="2388256" cy="430567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35719" marR="3810" indent="-26670">
              <a:lnSpc>
                <a:spcPts val="1583"/>
              </a:lnSpc>
              <a:spcBef>
                <a:spcPts val="158"/>
              </a:spcBef>
            </a:pPr>
            <a:r>
              <a:rPr sz="200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</a:t>
            </a:r>
            <a:r>
              <a:rPr sz="2000" spc="-38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000" spc="-53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поступлению </a:t>
            </a:r>
            <a:r>
              <a:rPr sz="200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000" spc="-4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</a:t>
            </a:r>
            <a:r>
              <a:rPr sz="2000" spc="-8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вузы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6984" y="4889306"/>
            <a:ext cx="1275000" cy="87779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44334" y="5286375"/>
            <a:ext cx="1764791" cy="168592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5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592" y="1547622"/>
            <a:ext cx="3636645" cy="28803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1665" y="4643945"/>
            <a:ext cx="3926459" cy="294868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67630" y="1789303"/>
            <a:ext cx="3231515" cy="941069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spc="-10" dirty="0"/>
              <a:t>Наполненность</a:t>
            </a:r>
            <a:r>
              <a:rPr sz="2000" spc="-105" dirty="0"/>
              <a:t> </a:t>
            </a:r>
            <a:r>
              <a:rPr sz="2000" spc="-10" dirty="0"/>
              <a:t>стакана </a:t>
            </a:r>
            <a:r>
              <a:rPr sz="2000" dirty="0"/>
              <a:t>соком</a:t>
            </a:r>
            <a:r>
              <a:rPr sz="2000" spc="-60" dirty="0"/>
              <a:t> </a:t>
            </a:r>
            <a:r>
              <a:rPr sz="2000" dirty="0"/>
              <a:t>–</a:t>
            </a:r>
            <a:r>
              <a:rPr sz="2000" spc="-50" dirty="0"/>
              <a:t> </a:t>
            </a:r>
            <a:r>
              <a:rPr sz="2000" spc="-10" dirty="0"/>
              <a:t>несущественный признак.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853846" y="5030471"/>
            <a:ext cx="323850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000" b="1" spc="-10" dirty="0">
                <a:solidFill>
                  <a:srgbClr val="45969F"/>
                </a:solidFill>
                <a:latin typeface="Arial"/>
                <a:cs typeface="Arial"/>
              </a:rPr>
              <a:t>Существенный</a:t>
            </a:r>
            <a:r>
              <a:rPr sz="2000" b="1" spc="-6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5969F"/>
                </a:solidFill>
                <a:latin typeface="Arial"/>
                <a:cs typeface="Arial"/>
              </a:rPr>
              <a:t>признак</a:t>
            </a:r>
            <a:r>
              <a:rPr sz="2000" b="1" spc="-8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45969F"/>
                </a:solidFill>
                <a:latin typeface="Arial"/>
                <a:cs typeface="Arial"/>
              </a:rPr>
              <a:t>– </a:t>
            </a:r>
            <a:r>
              <a:rPr sz="2000" b="1" spc="-10" dirty="0">
                <a:solidFill>
                  <a:srgbClr val="45969F"/>
                </a:solidFill>
                <a:latin typeface="Arial"/>
                <a:cs typeface="Arial"/>
              </a:rPr>
              <a:t>количество</a:t>
            </a:r>
            <a:r>
              <a:rPr sz="2000" b="1" spc="-12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45969F"/>
                </a:solidFill>
                <a:latin typeface="Arial"/>
                <a:cs typeface="Arial"/>
              </a:rPr>
              <a:t>стаканов (любых).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631816" y="3557066"/>
            <a:ext cx="925194" cy="827405"/>
            <a:chOff x="4631816" y="2414065"/>
            <a:chExt cx="925194" cy="827405"/>
          </a:xfrm>
        </p:grpSpPr>
        <p:sp>
          <p:nvSpPr>
            <p:cNvPr id="7" name="object 7"/>
            <p:cNvSpPr/>
            <p:nvPr/>
          </p:nvSpPr>
          <p:spPr>
            <a:xfrm>
              <a:off x="5293486" y="2537967"/>
              <a:ext cx="250825" cy="690880"/>
            </a:xfrm>
            <a:custGeom>
              <a:avLst/>
              <a:gdLst/>
              <a:ahLst/>
              <a:cxnLst/>
              <a:rect l="l" t="t" r="r" b="b"/>
              <a:pathLst>
                <a:path w="250825" h="690880">
                  <a:moveTo>
                    <a:pt x="67437" y="0"/>
                  </a:moveTo>
                  <a:lnTo>
                    <a:pt x="90956" y="35866"/>
                  </a:lnTo>
                  <a:lnTo>
                    <a:pt x="109563" y="75310"/>
                  </a:lnTo>
                  <a:lnTo>
                    <a:pt x="123267" y="117929"/>
                  </a:lnTo>
                  <a:lnTo>
                    <a:pt x="132072" y="163321"/>
                  </a:lnTo>
                  <a:lnTo>
                    <a:pt x="135986" y="211083"/>
                  </a:lnTo>
                  <a:lnTo>
                    <a:pt x="135017" y="260813"/>
                  </a:lnTo>
                  <a:lnTo>
                    <a:pt x="129170" y="312108"/>
                  </a:lnTo>
                  <a:lnTo>
                    <a:pt x="118453" y="364566"/>
                  </a:lnTo>
                  <a:lnTo>
                    <a:pt x="102873" y="417784"/>
                  </a:lnTo>
                  <a:lnTo>
                    <a:pt x="82436" y="471359"/>
                  </a:lnTo>
                  <a:lnTo>
                    <a:pt x="57150" y="524891"/>
                  </a:lnTo>
                  <a:lnTo>
                    <a:pt x="0" y="481076"/>
                  </a:lnTo>
                  <a:lnTo>
                    <a:pt x="36575" y="690753"/>
                  </a:lnTo>
                  <a:lnTo>
                    <a:pt x="228600" y="656463"/>
                  </a:lnTo>
                  <a:lnTo>
                    <a:pt x="171450" y="612521"/>
                  </a:lnTo>
                  <a:lnTo>
                    <a:pt x="196456" y="559699"/>
                  </a:lnTo>
                  <a:lnTo>
                    <a:pt x="216650" y="507125"/>
                  </a:lnTo>
                  <a:lnTo>
                    <a:pt x="232089" y="455135"/>
                  </a:lnTo>
                  <a:lnTo>
                    <a:pt x="242831" y="404069"/>
                  </a:lnTo>
                  <a:lnTo>
                    <a:pt x="248934" y="354264"/>
                  </a:lnTo>
                  <a:lnTo>
                    <a:pt x="250454" y="306058"/>
                  </a:lnTo>
                  <a:lnTo>
                    <a:pt x="247449" y="259791"/>
                  </a:lnTo>
                  <a:lnTo>
                    <a:pt x="239978" y="215799"/>
                  </a:lnTo>
                  <a:lnTo>
                    <a:pt x="228097" y="174422"/>
                  </a:lnTo>
                  <a:lnTo>
                    <a:pt x="211864" y="135998"/>
                  </a:lnTo>
                  <a:lnTo>
                    <a:pt x="191337" y="100864"/>
                  </a:lnTo>
                  <a:lnTo>
                    <a:pt x="166573" y="69359"/>
                  </a:lnTo>
                  <a:lnTo>
                    <a:pt x="137630" y="41821"/>
                  </a:lnTo>
                  <a:lnTo>
                    <a:pt x="104565" y="18588"/>
                  </a:lnTo>
                  <a:lnTo>
                    <a:pt x="67437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44516" y="2426765"/>
              <a:ext cx="779780" cy="363855"/>
            </a:xfrm>
            <a:custGeom>
              <a:avLst/>
              <a:gdLst/>
              <a:ahLst/>
              <a:cxnLst/>
              <a:rect l="l" t="t" r="r" b="b"/>
              <a:pathLst>
                <a:path w="779779" h="363855">
                  <a:moveTo>
                    <a:pt x="485469" y="0"/>
                  </a:moveTo>
                  <a:lnTo>
                    <a:pt x="444897" y="1398"/>
                  </a:lnTo>
                  <a:lnTo>
                    <a:pt x="403417" y="7028"/>
                  </a:lnTo>
                  <a:lnTo>
                    <a:pt x="361308" y="16798"/>
                  </a:lnTo>
                  <a:lnTo>
                    <a:pt x="318850" y="30616"/>
                  </a:lnTo>
                  <a:lnTo>
                    <a:pt x="276319" y="48393"/>
                  </a:lnTo>
                  <a:lnTo>
                    <a:pt x="233996" y="70038"/>
                  </a:lnTo>
                  <a:lnTo>
                    <a:pt x="192158" y="95460"/>
                  </a:lnTo>
                  <a:lnTo>
                    <a:pt x="151084" y="124568"/>
                  </a:lnTo>
                  <a:lnTo>
                    <a:pt x="111053" y="157271"/>
                  </a:lnTo>
                  <a:lnTo>
                    <a:pt x="72342" y="193480"/>
                  </a:lnTo>
                  <a:lnTo>
                    <a:pt x="35232" y="233102"/>
                  </a:lnTo>
                  <a:lnTo>
                    <a:pt x="0" y="276048"/>
                  </a:lnTo>
                  <a:lnTo>
                    <a:pt x="114300" y="363805"/>
                  </a:lnTo>
                  <a:lnTo>
                    <a:pt x="149533" y="320859"/>
                  </a:lnTo>
                  <a:lnTo>
                    <a:pt x="186647" y="281237"/>
                  </a:lnTo>
                  <a:lnTo>
                    <a:pt x="225363" y="245028"/>
                  </a:lnTo>
                  <a:lnTo>
                    <a:pt x="265402" y="212325"/>
                  </a:lnTo>
                  <a:lnTo>
                    <a:pt x="306485" y="183217"/>
                  </a:lnTo>
                  <a:lnTo>
                    <a:pt x="348332" y="157795"/>
                  </a:lnTo>
                  <a:lnTo>
                    <a:pt x="390666" y="136150"/>
                  </a:lnTo>
                  <a:lnTo>
                    <a:pt x="433208" y="118373"/>
                  </a:lnTo>
                  <a:lnTo>
                    <a:pt x="475678" y="104555"/>
                  </a:lnTo>
                  <a:lnTo>
                    <a:pt x="517797" y="94785"/>
                  </a:lnTo>
                  <a:lnTo>
                    <a:pt x="559287" y="89155"/>
                  </a:lnTo>
                  <a:lnTo>
                    <a:pt x="599870" y="87756"/>
                  </a:lnTo>
                  <a:lnTo>
                    <a:pt x="639265" y="90679"/>
                  </a:lnTo>
                  <a:lnTo>
                    <a:pt x="677194" y="98013"/>
                  </a:lnTo>
                  <a:lnTo>
                    <a:pt x="713379" y="109851"/>
                  </a:lnTo>
                  <a:lnTo>
                    <a:pt x="747540" y="126281"/>
                  </a:lnTo>
                  <a:lnTo>
                    <a:pt x="779399" y="147397"/>
                  </a:lnTo>
                  <a:lnTo>
                    <a:pt x="664972" y="59640"/>
                  </a:lnTo>
                  <a:lnTo>
                    <a:pt x="633114" y="38524"/>
                  </a:lnTo>
                  <a:lnTo>
                    <a:pt x="598957" y="22094"/>
                  </a:lnTo>
                  <a:lnTo>
                    <a:pt x="562778" y="10256"/>
                  </a:lnTo>
                  <a:lnTo>
                    <a:pt x="524856" y="2922"/>
                  </a:lnTo>
                  <a:lnTo>
                    <a:pt x="485469" y="0"/>
                  </a:lnTo>
                  <a:close/>
                </a:path>
              </a:pathLst>
            </a:custGeom>
            <a:solidFill>
              <a:srgbClr val="95B4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44516" y="2426765"/>
              <a:ext cx="899794" cy="802005"/>
            </a:xfrm>
            <a:custGeom>
              <a:avLst/>
              <a:gdLst/>
              <a:ahLst/>
              <a:cxnLst/>
              <a:rect l="l" t="t" r="r" b="b"/>
              <a:pathLst>
                <a:path w="899795" h="802005">
                  <a:moveTo>
                    <a:pt x="779399" y="147397"/>
                  </a:moveTo>
                  <a:lnTo>
                    <a:pt x="747540" y="126281"/>
                  </a:lnTo>
                  <a:lnTo>
                    <a:pt x="677194" y="98013"/>
                  </a:lnTo>
                  <a:lnTo>
                    <a:pt x="639265" y="90679"/>
                  </a:lnTo>
                  <a:lnTo>
                    <a:pt x="599870" y="87756"/>
                  </a:lnTo>
                  <a:lnTo>
                    <a:pt x="559287" y="89155"/>
                  </a:lnTo>
                  <a:lnTo>
                    <a:pt x="517797" y="94785"/>
                  </a:lnTo>
                  <a:lnTo>
                    <a:pt x="475678" y="104555"/>
                  </a:lnTo>
                  <a:lnTo>
                    <a:pt x="433208" y="118373"/>
                  </a:lnTo>
                  <a:lnTo>
                    <a:pt x="390666" y="136150"/>
                  </a:lnTo>
                  <a:lnTo>
                    <a:pt x="348332" y="157795"/>
                  </a:lnTo>
                  <a:lnTo>
                    <a:pt x="306485" y="183217"/>
                  </a:lnTo>
                  <a:lnTo>
                    <a:pt x="265402" y="212325"/>
                  </a:lnTo>
                  <a:lnTo>
                    <a:pt x="225363" y="245028"/>
                  </a:lnTo>
                  <a:lnTo>
                    <a:pt x="186647" y="281237"/>
                  </a:lnTo>
                  <a:lnTo>
                    <a:pt x="149533" y="320859"/>
                  </a:lnTo>
                  <a:lnTo>
                    <a:pt x="114300" y="363805"/>
                  </a:lnTo>
                  <a:lnTo>
                    <a:pt x="0" y="276048"/>
                  </a:lnTo>
                  <a:lnTo>
                    <a:pt x="35232" y="233102"/>
                  </a:lnTo>
                  <a:lnTo>
                    <a:pt x="72342" y="193480"/>
                  </a:lnTo>
                  <a:lnTo>
                    <a:pt x="111053" y="157271"/>
                  </a:lnTo>
                  <a:lnTo>
                    <a:pt x="151084" y="124568"/>
                  </a:lnTo>
                  <a:lnTo>
                    <a:pt x="192158" y="95460"/>
                  </a:lnTo>
                  <a:lnTo>
                    <a:pt x="233996" y="70038"/>
                  </a:lnTo>
                  <a:lnTo>
                    <a:pt x="276319" y="48393"/>
                  </a:lnTo>
                  <a:lnTo>
                    <a:pt x="318850" y="30616"/>
                  </a:lnTo>
                  <a:lnTo>
                    <a:pt x="361308" y="16798"/>
                  </a:lnTo>
                  <a:lnTo>
                    <a:pt x="403417" y="7028"/>
                  </a:lnTo>
                  <a:lnTo>
                    <a:pt x="444897" y="1398"/>
                  </a:lnTo>
                  <a:lnTo>
                    <a:pt x="485469" y="0"/>
                  </a:lnTo>
                  <a:lnTo>
                    <a:pt x="524856" y="2922"/>
                  </a:lnTo>
                  <a:lnTo>
                    <a:pt x="562778" y="10256"/>
                  </a:lnTo>
                  <a:lnTo>
                    <a:pt x="633114" y="38524"/>
                  </a:lnTo>
                  <a:lnTo>
                    <a:pt x="664972" y="59640"/>
                  </a:lnTo>
                  <a:lnTo>
                    <a:pt x="779399" y="147397"/>
                  </a:lnTo>
                  <a:lnTo>
                    <a:pt x="810210" y="174945"/>
                  </a:lnTo>
                  <a:lnTo>
                    <a:pt x="836509" y="206643"/>
                  </a:lnTo>
                  <a:lnTo>
                    <a:pt x="858269" y="242121"/>
                  </a:lnTo>
                  <a:lnTo>
                    <a:pt x="875463" y="281012"/>
                  </a:lnTo>
                  <a:lnTo>
                    <a:pt x="888066" y="322945"/>
                  </a:lnTo>
                  <a:lnTo>
                    <a:pt x="896050" y="367553"/>
                  </a:lnTo>
                  <a:lnTo>
                    <a:pt x="899390" y="414466"/>
                  </a:lnTo>
                  <a:lnTo>
                    <a:pt x="898059" y="463317"/>
                  </a:lnTo>
                  <a:lnTo>
                    <a:pt x="892031" y="513736"/>
                  </a:lnTo>
                  <a:lnTo>
                    <a:pt x="881279" y="565355"/>
                  </a:lnTo>
                  <a:lnTo>
                    <a:pt x="865778" y="617805"/>
                  </a:lnTo>
                  <a:lnTo>
                    <a:pt x="845500" y="670717"/>
                  </a:lnTo>
                  <a:lnTo>
                    <a:pt x="820420" y="723723"/>
                  </a:lnTo>
                  <a:lnTo>
                    <a:pt x="877570" y="767665"/>
                  </a:lnTo>
                  <a:lnTo>
                    <a:pt x="685546" y="801955"/>
                  </a:lnTo>
                  <a:lnTo>
                    <a:pt x="648970" y="592278"/>
                  </a:lnTo>
                  <a:lnTo>
                    <a:pt x="706120" y="636093"/>
                  </a:lnTo>
                  <a:lnTo>
                    <a:pt x="731406" y="582561"/>
                  </a:lnTo>
                  <a:lnTo>
                    <a:pt x="751843" y="528986"/>
                  </a:lnTo>
                  <a:lnTo>
                    <a:pt x="767423" y="475768"/>
                  </a:lnTo>
                  <a:lnTo>
                    <a:pt x="778140" y="423310"/>
                  </a:lnTo>
                  <a:lnTo>
                    <a:pt x="783987" y="372015"/>
                  </a:lnTo>
                  <a:lnTo>
                    <a:pt x="784956" y="322285"/>
                  </a:lnTo>
                  <a:lnTo>
                    <a:pt x="781042" y="274523"/>
                  </a:lnTo>
                  <a:lnTo>
                    <a:pt x="772237" y="229132"/>
                  </a:lnTo>
                  <a:lnTo>
                    <a:pt x="758533" y="186512"/>
                  </a:lnTo>
                  <a:lnTo>
                    <a:pt x="739926" y="147068"/>
                  </a:lnTo>
                  <a:lnTo>
                    <a:pt x="716407" y="111202"/>
                  </a:lnTo>
                </a:path>
              </a:pathLst>
            </a:custGeom>
            <a:ln w="25400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5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40433" y="2627758"/>
            <a:ext cx="6191250" cy="4934585"/>
            <a:chOff x="1440433" y="1484757"/>
            <a:chExt cx="6191250" cy="49345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71775" y="3542182"/>
              <a:ext cx="3794125" cy="28765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0433" y="1484757"/>
              <a:ext cx="6191249" cy="20574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983843"/>
            <a:ext cx="8229600" cy="574683"/>
          </a:xfrm>
          <a:prstGeom prst="rect">
            <a:avLst/>
          </a:prstGeom>
        </p:spPr>
        <p:txBody>
          <a:bodyPr vert="horz" wrap="square" lIns="0" tIns="142405" rIns="0" bIns="0" rtlCol="0" anchor="ctr">
            <a:spAutoFit/>
          </a:bodyPr>
          <a:lstStyle/>
          <a:p>
            <a:pPr marL="1727835">
              <a:spcBef>
                <a:spcPts val="95"/>
              </a:spcBef>
            </a:pPr>
            <a:r>
              <a:rPr dirty="0"/>
              <a:t>Задачи</a:t>
            </a:r>
            <a:r>
              <a:rPr spc="-95" dirty="0"/>
              <a:t> </a:t>
            </a:r>
            <a:r>
              <a:rPr dirty="0"/>
              <a:t>на</a:t>
            </a:r>
            <a:r>
              <a:rPr spc="-100" dirty="0"/>
              <a:t> </a:t>
            </a:r>
            <a:r>
              <a:rPr spc="-10" dirty="0"/>
              <a:t>абстрагирование</a:t>
            </a: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8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4744" y="5213350"/>
            <a:ext cx="3318383" cy="251586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55650" y="2339848"/>
            <a:ext cx="6191250" cy="2554605"/>
            <a:chOff x="755650" y="1196847"/>
            <a:chExt cx="6191250" cy="25546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650" y="1693798"/>
              <a:ext cx="6191250" cy="2057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6187" y="1196847"/>
              <a:ext cx="2817749" cy="2376551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87691" y="5391150"/>
            <a:ext cx="3101101" cy="230849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-468560" y="1198173"/>
            <a:ext cx="8229600" cy="759349"/>
          </a:xfrm>
          <a:prstGeom prst="rect">
            <a:avLst/>
          </a:prstGeom>
        </p:spPr>
        <p:txBody>
          <a:bodyPr vert="horz" wrap="square" lIns="0" tIns="142405" rIns="0" bIns="0" rtlCol="0" anchor="ctr">
            <a:spAutoFit/>
          </a:bodyPr>
          <a:lstStyle/>
          <a:p>
            <a:pPr marL="1727835">
              <a:spcBef>
                <a:spcPts val="95"/>
              </a:spcBef>
            </a:pPr>
            <a:r>
              <a:rPr sz="4000" dirty="0">
                <a:solidFill>
                  <a:schemeClr val="tx2"/>
                </a:solidFill>
              </a:rPr>
              <a:t>Задачи</a:t>
            </a:r>
            <a:r>
              <a:rPr sz="4000" spc="-95" dirty="0">
                <a:solidFill>
                  <a:schemeClr val="tx2"/>
                </a:solidFill>
              </a:rPr>
              <a:t> </a:t>
            </a:r>
            <a:r>
              <a:rPr sz="4000" dirty="0">
                <a:solidFill>
                  <a:schemeClr val="tx2"/>
                </a:solidFill>
              </a:rPr>
              <a:t>на</a:t>
            </a:r>
            <a:r>
              <a:rPr sz="4000" spc="-100" dirty="0">
                <a:solidFill>
                  <a:schemeClr val="tx2"/>
                </a:solidFill>
              </a:rPr>
              <a:t> </a:t>
            </a:r>
            <a:r>
              <a:rPr sz="4000" spc="-10" dirty="0">
                <a:solidFill>
                  <a:schemeClr val="tx2"/>
                </a:solidFill>
              </a:rPr>
              <a:t>абстрагирование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72160" y="5124450"/>
            <a:ext cx="154876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1600" b="1" spc="-20" dirty="0">
                <a:solidFill>
                  <a:srgbClr val="45969F"/>
                </a:solidFill>
                <a:latin typeface="Arial"/>
                <a:cs typeface="Arial"/>
              </a:rPr>
              <a:t>Существенный </a:t>
            </a:r>
            <a:r>
              <a:rPr sz="1600" b="1" dirty="0">
                <a:solidFill>
                  <a:srgbClr val="45969F"/>
                </a:solidFill>
                <a:latin typeface="Arial"/>
                <a:cs typeface="Arial"/>
              </a:rPr>
              <a:t>признак</a:t>
            </a:r>
            <a:r>
              <a:rPr sz="1600" b="1" spc="-4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45969F"/>
                </a:solidFill>
                <a:latin typeface="Arial"/>
                <a:cs typeface="Arial"/>
              </a:rPr>
              <a:t>– </a:t>
            </a:r>
            <a:r>
              <a:rPr sz="1600" b="1" spc="-10" dirty="0">
                <a:solidFill>
                  <a:srgbClr val="45969F"/>
                </a:solidFill>
                <a:latin typeface="Arial"/>
                <a:cs typeface="Arial"/>
              </a:rPr>
              <a:t>направление </a:t>
            </a:r>
            <a:r>
              <a:rPr sz="1600" b="1" dirty="0">
                <a:solidFill>
                  <a:srgbClr val="45969F"/>
                </a:solidFill>
                <a:latin typeface="Arial"/>
                <a:cs typeface="Arial"/>
              </a:rPr>
              <a:t>движения</a:t>
            </a:r>
            <a:r>
              <a:rPr sz="1600" b="1" spc="-2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5969F"/>
                </a:solidFill>
                <a:latin typeface="Arial"/>
                <a:cs typeface="Arial"/>
              </a:rPr>
              <a:t>–</a:t>
            </a:r>
            <a:r>
              <a:rPr sz="1600" b="1" spc="-4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45969F"/>
                </a:solidFill>
                <a:latin typeface="Arial"/>
                <a:cs typeface="Arial"/>
              </a:rPr>
              <a:t>в </a:t>
            </a:r>
            <a:r>
              <a:rPr sz="1600" b="1" spc="-10" dirty="0">
                <a:solidFill>
                  <a:srgbClr val="45969F"/>
                </a:solidFill>
                <a:latin typeface="Arial"/>
                <a:cs typeface="Arial"/>
              </a:rPr>
              <a:t>Ленинград.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8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8509" y="6206108"/>
            <a:ext cx="15786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Проверка: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30448" y="6206109"/>
            <a:ext cx="13982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69">
              <a:spcBef>
                <a:spcPts val="100"/>
              </a:spcBef>
            </a:pPr>
            <a:r>
              <a:rPr sz="2400" spc="-10" dirty="0">
                <a:latin typeface="Microsoft Sans Serif"/>
                <a:cs typeface="Microsoft Sans Serif"/>
              </a:rPr>
              <a:t>5·7=35</a:t>
            </a:r>
            <a:endParaRPr sz="2400">
              <a:latin typeface="Microsoft Sans Serif"/>
              <a:cs typeface="Microsoft Sans Serif"/>
            </a:endParaRPr>
          </a:p>
          <a:p>
            <a:pPr marL="12700"/>
            <a:r>
              <a:rPr sz="2400" spc="-10" dirty="0">
                <a:latin typeface="Microsoft Sans Serif"/>
                <a:cs typeface="Microsoft Sans Serif"/>
              </a:rPr>
              <a:t>35+15=50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8509" y="6937655"/>
            <a:ext cx="13500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Ответ: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spc="-25" dirty="0">
                <a:latin typeface="Microsoft Sans Serif"/>
                <a:cs typeface="Microsoft Sans Serif"/>
              </a:rPr>
              <a:t>5.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3461" y="6152539"/>
            <a:ext cx="1470333" cy="14994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78510" y="1717294"/>
            <a:ext cx="7511415" cy="42139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81990">
              <a:spcBef>
                <a:spcPts val="100"/>
              </a:spcBef>
            </a:pP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Если</a:t>
            </a:r>
            <a:r>
              <a:rPr sz="2400" b="1" spc="-9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надо</a:t>
            </a:r>
            <a:r>
              <a:rPr sz="2400" b="1" spc="-10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найти</a:t>
            </a:r>
            <a:r>
              <a:rPr sz="2400" b="1" spc="-7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число,</a:t>
            </a:r>
            <a:r>
              <a:rPr sz="2400" b="1" spc="-11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которое</a:t>
            </a:r>
            <a:r>
              <a:rPr sz="2400" b="1" spc="-7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после</a:t>
            </a:r>
            <a:r>
              <a:rPr sz="2400" b="1" spc="-6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45969F"/>
                </a:solidFill>
                <a:latin typeface="Arial"/>
                <a:cs typeface="Arial"/>
              </a:rPr>
              <a:t>ряда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операций</a:t>
            </a:r>
            <a:r>
              <a:rPr sz="2400" b="1" spc="-8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приводит</a:t>
            </a:r>
            <a:r>
              <a:rPr sz="2400" b="1" spc="-7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к</a:t>
            </a:r>
            <a:r>
              <a:rPr sz="2400" b="1" spc="-8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получению</a:t>
            </a:r>
            <a:r>
              <a:rPr sz="2400" b="1" spc="-6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45969F"/>
                </a:solidFill>
                <a:latin typeface="Arial"/>
                <a:cs typeface="Arial"/>
              </a:rPr>
              <a:t>известного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числа,</a:t>
            </a:r>
            <a:r>
              <a:rPr sz="2400" b="1" spc="-8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то</a:t>
            </a:r>
            <a:r>
              <a:rPr sz="2400" b="1" spc="-6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45969F"/>
                </a:solidFill>
                <a:latin typeface="Arial"/>
                <a:cs typeface="Arial"/>
              </a:rPr>
              <a:t>необходимо</a:t>
            </a:r>
            <a:r>
              <a:rPr sz="2400" b="1" spc="-7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с</a:t>
            </a:r>
            <a:r>
              <a:rPr sz="2400" b="1" spc="-8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полученным</a:t>
            </a:r>
            <a:r>
              <a:rPr sz="2400" b="1" spc="-5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45969F"/>
                </a:solidFill>
                <a:latin typeface="Arial"/>
                <a:cs typeface="Arial"/>
              </a:rPr>
              <a:t>числом</a:t>
            </a:r>
            <a:endParaRPr sz="2400" dirty="0">
              <a:latin typeface="Arial"/>
              <a:cs typeface="Arial"/>
            </a:endParaRPr>
          </a:p>
          <a:p>
            <a:pPr marL="12700" marR="322580">
              <a:tabLst>
                <a:tab pos="1929764" algn="l"/>
              </a:tabLst>
            </a:pPr>
            <a:r>
              <a:rPr sz="2400" b="1" spc="-10" dirty="0">
                <a:solidFill>
                  <a:srgbClr val="45969F"/>
                </a:solidFill>
                <a:latin typeface="Arial"/>
                <a:cs typeface="Arial"/>
              </a:rPr>
              <a:t>произвести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	в</a:t>
            </a:r>
            <a:r>
              <a:rPr sz="2400" b="1" spc="-8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обратном</a:t>
            </a:r>
            <a:r>
              <a:rPr sz="2400" b="1" spc="-45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порядке</a:t>
            </a:r>
            <a:r>
              <a:rPr sz="2400" b="1" spc="-7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5969F"/>
                </a:solidFill>
                <a:latin typeface="Arial"/>
                <a:cs typeface="Arial"/>
              </a:rPr>
              <a:t>все</a:t>
            </a:r>
            <a:r>
              <a:rPr sz="2400" b="1" spc="-70" dirty="0">
                <a:solidFill>
                  <a:srgbClr val="45969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45969F"/>
                </a:solidFill>
                <a:latin typeface="Arial"/>
                <a:cs typeface="Arial"/>
              </a:rPr>
              <a:t>обратные операции.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400"/>
              </a:spcBef>
            </a:pPr>
            <a:endParaRPr sz="2400" dirty="0">
              <a:latin typeface="Arial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sz="2800" b="1" i="1" spc="-10" dirty="0">
                <a:solidFill>
                  <a:srgbClr val="C00000"/>
                </a:solidFill>
                <a:latin typeface="Arial"/>
                <a:cs typeface="Arial"/>
              </a:rPr>
              <a:t>Задача</a:t>
            </a:r>
            <a:r>
              <a:rPr sz="2800" b="1" i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i="1" dirty="0">
                <a:solidFill>
                  <a:srgbClr val="C00000"/>
                </a:solidFill>
                <a:latin typeface="Arial"/>
                <a:cs typeface="Arial"/>
              </a:rPr>
              <a:t>№</a:t>
            </a:r>
            <a:r>
              <a:rPr sz="2800" b="1" i="1" spc="-1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i="1" spc="-25" dirty="0">
                <a:solidFill>
                  <a:srgbClr val="C00000"/>
                </a:solidFill>
                <a:latin typeface="Arial"/>
                <a:cs typeface="Arial"/>
              </a:rPr>
              <a:t>1:</a:t>
            </a:r>
            <a:endParaRPr sz="2800" dirty="0"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z="2400" dirty="0">
                <a:latin typeface="Microsoft Sans Serif"/>
                <a:cs typeface="Microsoft Sans Serif"/>
              </a:rPr>
              <a:t>Я</a:t>
            </a:r>
            <a:r>
              <a:rPr sz="2400" spc="-5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задумала</a:t>
            </a:r>
            <a:r>
              <a:rPr sz="2400" spc="-5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число,</a:t>
            </a:r>
            <a:r>
              <a:rPr sz="2400" spc="-60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Microsoft Sans Serif"/>
                <a:cs typeface="Microsoft Sans Serif"/>
              </a:rPr>
              <a:t>умножила</a:t>
            </a:r>
            <a:r>
              <a:rPr sz="2400" spc="-6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его</a:t>
            </a:r>
            <a:r>
              <a:rPr sz="2400" spc="-4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на</a:t>
            </a:r>
            <a:r>
              <a:rPr sz="2400" spc="-5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7,</a:t>
            </a:r>
            <a:r>
              <a:rPr sz="2400" spc="-4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прибавила</a:t>
            </a:r>
            <a:r>
              <a:rPr sz="2400" spc="-40" dirty="0">
                <a:latin typeface="Microsoft Sans Serif"/>
                <a:cs typeface="Microsoft Sans Serif"/>
              </a:rPr>
              <a:t> </a:t>
            </a:r>
            <a:r>
              <a:rPr sz="2400" spc="-25" dirty="0">
                <a:latin typeface="Microsoft Sans Serif"/>
                <a:cs typeface="Microsoft Sans Serif"/>
              </a:rPr>
              <a:t>15</a:t>
            </a:r>
            <a:endParaRPr sz="2400" dirty="0">
              <a:latin typeface="Microsoft Sans Serif"/>
              <a:cs typeface="Microsoft Sans Serif"/>
            </a:endParaRPr>
          </a:p>
          <a:p>
            <a:pPr marL="12700"/>
            <a:r>
              <a:rPr sz="2400" dirty="0">
                <a:latin typeface="Microsoft Sans Serif"/>
                <a:cs typeface="Microsoft Sans Serif"/>
              </a:rPr>
              <a:t>и</a:t>
            </a:r>
            <a:r>
              <a:rPr sz="2400" spc="-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получила</a:t>
            </a:r>
            <a:r>
              <a:rPr sz="2400" spc="-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50.</a:t>
            </a:r>
            <a:r>
              <a:rPr sz="2400" spc="-30" dirty="0">
                <a:latin typeface="Microsoft Sans Serif"/>
                <a:cs typeface="Microsoft Sans Serif"/>
              </a:rPr>
              <a:t> </a:t>
            </a:r>
            <a:r>
              <a:rPr sz="2400" spc="-55" dirty="0">
                <a:latin typeface="Microsoft Sans Serif"/>
                <a:cs typeface="Microsoft Sans Serif"/>
              </a:rPr>
              <a:t>Какое</a:t>
            </a:r>
            <a:r>
              <a:rPr sz="2400" spc="-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число</a:t>
            </a:r>
            <a:r>
              <a:rPr sz="2400" spc="-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я</a:t>
            </a:r>
            <a:r>
              <a:rPr sz="2400" spc="-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задумала?</a:t>
            </a:r>
            <a:endParaRPr sz="2400" dirty="0">
              <a:latin typeface="Microsoft Sans Serif"/>
              <a:cs typeface="Microsoft Sans Serif"/>
            </a:endParaRPr>
          </a:p>
          <a:p>
            <a:pPr>
              <a:spcBef>
                <a:spcPts val="165"/>
              </a:spcBef>
            </a:pPr>
            <a:r>
              <a:rPr lang="en-US" sz="2400" dirty="0" smtClean="0">
                <a:latin typeface="Microsoft Sans Serif"/>
                <a:cs typeface="Microsoft Sans Serif"/>
              </a:rPr>
              <a:t>X*7+15 = 50</a:t>
            </a:r>
            <a:endParaRPr sz="2400" dirty="0">
              <a:latin typeface="Microsoft Sans Serif"/>
              <a:cs typeface="Microsoft Sans Serif"/>
            </a:endParaRPr>
          </a:p>
          <a:p>
            <a:pPr marL="12700">
              <a:tabLst>
                <a:tab pos="1867535" algn="l"/>
              </a:tabLst>
            </a:pPr>
            <a:r>
              <a:rPr sz="2400" b="1" spc="-10" dirty="0">
                <a:latin typeface="Arial"/>
                <a:cs typeface="Arial"/>
              </a:rPr>
              <a:t>Решение:</a:t>
            </a:r>
            <a:r>
              <a:rPr sz="2400" b="1" dirty="0">
                <a:latin typeface="Arial"/>
                <a:cs typeface="Arial"/>
              </a:rPr>
              <a:t>	</a:t>
            </a:r>
            <a:r>
              <a:rPr sz="2400" dirty="0">
                <a:latin typeface="Microsoft Sans Serif"/>
                <a:cs typeface="Microsoft Sans Serif"/>
              </a:rPr>
              <a:t>(50 </a:t>
            </a:r>
            <a:r>
              <a:rPr sz="2400" spc="630" dirty="0">
                <a:latin typeface="Microsoft Sans Serif"/>
                <a:cs typeface="Microsoft Sans Serif"/>
              </a:rPr>
              <a:t>–</a:t>
            </a:r>
            <a:r>
              <a:rPr sz="2400" dirty="0">
                <a:latin typeface="Microsoft Sans Serif"/>
                <a:cs typeface="Microsoft Sans Serif"/>
              </a:rPr>
              <a:t> 15)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: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7 =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0" dirty="0">
                <a:latin typeface="Microsoft Sans Serif"/>
                <a:cs typeface="Microsoft Sans Serif"/>
              </a:rPr>
              <a:t>5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2987824" y="995098"/>
            <a:ext cx="563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tx2"/>
                </a:solidFill>
              </a:rPr>
              <a:t>Решение с «конца»</a:t>
            </a:r>
            <a:endParaRPr lang="ru-RU" sz="4000" dirty="0">
              <a:solidFill>
                <a:schemeClr val="tx2"/>
              </a:solidFill>
            </a:endParaRPr>
          </a:p>
        </p:txBody>
      </p: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541" y="999885"/>
            <a:ext cx="7999095" cy="2243563"/>
          </a:xfrm>
          <a:prstGeom prst="rect">
            <a:avLst/>
          </a:prstGeom>
        </p:spPr>
        <p:txBody>
          <a:bodyPr vert="horz" wrap="square" lIns="0" tIns="50165" rIns="0" bIns="0" rtlCol="0" anchor="ctr">
            <a:spAutoFit/>
          </a:bodyPr>
          <a:lstStyle/>
          <a:p>
            <a:pPr marL="88900" algn="just">
              <a:spcBef>
                <a:spcPts val="395"/>
              </a:spcBef>
            </a:pPr>
            <a:r>
              <a:rPr i="1" dirty="0" err="1" smtClean="0">
                <a:solidFill>
                  <a:srgbClr val="C00000"/>
                </a:solidFill>
                <a:latin typeface="Arial"/>
                <a:cs typeface="Arial"/>
              </a:rPr>
              <a:t>Задач</a:t>
            </a:r>
            <a:r>
              <a:rPr lang="ru-RU" i="1" dirty="0" smtClean="0">
                <a:solidFill>
                  <a:srgbClr val="C00000"/>
                </a:solidFill>
                <a:latin typeface="Arial"/>
                <a:cs typeface="Arial"/>
              </a:rPr>
              <a:t>и,  решаемые «с конца»</a:t>
            </a:r>
            <a:endParaRPr i="1" spc="-25" dirty="0">
              <a:solidFill>
                <a:srgbClr val="C00000"/>
              </a:solidFill>
              <a:latin typeface="Arial"/>
              <a:cs typeface="Arial"/>
            </a:endParaRPr>
          </a:p>
          <a:p>
            <a:pPr marL="12700" marR="5080" algn="just">
              <a:spcBef>
                <a:spcPts val="254"/>
              </a:spcBef>
            </a:pP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Продавец,</a:t>
            </a:r>
            <a:r>
              <a:rPr sz="2400" spc="36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сидя</a:t>
            </a:r>
            <a:r>
              <a:rPr sz="2400" spc="3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на</a:t>
            </a:r>
            <a:r>
              <a:rPr sz="2400" spc="35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рынке,</a:t>
            </a:r>
            <a:r>
              <a:rPr sz="2400" spc="35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рассуждала:</a:t>
            </a:r>
            <a:r>
              <a:rPr sz="2400" spc="35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«Если</a:t>
            </a:r>
            <a:r>
              <a:rPr sz="2400" spc="3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к</a:t>
            </a:r>
            <a:r>
              <a:rPr sz="2400" spc="35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моим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яблокам</a:t>
            </a:r>
            <a:r>
              <a:rPr sz="2400" spc="30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прибавить</a:t>
            </a:r>
            <a:r>
              <a:rPr sz="2400" spc="28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половину</a:t>
            </a:r>
            <a:r>
              <a:rPr sz="2400" spc="29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их</a:t>
            </a:r>
            <a:r>
              <a:rPr sz="2400" spc="29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да</a:t>
            </a:r>
            <a:r>
              <a:rPr sz="2400" spc="30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ещё</a:t>
            </a:r>
            <a:r>
              <a:rPr sz="2400" spc="29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десяток,</a:t>
            </a:r>
            <a:r>
              <a:rPr sz="2400" spc="27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то</a:t>
            </a:r>
            <a:r>
              <a:rPr sz="2400" spc="30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у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меня</a:t>
            </a:r>
            <a:r>
              <a:rPr sz="2400" spc="85" dirty="0">
                <a:solidFill>
                  <a:srgbClr val="000000"/>
                </a:solidFill>
                <a:latin typeface="Microsoft Sans Serif"/>
                <a:cs typeface="Microsoft Sans Serif"/>
              </a:rPr>
              <a:t> 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была</a:t>
            </a:r>
            <a:r>
              <a:rPr sz="2400" spc="85" dirty="0">
                <a:solidFill>
                  <a:srgbClr val="000000"/>
                </a:solidFill>
                <a:latin typeface="Microsoft Sans Serif"/>
                <a:cs typeface="Microsoft Sans Serif"/>
              </a:rPr>
              <a:t> 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бы</a:t>
            </a:r>
            <a:r>
              <a:rPr sz="2400" spc="85" dirty="0">
                <a:solidFill>
                  <a:srgbClr val="000000"/>
                </a:solidFill>
                <a:latin typeface="Microsoft Sans Serif"/>
                <a:cs typeface="Microsoft Sans Serif"/>
              </a:rPr>
              <a:t> 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целая</a:t>
            </a:r>
            <a:r>
              <a:rPr sz="2400" spc="85" dirty="0">
                <a:solidFill>
                  <a:srgbClr val="000000"/>
                </a:solidFill>
                <a:latin typeface="Microsoft Sans Serif"/>
                <a:cs typeface="Microsoft Sans Serif"/>
              </a:rPr>
              <a:t> 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сотня!»</a:t>
            </a:r>
            <a:r>
              <a:rPr sz="2400" spc="90" dirty="0">
                <a:solidFill>
                  <a:srgbClr val="000000"/>
                </a:solidFill>
                <a:latin typeface="Microsoft Sans Serif"/>
                <a:cs typeface="Microsoft Sans Serif"/>
              </a:rPr>
              <a:t> 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Сколько</a:t>
            </a:r>
            <a:r>
              <a:rPr sz="2400" spc="85" dirty="0">
                <a:solidFill>
                  <a:srgbClr val="000000"/>
                </a:solidFill>
                <a:latin typeface="Microsoft Sans Serif"/>
                <a:cs typeface="Microsoft Sans Serif"/>
              </a:rPr>
              <a:t> 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яблок</a:t>
            </a:r>
            <a:r>
              <a:rPr sz="2400" spc="85" dirty="0">
                <a:solidFill>
                  <a:srgbClr val="000000"/>
                </a:solidFill>
                <a:latin typeface="Microsoft Sans Serif"/>
                <a:cs typeface="Microsoft Sans Serif"/>
              </a:rPr>
              <a:t> 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у</a:t>
            </a:r>
            <a:r>
              <a:rPr sz="2400" spc="90" dirty="0">
                <a:solidFill>
                  <a:srgbClr val="000000"/>
                </a:solidFill>
                <a:latin typeface="Microsoft Sans Serif"/>
                <a:cs typeface="Microsoft Sans Serif"/>
              </a:rPr>
              <a:t>  </a:t>
            </a:r>
            <a:r>
              <a:rPr sz="2400" spc="-25" dirty="0">
                <a:solidFill>
                  <a:srgbClr val="000000"/>
                </a:solidFill>
                <a:latin typeface="Microsoft Sans Serif"/>
                <a:cs typeface="Microsoft Sans Serif"/>
              </a:rPr>
              <a:t>неё </a:t>
            </a:r>
            <a:r>
              <a:rPr sz="240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было?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541" y="3912185"/>
            <a:ext cx="3168015" cy="33752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i="1" spc="-10" dirty="0">
                <a:latin typeface="Arial"/>
                <a:cs typeface="Arial"/>
              </a:rPr>
              <a:t>Решение: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120"/>
              </a:spcBef>
            </a:pPr>
            <a:endParaRPr sz="2400" dirty="0">
              <a:latin typeface="Arial"/>
              <a:cs typeface="Arial"/>
            </a:endParaRPr>
          </a:p>
          <a:p>
            <a:pPr marL="12700"/>
            <a:r>
              <a:rPr sz="2400" dirty="0">
                <a:latin typeface="Microsoft Sans Serif"/>
                <a:cs typeface="Microsoft Sans Serif"/>
              </a:rPr>
              <a:t>(100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630" dirty="0">
                <a:latin typeface="Microsoft Sans Serif"/>
                <a:cs typeface="Microsoft Sans Serif"/>
              </a:rPr>
              <a:t>–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10)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: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3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lang="ru-RU" sz="2400" spc="5" dirty="0" smtClean="0">
                <a:latin typeface="Microsoft Sans Serif"/>
                <a:cs typeface="Microsoft Sans Serif"/>
              </a:rPr>
              <a:t>* </a:t>
            </a:r>
            <a:r>
              <a:rPr sz="2400" dirty="0" smtClean="0">
                <a:latin typeface="Microsoft Sans Serif"/>
                <a:cs typeface="Microsoft Sans Serif"/>
              </a:rPr>
              <a:t>2</a:t>
            </a:r>
            <a:r>
              <a:rPr sz="2400" spc="15" dirty="0" smtClean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=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25" dirty="0">
                <a:latin typeface="Microsoft Sans Serif"/>
                <a:cs typeface="Microsoft Sans Serif"/>
              </a:rPr>
              <a:t>60</a:t>
            </a:r>
            <a:endParaRPr sz="2400" dirty="0">
              <a:latin typeface="Microsoft Sans Serif"/>
              <a:cs typeface="Microsoft Sans Serif"/>
            </a:endParaRPr>
          </a:p>
          <a:p>
            <a:pPr marL="12700"/>
            <a:r>
              <a:rPr sz="2400" b="1" i="1" spc="-10" dirty="0">
                <a:latin typeface="Arial"/>
                <a:cs typeface="Arial"/>
              </a:rPr>
              <a:t>Проверка:</a:t>
            </a:r>
            <a:endParaRPr sz="2400" dirty="0">
              <a:latin typeface="Arial"/>
              <a:cs typeface="Arial"/>
            </a:endParaRPr>
          </a:p>
          <a:p>
            <a:pPr marL="1274445">
              <a:spcBef>
                <a:spcPts val="5"/>
              </a:spcBef>
            </a:pPr>
            <a:r>
              <a:rPr sz="2400" dirty="0">
                <a:latin typeface="Microsoft Sans Serif"/>
                <a:cs typeface="Microsoft Sans Serif"/>
              </a:rPr>
              <a:t>60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: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2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=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25" dirty="0">
                <a:latin typeface="Microsoft Sans Serif"/>
                <a:cs typeface="Microsoft Sans Serif"/>
              </a:rPr>
              <a:t>30</a:t>
            </a:r>
            <a:endParaRPr sz="2400" dirty="0">
              <a:latin typeface="Microsoft Sans Serif"/>
              <a:cs typeface="Microsoft Sans Serif"/>
            </a:endParaRPr>
          </a:p>
          <a:p>
            <a:pPr marL="1274445"/>
            <a:r>
              <a:rPr sz="2400" dirty="0">
                <a:latin typeface="Microsoft Sans Serif"/>
                <a:cs typeface="Microsoft Sans Serif"/>
              </a:rPr>
              <a:t>60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+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30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=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25" dirty="0">
                <a:latin typeface="Microsoft Sans Serif"/>
                <a:cs typeface="Microsoft Sans Serif"/>
              </a:rPr>
              <a:t>90</a:t>
            </a:r>
            <a:endParaRPr sz="2400" dirty="0">
              <a:latin typeface="Microsoft Sans Serif"/>
              <a:cs typeface="Microsoft Sans Serif"/>
            </a:endParaRPr>
          </a:p>
          <a:p>
            <a:pPr marL="1274445"/>
            <a:r>
              <a:rPr sz="2400" dirty="0">
                <a:latin typeface="Microsoft Sans Serif"/>
                <a:cs typeface="Microsoft Sans Serif"/>
              </a:rPr>
              <a:t>90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+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10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= </a:t>
            </a:r>
            <a:r>
              <a:rPr sz="2400" spc="-25" dirty="0">
                <a:latin typeface="Microsoft Sans Serif"/>
                <a:cs typeface="Microsoft Sans Serif"/>
              </a:rPr>
              <a:t>100</a:t>
            </a:r>
            <a:endParaRPr sz="2400" dirty="0">
              <a:latin typeface="Microsoft Sans Serif"/>
              <a:cs typeface="Microsoft Sans Serif"/>
            </a:endParaRPr>
          </a:p>
          <a:p>
            <a:pPr>
              <a:spcBef>
                <a:spcPts val="165"/>
              </a:spcBef>
            </a:pPr>
            <a:endParaRPr sz="2400" dirty="0">
              <a:latin typeface="Microsoft Sans Serif"/>
              <a:cs typeface="Microsoft Sans Serif"/>
            </a:endParaRPr>
          </a:p>
          <a:p>
            <a:pPr marL="12700">
              <a:tabLst>
                <a:tab pos="1410335" algn="l"/>
              </a:tabLst>
            </a:pPr>
            <a:r>
              <a:rPr sz="2400" b="1" i="1" spc="-10" dirty="0">
                <a:latin typeface="Arial"/>
                <a:cs typeface="Arial"/>
              </a:rPr>
              <a:t>Ответ:</a:t>
            </a:r>
            <a:r>
              <a:rPr sz="2400" b="1" i="1" dirty="0">
                <a:latin typeface="Arial"/>
                <a:cs typeface="Arial"/>
              </a:rPr>
              <a:t>	</a:t>
            </a:r>
            <a:r>
              <a:rPr sz="2400" dirty="0">
                <a:latin typeface="Microsoft Sans Serif"/>
                <a:cs typeface="Microsoft Sans Serif"/>
              </a:rPr>
              <a:t>60</a:t>
            </a:r>
            <a:r>
              <a:rPr sz="2400" spc="-10" dirty="0">
                <a:latin typeface="Microsoft Sans Serif"/>
                <a:cs typeface="Microsoft Sans Serif"/>
              </a:rPr>
              <a:t> яблок.</a:t>
            </a:r>
            <a:endParaRPr sz="2400" dirty="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2090" y="4925441"/>
            <a:ext cx="3623310" cy="277075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63873" y="3419856"/>
            <a:ext cx="4572000" cy="1323975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77207" y="6585568"/>
            <a:ext cx="1303302" cy="122689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2406" y="2034286"/>
            <a:ext cx="7843520" cy="43704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 marR="5080">
              <a:spcBef>
                <a:spcPts val="100"/>
              </a:spcBef>
            </a:pPr>
            <a:r>
              <a:rPr sz="2400" dirty="0">
                <a:latin typeface="Microsoft Sans Serif"/>
                <a:cs typeface="Microsoft Sans Serif"/>
              </a:rPr>
              <a:t>В</a:t>
            </a:r>
            <a:r>
              <a:rPr sz="2400" spc="-1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таких</a:t>
            </a:r>
            <a:r>
              <a:rPr sz="2400" spc="-1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задачах</a:t>
            </a:r>
            <a:r>
              <a:rPr sz="2400" spc="-10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формулируется</a:t>
            </a:r>
            <a:r>
              <a:rPr sz="2400" spc="-1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предположение,</a:t>
            </a:r>
            <a:r>
              <a:rPr sz="2400" spc="-90" dirty="0">
                <a:latin typeface="Microsoft Sans Serif"/>
                <a:cs typeface="Microsoft Sans Serif"/>
              </a:rPr>
              <a:t> </a:t>
            </a:r>
            <a:r>
              <a:rPr sz="2400" spc="-25" dirty="0">
                <a:latin typeface="Microsoft Sans Serif"/>
                <a:cs typeface="Microsoft Sans Serif"/>
              </a:rPr>
              <a:t>как </a:t>
            </a:r>
            <a:r>
              <a:rPr sz="2400" dirty="0">
                <a:latin typeface="Microsoft Sans Serif"/>
                <a:cs typeface="Microsoft Sans Serif"/>
              </a:rPr>
              <a:t>необходимо</a:t>
            </a:r>
            <a:r>
              <a:rPr sz="2400" spc="-10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распределить</a:t>
            </a:r>
            <a:r>
              <a:rPr sz="2400" spc="-1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некоторую</a:t>
            </a:r>
            <a:r>
              <a:rPr sz="2400" spc="-9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величину</a:t>
            </a:r>
            <a:r>
              <a:rPr sz="2400" spc="-114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между </a:t>
            </a:r>
            <a:r>
              <a:rPr sz="2400" dirty="0">
                <a:latin typeface="Microsoft Sans Serif"/>
                <a:cs typeface="Microsoft Sans Serif"/>
              </a:rPr>
              <a:t>двумя</a:t>
            </a:r>
            <a:r>
              <a:rPr sz="2400" spc="-6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(тремя</a:t>
            </a:r>
            <a:r>
              <a:rPr sz="2400" spc="-5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и</a:t>
            </a:r>
            <a:r>
              <a:rPr sz="2400" spc="-6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т.д.)</a:t>
            </a:r>
            <a:r>
              <a:rPr sz="2400" spc="-7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группами</a:t>
            </a:r>
            <a:r>
              <a:rPr sz="2400" spc="-5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объектов,</a:t>
            </a:r>
            <a:r>
              <a:rPr sz="2400" spc="-5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сходных</a:t>
            </a:r>
            <a:r>
              <a:rPr sz="2400" spc="-35" dirty="0">
                <a:latin typeface="Microsoft Sans Serif"/>
                <a:cs typeface="Microsoft Sans Serif"/>
              </a:rPr>
              <a:t> </a:t>
            </a:r>
            <a:r>
              <a:rPr sz="2400" spc="-25" dirty="0">
                <a:latin typeface="Microsoft Sans Serif"/>
                <a:cs typeface="Microsoft Sans Serif"/>
              </a:rPr>
              <a:t>по </a:t>
            </a:r>
            <a:r>
              <a:rPr sz="2400" dirty="0">
                <a:latin typeface="Microsoft Sans Serif"/>
                <a:cs typeface="Microsoft Sans Serif"/>
              </a:rPr>
              <a:t>сути,</a:t>
            </a:r>
            <a:r>
              <a:rPr sz="2400" spc="-6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но</a:t>
            </a:r>
            <a:r>
              <a:rPr sz="2400" spc="-6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имеющими</a:t>
            </a:r>
            <a:r>
              <a:rPr sz="2400" spc="-9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отличительные</a:t>
            </a:r>
            <a:r>
              <a:rPr sz="2400" spc="-6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признаки </a:t>
            </a:r>
            <a:r>
              <a:rPr sz="2400" dirty="0">
                <a:latin typeface="Microsoft Sans Serif"/>
                <a:cs typeface="Microsoft Sans Serif"/>
              </a:rPr>
              <a:t>(например,</a:t>
            </a:r>
            <a:r>
              <a:rPr sz="2400" spc="-1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разное</a:t>
            </a:r>
            <a:r>
              <a:rPr sz="2400" spc="-10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количество</a:t>
            </a:r>
            <a:r>
              <a:rPr sz="2400" spc="-114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ног,</a:t>
            </a:r>
            <a:r>
              <a:rPr sz="2400" spc="-10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колёс,</a:t>
            </a:r>
            <a:r>
              <a:rPr sz="2400" spc="-10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страниц</a:t>
            </a:r>
            <a:r>
              <a:rPr sz="2400" spc="-105" dirty="0">
                <a:latin typeface="Microsoft Sans Serif"/>
                <a:cs typeface="Microsoft Sans Serif"/>
              </a:rPr>
              <a:t> </a:t>
            </a:r>
            <a:r>
              <a:rPr sz="2400" spc="-50" dirty="0">
                <a:latin typeface="Microsoft Sans Serif"/>
                <a:cs typeface="Microsoft Sans Serif"/>
              </a:rPr>
              <a:t>и </a:t>
            </a:r>
            <a:r>
              <a:rPr sz="2400" dirty="0">
                <a:latin typeface="Microsoft Sans Serif"/>
                <a:cs typeface="Microsoft Sans Serif"/>
              </a:rPr>
              <a:t>т.п.),</a:t>
            </a:r>
            <a:r>
              <a:rPr sz="2400" spc="-5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в</a:t>
            </a:r>
            <a:r>
              <a:rPr sz="2400" spc="-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соответствии</a:t>
            </a:r>
            <a:r>
              <a:rPr sz="2400" spc="-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с</a:t>
            </a:r>
            <a:r>
              <a:rPr sz="2400" spc="-20" dirty="0">
                <a:latin typeface="Microsoft Sans Serif"/>
                <a:cs typeface="Microsoft Sans Serif"/>
              </a:rPr>
              <a:t> заданным</a:t>
            </a:r>
            <a:r>
              <a:rPr sz="2400" spc="-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условием,</a:t>
            </a:r>
            <a:r>
              <a:rPr sz="2400" spc="-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а</a:t>
            </a:r>
            <a:r>
              <a:rPr sz="2400" spc="-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затем </a:t>
            </a:r>
            <a:r>
              <a:rPr sz="2400" dirty="0">
                <a:latin typeface="Microsoft Sans Serif"/>
                <a:cs typeface="Microsoft Sans Serif"/>
              </a:rPr>
              <a:t>проверяется</a:t>
            </a:r>
            <a:r>
              <a:rPr sz="2400" spc="-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истинность</a:t>
            </a:r>
            <a:r>
              <a:rPr sz="2400" spc="-6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этого</a:t>
            </a:r>
            <a:r>
              <a:rPr sz="2400" spc="-5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предположения.</a:t>
            </a:r>
            <a:endParaRPr sz="2400" dirty="0">
              <a:latin typeface="Microsoft Sans Serif"/>
              <a:cs typeface="Microsoft Sans Serif"/>
            </a:endParaRPr>
          </a:p>
          <a:p>
            <a:pPr marL="12700">
              <a:spcBef>
                <a:spcPts val="2295"/>
              </a:spcBef>
            </a:pPr>
            <a:r>
              <a:rPr sz="2400" b="1" i="1" spc="-10" dirty="0">
                <a:solidFill>
                  <a:srgbClr val="C00000"/>
                </a:solidFill>
                <a:latin typeface="Arial"/>
                <a:cs typeface="Arial"/>
              </a:rPr>
              <a:t>Задача</a:t>
            </a:r>
            <a:r>
              <a:rPr sz="2400" b="1" i="1" spc="-1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i="1" spc="-25" dirty="0">
                <a:solidFill>
                  <a:srgbClr val="C00000"/>
                </a:solidFill>
                <a:latin typeface="Arial"/>
                <a:cs typeface="Arial"/>
              </a:rPr>
              <a:t>№1:</a:t>
            </a:r>
            <a:endParaRPr sz="2400" dirty="0"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z="2400" dirty="0">
                <a:latin typeface="Microsoft Sans Serif"/>
                <a:cs typeface="Microsoft Sans Serif"/>
              </a:rPr>
              <a:t>У</a:t>
            </a:r>
            <a:r>
              <a:rPr sz="2400" spc="-5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7</a:t>
            </a:r>
            <a:r>
              <a:rPr sz="2400" spc="-4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велосипедов</a:t>
            </a:r>
            <a:r>
              <a:rPr sz="2400" spc="-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16</a:t>
            </a:r>
            <a:r>
              <a:rPr sz="2400" spc="-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колес.</a:t>
            </a:r>
            <a:r>
              <a:rPr sz="2400" spc="-60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Microsoft Sans Serif"/>
                <a:cs typeface="Microsoft Sans Serif"/>
              </a:rPr>
              <a:t>Сколько</a:t>
            </a:r>
            <a:r>
              <a:rPr sz="2400" spc="-5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из</a:t>
            </a:r>
            <a:r>
              <a:rPr sz="2400" spc="-5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этих</a:t>
            </a:r>
            <a:r>
              <a:rPr sz="2400" spc="-5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велосипедов</a:t>
            </a:r>
            <a:r>
              <a:rPr sz="2400" spc="-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трехколесных</a:t>
            </a:r>
            <a:r>
              <a:rPr sz="2400" spc="-40" dirty="0">
                <a:latin typeface="Microsoft Sans Serif"/>
                <a:cs typeface="Microsoft Sans Serif"/>
              </a:rPr>
              <a:t> </a:t>
            </a:r>
            <a:r>
              <a:rPr sz="2400" spc="-50" dirty="0">
                <a:latin typeface="Microsoft Sans Serif"/>
                <a:cs typeface="Microsoft Sans Serif"/>
              </a:rPr>
              <a:t>и</a:t>
            </a:r>
            <a:endParaRPr sz="2400" dirty="0">
              <a:latin typeface="Microsoft Sans Serif"/>
              <a:cs typeface="Microsoft Sans Serif"/>
            </a:endParaRPr>
          </a:p>
          <a:p>
            <a:pPr marL="12700"/>
            <a:r>
              <a:rPr sz="2400" spc="-25" dirty="0">
                <a:latin typeface="Microsoft Sans Serif"/>
                <a:cs typeface="Microsoft Sans Serif"/>
              </a:rPr>
              <a:t>сколько</a:t>
            </a:r>
            <a:r>
              <a:rPr sz="2400" spc="-6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двухколёсных?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3789" y="534479"/>
            <a:ext cx="8226720" cy="152464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/>
                </a:solidFill>
              </a:rPr>
              <a:t>Задачи на «предположение»</a:t>
            </a:r>
            <a:endParaRPr lang="ru-RU" sz="4000" dirty="0">
              <a:solidFill>
                <a:schemeClr val="tx2"/>
              </a:solidFill>
            </a:endParaRP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9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3004" y="1428954"/>
            <a:ext cx="1801495" cy="39179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i="1" dirty="0">
                <a:solidFill>
                  <a:srgbClr val="C00000"/>
                </a:solidFill>
                <a:latin typeface="Arial"/>
                <a:cs typeface="Arial"/>
              </a:rPr>
              <a:t>Задача</a:t>
            </a:r>
            <a:r>
              <a:rPr sz="2400" i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i="1" spc="-25" dirty="0">
                <a:solidFill>
                  <a:srgbClr val="C00000"/>
                </a:solidFill>
                <a:latin typeface="Arial"/>
                <a:cs typeface="Arial"/>
              </a:rPr>
              <a:t>№1: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4632" y="1939798"/>
            <a:ext cx="7082155" cy="177292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7145" marR="5080" indent="-5080">
              <a:lnSpc>
                <a:spcPct val="101499"/>
              </a:lnSpc>
              <a:spcBef>
                <a:spcPts val="45"/>
              </a:spcBef>
            </a:pPr>
            <a:r>
              <a:rPr sz="2800" dirty="0">
                <a:latin typeface="Microsoft Sans Serif"/>
                <a:cs typeface="Microsoft Sans Serif"/>
              </a:rPr>
              <a:t>У</a:t>
            </a:r>
            <a:r>
              <a:rPr sz="2800" spc="-9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7</a:t>
            </a:r>
            <a:r>
              <a:rPr sz="2800" spc="-6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велосипедов</a:t>
            </a:r>
            <a:r>
              <a:rPr sz="2800" spc="-4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16</a:t>
            </a:r>
            <a:r>
              <a:rPr sz="2800" spc="-6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колес.</a:t>
            </a:r>
            <a:r>
              <a:rPr sz="2800" spc="-70" dirty="0">
                <a:latin typeface="Microsoft Sans Serif"/>
                <a:cs typeface="Microsoft Sans Serif"/>
              </a:rPr>
              <a:t> </a:t>
            </a:r>
            <a:r>
              <a:rPr sz="2800" spc="-35" dirty="0">
                <a:latin typeface="Microsoft Sans Serif"/>
                <a:cs typeface="Microsoft Sans Serif"/>
              </a:rPr>
              <a:t>Сколько</a:t>
            </a:r>
            <a:r>
              <a:rPr sz="2800" spc="-50" dirty="0">
                <a:latin typeface="Microsoft Sans Serif"/>
                <a:cs typeface="Microsoft Sans Serif"/>
              </a:rPr>
              <a:t> </a:t>
            </a:r>
            <a:r>
              <a:rPr sz="2800" spc="-25" dirty="0">
                <a:latin typeface="Microsoft Sans Serif"/>
                <a:cs typeface="Microsoft Sans Serif"/>
              </a:rPr>
              <a:t>из </a:t>
            </a:r>
            <a:r>
              <a:rPr sz="2800" dirty="0">
                <a:latin typeface="Microsoft Sans Serif"/>
                <a:cs typeface="Microsoft Sans Serif"/>
              </a:rPr>
              <a:t>этих</a:t>
            </a:r>
            <a:r>
              <a:rPr sz="2800" spc="-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велосипедов </a:t>
            </a:r>
            <a:r>
              <a:rPr sz="2800" spc="-20" dirty="0">
                <a:latin typeface="Microsoft Sans Serif"/>
                <a:cs typeface="Microsoft Sans Serif"/>
              </a:rPr>
              <a:t>трехколесных</a:t>
            </a:r>
            <a:r>
              <a:rPr sz="2800" spc="-1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и</a:t>
            </a:r>
            <a:r>
              <a:rPr sz="2800" spc="-30" dirty="0">
                <a:latin typeface="Microsoft Sans Serif"/>
                <a:cs typeface="Microsoft Sans Serif"/>
              </a:rPr>
              <a:t> </a:t>
            </a:r>
            <a:r>
              <a:rPr sz="2800" spc="-20" dirty="0">
                <a:latin typeface="Microsoft Sans Serif"/>
                <a:cs typeface="Microsoft Sans Serif"/>
              </a:rPr>
              <a:t>сколько </a:t>
            </a:r>
            <a:r>
              <a:rPr sz="2800" spc="-10" dirty="0">
                <a:latin typeface="Microsoft Sans Serif"/>
                <a:cs typeface="Microsoft Sans Serif"/>
              </a:rPr>
              <a:t>двухколёсных?</a:t>
            </a:r>
            <a:endParaRPr sz="2800">
              <a:latin typeface="Microsoft Sans Serif"/>
              <a:cs typeface="Microsoft Sans Serif"/>
            </a:endParaRPr>
          </a:p>
          <a:p>
            <a:pPr marL="1144905">
              <a:spcBef>
                <a:spcPts val="1185"/>
              </a:spcBef>
            </a:pPr>
            <a:r>
              <a:rPr sz="2000" i="1" dirty="0">
                <a:latin typeface="Arial"/>
                <a:cs typeface="Arial"/>
              </a:rPr>
              <a:t>Задача</a:t>
            </a:r>
            <a:r>
              <a:rPr sz="2000" i="1" spc="-4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легко</a:t>
            </a:r>
            <a:r>
              <a:rPr sz="2000" i="1" spc="-3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решается</a:t>
            </a:r>
            <a:r>
              <a:rPr sz="2000" i="1" spc="-4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с</a:t>
            </a:r>
            <a:r>
              <a:rPr sz="2000" i="1" spc="-2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помощью</a:t>
            </a:r>
            <a:r>
              <a:rPr sz="2000" i="1" spc="-35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рисунка.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965" y="6341098"/>
            <a:ext cx="1466850" cy="9167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68083" y="6372200"/>
            <a:ext cx="972337" cy="943749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3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6732" y="1307616"/>
            <a:ext cx="3939284" cy="627736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spc="-10" dirty="0">
                <a:solidFill>
                  <a:schemeClr val="tx2"/>
                </a:solidFill>
              </a:rPr>
              <a:t>Решение: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9552" y="3664865"/>
            <a:ext cx="1254315" cy="78394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87995" y="6697967"/>
            <a:ext cx="888771" cy="86263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1869" y="1947418"/>
            <a:ext cx="6302375" cy="17062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1465" indent="-278765">
              <a:spcBef>
                <a:spcPts val="105"/>
              </a:spcBef>
              <a:buAutoNum type="arabicPeriod"/>
              <a:tabLst>
                <a:tab pos="291465" algn="l"/>
              </a:tabLst>
            </a:pPr>
            <a:r>
              <a:rPr sz="2000" spc="-25" dirty="0">
                <a:latin typeface="Microsoft Sans Serif"/>
                <a:cs typeface="Microsoft Sans Serif"/>
              </a:rPr>
              <a:t>Каждый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b="1" dirty="0">
                <a:solidFill>
                  <a:srgbClr val="0066FF"/>
                </a:solidFill>
                <a:latin typeface="Arial"/>
                <a:cs typeface="Arial"/>
              </a:rPr>
              <a:t>велосипед</a:t>
            </a:r>
            <a:r>
              <a:rPr sz="2000" b="1" spc="-60" dirty="0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изобразим</a:t>
            </a:r>
            <a:r>
              <a:rPr sz="2000" spc="-7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чертой.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Их</a:t>
            </a:r>
            <a:r>
              <a:rPr sz="2000" spc="-25" dirty="0">
                <a:latin typeface="Microsoft Sans Serif"/>
                <a:cs typeface="Microsoft Sans Serif"/>
              </a:rPr>
              <a:t> 7.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Font typeface="Microsoft Sans Serif"/>
              <a:buAutoNum type="arabicPeriod"/>
            </a:pPr>
            <a:endParaRPr sz="2000">
              <a:latin typeface="Microsoft Sans Serif"/>
              <a:cs typeface="Microsoft Sans Serif"/>
            </a:endParaRPr>
          </a:p>
          <a:p>
            <a:pPr>
              <a:spcBef>
                <a:spcPts val="1220"/>
              </a:spcBef>
              <a:buFont typeface="Microsoft Sans Serif"/>
              <a:buAutoNum type="arabicPeriod"/>
            </a:pPr>
            <a:endParaRPr sz="2000">
              <a:latin typeface="Microsoft Sans Serif"/>
              <a:cs typeface="Microsoft Sans Serif"/>
            </a:endParaRPr>
          </a:p>
          <a:p>
            <a:pPr marL="52705" marR="5080" indent="280670">
              <a:spcBef>
                <a:spcPts val="5"/>
              </a:spcBef>
              <a:buAutoNum type="arabicPeriod"/>
              <a:tabLst>
                <a:tab pos="333375" algn="l"/>
              </a:tabLst>
            </a:pPr>
            <a:r>
              <a:rPr sz="2000" spc="-20" dirty="0">
                <a:latin typeface="Microsoft Sans Serif"/>
                <a:cs typeface="Microsoft Sans Serif"/>
              </a:rPr>
              <a:t>Предположим,</a:t>
            </a:r>
            <a:r>
              <a:rPr sz="2000" spc="-6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что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все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велосипеды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двухколесные</a:t>
            </a:r>
            <a:r>
              <a:rPr sz="2000" b="1" spc="-10" dirty="0">
                <a:solidFill>
                  <a:srgbClr val="0066FF"/>
                </a:solidFill>
                <a:latin typeface="Arial"/>
                <a:cs typeface="Arial"/>
              </a:rPr>
              <a:t>. Нарисуем</a:t>
            </a:r>
            <a:r>
              <a:rPr sz="2000" b="1" spc="-60" dirty="0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6FF"/>
                </a:solidFill>
                <a:latin typeface="Arial"/>
                <a:cs typeface="Arial"/>
              </a:rPr>
              <a:t>каждому</a:t>
            </a:r>
            <a:r>
              <a:rPr sz="2000" b="1" spc="-80" dirty="0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6FF"/>
                </a:solidFill>
                <a:latin typeface="Arial"/>
                <a:cs typeface="Arial"/>
              </a:rPr>
              <a:t>велосипеду</a:t>
            </a:r>
            <a:r>
              <a:rPr sz="2000" b="1" spc="-80" dirty="0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6FF"/>
                </a:solidFill>
                <a:latin typeface="Arial"/>
                <a:cs typeface="Arial"/>
              </a:rPr>
              <a:t>по</a:t>
            </a:r>
            <a:r>
              <a:rPr sz="2000" b="1" spc="-55" dirty="0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6FF"/>
                </a:solidFill>
                <a:latin typeface="Arial"/>
                <a:cs typeface="Arial"/>
              </a:rPr>
              <a:t>2</a:t>
            </a:r>
            <a:r>
              <a:rPr sz="2000" b="1" spc="-45" dirty="0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66FF"/>
                </a:solidFill>
                <a:latin typeface="Arial"/>
                <a:cs typeface="Arial"/>
              </a:rPr>
              <a:t>колеса.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3557" y="3803320"/>
            <a:ext cx="3806698" cy="50693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67405" y="2339721"/>
            <a:ext cx="3752850" cy="5143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13557" y="6723380"/>
            <a:ext cx="3790950" cy="4952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54482" y="4598290"/>
            <a:ext cx="7818755" cy="1979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320" marR="5080" indent="280670">
              <a:spcBef>
                <a:spcPts val="105"/>
              </a:spcBef>
              <a:buAutoNum type="arabicPeriod" startAt="3"/>
              <a:tabLst>
                <a:tab pos="300990" algn="l"/>
              </a:tabLst>
            </a:pPr>
            <a:r>
              <a:rPr sz="2000" dirty="0">
                <a:latin typeface="Microsoft Sans Serif"/>
                <a:cs typeface="Microsoft Sans Serif"/>
              </a:rPr>
              <a:t>Нарисовано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14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колес.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Осталось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нарисовать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16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520" dirty="0">
                <a:latin typeface="Microsoft Sans Serif"/>
                <a:cs typeface="Microsoft Sans Serif"/>
              </a:rPr>
              <a:t>–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14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=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2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колеса. </a:t>
            </a:r>
            <a:r>
              <a:rPr sz="2000" spc="-30" dirty="0">
                <a:latin typeface="Microsoft Sans Serif"/>
                <a:cs typeface="Microsoft Sans Serif"/>
              </a:rPr>
              <a:t>Сколько</a:t>
            </a:r>
            <a:r>
              <a:rPr sz="2000" spc="-10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колёс</a:t>
            </a:r>
            <a:r>
              <a:rPr sz="2000" spc="-8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можно</a:t>
            </a:r>
            <a:r>
              <a:rPr sz="2000" spc="-10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пририсовать</a:t>
            </a:r>
            <a:r>
              <a:rPr sz="2000" spc="-105" dirty="0">
                <a:latin typeface="Microsoft Sans Serif"/>
                <a:cs typeface="Microsoft Sans Serif"/>
              </a:rPr>
              <a:t> </a:t>
            </a:r>
            <a:r>
              <a:rPr sz="2000" b="1" dirty="0">
                <a:solidFill>
                  <a:srgbClr val="0066FF"/>
                </a:solidFill>
                <a:latin typeface="Arial"/>
                <a:cs typeface="Arial"/>
              </a:rPr>
              <a:t>каждому</a:t>
            </a:r>
            <a:r>
              <a:rPr sz="2000" b="1" spc="-120" dirty="0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66FF"/>
                </a:solidFill>
                <a:latin typeface="Arial"/>
                <a:cs typeface="Arial"/>
              </a:rPr>
              <a:t>велосипеду</a:t>
            </a:r>
            <a:r>
              <a:rPr sz="2000" b="1" spc="-10" dirty="0">
                <a:latin typeface="Arial"/>
                <a:cs typeface="Arial"/>
              </a:rPr>
              <a:t>?</a:t>
            </a:r>
            <a:endParaRPr sz="2000">
              <a:latin typeface="Arial"/>
              <a:cs typeface="Arial"/>
            </a:endParaRPr>
          </a:p>
          <a:p>
            <a:pPr marL="20320"/>
            <a:r>
              <a:rPr sz="2000" dirty="0">
                <a:latin typeface="Microsoft Sans Serif"/>
                <a:cs typeface="Microsoft Sans Serif"/>
              </a:rPr>
              <a:t>(По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одному,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так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как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среди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велосипедов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есть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и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трехколесные)</a:t>
            </a:r>
            <a:endParaRPr sz="2000">
              <a:latin typeface="Microsoft Sans Serif"/>
              <a:cs typeface="Microsoft Sans Serif"/>
            </a:endParaRPr>
          </a:p>
          <a:p>
            <a:pPr marL="20320" marR="1503045"/>
            <a:r>
              <a:rPr sz="2000" dirty="0">
                <a:latin typeface="Microsoft Sans Serif"/>
                <a:cs typeface="Microsoft Sans Serif"/>
              </a:rPr>
              <a:t>На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сколько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велосипедов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хватит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оставшихся</a:t>
            </a:r>
            <a:r>
              <a:rPr sz="2000" spc="-6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2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колёс? </a:t>
            </a:r>
            <a:r>
              <a:rPr sz="2000" dirty="0">
                <a:latin typeface="Microsoft Sans Serif"/>
                <a:cs typeface="Microsoft Sans Serif"/>
              </a:rPr>
              <a:t>(На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2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велосипеда)</a:t>
            </a:r>
            <a:endParaRPr sz="2000">
              <a:latin typeface="Microsoft Sans Serif"/>
              <a:cs typeface="Microsoft Sans Serif"/>
            </a:endParaRPr>
          </a:p>
          <a:p>
            <a:pPr marL="293370" indent="-280670">
              <a:spcBef>
                <a:spcPts val="975"/>
              </a:spcBef>
              <a:buAutoNum type="arabicPeriod" startAt="4"/>
              <a:tabLst>
                <a:tab pos="293370" algn="l"/>
              </a:tabLst>
            </a:pPr>
            <a:r>
              <a:rPr sz="2000" spc="-25" dirty="0">
                <a:latin typeface="Microsoft Sans Serif"/>
                <a:cs typeface="Microsoft Sans Serif"/>
              </a:rPr>
              <a:t>Дорисуем</a:t>
            </a:r>
            <a:r>
              <a:rPr sz="2000" spc="-6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оставшиеся</a:t>
            </a:r>
            <a:r>
              <a:rPr sz="2000" spc="-6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2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колеса.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Их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хватит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на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b="1" dirty="0">
                <a:solidFill>
                  <a:srgbClr val="0066FF"/>
                </a:solidFill>
                <a:latin typeface="Arial"/>
                <a:cs typeface="Arial"/>
              </a:rPr>
              <a:t>2</a:t>
            </a:r>
            <a:r>
              <a:rPr sz="2000" b="1" spc="-45" dirty="0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66FF"/>
                </a:solidFill>
                <a:latin typeface="Arial"/>
                <a:cs typeface="Arial"/>
              </a:rPr>
              <a:t>велосипеда.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4917" y="7335113"/>
            <a:ext cx="72421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Ответ</a:t>
            </a:r>
            <a:r>
              <a:rPr sz="1800" b="1" dirty="0">
                <a:latin typeface="Arial"/>
                <a:cs typeface="Arial"/>
              </a:rPr>
              <a:t>: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было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5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двухколесных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и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2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трехколёсных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велосипедов.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2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340" y="1546301"/>
            <a:ext cx="7513320" cy="880110"/>
          </a:xfrm>
          <a:prstGeom prst="rect">
            <a:avLst/>
          </a:prstGeom>
        </p:spPr>
        <p:txBody>
          <a:bodyPr vert="horz" wrap="square" lIns="0" tIns="10795" rIns="0" bIns="0" rtlCol="0" anchor="ctr">
            <a:spAutoFit/>
          </a:bodyPr>
          <a:lstStyle/>
          <a:p>
            <a:pPr marL="12700" marR="5080" indent="88265">
              <a:lnSpc>
                <a:spcPct val="100400"/>
              </a:lnSpc>
              <a:spcBef>
                <a:spcPts val="85"/>
              </a:spcBef>
              <a:tabLst>
                <a:tab pos="2373630" algn="l"/>
              </a:tabLst>
            </a:pPr>
            <a:r>
              <a:rPr i="1" dirty="0">
                <a:solidFill>
                  <a:srgbClr val="C00000"/>
                </a:solidFill>
                <a:latin typeface="Arial"/>
                <a:cs typeface="Arial"/>
              </a:rPr>
              <a:t>Задача</a:t>
            </a:r>
            <a:r>
              <a:rPr i="1" spc="-80" dirty="0">
                <a:solidFill>
                  <a:srgbClr val="C00000"/>
                </a:solidFill>
              </a:rPr>
              <a:t> </a:t>
            </a:r>
            <a:r>
              <a:rPr i="1" spc="-25" dirty="0">
                <a:solidFill>
                  <a:srgbClr val="C00000"/>
                </a:solidFill>
              </a:rPr>
              <a:t>№2:</a:t>
            </a:r>
            <a:r>
              <a:rPr i="1" dirty="0">
                <a:solidFill>
                  <a:srgbClr val="C00000"/>
                </a:solidFill>
                <a:latin typeface="Arial"/>
                <a:cs typeface="Arial"/>
              </a:rPr>
              <a:t>	</a:t>
            </a:r>
            <a:r>
              <a:rPr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У</a:t>
            </a:r>
            <a:r>
              <a:rPr b="0" spc="-5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овец</a:t>
            </a:r>
            <a:r>
              <a:rPr b="0" spc="-3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и</a:t>
            </a:r>
            <a:r>
              <a:rPr b="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b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кур</a:t>
            </a:r>
            <a:r>
              <a:rPr b="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вместе</a:t>
            </a:r>
            <a:r>
              <a:rPr b="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36</a:t>
            </a:r>
            <a:r>
              <a:rPr b="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голов</a:t>
            </a:r>
            <a:r>
              <a:rPr b="0" spc="-2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b="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и </a:t>
            </a:r>
            <a:r>
              <a:rPr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100</a:t>
            </a:r>
            <a:r>
              <a:rPr b="0" spc="-5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ног.</a:t>
            </a:r>
            <a:r>
              <a:rPr b="0" spc="-6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b="0" spc="-30" dirty="0">
                <a:solidFill>
                  <a:srgbClr val="000000"/>
                </a:solidFill>
                <a:latin typeface="Microsoft Sans Serif"/>
                <a:cs typeface="Microsoft Sans Serif"/>
              </a:rPr>
              <a:t>Сколько</a:t>
            </a:r>
            <a:r>
              <a:rPr b="0" spc="-3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овец</a:t>
            </a:r>
            <a:r>
              <a:rPr b="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и</a:t>
            </a:r>
            <a:r>
              <a:rPr b="0" spc="-6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b="0" spc="-35" dirty="0">
                <a:solidFill>
                  <a:srgbClr val="000000"/>
                </a:solidFill>
                <a:latin typeface="Microsoft Sans Serif"/>
                <a:cs typeface="Microsoft Sans Serif"/>
              </a:rPr>
              <a:t>сколько</a:t>
            </a:r>
            <a:r>
              <a:rPr b="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b="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кур?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3600" y="3048000"/>
            <a:ext cx="2209800" cy="1905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3600" y="5105400"/>
            <a:ext cx="2438400" cy="23622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9636" y="2800350"/>
            <a:ext cx="3886200" cy="17716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78383" y="5105401"/>
            <a:ext cx="3895725" cy="2085975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6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331" y="1670684"/>
            <a:ext cx="1463675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0" dirty="0">
                <a:solidFill>
                  <a:srgbClr val="000000"/>
                </a:solidFill>
              </a:rPr>
              <a:t>Решение: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2524506" y="1720977"/>
            <a:ext cx="398017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i="1" dirty="0">
                <a:latin typeface="Arial"/>
                <a:cs typeface="Arial"/>
              </a:rPr>
              <a:t>В</a:t>
            </a:r>
            <a:r>
              <a:rPr sz="2000" i="1" spc="-2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задаче</a:t>
            </a:r>
            <a:r>
              <a:rPr sz="2000" i="1" spc="-3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не</a:t>
            </a:r>
            <a:r>
              <a:rPr sz="2000" i="1" spc="-2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нарисуешь</a:t>
            </a:r>
            <a:r>
              <a:rPr sz="2000" i="1" spc="-5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36</a:t>
            </a:r>
            <a:r>
              <a:rPr sz="2000" i="1" spc="-25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голов,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1" y="2060906"/>
            <a:ext cx="7591425" cy="516872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4960">
              <a:spcBef>
                <a:spcPts val="105"/>
              </a:spcBef>
            </a:pPr>
            <a:r>
              <a:rPr sz="2000" i="1" dirty="0">
                <a:latin typeface="Arial"/>
                <a:cs typeface="Arial"/>
              </a:rPr>
              <a:t>поэтому</a:t>
            </a:r>
            <a:r>
              <a:rPr sz="2000" i="1" spc="-2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можно</a:t>
            </a:r>
            <a:r>
              <a:rPr sz="2000" i="1" spc="-3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опираться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на</a:t>
            </a:r>
            <a:r>
              <a:rPr sz="2000" i="1" spc="-35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схему,</a:t>
            </a:r>
            <a:endParaRPr sz="2000" dirty="0">
              <a:latin typeface="Arial"/>
              <a:cs typeface="Arial"/>
            </a:endParaRPr>
          </a:p>
          <a:p>
            <a:pPr marL="314960"/>
            <a:r>
              <a:rPr sz="2000" i="1" dirty="0">
                <a:latin typeface="Arial"/>
                <a:cs typeface="Arial"/>
              </a:rPr>
              <a:t>а</a:t>
            </a:r>
            <a:r>
              <a:rPr sz="2000" i="1" spc="-1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решать</a:t>
            </a:r>
            <a:r>
              <a:rPr sz="2000" i="1" spc="-4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по</a:t>
            </a:r>
            <a:r>
              <a:rPr sz="2000" i="1" spc="-25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действиям.</a:t>
            </a:r>
            <a:endParaRPr sz="2000" dirty="0">
              <a:latin typeface="Arial"/>
              <a:cs typeface="Arial"/>
            </a:endParaRPr>
          </a:p>
          <a:p>
            <a:pPr marL="291465" marR="1279525" indent="-279400">
              <a:spcBef>
                <a:spcPts val="1565"/>
              </a:spcBef>
              <a:buAutoNum type="arabicPeriod"/>
              <a:tabLst>
                <a:tab pos="291465" algn="l"/>
                <a:tab pos="292735" algn="l"/>
              </a:tabLst>
            </a:pP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30" dirty="0">
                <a:latin typeface="Microsoft Sans Serif"/>
                <a:cs typeface="Microsoft Sans Serif"/>
              </a:rPr>
              <a:t>Сколько </a:t>
            </a:r>
            <a:r>
              <a:rPr sz="2000" dirty="0">
                <a:latin typeface="Microsoft Sans Serif"/>
                <a:cs typeface="Microsoft Sans Serif"/>
              </a:rPr>
              <a:t>было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бы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ног,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если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все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животные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-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курицы: </a:t>
            </a:r>
            <a:r>
              <a:rPr sz="2000" dirty="0">
                <a:latin typeface="Microsoft Sans Serif"/>
                <a:cs typeface="Microsoft Sans Serif"/>
              </a:rPr>
              <a:t>2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lang="en-US" sz="2000" dirty="0">
                <a:latin typeface="Symbol"/>
                <a:cs typeface="Microsoft Sans Serif"/>
              </a:rPr>
              <a:t>*</a:t>
            </a:r>
            <a:r>
              <a:rPr sz="2000" spc="40" dirty="0" smtClean="0">
                <a:latin typeface="Times New Roman"/>
                <a:cs typeface="Times New Roman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36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= 72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(н.)</a:t>
            </a:r>
            <a:endParaRPr sz="2000" dirty="0">
              <a:latin typeface="Microsoft Sans Serif"/>
              <a:cs typeface="Microsoft Sans Serif"/>
            </a:endParaRPr>
          </a:p>
          <a:p>
            <a:pPr marL="291465" marR="401955" indent="-279400">
              <a:buAutoNum type="arabicPeriod"/>
              <a:tabLst>
                <a:tab pos="291465" algn="l"/>
                <a:tab pos="292735" algn="l"/>
              </a:tabLst>
            </a:pPr>
            <a:r>
              <a:rPr sz="2000" dirty="0">
                <a:latin typeface="Microsoft Sans Serif"/>
                <a:cs typeface="Microsoft Sans Serif"/>
              </a:rPr>
              <a:t>	</a:t>
            </a:r>
            <a:r>
              <a:rPr sz="2000" spc="-30" dirty="0">
                <a:latin typeface="Microsoft Sans Serif"/>
                <a:cs typeface="Microsoft Sans Serif"/>
              </a:rPr>
              <a:t>Сколько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«лишних»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60" dirty="0">
                <a:latin typeface="Microsoft Sans Serif"/>
                <a:cs typeface="Microsoft Sans Serif"/>
              </a:rPr>
              <a:t>ног, </a:t>
            </a:r>
            <a:r>
              <a:rPr sz="2000" spc="-20" dirty="0">
                <a:latin typeface="Microsoft Sans Serif"/>
                <a:cs typeface="Microsoft Sans Serif"/>
              </a:rPr>
              <a:t>так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spc="-40" dirty="0">
                <a:latin typeface="Microsoft Sans Serif"/>
                <a:cs typeface="Microsoft Sans Serif"/>
              </a:rPr>
              <a:t>как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среди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животных</a:t>
            </a:r>
            <a:r>
              <a:rPr sz="2000" spc="-6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есть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овцы: </a:t>
            </a:r>
            <a:r>
              <a:rPr sz="2000" dirty="0">
                <a:latin typeface="Microsoft Sans Serif"/>
                <a:cs typeface="Microsoft Sans Serif"/>
              </a:rPr>
              <a:t>100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520" dirty="0">
                <a:latin typeface="Microsoft Sans Serif"/>
                <a:cs typeface="Microsoft Sans Serif"/>
              </a:rPr>
              <a:t>–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72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=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28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(н.)</a:t>
            </a:r>
            <a:endParaRPr sz="2000" dirty="0">
              <a:latin typeface="Microsoft Sans Serif"/>
              <a:cs typeface="Microsoft Sans Serif"/>
            </a:endParaRPr>
          </a:p>
          <a:p>
            <a:pPr marL="293370" indent="-280670">
              <a:spcBef>
                <a:spcPts val="5"/>
              </a:spcBef>
              <a:buAutoNum type="arabicPeriod"/>
              <a:tabLst>
                <a:tab pos="293370" algn="l"/>
              </a:tabLst>
            </a:pPr>
            <a:r>
              <a:rPr sz="2000" dirty="0">
                <a:latin typeface="Microsoft Sans Serif"/>
                <a:cs typeface="Microsoft Sans Serif"/>
              </a:rPr>
              <a:t>На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сколько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ног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у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овцы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больше,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чем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у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курицы?</a:t>
            </a:r>
            <a:endParaRPr sz="2000" dirty="0">
              <a:latin typeface="Microsoft Sans Serif"/>
              <a:cs typeface="Microsoft Sans Serif"/>
            </a:endParaRPr>
          </a:p>
          <a:p>
            <a:pPr marL="291465"/>
            <a:r>
              <a:rPr sz="2000" dirty="0">
                <a:latin typeface="Microsoft Sans Serif"/>
                <a:cs typeface="Microsoft Sans Serif"/>
              </a:rPr>
              <a:t>4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-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2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=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2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(н.)</a:t>
            </a:r>
            <a:endParaRPr sz="2000" dirty="0">
              <a:latin typeface="Microsoft Sans Serif"/>
              <a:cs typeface="Microsoft Sans Serif"/>
            </a:endParaRPr>
          </a:p>
          <a:p>
            <a:pPr marL="291465" marR="5080" indent="-279400">
              <a:buFont typeface="Microsoft Sans Serif"/>
              <a:buAutoNum type="arabicPeriod" startAt="4"/>
              <a:tabLst>
                <a:tab pos="291465" algn="l"/>
                <a:tab pos="292735" algn="l"/>
              </a:tabLst>
            </a:pPr>
            <a:r>
              <a:rPr sz="2000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Сколько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овец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(разделим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«лишние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»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ноги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по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2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каждой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овце)? </a:t>
            </a:r>
            <a:r>
              <a:rPr sz="2000" dirty="0">
                <a:latin typeface="Microsoft Sans Serif"/>
                <a:cs typeface="Microsoft Sans Serif"/>
              </a:rPr>
              <a:t>28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: 2=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14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(ж.)</a:t>
            </a:r>
            <a:endParaRPr sz="2000" dirty="0">
              <a:latin typeface="Microsoft Sans Serif"/>
              <a:cs typeface="Microsoft Sans Serif"/>
            </a:endParaRPr>
          </a:p>
          <a:p>
            <a:pPr marL="293370" indent="-280670">
              <a:buFont typeface="Microsoft Sans Serif"/>
              <a:buAutoNum type="arabicPeriod" startAt="4"/>
              <a:tabLst>
                <a:tab pos="293370" algn="l"/>
              </a:tabLst>
            </a:pPr>
            <a:r>
              <a:rPr sz="2000" b="1" spc="-10" dirty="0">
                <a:latin typeface="Arial"/>
                <a:cs typeface="Arial"/>
              </a:rPr>
              <a:t>Сколько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кур?</a:t>
            </a:r>
            <a:endParaRPr sz="2000" dirty="0">
              <a:latin typeface="Arial"/>
              <a:cs typeface="Arial"/>
            </a:endParaRPr>
          </a:p>
          <a:p>
            <a:pPr marL="291465"/>
            <a:r>
              <a:rPr sz="2000" dirty="0">
                <a:latin typeface="Microsoft Sans Serif"/>
                <a:cs typeface="Microsoft Sans Serif"/>
              </a:rPr>
              <a:t>36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520" dirty="0">
                <a:latin typeface="Microsoft Sans Serif"/>
                <a:cs typeface="Microsoft Sans Serif"/>
              </a:rPr>
              <a:t>–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14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=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22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(ж.)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spcBef>
                <a:spcPts val="135"/>
              </a:spcBef>
            </a:pPr>
            <a:endParaRPr sz="2000" dirty="0">
              <a:latin typeface="Microsoft Sans Serif"/>
              <a:cs typeface="Microsoft Sans Serif"/>
            </a:endParaRPr>
          </a:p>
          <a:p>
            <a:pPr marL="12700"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Ответ: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14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овец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и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22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курицы.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spcBef>
                <a:spcPts val="135"/>
              </a:spcBef>
            </a:pPr>
            <a:endParaRPr sz="2000" dirty="0">
              <a:latin typeface="Microsoft Sans Serif"/>
              <a:cs typeface="Microsoft Sans Serif"/>
            </a:endParaRPr>
          </a:p>
          <a:p>
            <a:pPr marL="12700">
              <a:tabLst>
                <a:tab pos="1516380" algn="l"/>
              </a:tabLst>
            </a:pPr>
            <a:r>
              <a:rPr sz="2000" b="1" spc="-10" dirty="0">
                <a:latin typeface="Arial"/>
                <a:cs typeface="Arial"/>
              </a:rPr>
              <a:t>Проверка: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dirty="0">
                <a:latin typeface="Microsoft Sans Serif"/>
                <a:cs typeface="Microsoft Sans Serif"/>
              </a:rPr>
              <a:t>4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lang="en-US" sz="2000" dirty="0">
                <a:latin typeface="Symbol"/>
                <a:cs typeface="Microsoft Sans Serif"/>
              </a:rPr>
              <a:t>*</a:t>
            </a:r>
            <a:r>
              <a:rPr sz="2000" dirty="0" smtClean="0">
                <a:latin typeface="Microsoft Sans Serif"/>
                <a:cs typeface="Microsoft Sans Serif"/>
              </a:rPr>
              <a:t>14</a:t>
            </a:r>
            <a:r>
              <a:rPr sz="2000" spc="-5" dirty="0" smtClean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+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2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dirty="0" smtClean="0">
                <a:latin typeface="Symbol"/>
                <a:cs typeface="Symbol"/>
              </a:rPr>
              <a:t></a:t>
            </a:r>
            <a:r>
              <a:rPr lang="en-US" sz="2000" spc="40" dirty="0">
                <a:latin typeface="Times New Roman"/>
                <a:cs typeface="Times New Roman"/>
              </a:rPr>
              <a:t>*</a:t>
            </a:r>
            <a:r>
              <a:rPr sz="2000" dirty="0" smtClean="0">
                <a:latin typeface="Microsoft Sans Serif"/>
                <a:cs typeface="Microsoft Sans Serif"/>
              </a:rPr>
              <a:t>22</a:t>
            </a:r>
            <a:r>
              <a:rPr sz="2000" spc="-5" dirty="0" smtClean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= 100 (н.)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-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задача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решена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верно.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0794" y="1464334"/>
            <a:ext cx="1470333" cy="1499492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2293100"/>
            <a:ext cx="8520600" cy="93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7427" dirty="0">
                <a:solidFill>
                  <a:srgbClr val="434343"/>
                </a:solidFill>
              </a:rPr>
              <a:t> </a:t>
            </a:r>
            <a:endParaRPr sz="7427" dirty="0">
              <a:solidFill>
                <a:srgbClr val="434343"/>
              </a:solidFill>
            </a:endParaRPr>
          </a:p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737238" y="4600575"/>
            <a:ext cx="4256725" cy="21373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30000"/>
              </a:lnSpc>
              <a:buSzPts val="852"/>
              <a:buNone/>
            </a:pP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</a:p>
          <a:p>
            <a:pPr marL="0" indent="0">
              <a:lnSpc>
                <a:spcPct val="130000"/>
              </a:lnSpc>
              <a:buSzPts val="852"/>
              <a:buNone/>
            </a:pPr>
            <a:endParaRPr sz="1395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128" y="1105142"/>
            <a:ext cx="2955825" cy="16967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1769" y="3201575"/>
            <a:ext cx="80804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</a:t>
            </a:r>
            <a:r>
              <a:rPr lang="ru-RU" sz="2800" dirty="0">
                <a:solidFill>
                  <a:srgbClr val="002060"/>
                </a:solidFill>
              </a:rPr>
              <a:t>Олимпиады способствуют формированию</a:t>
            </a:r>
          </a:p>
          <a:p>
            <a:r>
              <a:rPr lang="ru-RU" sz="2800" dirty="0">
                <a:solidFill>
                  <a:srgbClr val="002060"/>
                </a:solidFill>
              </a:rPr>
              <a:t> у детей навыков самостоятельной организации учебной деятельности, 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глубокому и прочному усвоению знаний, </a:t>
            </a:r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развитию </a:t>
            </a:r>
            <a:r>
              <a:rPr lang="ru-RU" sz="2800" dirty="0">
                <a:solidFill>
                  <a:srgbClr val="002060"/>
                </a:solidFill>
              </a:rPr>
              <a:t>нестандартного мышления, творческой инициативы, </a:t>
            </a:r>
          </a:p>
          <a:p>
            <a:r>
              <a:rPr lang="ru-RU" sz="2800" dirty="0">
                <a:solidFill>
                  <a:srgbClr val="002060"/>
                </a:solidFill>
              </a:rPr>
              <a:t>создают устойчивые положительные эмоции.  </a:t>
            </a:r>
          </a:p>
        </p:txBody>
      </p:sp>
      <p:pic>
        <p:nvPicPr>
          <p:cNvPr id="6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516216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8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819101" y="2599589"/>
            <a:ext cx="7959725" cy="185948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Под</a:t>
            </a:r>
            <a:r>
              <a:rPr sz="2400" b="0" spc="-7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C00000"/>
                </a:solidFill>
              </a:rPr>
              <a:t>задачей</a:t>
            </a:r>
            <a:r>
              <a:rPr sz="2400" spc="-95" dirty="0">
                <a:solidFill>
                  <a:srgbClr val="C00000"/>
                </a:solidFill>
              </a:rPr>
              <a:t> </a:t>
            </a:r>
            <a:r>
              <a:rPr sz="2400" dirty="0">
                <a:solidFill>
                  <a:srgbClr val="C00000"/>
                </a:solidFill>
              </a:rPr>
              <a:t>на</a:t>
            </a:r>
            <a:r>
              <a:rPr sz="2400" spc="-95" dirty="0">
                <a:solidFill>
                  <a:srgbClr val="C00000"/>
                </a:solidFill>
              </a:rPr>
              <a:t> </a:t>
            </a:r>
            <a:r>
              <a:rPr sz="2400" dirty="0">
                <a:solidFill>
                  <a:srgbClr val="C00000"/>
                </a:solidFill>
              </a:rPr>
              <a:t>совместную</a:t>
            </a:r>
            <a:r>
              <a:rPr sz="2400" spc="-55" dirty="0">
                <a:solidFill>
                  <a:srgbClr val="C00000"/>
                </a:solidFill>
              </a:rPr>
              <a:t> </a:t>
            </a:r>
            <a:r>
              <a:rPr sz="2400" dirty="0">
                <a:solidFill>
                  <a:srgbClr val="C00000"/>
                </a:solidFill>
              </a:rPr>
              <a:t>работу</a:t>
            </a:r>
            <a:r>
              <a:rPr sz="2400" spc="-65" dirty="0">
                <a:solidFill>
                  <a:srgbClr val="C00000"/>
                </a:solidFill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понимают</a:t>
            </a:r>
            <a:r>
              <a:rPr sz="2400" b="0" spc="-7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такие задачи,</a:t>
            </a:r>
            <a:r>
              <a:rPr sz="2400" b="0" spc="-8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в</a:t>
            </a:r>
            <a:r>
              <a:rPr sz="2400" b="0" spc="-6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которых</a:t>
            </a:r>
            <a:r>
              <a:rPr sz="2400" b="0" spc="-7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несколько</a:t>
            </a:r>
            <a:r>
              <a:rPr sz="2400" b="0" spc="-6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объектов</a:t>
            </a:r>
            <a:r>
              <a:rPr sz="2400" b="0" spc="-6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или</a:t>
            </a:r>
            <a:r>
              <a:rPr sz="2400" b="0" spc="-8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субъектов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(людей,</a:t>
            </a:r>
            <a:r>
              <a:rPr sz="2400" b="0" spc="-6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бригад,</a:t>
            </a:r>
            <a:r>
              <a:rPr sz="2400" b="0" spc="-5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коллективов,</a:t>
            </a:r>
            <a:r>
              <a:rPr sz="2400" b="0" spc="-5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насосов,</a:t>
            </a:r>
            <a:r>
              <a:rPr sz="2400" b="0" spc="-2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тракторов</a:t>
            </a:r>
            <a:r>
              <a:rPr sz="2400" b="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и</a:t>
            </a:r>
            <a:r>
              <a:rPr sz="2400" b="0" spc="-3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т.д.)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выполняют</a:t>
            </a:r>
            <a:r>
              <a:rPr sz="2400" b="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одну</a:t>
            </a:r>
            <a:r>
              <a:rPr sz="2400" b="0" spc="-3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и</a:t>
            </a:r>
            <a:r>
              <a:rPr sz="2400" b="0" spc="-3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ту</a:t>
            </a:r>
            <a:r>
              <a:rPr sz="2400" b="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же</a:t>
            </a:r>
            <a:r>
              <a:rPr sz="2400" b="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работу</a:t>
            </a:r>
            <a:r>
              <a:rPr sz="2400" b="0" spc="-3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вместе,</a:t>
            </a:r>
            <a:r>
              <a:rPr sz="2400" b="0" spc="-3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при</a:t>
            </a:r>
            <a:r>
              <a:rPr sz="2400" b="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этом</a:t>
            </a:r>
            <a:r>
              <a:rPr sz="2400" b="0" spc="-3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с </a:t>
            </a:r>
            <a:r>
              <a:rPr sz="2400" b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отличными</a:t>
            </a:r>
            <a:r>
              <a:rPr sz="2400" b="0" spc="-6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друг</a:t>
            </a:r>
            <a:r>
              <a:rPr sz="2400" b="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от</a:t>
            </a:r>
            <a:r>
              <a:rPr sz="2400" b="0" spc="-5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друга</a:t>
            </a:r>
            <a:r>
              <a:rPr sz="2400" b="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скоростями.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xfrm>
            <a:off x="825559" y="5292080"/>
            <a:ext cx="708914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800" b="1" i="0" dirty="0">
                <a:solidFill>
                  <a:srgbClr val="C00000"/>
                </a:solidFill>
              </a:rPr>
              <a:t>Задача</a:t>
            </a:r>
            <a:r>
              <a:rPr sz="1800" b="1" i="0" spc="-60" dirty="0">
                <a:solidFill>
                  <a:srgbClr val="C00000"/>
                </a:solidFill>
              </a:rPr>
              <a:t> </a:t>
            </a:r>
            <a:r>
              <a:rPr sz="1800" b="1" i="0" dirty="0">
                <a:solidFill>
                  <a:srgbClr val="C00000"/>
                </a:solidFill>
              </a:rPr>
              <a:t>1.</a:t>
            </a:r>
            <a:r>
              <a:rPr sz="1800" b="1" i="0" spc="-60" dirty="0">
                <a:solidFill>
                  <a:srgbClr val="C00000"/>
                </a:solidFill>
              </a:rPr>
              <a:t> </a:t>
            </a:r>
            <a:r>
              <a:rPr sz="1800" i="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Мать-</a:t>
            </a:r>
            <a:r>
              <a:rPr sz="1800" i="0" spc="-25" dirty="0">
                <a:solidFill>
                  <a:srgbClr val="000000"/>
                </a:solidFill>
                <a:latin typeface="Microsoft Sans Serif"/>
                <a:cs typeface="Microsoft Sans Serif"/>
              </a:rPr>
              <a:t>коза</a:t>
            </a:r>
            <a:r>
              <a:rPr sz="1800" i="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съедает</a:t>
            </a:r>
            <a:r>
              <a:rPr sz="1800" i="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кочан</a:t>
            </a:r>
            <a:r>
              <a:rPr sz="1800" i="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капусты</a:t>
            </a:r>
            <a:r>
              <a:rPr sz="1800" i="0" spc="-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за</a:t>
            </a:r>
            <a:r>
              <a:rPr sz="1800" i="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3</a:t>
            </a:r>
            <a:r>
              <a:rPr sz="1800" i="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мин,</a:t>
            </a:r>
            <a:r>
              <a:rPr sz="1800" i="0" spc="-3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а</a:t>
            </a:r>
            <a:r>
              <a:rPr sz="1800" i="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ее</a:t>
            </a:r>
            <a:r>
              <a:rPr sz="1800" i="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семеро </a:t>
            </a:r>
            <a:r>
              <a:rPr sz="1800" i="0" spc="-25" dirty="0">
                <a:solidFill>
                  <a:srgbClr val="000000"/>
                </a:solidFill>
                <a:latin typeface="Microsoft Sans Serif"/>
                <a:cs typeface="Microsoft Sans Serif"/>
              </a:rPr>
              <a:t>козлят</a:t>
            </a:r>
            <a:r>
              <a:rPr sz="1800" i="0" spc="-5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-</a:t>
            </a:r>
            <a:r>
              <a:rPr sz="1800" i="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за</a:t>
            </a:r>
            <a:r>
              <a:rPr sz="1800" i="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6</a:t>
            </a:r>
            <a:r>
              <a:rPr sz="1800" i="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мин.</a:t>
            </a:r>
            <a:r>
              <a:rPr sz="1800" i="0" spc="-5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Через</a:t>
            </a:r>
            <a:r>
              <a:rPr sz="1800" i="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какое</a:t>
            </a:r>
            <a:r>
              <a:rPr sz="1800" i="0" spc="-6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время</a:t>
            </a:r>
            <a:r>
              <a:rPr sz="1800" i="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от</a:t>
            </a:r>
            <a:r>
              <a:rPr sz="1800" i="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этого</a:t>
            </a:r>
            <a:r>
              <a:rPr sz="1800" i="0" spc="-6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кочана</a:t>
            </a:r>
            <a:r>
              <a:rPr sz="1800" i="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капусты останется</a:t>
            </a:r>
            <a:r>
              <a:rPr sz="1800" i="0" spc="-2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лишь</a:t>
            </a:r>
            <a:r>
              <a:rPr sz="1800" i="0" spc="-3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spc="-30" dirty="0">
                <a:solidFill>
                  <a:srgbClr val="000000"/>
                </a:solidFill>
                <a:latin typeface="Microsoft Sans Serif"/>
                <a:cs typeface="Microsoft Sans Serif"/>
              </a:rPr>
              <a:t>кочерыжка,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если</a:t>
            </a:r>
            <a:r>
              <a:rPr sz="1800" i="0" spc="-3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они</a:t>
            </a:r>
            <a:r>
              <a:rPr sz="1800" i="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будут</a:t>
            </a:r>
            <a:r>
              <a:rPr sz="1800" i="0" spc="-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есть</a:t>
            </a:r>
            <a:r>
              <a:rPr sz="1800" i="0" spc="-3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dirty="0">
                <a:solidFill>
                  <a:srgbClr val="000000"/>
                </a:solidFill>
                <a:latin typeface="Microsoft Sans Serif"/>
                <a:cs typeface="Microsoft Sans Serif"/>
              </a:rPr>
              <a:t>его</a:t>
            </a:r>
            <a:r>
              <a:rPr sz="1800" i="0" spc="-2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i="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вместе?</a:t>
            </a:r>
            <a:endParaRPr sz="1800" dirty="0">
              <a:latin typeface="Microsoft Sans Serif"/>
              <a:cs typeface="Microsoft Sans Serif"/>
            </a:endParaRP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  <p:pic>
        <p:nvPicPr>
          <p:cNvPr id="5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588224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84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2544" y="1501903"/>
            <a:ext cx="6957059" cy="14890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dirty="0">
                <a:solidFill>
                  <a:srgbClr val="C00000"/>
                </a:solidFill>
              </a:rPr>
              <a:t>Задача</a:t>
            </a:r>
            <a:r>
              <a:rPr sz="2400" spc="-100" dirty="0">
                <a:solidFill>
                  <a:srgbClr val="C00000"/>
                </a:solidFill>
              </a:rPr>
              <a:t> </a:t>
            </a:r>
            <a:r>
              <a:rPr sz="2400" dirty="0">
                <a:solidFill>
                  <a:srgbClr val="C00000"/>
                </a:solidFill>
              </a:rPr>
              <a:t>1.</a:t>
            </a:r>
            <a:r>
              <a:rPr sz="2400" spc="-95" dirty="0">
                <a:solidFill>
                  <a:srgbClr val="C00000"/>
                </a:solidFill>
              </a:rPr>
              <a:t> </a:t>
            </a:r>
            <a:r>
              <a:rPr sz="240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Мать-</a:t>
            </a:r>
            <a:r>
              <a:rPr sz="240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коза</a:t>
            </a:r>
            <a:r>
              <a:rPr sz="2400" spc="-7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съедает</a:t>
            </a:r>
            <a:r>
              <a:rPr sz="2400" spc="-6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кочан</a:t>
            </a:r>
            <a:r>
              <a:rPr sz="2400" spc="-7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капусты</a:t>
            </a:r>
            <a:r>
              <a:rPr sz="240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за</a:t>
            </a:r>
            <a:r>
              <a:rPr sz="2400" spc="-6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50" dirty="0">
                <a:solidFill>
                  <a:srgbClr val="006FC0"/>
                </a:solidFill>
              </a:rPr>
              <a:t>3 </a:t>
            </a:r>
            <a:r>
              <a:rPr sz="2400" dirty="0">
                <a:solidFill>
                  <a:srgbClr val="006FC0"/>
                </a:solidFill>
              </a:rPr>
              <a:t>мин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,</a:t>
            </a:r>
            <a:r>
              <a:rPr sz="2400" spc="-5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а</a:t>
            </a:r>
            <a:r>
              <a:rPr sz="2400" spc="-3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ее</a:t>
            </a:r>
            <a:r>
              <a:rPr sz="2400" spc="-3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семеро</a:t>
            </a:r>
            <a:r>
              <a:rPr sz="2400" spc="-3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козлят</a:t>
            </a:r>
            <a:r>
              <a:rPr sz="240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-</a:t>
            </a:r>
            <a:r>
              <a:rPr sz="2400" spc="-3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за</a:t>
            </a:r>
            <a:r>
              <a:rPr sz="240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6FC0"/>
                </a:solidFill>
              </a:rPr>
              <a:t>6</a:t>
            </a:r>
            <a:r>
              <a:rPr sz="2400" spc="-65" dirty="0">
                <a:solidFill>
                  <a:srgbClr val="006FC0"/>
                </a:solidFill>
              </a:rPr>
              <a:t> </a:t>
            </a:r>
            <a:r>
              <a:rPr sz="2400" dirty="0">
                <a:solidFill>
                  <a:srgbClr val="006FC0"/>
                </a:solidFill>
              </a:rPr>
              <a:t>мин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.</a:t>
            </a:r>
            <a:r>
              <a:rPr sz="240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Через</a:t>
            </a:r>
            <a:r>
              <a:rPr sz="2400" spc="-3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какое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время</a:t>
            </a:r>
            <a:r>
              <a:rPr sz="2400" spc="-6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от</a:t>
            </a:r>
            <a:r>
              <a:rPr sz="2400" spc="-6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этого</a:t>
            </a:r>
            <a:r>
              <a:rPr sz="2400" spc="-7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кочана</a:t>
            </a:r>
            <a:r>
              <a:rPr sz="2400" spc="-6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капусты</a:t>
            </a:r>
            <a:r>
              <a:rPr sz="2400" spc="-6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останется</a:t>
            </a:r>
            <a:r>
              <a:rPr sz="2400" spc="-6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лишь </a:t>
            </a:r>
            <a:r>
              <a:rPr sz="2400" spc="-35" dirty="0">
                <a:solidFill>
                  <a:srgbClr val="000000"/>
                </a:solidFill>
                <a:latin typeface="Microsoft Sans Serif"/>
                <a:cs typeface="Microsoft Sans Serif"/>
              </a:rPr>
              <a:t>кочерыжка,</a:t>
            </a:r>
            <a:r>
              <a:rPr sz="2400" spc="-3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если</a:t>
            </a:r>
            <a:r>
              <a:rPr sz="240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они</a:t>
            </a:r>
            <a:r>
              <a:rPr sz="2400" spc="-2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будут</a:t>
            </a:r>
            <a:r>
              <a:rPr sz="240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есть</a:t>
            </a:r>
            <a:r>
              <a:rPr sz="2400" spc="-3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его</a:t>
            </a:r>
            <a:r>
              <a:rPr sz="240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вместе?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2544" y="2965006"/>
            <a:ext cx="7502525" cy="415353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spcBef>
                <a:spcPts val="680"/>
              </a:spcBef>
            </a:pPr>
            <a:r>
              <a:rPr sz="2400" b="1" spc="-10" dirty="0">
                <a:latin typeface="Arial"/>
                <a:cs typeface="Arial"/>
              </a:rPr>
              <a:t>Решение:</a:t>
            </a:r>
            <a:endParaRPr sz="2400">
              <a:latin typeface="Arial"/>
              <a:cs typeface="Arial"/>
            </a:endParaRPr>
          </a:p>
          <a:p>
            <a:pPr marL="12700" marR="5080" indent="327660">
              <a:spcBef>
                <a:spcPts val="520"/>
              </a:spcBef>
              <a:buAutoNum type="arabicParenR"/>
              <a:tabLst>
                <a:tab pos="340360" algn="l"/>
                <a:tab pos="1021715" algn="l"/>
              </a:tabLst>
            </a:pPr>
            <a:r>
              <a:rPr sz="2200" dirty="0">
                <a:latin typeface="Microsoft Sans Serif"/>
                <a:cs typeface="Microsoft Sans Serif"/>
              </a:rPr>
              <a:t>Выберем</a:t>
            </a:r>
            <a:r>
              <a:rPr sz="2200" spc="-5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минимальное</a:t>
            </a:r>
            <a:r>
              <a:rPr sz="2200" spc="-2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число,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которое</a:t>
            </a:r>
            <a:r>
              <a:rPr sz="2200" spc="-4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делится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и</a:t>
            </a:r>
            <a:r>
              <a:rPr sz="2200" spc="-5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на</a:t>
            </a:r>
            <a:r>
              <a:rPr sz="2200" spc="-55" dirty="0">
                <a:latin typeface="Microsoft Sans Serif"/>
                <a:cs typeface="Microsoft Sans Serif"/>
              </a:rPr>
              <a:t> </a:t>
            </a:r>
            <a:r>
              <a:rPr sz="2200" spc="-25" dirty="0">
                <a:latin typeface="Microsoft Sans Serif"/>
                <a:cs typeface="Microsoft Sans Serif"/>
              </a:rPr>
              <a:t>3, </a:t>
            </a:r>
            <a:r>
              <a:rPr sz="2200" dirty="0">
                <a:latin typeface="Microsoft Sans Serif"/>
                <a:cs typeface="Microsoft Sans Serif"/>
              </a:rPr>
              <a:t>и</a:t>
            </a:r>
            <a:r>
              <a:rPr sz="2200" spc="1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на</a:t>
            </a:r>
            <a:r>
              <a:rPr sz="2200" spc="10" dirty="0">
                <a:latin typeface="Microsoft Sans Serif"/>
                <a:cs typeface="Microsoft Sans Serif"/>
              </a:rPr>
              <a:t> </a:t>
            </a:r>
            <a:r>
              <a:rPr sz="2200" spc="-25" dirty="0">
                <a:latin typeface="Microsoft Sans Serif"/>
                <a:cs typeface="Microsoft Sans Serif"/>
              </a:rPr>
              <a:t>6.</a:t>
            </a:r>
            <a:r>
              <a:rPr sz="2200" dirty="0">
                <a:latin typeface="Microsoft Sans Serif"/>
                <a:cs typeface="Microsoft Sans Serif"/>
              </a:rPr>
              <a:t>	Это</a:t>
            </a:r>
            <a:r>
              <a:rPr sz="2200" spc="15" dirty="0">
                <a:latin typeface="Microsoft Sans Serif"/>
                <a:cs typeface="Microsoft Sans Serif"/>
              </a:rPr>
              <a:t> </a:t>
            </a:r>
            <a:r>
              <a:rPr sz="2200" b="1" spc="-25" dirty="0">
                <a:solidFill>
                  <a:srgbClr val="FF0000"/>
                </a:solidFill>
                <a:latin typeface="Arial"/>
                <a:cs typeface="Arial"/>
              </a:rPr>
              <a:t>6.</a:t>
            </a:r>
            <a:endParaRPr sz="2200">
              <a:latin typeface="Arial"/>
              <a:cs typeface="Arial"/>
            </a:endParaRPr>
          </a:p>
          <a:p>
            <a:pPr marL="12700" marR="287020" indent="327660">
              <a:spcBef>
                <a:spcPts val="530"/>
              </a:spcBef>
              <a:buAutoNum type="arabicParenR"/>
              <a:tabLst>
                <a:tab pos="340360" algn="l"/>
              </a:tabLst>
            </a:pPr>
            <a:r>
              <a:rPr sz="2200" spc="-35" dirty="0">
                <a:latin typeface="Microsoft Sans Serif"/>
                <a:cs typeface="Microsoft Sans Serif"/>
              </a:rPr>
              <a:t>Допустим</a:t>
            </a:r>
            <a:r>
              <a:rPr sz="2200" spc="-5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мать-</a:t>
            </a:r>
            <a:r>
              <a:rPr sz="2200" spc="-30" dirty="0">
                <a:latin typeface="Microsoft Sans Serif"/>
                <a:cs typeface="Microsoft Sans Serif"/>
              </a:rPr>
              <a:t> </a:t>
            </a:r>
            <a:r>
              <a:rPr sz="2200" spc="-45" dirty="0">
                <a:latin typeface="Microsoft Sans Serif"/>
                <a:cs typeface="Microsoft Sans Serif"/>
              </a:rPr>
              <a:t>коза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и</a:t>
            </a:r>
            <a:r>
              <a:rPr sz="2200" spc="-5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ее</a:t>
            </a:r>
            <a:r>
              <a:rPr sz="2200" spc="-5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семеро</a:t>
            </a:r>
            <a:r>
              <a:rPr sz="2200" spc="-40" dirty="0">
                <a:latin typeface="Microsoft Sans Serif"/>
                <a:cs typeface="Microsoft Sans Serif"/>
              </a:rPr>
              <a:t> </a:t>
            </a:r>
            <a:r>
              <a:rPr sz="2200" spc="-20" dirty="0">
                <a:latin typeface="Microsoft Sans Serif"/>
                <a:cs typeface="Microsoft Sans Serif"/>
              </a:rPr>
              <a:t>козлят</a:t>
            </a:r>
            <a:r>
              <a:rPr sz="2200" spc="-4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ели</a:t>
            </a:r>
            <a:r>
              <a:rPr sz="2200" spc="-50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капусту </a:t>
            </a:r>
            <a:r>
              <a:rPr sz="2200" dirty="0">
                <a:solidFill>
                  <a:srgbClr val="006FC0"/>
                </a:solidFill>
                <a:latin typeface="Microsoft Sans Serif"/>
                <a:cs typeface="Microsoft Sans Serif"/>
              </a:rPr>
              <a:t>вместе</a:t>
            </a:r>
            <a:r>
              <a:rPr sz="2200" spc="-25" dirty="0">
                <a:solidFill>
                  <a:srgbClr val="006FC0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6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минут.</a:t>
            </a:r>
            <a:endParaRPr sz="2200">
              <a:latin typeface="Microsoft Sans Serif"/>
              <a:cs typeface="Microsoft Sans Serif"/>
            </a:endParaRPr>
          </a:p>
          <a:p>
            <a:pPr marL="12700" marR="297815" indent="327025">
              <a:spcBef>
                <a:spcPts val="530"/>
              </a:spcBef>
              <a:buClr>
                <a:srgbClr val="000000"/>
              </a:buClr>
              <a:buAutoNum type="arabicParenR"/>
              <a:tabLst>
                <a:tab pos="339725" algn="l"/>
              </a:tabLst>
            </a:pPr>
            <a:r>
              <a:rPr sz="2200" dirty="0">
                <a:solidFill>
                  <a:srgbClr val="006FC0"/>
                </a:solidFill>
                <a:latin typeface="Microsoft Sans Serif"/>
                <a:cs typeface="Microsoft Sans Serif"/>
              </a:rPr>
              <a:t>За</a:t>
            </a:r>
            <a:r>
              <a:rPr sz="2200" spc="-40" dirty="0">
                <a:solidFill>
                  <a:srgbClr val="006FC0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6FC0"/>
                </a:solidFill>
                <a:latin typeface="Microsoft Sans Serif"/>
                <a:cs typeface="Microsoft Sans Serif"/>
              </a:rPr>
              <a:t>6</a:t>
            </a:r>
            <a:r>
              <a:rPr sz="2200" spc="-35" dirty="0">
                <a:solidFill>
                  <a:srgbClr val="006FC0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6FC0"/>
                </a:solidFill>
                <a:latin typeface="Microsoft Sans Serif"/>
                <a:cs typeface="Microsoft Sans Serif"/>
              </a:rPr>
              <a:t>минут</a:t>
            </a:r>
            <a:r>
              <a:rPr sz="2200" spc="-5" dirty="0">
                <a:solidFill>
                  <a:srgbClr val="006FC0"/>
                </a:solidFill>
                <a:latin typeface="Microsoft Sans Serif"/>
                <a:cs typeface="Microsoft Sans Serif"/>
              </a:rPr>
              <a:t> </a:t>
            </a:r>
            <a:r>
              <a:rPr sz="2200" spc="-45" dirty="0">
                <a:latin typeface="Microsoft Sans Serif"/>
                <a:cs typeface="Microsoft Sans Serif"/>
              </a:rPr>
              <a:t>коза</a:t>
            </a:r>
            <a:r>
              <a:rPr sz="2200" spc="-2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съест</a:t>
            </a:r>
            <a:r>
              <a:rPr sz="2200" spc="-2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2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spc="-20" dirty="0">
                <a:latin typeface="Microsoft Sans Serif"/>
                <a:cs typeface="Microsoft Sans Serif"/>
              </a:rPr>
              <a:t>кочана, </a:t>
            </a:r>
            <a:r>
              <a:rPr sz="2200" dirty="0">
                <a:latin typeface="Microsoft Sans Serif"/>
                <a:cs typeface="Microsoft Sans Serif"/>
              </a:rPr>
              <a:t>да</a:t>
            </a:r>
            <a:r>
              <a:rPr sz="2200" spc="-2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еще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ее</a:t>
            </a:r>
            <a:r>
              <a:rPr sz="2200" spc="-30" dirty="0">
                <a:latin typeface="Microsoft Sans Serif"/>
                <a:cs typeface="Microsoft Sans Serif"/>
              </a:rPr>
              <a:t> </a:t>
            </a:r>
            <a:r>
              <a:rPr sz="2200" spc="-20" dirty="0">
                <a:latin typeface="Microsoft Sans Serif"/>
                <a:cs typeface="Microsoft Sans Serif"/>
              </a:rPr>
              <a:t>козлята</a:t>
            </a:r>
            <a:r>
              <a:rPr sz="2200" spc="-10" dirty="0">
                <a:latin typeface="Microsoft Sans Serif"/>
                <a:cs typeface="Microsoft Sans Serif"/>
              </a:rPr>
              <a:t> </a:t>
            </a:r>
            <a:r>
              <a:rPr sz="2200" spc="-50" dirty="0">
                <a:latin typeface="Microsoft Sans Serif"/>
                <a:cs typeface="Microsoft Sans Serif"/>
              </a:rPr>
              <a:t>1 </a:t>
            </a:r>
            <a:r>
              <a:rPr sz="2200" spc="-10" dirty="0">
                <a:latin typeface="Microsoft Sans Serif"/>
                <a:cs typeface="Microsoft Sans Serif"/>
              </a:rPr>
              <a:t>кочан.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Всего</a:t>
            </a:r>
            <a:r>
              <a:rPr sz="2200" spc="-40" dirty="0"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6FC0"/>
                </a:solidFill>
                <a:latin typeface="Microsoft Sans Serif"/>
                <a:cs typeface="Microsoft Sans Serif"/>
              </a:rPr>
              <a:t>3</a:t>
            </a:r>
            <a:r>
              <a:rPr sz="2200" spc="-45" dirty="0">
                <a:solidFill>
                  <a:srgbClr val="006FC0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6FC0"/>
                </a:solidFill>
                <a:latin typeface="Microsoft Sans Serif"/>
                <a:cs typeface="Microsoft Sans Serif"/>
              </a:rPr>
              <a:t>кочана.</a:t>
            </a:r>
            <a:endParaRPr sz="2200">
              <a:latin typeface="Microsoft Sans Serif"/>
              <a:cs typeface="Microsoft Sans Serif"/>
            </a:endParaRPr>
          </a:p>
          <a:p>
            <a:pPr marL="340360" indent="-327660">
              <a:spcBef>
                <a:spcPts val="530"/>
              </a:spcBef>
              <a:buAutoNum type="arabicParenR"/>
              <a:tabLst>
                <a:tab pos="340360" algn="l"/>
              </a:tabLst>
            </a:pPr>
            <a:r>
              <a:rPr sz="2200" dirty="0">
                <a:latin typeface="Microsoft Sans Serif"/>
                <a:cs typeface="Microsoft Sans Serif"/>
              </a:rPr>
              <a:t>Чтобы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съесть</a:t>
            </a:r>
            <a:r>
              <a:rPr sz="2200" spc="-20" dirty="0"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6FC0"/>
                </a:solidFill>
                <a:latin typeface="Microsoft Sans Serif"/>
                <a:cs typeface="Microsoft Sans Serif"/>
              </a:rPr>
              <a:t>3</a:t>
            </a:r>
            <a:r>
              <a:rPr sz="2200" spc="-40" dirty="0">
                <a:solidFill>
                  <a:srgbClr val="006FC0"/>
                </a:solidFill>
                <a:latin typeface="Microsoft Sans Serif"/>
                <a:cs typeface="Microsoft Sans Serif"/>
              </a:rPr>
              <a:t> </a:t>
            </a:r>
            <a:r>
              <a:rPr sz="2200" spc="-20" dirty="0">
                <a:solidFill>
                  <a:srgbClr val="006FC0"/>
                </a:solidFill>
                <a:latin typeface="Microsoft Sans Serif"/>
                <a:cs typeface="Microsoft Sans Serif"/>
              </a:rPr>
              <a:t>кочана</a:t>
            </a:r>
            <a:r>
              <a:rPr sz="2200" spc="-30" dirty="0">
                <a:solidFill>
                  <a:srgbClr val="006FC0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им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потребовалось</a:t>
            </a:r>
            <a:r>
              <a:rPr sz="2200" spc="-10" dirty="0"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6FC0"/>
                </a:solidFill>
                <a:latin typeface="Microsoft Sans Serif"/>
                <a:cs typeface="Microsoft Sans Serif"/>
              </a:rPr>
              <a:t>6</a:t>
            </a:r>
            <a:r>
              <a:rPr sz="2200" spc="-40" dirty="0">
                <a:solidFill>
                  <a:srgbClr val="006FC0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6FC0"/>
                </a:solidFill>
                <a:latin typeface="Microsoft Sans Serif"/>
                <a:cs typeface="Microsoft Sans Serif"/>
              </a:rPr>
              <a:t>минут.</a:t>
            </a:r>
            <a:endParaRPr sz="2200">
              <a:latin typeface="Microsoft Sans Serif"/>
              <a:cs typeface="Microsoft Sans Serif"/>
            </a:endParaRPr>
          </a:p>
          <a:p>
            <a:pPr marL="12700"/>
            <a:r>
              <a:rPr sz="2200" spc="-10" dirty="0">
                <a:latin typeface="Microsoft Sans Serif"/>
                <a:cs typeface="Microsoft Sans Serif"/>
              </a:rPr>
              <a:t>Значит,</a:t>
            </a:r>
            <a:r>
              <a:rPr sz="2200" spc="-3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1</a:t>
            </a:r>
            <a:r>
              <a:rPr sz="2200" spc="-40" dirty="0">
                <a:latin typeface="Microsoft Sans Serif"/>
                <a:cs typeface="Microsoft Sans Serif"/>
              </a:rPr>
              <a:t> </a:t>
            </a:r>
            <a:r>
              <a:rPr sz="2200" spc="-20" dirty="0">
                <a:latin typeface="Microsoft Sans Serif"/>
                <a:cs typeface="Microsoft Sans Serif"/>
              </a:rPr>
              <a:t>кочан</a:t>
            </a:r>
            <a:r>
              <a:rPr sz="2200" spc="-3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они</a:t>
            </a:r>
            <a:r>
              <a:rPr sz="2200" spc="-3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съедят</a:t>
            </a:r>
            <a:r>
              <a:rPr sz="2200" spc="-3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за</a:t>
            </a:r>
            <a:r>
              <a:rPr sz="2200" spc="-4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6:3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=</a:t>
            </a:r>
            <a:r>
              <a:rPr sz="2200" spc="-2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2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минуты.</a:t>
            </a:r>
            <a:endParaRPr sz="2200">
              <a:latin typeface="Microsoft Sans Serif"/>
              <a:cs typeface="Microsoft Sans Serif"/>
            </a:endParaRPr>
          </a:p>
          <a:p>
            <a:pPr marL="12700">
              <a:spcBef>
                <a:spcPts val="530"/>
              </a:spcBef>
            </a:pPr>
            <a:r>
              <a:rPr sz="2200" b="1" dirty="0">
                <a:latin typeface="Arial"/>
                <a:cs typeface="Arial"/>
              </a:rPr>
              <a:t>Ответ:</a:t>
            </a:r>
            <a:r>
              <a:rPr sz="2200" b="1" spc="-35" dirty="0">
                <a:latin typeface="Arial"/>
                <a:cs typeface="Arial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за</a:t>
            </a:r>
            <a:r>
              <a:rPr sz="2200" spc="-5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2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минуты</a:t>
            </a:r>
            <a:r>
              <a:rPr sz="2200" spc="-45" dirty="0">
                <a:latin typeface="Microsoft Sans Serif"/>
                <a:cs typeface="Microsoft Sans Serif"/>
              </a:rPr>
              <a:t> коза </a:t>
            </a:r>
            <a:r>
              <a:rPr sz="2200" dirty="0">
                <a:latin typeface="Microsoft Sans Serif"/>
                <a:cs typeface="Microsoft Sans Serif"/>
              </a:rPr>
              <a:t>вместе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с</a:t>
            </a:r>
            <a:r>
              <a:rPr sz="2200" spc="-50" dirty="0">
                <a:latin typeface="Microsoft Sans Serif"/>
                <a:cs typeface="Microsoft Sans Serif"/>
              </a:rPr>
              <a:t> </a:t>
            </a:r>
            <a:r>
              <a:rPr sz="2200" spc="-30" dirty="0">
                <a:latin typeface="Microsoft Sans Serif"/>
                <a:cs typeface="Microsoft Sans Serif"/>
              </a:rPr>
              <a:t>козлятами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Microsoft Sans Serif"/>
                <a:cs typeface="Microsoft Sans Serif"/>
              </a:rPr>
              <a:t>съест</a:t>
            </a:r>
            <a:r>
              <a:rPr sz="2200" spc="-50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кочан</a:t>
            </a:r>
            <a:endParaRPr sz="2200">
              <a:latin typeface="Microsoft Sans Serif"/>
              <a:cs typeface="Microsoft Sans Serif"/>
            </a:endParaRPr>
          </a:p>
          <a:p>
            <a:pPr marL="12700"/>
            <a:r>
              <a:rPr sz="2200" spc="-10" dirty="0">
                <a:latin typeface="Microsoft Sans Serif"/>
                <a:cs typeface="Microsoft Sans Serif"/>
              </a:rPr>
              <a:t>капусты.</a:t>
            </a:r>
            <a:endParaRPr sz="2200">
              <a:latin typeface="Microsoft Sans Serif"/>
              <a:cs typeface="Microsoft Sans Serif"/>
            </a:endParaRP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  <p:pic>
        <p:nvPicPr>
          <p:cNvPr id="5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588224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01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2543" y="1501903"/>
            <a:ext cx="7705090" cy="14890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>
              <a:spcBef>
                <a:spcPts val="100"/>
              </a:spcBef>
              <a:tabLst>
                <a:tab pos="7111365" algn="l"/>
              </a:tabLst>
            </a:pPr>
            <a:r>
              <a:rPr sz="2400" dirty="0">
                <a:solidFill>
                  <a:srgbClr val="C00000"/>
                </a:solidFill>
              </a:rPr>
              <a:t>Задача</a:t>
            </a:r>
            <a:r>
              <a:rPr sz="2400" spc="-105" dirty="0">
                <a:solidFill>
                  <a:srgbClr val="C00000"/>
                </a:solidFill>
              </a:rPr>
              <a:t> </a:t>
            </a:r>
            <a:r>
              <a:rPr sz="2400" dirty="0">
                <a:solidFill>
                  <a:srgbClr val="C00000"/>
                </a:solidFill>
              </a:rPr>
              <a:t>2.</a:t>
            </a:r>
            <a:r>
              <a:rPr sz="2400" spc="-100" dirty="0">
                <a:solidFill>
                  <a:srgbClr val="C00000"/>
                </a:solidFill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Карлсон</a:t>
            </a:r>
            <a:r>
              <a:rPr sz="2400" spc="-6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съедает</a:t>
            </a:r>
            <a:r>
              <a:rPr sz="2400" spc="-7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банку</a:t>
            </a:r>
            <a:r>
              <a:rPr sz="2400" spc="-6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варенья</a:t>
            </a:r>
            <a:r>
              <a:rPr sz="2400" spc="-5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за</a:t>
            </a:r>
            <a:r>
              <a:rPr sz="2400" spc="-6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3</a:t>
            </a:r>
            <a:r>
              <a:rPr sz="2400" spc="-8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мин,</a:t>
            </a:r>
            <a:r>
              <a:rPr sz="2400" spc="-8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а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Малыш</a:t>
            </a:r>
            <a:r>
              <a:rPr sz="2400" spc="-6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-</a:t>
            </a:r>
            <a:r>
              <a:rPr sz="240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в</a:t>
            </a:r>
            <a:r>
              <a:rPr sz="240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4</a:t>
            </a:r>
            <a:r>
              <a:rPr sz="2400" spc="-5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раза</a:t>
            </a:r>
            <a:r>
              <a:rPr sz="240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медленнее.</a:t>
            </a:r>
            <a:r>
              <a:rPr sz="240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95" dirty="0">
                <a:solidFill>
                  <a:srgbClr val="000000"/>
                </a:solidFill>
                <a:latin typeface="Microsoft Sans Serif"/>
                <a:cs typeface="Microsoft Sans Serif"/>
              </a:rPr>
              <a:t>Как</a:t>
            </a:r>
            <a:r>
              <a:rPr sz="2400" spc="-5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скоро</a:t>
            </a:r>
            <a:r>
              <a:rPr sz="240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варенье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240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в </a:t>
            </a:r>
            <a:r>
              <a:rPr sz="240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банке</a:t>
            </a:r>
            <a:r>
              <a:rPr sz="2400" spc="-3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0000"/>
                </a:solidFill>
                <a:latin typeface="Microsoft Sans Serif"/>
                <a:cs typeface="Microsoft Sans Serif"/>
              </a:rPr>
              <a:t>закончится,</a:t>
            </a:r>
            <a:r>
              <a:rPr sz="240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если</a:t>
            </a:r>
            <a:r>
              <a:rPr sz="2400" spc="-2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Малыш</a:t>
            </a:r>
            <a:r>
              <a:rPr sz="240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и</a:t>
            </a:r>
            <a:r>
              <a:rPr sz="2400" spc="-25" dirty="0">
                <a:solidFill>
                  <a:srgbClr val="000000"/>
                </a:solidFill>
                <a:latin typeface="Microsoft Sans Serif"/>
                <a:cs typeface="Microsoft Sans Serif"/>
              </a:rPr>
              <a:t> Карлсон</a:t>
            </a:r>
            <a:r>
              <a:rPr sz="2400" spc="-3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будут</a:t>
            </a:r>
            <a:r>
              <a:rPr sz="2400" spc="-4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0000"/>
                </a:solidFill>
                <a:latin typeface="Microsoft Sans Serif"/>
                <a:cs typeface="Microsoft Sans Serif"/>
              </a:rPr>
              <a:t>есть </a:t>
            </a:r>
            <a:r>
              <a:rPr sz="2400" dirty="0">
                <a:solidFill>
                  <a:srgbClr val="000000"/>
                </a:solidFill>
                <a:latin typeface="Microsoft Sans Serif"/>
                <a:cs typeface="Microsoft Sans Serif"/>
              </a:rPr>
              <a:t>его</a:t>
            </a:r>
            <a:r>
              <a:rPr sz="2400" spc="-6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Microsoft Sans Serif"/>
                <a:cs typeface="Microsoft Sans Serif"/>
              </a:rPr>
              <a:t>вместе?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2544" y="2965291"/>
            <a:ext cx="7865109" cy="381889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spcBef>
                <a:spcPts val="675"/>
              </a:spcBef>
            </a:pPr>
            <a:r>
              <a:rPr sz="2400" b="1" spc="-10" dirty="0">
                <a:latin typeface="Arial"/>
                <a:cs typeface="Arial"/>
              </a:rPr>
              <a:t>Решение:</a:t>
            </a:r>
            <a:endParaRPr sz="2400" dirty="0">
              <a:latin typeface="Arial"/>
              <a:cs typeface="Arial"/>
            </a:endParaRPr>
          </a:p>
          <a:p>
            <a:pPr marL="307975" indent="-295275">
              <a:spcBef>
                <a:spcPts val="484"/>
              </a:spcBef>
              <a:buAutoNum type="arabicParenR"/>
              <a:tabLst>
                <a:tab pos="307975" algn="l"/>
              </a:tabLst>
            </a:pPr>
            <a:r>
              <a:rPr sz="2000" dirty="0">
                <a:latin typeface="Microsoft Sans Serif"/>
                <a:cs typeface="Microsoft Sans Serif"/>
              </a:rPr>
              <a:t>3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lang="en-US" sz="2000" dirty="0">
                <a:latin typeface="Symbol"/>
                <a:cs typeface="Microsoft Sans Serif"/>
              </a:rPr>
              <a:t>*</a:t>
            </a:r>
            <a:r>
              <a:rPr sz="2000" spc="40" dirty="0" smtClean="0">
                <a:latin typeface="Times New Roman"/>
                <a:cs typeface="Times New Roman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4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=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12</a:t>
            </a:r>
            <a:r>
              <a:rPr sz="20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(мин)</a:t>
            </a:r>
            <a:r>
              <a:rPr sz="20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spc="520" dirty="0">
                <a:latin typeface="Microsoft Sans Serif"/>
                <a:cs typeface="Microsoft Sans Serif"/>
              </a:rPr>
              <a:t>–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съедает</a:t>
            </a:r>
            <a:r>
              <a:rPr sz="2000" spc="-10" dirty="0">
                <a:latin typeface="Microsoft Sans Serif"/>
                <a:cs typeface="Microsoft Sans Serif"/>
              </a:rPr>
              <a:t> банку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варенья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Малыш.</a:t>
            </a:r>
            <a:endParaRPr sz="2000" dirty="0">
              <a:latin typeface="Microsoft Sans Serif"/>
              <a:cs typeface="Microsoft Sans Serif"/>
            </a:endParaRPr>
          </a:p>
          <a:p>
            <a:pPr marL="12700" marR="75565" indent="295275">
              <a:spcBef>
                <a:spcPts val="480"/>
              </a:spcBef>
              <a:buAutoNum type="arabicParenR"/>
              <a:tabLst>
                <a:tab pos="307975" algn="l"/>
              </a:tabLst>
            </a:pPr>
            <a:r>
              <a:rPr sz="2000" dirty="0">
                <a:latin typeface="Microsoft Sans Serif"/>
                <a:cs typeface="Microsoft Sans Serif"/>
              </a:rPr>
              <a:t>Выберем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минимальное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число,</a:t>
            </a:r>
            <a:r>
              <a:rPr sz="2000" spc="-6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которое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делится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и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на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3,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и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на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12. </a:t>
            </a:r>
            <a:r>
              <a:rPr sz="2000" dirty="0">
                <a:latin typeface="Microsoft Sans Serif"/>
                <a:cs typeface="Microsoft Sans Serif"/>
              </a:rPr>
              <a:t>Это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b="1" spc="-25" dirty="0">
                <a:solidFill>
                  <a:srgbClr val="FF0000"/>
                </a:solidFill>
                <a:latin typeface="Arial"/>
                <a:cs typeface="Arial"/>
              </a:rPr>
              <a:t>12.</a:t>
            </a:r>
            <a:endParaRPr sz="2000" dirty="0">
              <a:latin typeface="Arial"/>
              <a:cs typeface="Arial"/>
            </a:endParaRPr>
          </a:p>
          <a:p>
            <a:pPr marL="12700" marR="5080" indent="295910">
              <a:spcBef>
                <a:spcPts val="484"/>
              </a:spcBef>
              <a:buAutoNum type="arabicParenR"/>
              <a:tabLst>
                <a:tab pos="308610" algn="l"/>
              </a:tabLst>
            </a:pPr>
            <a:r>
              <a:rPr sz="2000" dirty="0">
                <a:latin typeface="Microsoft Sans Serif"/>
                <a:cs typeface="Microsoft Sans Serif"/>
              </a:rPr>
              <a:t>Пусть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Карлсон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и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Малыш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едят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варенье</a:t>
            </a:r>
            <a:r>
              <a:rPr sz="2000" spc="-4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вместе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12</a:t>
            </a:r>
            <a:r>
              <a:rPr sz="20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минут.</a:t>
            </a:r>
            <a:r>
              <a:rPr sz="2000" b="1" spc="-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За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это </a:t>
            </a:r>
            <a:r>
              <a:rPr sz="2000" dirty="0">
                <a:latin typeface="Microsoft Sans Serif"/>
                <a:cs typeface="Microsoft Sans Serif"/>
              </a:rPr>
              <a:t>время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Карлсон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съест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12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: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3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=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4</a:t>
            </a:r>
            <a:r>
              <a:rPr sz="2000" spc="-10" dirty="0">
                <a:latin typeface="Microsoft Sans Serif"/>
                <a:cs typeface="Microsoft Sans Serif"/>
              </a:rPr>
              <a:t> банки,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Малыш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520" dirty="0">
                <a:latin typeface="Microsoft Sans Serif"/>
                <a:cs typeface="Microsoft Sans Serif"/>
              </a:rPr>
              <a:t>–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1</a:t>
            </a:r>
            <a:r>
              <a:rPr sz="2000" spc="-10" dirty="0">
                <a:latin typeface="Microsoft Sans Serif"/>
                <a:cs typeface="Microsoft Sans Serif"/>
              </a:rPr>
              <a:t> банку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варенья. </a:t>
            </a:r>
            <a:r>
              <a:rPr sz="2000" dirty="0">
                <a:latin typeface="Microsoft Sans Serif"/>
                <a:cs typeface="Microsoft Sans Serif"/>
              </a:rPr>
              <a:t>Всего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6FC0"/>
                </a:solidFill>
                <a:latin typeface="Microsoft Sans Serif"/>
                <a:cs typeface="Microsoft Sans Serif"/>
              </a:rPr>
              <a:t>5</a:t>
            </a:r>
            <a:r>
              <a:rPr sz="2000" spc="-10" dirty="0">
                <a:solidFill>
                  <a:srgbClr val="006FC0"/>
                </a:solidFill>
                <a:latin typeface="Microsoft Sans Serif"/>
                <a:cs typeface="Microsoft Sans Serif"/>
              </a:rPr>
              <a:t> банок.</a:t>
            </a:r>
            <a:endParaRPr sz="2000" dirty="0">
              <a:latin typeface="Microsoft Sans Serif"/>
              <a:cs typeface="Microsoft Sans Serif"/>
            </a:endParaRPr>
          </a:p>
          <a:p>
            <a:pPr marL="307975" indent="-295275">
              <a:spcBef>
                <a:spcPts val="480"/>
              </a:spcBef>
              <a:buAutoNum type="arabicParenR"/>
              <a:tabLst>
                <a:tab pos="307975" algn="l"/>
              </a:tabLst>
            </a:pPr>
            <a:r>
              <a:rPr sz="2000" dirty="0">
                <a:latin typeface="Microsoft Sans Serif"/>
                <a:cs typeface="Microsoft Sans Serif"/>
              </a:rPr>
              <a:t>Чтобы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съесть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6FC0"/>
                </a:solidFill>
                <a:latin typeface="Microsoft Sans Serif"/>
                <a:cs typeface="Microsoft Sans Serif"/>
              </a:rPr>
              <a:t>5</a:t>
            </a:r>
            <a:r>
              <a:rPr sz="2000" spc="-15" dirty="0">
                <a:solidFill>
                  <a:srgbClr val="006FC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6FC0"/>
                </a:solidFill>
                <a:latin typeface="Microsoft Sans Serif"/>
                <a:cs typeface="Microsoft Sans Serif"/>
              </a:rPr>
              <a:t>банок</a:t>
            </a:r>
            <a:r>
              <a:rPr sz="2000" spc="-25" dirty="0">
                <a:solidFill>
                  <a:srgbClr val="006FC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им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потребовалось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6FC0"/>
                </a:solidFill>
                <a:latin typeface="Microsoft Sans Serif"/>
                <a:cs typeface="Microsoft Sans Serif"/>
              </a:rPr>
              <a:t>12</a:t>
            </a:r>
            <a:r>
              <a:rPr sz="2000" spc="-10" dirty="0">
                <a:solidFill>
                  <a:srgbClr val="006FC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6FC0"/>
                </a:solidFill>
                <a:latin typeface="Microsoft Sans Serif"/>
                <a:cs typeface="Microsoft Sans Serif"/>
              </a:rPr>
              <a:t>минут</a:t>
            </a:r>
            <a:r>
              <a:rPr sz="2000" spc="-35" dirty="0">
                <a:solidFill>
                  <a:srgbClr val="006FC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6FC0"/>
                </a:solidFill>
                <a:latin typeface="Microsoft Sans Serif"/>
                <a:cs typeface="Microsoft Sans Serif"/>
              </a:rPr>
              <a:t>=</a:t>
            </a:r>
            <a:r>
              <a:rPr sz="2000" spc="-25" dirty="0">
                <a:solidFill>
                  <a:srgbClr val="006FC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6FC0"/>
                </a:solidFill>
                <a:latin typeface="Microsoft Sans Serif"/>
                <a:cs typeface="Microsoft Sans Serif"/>
              </a:rPr>
              <a:t>720</a:t>
            </a:r>
            <a:r>
              <a:rPr sz="2000" spc="-25" dirty="0">
                <a:solidFill>
                  <a:srgbClr val="006FC0"/>
                </a:solidFill>
                <a:latin typeface="Microsoft Sans Serif"/>
                <a:cs typeface="Microsoft Sans Serif"/>
              </a:rPr>
              <a:t> с.</a:t>
            </a:r>
            <a:endParaRPr sz="2000" dirty="0">
              <a:latin typeface="Microsoft Sans Serif"/>
              <a:cs typeface="Microsoft Sans Serif"/>
            </a:endParaRPr>
          </a:p>
          <a:p>
            <a:pPr marL="12700"/>
            <a:r>
              <a:rPr sz="2000" spc="-10" dirty="0">
                <a:latin typeface="Microsoft Sans Serif"/>
                <a:cs typeface="Microsoft Sans Serif"/>
              </a:rPr>
              <a:t>Значит,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1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банку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они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съедят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за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720:5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=</a:t>
            </a:r>
            <a:r>
              <a:rPr sz="2000" spc="-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144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секунды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=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2</a:t>
            </a:r>
            <a:r>
              <a:rPr sz="20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мин</a:t>
            </a:r>
            <a:r>
              <a:rPr sz="20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24</a:t>
            </a:r>
            <a:r>
              <a:rPr sz="20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6FC0"/>
                </a:solidFill>
                <a:latin typeface="Arial"/>
                <a:cs typeface="Arial"/>
              </a:rPr>
              <a:t>с</a:t>
            </a:r>
            <a:r>
              <a:rPr sz="2000" spc="-25" dirty="0">
                <a:latin typeface="Microsoft Sans Serif"/>
                <a:cs typeface="Microsoft Sans Serif"/>
              </a:rPr>
              <a:t>.</a:t>
            </a:r>
            <a:endParaRPr sz="2000" dirty="0">
              <a:latin typeface="Microsoft Sans Serif"/>
              <a:cs typeface="Microsoft Sans Serif"/>
            </a:endParaRPr>
          </a:p>
          <a:p>
            <a:pPr marL="12700" marR="340360">
              <a:spcBef>
                <a:spcPts val="480"/>
              </a:spcBef>
            </a:pPr>
            <a:r>
              <a:rPr sz="2000" b="1" dirty="0">
                <a:latin typeface="Arial"/>
                <a:cs typeface="Arial"/>
              </a:rPr>
              <a:t>Ответ: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за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2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мин</a:t>
            </a:r>
            <a:r>
              <a:rPr sz="2000" spc="-5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24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с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Карлсон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вместе</a:t>
            </a:r>
            <a:r>
              <a:rPr sz="2000" spc="-6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с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Малышом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съедят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банку варенья.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  <p:pic>
        <p:nvPicPr>
          <p:cNvPr id="5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588224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95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0" y="1461178"/>
            <a:ext cx="9063320" cy="13622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2469092"/>
            <a:ext cx="1393372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24917"/>
            <a:ext cx="8917577" cy="12003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60960" y="3324918"/>
            <a:ext cx="9204960" cy="1745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  <p:pic>
        <p:nvPicPr>
          <p:cNvPr id="7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588224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26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d918d2bfc268136e4ecd9910c6cd6748&amp;ref=rim&amp;n=33&amp;w=118&amp;h=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5" y="1288711"/>
            <a:ext cx="8429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0" t="4402" r="-350" b="-4402"/>
          <a:stretch/>
        </p:blipFill>
        <p:spPr>
          <a:xfrm>
            <a:off x="139270" y="2394665"/>
            <a:ext cx="8849960" cy="44011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87098" y="4010187"/>
            <a:ext cx="643180" cy="418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295" t="4402" r="5706" b="-4402"/>
          <a:stretch/>
        </p:blipFill>
        <p:spPr>
          <a:xfrm>
            <a:off x="139270" y="2555776"/>
            <a:ext cx="9073008" cy="50697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27286" y="6818512"/>
            <a:ext cx="643180" cy="418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25712" y="4463033"/>
            <a:ext cx="643180" cy="418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  <p:pic>
        <p:nvPicPr>
          <p:cNvPr id="11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610975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08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d918d2bfc268136e4ecd9910c6cd6748&amp;ref=rim&amp;n=33&amp;w=118&amp;h=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06" y="1245925"/>
            <a:ext cx="8429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72" y="2226178"/>
            <a:ext cx="8802328" cy="47536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6584" y="4785103"/>
            <a:ext cx="3394129" cy="79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  <p:pic>
        <p:nvPicPr>
          <p:cNvPr id="7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588224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40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546300" y="2138600"/>
            <a:ext cx="8328000" cy="946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pPr algn="just"/>
            <a:r>
              <a:rPr lang="ru-RU" sz="6761" dirty="0">
                <a:solidFill>
                  <a:srgbClr val="434343"/>
                </a:solidFill>
              </a:rPr>
              <a:t> </a:t>
            </a:r>
            <a:endParaRPr sz="7205" dirty="0">
              <a:solidFill>
                <a:srgbClr val="434343"/>
              </a:solidFill>
            </a:endParaRPr>
          </a:p>
          <a:p>
            <a:pPr algn="l"/>
            <a:endParaRPr dirty="0"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284450" y="3247100"/>
            <a:ext cx="4423800" cy="3027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76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76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indent="0" algn="just">
              <a:lnSpc>
                <a:spcPct val="150000"/>
              </a:lnSpc>
              <a:spcBef>
                <a:spcPts val="1200"/>
              </a:spcBef>
              <a:buNone/>
            </a:pPr>
            <a:endParaRPr sz="72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sz="2935" b="1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indent="0"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4" name="Picture 2" descr="C:\Users\Microstar\Desktop\574404_origina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16770" y="2699792"/>
            <a:ext cx="4182960" cy="420541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368797" y="1622357"/>
            <a:ext cx="6223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Головоломки со спичками </a:t>
            </a:r>
          </a:p>
        </p:txBody>
      </p:sp>
      <p:pic>
        <p:nvPicPr>
          <p:cNvPr id="6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588224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4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311150" y="1503045"/>
            <a:ext cx="85328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2400" dirty="0">
                <a:latin typeface="Tahoma" pitchFamily="34" charset="0"/>
                <a:cs typeface="Arial" pitchFamily="34" charset="0"/>
              </a:rPr>
              <a:t>Перед вами равенство </a:t>
            </a:r>
            <a:r>
              <a:rPr lang="ru-RU" sz="2400" b="1" dirty="0">
                <a:solidFill>
                  <a:srgbClr val="006600"/>
                </a:solidFill>
                <a:latin typeface="Tahoma" pitchFamily="34" charset="0"/>
                <a:cs typeface="Arial" pitchFamily="34" charset="0"/>
              </a:rPr>
              <a:t>7 + 4 – 4 = 0</a:t>
            </a:r>
            <a:r>
              <a:rPr lang="ru-RU" sz="2400" dirty="0">
                <a:latin typeface="Tahoma" pitchFamily="34" charset="0"/>
                <a:cs typeface="Arial" pitchFamily="34" charset="0"/>
              </a:rPr>
              <a:t>, которое не выполняется. </a:t>
            </a:r>
          </a:p>
          <a:p>
            <a:pPr algn="just"/>
            <a:r>
              <a:rPr lang="ru-RU" sz="2400" dirty="0">
                <a:latin typeface="Tahoma" pitchFamily="34" charset="0"/>
                <a:cs typeface="Arial" pitchFamily="34" charset="0"/>
              </a:rPr>
              <a:t>Переложите всего одну спичку, чтобы оно стало верным.</a:t>
            </a:r>
          </a:p>
        </p:txBody>
      </p:sp>
      <p:pic>
        <p:nvPicPr>
          <p:cNvPr id="7" name="Picture 41"/>
          <p:cNvPicPr>
            <a:picLocks noChangeAspect="1" noChangeArrowheads="1"/>
          </p:cNvPicPr>
          <p:nvPr/>
        </p:nvPicPr>
        <p:blipFill>
          <a:blip r:embed="rId2">
            <a:lum bright="-12000" contrast="30000"/>
          </a:blip>
          <a:srcRect/>
          <a:stretch>
            <a:fillRect/>
          </a:stretch>
        </p:blipFill>
        <p:spPr bwMode="auto">
          <a:xfrm>
            <a:off x="1123950" y="3276600"/>
            <a:ext cx="6661150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357159" y="5286381"/>
            <a:ext cx="2682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 dirty="0">
                <a:solidFill>
                  <a:srgbClr val="339966"/>
                </a:solidFill>
              </a:rPr>
              <a:t>Решение:</a:t>
            </a:r>
          </a:p>
        </p:txBody>
      </p:sp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542926" y="5786446"/>
            <a:ext cx="86010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dirty="0"/>
              <a:t>Необходимо во второй цифре 4 горизонтальную спичку расположить вертикально, получив число </a:t>
            </a:r>
            <a:r>
              <a:rPr lang="ru-RU" b="1" dirty="0"/>
              <a:t>11</a:t>
            </a:r>
            <a:r>
              <a:rPr lang="ru-RU" dirty="0"/>
              <a:t> (7 + 4 – 11 = 0). 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912938" y="918270"/>
            <a:ext cx="53292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dirty="0">
                <a:solidFill>
                  <a:schemeClr val="tx2"/>
                </a:solidFill>
                <a:latin typeface="Impact" pitchFamily="34" charset="0"/>
              </a:rPr>
              <a:t>Получить верное равенство</a:t>
            </a:r>
            <a:r>
              <a:rPr lang="ru-RU" dirty="0"/>
              <a:t> </a:t>
            </a:r>
          </a:p>
        </p:txBody>
      </p:sp>
      <p:pic>
        <p:nvPicPr>
          <p:cNvPr id="11" name="Picture 44" descr="platinumwa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76" y="7096580"/>
            <a:ext cx="2679700" cy="1779587"/>
          </a:xfrm>
          <a:prstGeom prst="rect">
            <a:avLst/>
          </a:prstGeom>
          <a:noFill/>
        </p:spPr>
      </p:pic>
      <p:pic>
        <p:nvPicPr>
          <p:cNvPr id="12" name="Picture 43" descr="f_1522069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lum bright="6000" contrast="6000"/>
          </a:blip>
          <a:srcRect t="45000" r="17206"/>
          <a:stretch>
            <a:fillRect/>
          </a:stretch>
        </p:blipFill>
        <p:spPr bwMode="auto">
          <a:xfrm>
            <a:off x="6986071" y="7345446"/>
            <a:ext cx="1908436" cy="1268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288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 rot="16200000" flipV="1">
            <a:off x="4321967" y="4339827"/>
            <a:ext cx="857256" cy="7858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6200000" flipV="1">
            <a:off x="3143240" y="4911331"/>
            <a:ext cx="857256" cy="7143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85856" y="34468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endParaRPr lang="ru-RU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rot="10800000" flipV="1">
            <a:off x="3929058" y="5161365"/>
            <a:ext cx="1143008" cy="5357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16200000" flipV="1">
            <a:off x="3884410" y="5741797"/>
            <a:ext cx="803678" cy="7143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10800000" flipV="1">
            <a:off x="5072066" y="4572001"/>
            <a:ext cx="1285884" cy="5893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16200000" flipV="1">
            <a:off x="5107785" y="5197083"/>
            <a:ext cx="857256" cy="7858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10800000" flipV="1">
            <a:off x="3214678" y="4304109"/>
            <a:ext cx="1143008" cy="5357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10800000" flipV="1">
            <a:off x="4357686" y="3714745"/>
            <a:ext cx="1214446" cy="5893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16200000" flipV="1">
            <a:off x="5536413" y="3750463"/>
            <a:ext cx="857256" cy="7858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16200000" flipV="1">
            <a:off x="4813104" y="2955715"/>
            <a:ext cx="803678" cy="7143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6200000" flipV="1">
            <a:off x="3598658" y="3545079"/>
            <a:ext cx="803678" cy="7143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850108" y="135729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Переложи 3 спички, чтобы рыбка поплыла </a:t>
            </a:r>
            <a:b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 обратную сторону.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826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</a:t>
            </a:r>
            <a:r>
              <a:rPr lang="ru-RU" sz="6000" b="1" dirty="0">
                <a:solidFill>
                  <a:srgbClr val="002060"/>
                </a:solidFill>
              </a:rPr>
              <a:t>в</a:t>
            </a:r>
            <a:r>
              <a:rPr lang="ru-RU" sz="6000" b="1" dirty="0">
                <a:solidFill>
                  <a:srgbClr val="FF0000"/>
                </a:solidFill>
              </a:rPr>
              <a:t>а</a:t>
            </a:r>
            <a:r>
              <a:rPr lang="ru-RU" sz="6000" b="1" dirty="0">
                <a:solidFill>
                  <a:srgbClr val="002060"/>
                </a:solidFill>
              </a:rPr>
              <a:t>за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002060"/>
                </a:solidFill>
              </a:rPr>
              <a:t>     в</a:t>
            </a:r>
            <a:r>
              <a:rPr lang="ru-RU" sz="6000" dirty="0">
                <a:solidFill>
                  <a:srgbClr val="FF0000"/>
                </a:solidFill>
              </a:rPr>
              <a:t>о</a:t>
            </a:r>
            <a:r>
              <a:rPr lang="ru-RU" sz="6000" dirty="0">
                <a:solidFill>
                  <a:srgbClr val="002060"/>
                </a:solidFill>
              </a:rPr>
              <a:t>да</a:t>
            </a:r>
          </a:p>
        </p:txBody>
      </p:sp>
      <p:pic>
        <p:nvPicPr>
          <p:cNvPr id="11266" name="Picture 2" descr="http://kinder1.net/images_zagadki/5_6let/vo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31942"/>
            <a:ext cx="4968552" cy="204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bigslide.ru/images/9/8683/960/img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86256"/>
            <a:ext cx="4535488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79" y="6684036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2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1907704" y="1037230"/>
            <a:ext cx="6929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/>
              <a:t>История проведения предметных олимпиад</a:t>
            </a:r>
            <a:endParaRPr lang="ru-RU" altLang="ru-RU" sz="2400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20299" y="1549270"/>
            <a:ext cx="79807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 век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"Олимпиады для учащейся молодежи" проводило Астрономическое общество Российской империи.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7543" y="2697543"/>
            <a:ext cx="7286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1934 год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 Ленинграде состоялась первая в мире математическая олимпиада.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67543" y="3528540"/>
            <a:ext cx="80335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30-е годы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впервые были выделены этапы проведения олимпиад – школьный, городской, областной.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67542" y="4359537"/>
            <a:ext cx="82089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60-е годы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проводятся предметные городские, районные, областные олимпиады учащихся 5-10 классов по физике, химии, биологии и другим предметам школьной программы.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87138" y="5583477"/>
            <a:ext cx="81731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1991 год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Начало Всероссийских предметных олимпиад школьников.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76534" y="6307369"/>
            <a:ext cx="846060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1996 года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прошла Олимпиада начальных классов Малого мехмата. Олимпиада проводилась в устно-письменном формате. То есть задание было написано на доске и ребятам предлагалось записать его на бумаге.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6107" y="7812360"/>
            <a:ext cx="84410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Всероссийская олимпиада школьников проводится </a:t>
            </a:r>
            <a:r>
              <a:rPr lang="ru-RU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8508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1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55576"/>
            <a:ext cx="8229600" cy="1524000"/>
          </a:xfrm>
        </p:spPr>
        <p:txBody>
          <a:bodyPr/>
          <a:lstStyle/>
          <a:p>
            <a:pPr algn="ctr"/>
            <a:r>
              <a:rPr lang="ru-RU" dirty="0" smtClean="0"/>
              <a:t>Классификация. Систематизация. Исключение лишнего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83768"/>
            <a:ext cx="8229600" cy="6034617"/>
          </a:xfrm>
        </p:spPr>
        <p:txBody>
          <a:bodyPr>
            <a:normAutofit fontScale="62500" lnSpcReduction="20000"/>
          </a:bodyPr>
          <a:lstStyle/>
          <a:p>
            <a:pPr marL="285750" indent="-285750" algn="just" defTabSz="457200"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Даётся группа понятий, из которых дети должны выбрать лишнее и дать общее название остальным. Игра возможна в двух вариантах: словесном и наглядном.</a:t>
            </a:r>
          </a:p>
          <a:p>
            <a:pPr marL="285750" indent="-285750" algn="just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капуста, картошка, помидор, </a:t>
            </a: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яблоко;</a:t>
            </a:r>
          </a:p>
          <a:p>
            <a:pPr marL="285750" indent="-285750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altLang="ru-RU" dirty="0" smtClean="0"/>
              <a:t>сумма</a:t>
            </a:r>
            <a:r>
              <a:rPr lang="ru-RU" altLang="ru-RU" dirty="0"/>
              <a:t>, разность, множитель, </a:t>
            </a:r>
            <a:r>
              <a:rPr lang="ru-RU" altLang="ru-RU" dirty="0" smtClean="0"/>
              <a:t>частное;</a:t>
            </a:r>
          </a:p>
          <a:p>
            <a:pPr marL="285750" indent="-285750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altLang="ru-RU" dirty="0" smtClean="0"/>
              <a:t> </a:t>
            </a:r>
            <a:r>
              <a:rPr lang="ru-RU" altLang="ru-RU" dirty="0"/>
              <a:t>9, 12, 8, </a:t>
            </a:r>
            <a:r>
              <a:rPr lang="ru-RU" altLang="ru-RU" dirty="0" smtClean="0"/>
              <a:t>18, 15; </a:t>
            </a:r>
          </a:p>
          <a:p>
            <a:pPr marL="285750" indent="-285750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altLang="ru-RU" dirty="0" smtClean="0"/>
              <a:t> </a:t>
            </a:r>
            <a:r>
              <a:rPr lang="ru-RU" altLang="ru-RU" dirty="0"/>
              <a:t>см</a:t>
            </a:r>
            <a:r>
              <a:rPr lang="ru-RU" altLang="ru-RU" dirty="0" smtClean="0"/>
              <a:t>, мм,  </a:t>
            </a:r>
            <a:r>
              <a:rPr lang="ru-RU" altLang="ru-RU" dirty="0" err="1"/>
              <a:t>дм</a:t>
            </a:r>
            <a:r>
              <a:rPr lang="ru-RU" altLang="ru-RU" dirty="0"/>
              <a:t>, м2, </a:t>
            </a:r>
            <a:r>
              <a:rPr lang="ru-RU" altLang="ru-RU" dirty="0" smtClean="0"/>
              <a:t>км;</a:t>
            </a:r>
            <a:endParaRPr lang="ru-RU" altLang="ru-RU" dirty="0"/>
          </a:p>
          <a:p>
            <a:pPr marL="285750" indent="-285750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синий</a:t>
            </a: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красный, красивый, зелёный;</a:t>
            </a:r>
          </a:p>
          <a:p>
            <a:pPr marL="285750" indent="-285750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мама, человек, папа, сестра;</a:t>
            </a:r>
          </a:p>
          <a:p>
            <a:pPr marL="285750" indent="-285750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старый, дряхлый, маленький, ветхий;</a:t>
            </a:r>
          </a:p>
          <a:p>
            <a:pPr marL="285750" indent="-285750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берёза, сосна, клён, осина;</a:t>
            </a:r>
          </a:p>
          <a:p>
            <a:pPr marL="285750" indent="-285750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ботинок, нога, сапог, туфля;</a:t>
            </a:r>
          </a:p>
          <a:p>
            <a:pPr marL="285750" indent="-285750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зима, весна, лето, октябрь;</a:t>
            </a:r>
          </a:p>
          <a:p>
            <a:pPr marL="285750" indent="-285750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кисель, компот, лимонад, мороженое и т.д.</a:t>
            </a:r>
          </a:p>
          <a:p>
            <a:pPr marL="285750" indent="-285750" defTabSz="457200"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r>
              <a:rPr lang="ru-RU" sz="5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/>
            </a:r>
            <a:br>
              <a:rPr lang="ru-RU" sz="5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</a:br>
            <a:endParaRPr lang="ru-RU" sz="500" dirty="0">
              <a:solidFill>
                <a:prstClr val="black">
                  <a:lumMod val="85000"/>
                  <a:lumOff val="15000"/>
                </a:prstClr>
              </a:solidFill>
              <a:latin typeface="Garamond" panose="02020404030301010803"/>
            </a:endParaRPr>
          </a:p>
          <a:p>
            <a:endParaRPr lang="ru-RU" dirty="0"/>
          </a:p>
        </p:txBody>
      </p:sp>
      <p:pic>
        <p:nvPicPr>
          <p:cNvPr id="5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16" y="6289873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11706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0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t="7220" r="5861" b="7103"/>
          <a:stretch/>
        </p:blipFill>
        <p:spPr>
          <a:xfrm>
            <a:off x="1259632" y="2339752"/>
            <a:ext cx="6304723" cy="5245917"/>
          </a:xfrm>
        </p:spPr>
      </p:pic>
      <p:pic>
        <p:nvPicPr>
          <p:cNvPr id="5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564" y="6660232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2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790516" y="1089613"/>
            <a:ext cx="8225280" cy="1061280"/>
          </a:xfrm>
          <a:ln/>
        </p:spPr>
        <p:txBody>
          <a:bodyPr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ru-RU" b="1" dirty="0"/>
              <a:t>Перебор, подбор</a:t>
            </a: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897076" y="2141048"/>
            <a:ext cx="8012160" cy="212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2177" b="1" dirty="0">
                <a:latin typeface="Times New Roman" panose="02020603050405020304" pitchFamily="18" charset="0"/>
              </a:rPr>
              <a:t>1)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Сколько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имеется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двузначных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чисел</a:t>
            </a:r>
            <a:r>
              <a:rPr lang="en-US" altLang="ru-RU" sz="2177" b="1" dirty="0">
                <a:latin typeface="Times New Roman" panose="02020603050405020304" pitchFamily="18" charset="0"/>
              </a:rPr>
              <a:t>, у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которых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среди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цифр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есть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хотя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бы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одна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пятерка</a:t>
            </a:r>
            <a:r>
              <a:rPr lang="en-US" altLang="ru-RU" sz="2177" b="1" dirty="0">
                <a:latin typeface="Times New Roman" panose="02020603050405020304" pitchFamily="18" charset="0"/>
              </a:rPr>
              <a:t>?</a:t>
            </a:r>
          </a:p>
          <a:p>
            <a:pPr>
              <a:buClrTx/>
              <a:buFontTx/>
              <a:buNone/>
            </a:pPr>
            <a:endParaRPr lang="en-US" altLang="ru-RU" sz="2177" b="1" dirty="0">
              <a:latin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altLang="ru-RU" sz="2177" b="1" dirty="0">
                <a:latin typeface="Times New Roman" panose="02020603050405020304" pitchFamily="18" charset="0"/>
              </a:rPr>
              <a:t>2)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Круг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разделили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на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две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части</a:t>
            </a:r>
            <a:r>
              <a:rPr lang="en-US" altLang="ru-RU" sz="2177" b="1" dirty="0">
                <a:latin typeface="Times New Roman" panose="02020603050405020304" pitchFamily="18" charset="0"/>
              </a:rPr>
              <a:t> и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решили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раскрасить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их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карандашами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разных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цветов</a:t>
            </a:r>
            <a:r>
              <a:rPr lang="en-US" altLang="ru-RU" sz="2177" b="1" dirty="0">
                <a:latin typeface="Times New Roman" panose="02020603050405020304" pitchFamily="18" charset="0"/>
              </a:rPr>
              <a:t>.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Сколькими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способами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это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можно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сделать</a:t>
            </a:r>
            <a:r>
              <a:rPr lang="en-US" altLang="ru-RU" sz="2177" b="1" dirty="0">
                <a:latin typeface="Times New Roman" panose="02020603050405020304" pitchFamily="18" charset="0"/>
              </a:rPr>
              <a:t>,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если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имеются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красный</a:t>
            </a:r>
            <a:r>
              <a:rPr lang="en-US" altLang="ru-RU" sz="2177" b="1" dirty="0">
                <a:latin typeface="Times New Roman" panose="02020603050405020304" pitchFamily="18" charset="0"/>
              </a:rPr>
              <a:t>,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зелёный</a:t>
            </a:r>
            <a:r>
              <a:rPr lang="en-US" altLang="ru-RU" sz="2177" b="1" dirty="0">
                <a:latin typeface="Times New Roman" panose="02020603050405020304" pitchFamily="18" charset="0"/>
              </a:rPr>
              <a:t> и </a:t>
            </a:r>
            <a:r>
              <a:rPr lang="en-US" altLang="ru-RU" sz="2177" b="1" dirty="0" err="1">
                <a:latin typeface="Times New Roman" panose="02020603050405020304" pitchFamily="18" charset="0"/>
              </a:rPr>
              <a:t>синий</a:t>
            </a:r>
            <a:r>
              <a:rPr lang="en-US" altLang="ru-RU" sz="2177" b="1" dirty="0">
                <a:latin typeface="Times New Roman" panose="02020603050405020304" pitchFamily="18" charset="0"/>
              </a:rPr>
              <a:t> </a:t>
            </a:r>
            <a:r>
              <a:rPr lang="en-US" altLang="ru-RU" sz="2177" b="1" dirty="0" err="1" smtClean="0">
                <a:latin typeface="Times New Roman" panose="02020603050405020304" pitchFamily="18" charset="0"/>
              </a:rPr>
              <a:t>ка</a:t>
            </a:r>
            <a:r>
              <a:rPr lang="ru-RU" altLang="ru-RU" sz="2177" b="1" dirty="0" smtClean="0">
                <a:latin typeface="Times New Roman" panose="02020603050405020304" pitchFamily="18" charset="0"/>
              </a:rPr>
              <a:t>р</a:t>
            </a:r>
            <a:r>
              <a:rPr lang="en-US" altLang="ru-RU" sz="2177" b="1" dirty="0" err="1" smtClean="0">
                <a:latin typeface="Times New Roman" panose="02020603050405020304" pitchFamily="18" charset="0"/>
              </a:rPr>
              <a:t>андаши</a:t>
            </a:r>
            <a:r>
              <a:rPr lang="en-US" altLang="ru-RU" sz="2177" b="1" dirty="0"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" y="4499992"/>
            <a:ext cx="4082400" cy="26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40" y="4233752"/>
            <a:ext cx="4577760" cy="23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516216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85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8432" y="971600"/>
            <a:ext cx="7535568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 ряд, сохраняя закономерность: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25, 6, 150, 26, 6, 156, 27_____, __6___, ____162_.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13,52, 14, 56, 15, 60, _____, _____ 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четырёх цифр 5 составь выражение, значение которого равно 12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5 5 5=12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 туристический лагерь прибыло 240 учеников из г. Москвы и Орла. Мальчиков среди прибывших было 125 человек, из которых 65 - москвичи. В числе учеников, прибывших из Орла, девочек было 53. Сколько всего учеников прибыло из Москвы?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1)240-125=115 девочек из Москвы и Орла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2)115-53=62 девочек из Москвы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3)65+62=127 детей из Москвы </a:t>
            </a:r>
            <a:r>
              <a:rPr lang="ru-RU" dirty="0"/>
              <a:t>	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83023" y="7022147"/>
            <a:ext cx="658368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4067944"/>
            <a:ext cx="5109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</a:rPr>
              <a:t>(55 + 5) : 5 ИЛИ (5 + 55):5 	</a:t>
            </a:r>
          </a:p>
        </p:txBody>
      </p:sp>
      <p:pic>
        <p:nvPicPr>
          <p:cNvPr id="6" name="Picture 2" descr="https://im0-tub-ru.yandex.net/i?id=d918d2bfc268136e4ecd9910c6cd6748&amp;ref=rim&amp;n=33&amp;w=118&amp;h=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79" y="1373951"/>
            <a:ext cx="8429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63888" y="4067944"/>
            <a:ext cx="4902815" cy="968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5480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3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546300" y="2138600"/>
            <a:ext cx="8328000" cy="946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pPr algn="just"/>
            <a:r>
              <a:rPr lang="ru-RU" sz="6761" dirty="0">
                <a:solidFill>
                  <a:srgbClr val="434343"/>
                </a:solidFill>
              </a:rPr>
              <a:t> </a:t>
            </a:r>
            <a:endParaRPr sz="7205" dirty="0">
              <a:solidFill>
                <a:srgbClr val="434343"/>
              </a:solidFill>
            </a:endParaRPr>
          </a:p>
          <a:p>
            <a:pPr algn="l"/>
            <a:endParaRPr dirty="0"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1"/>
          </p:nvPr>
        </p:nvSpPr>
        <p:spPr>
          <a:xfrm>
            <a:off x="237325" y="3220525"/>
            <a:ext cx="4261800" cy="3253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100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1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indent="0">
              <a:lnSpc>
                <a:spcPct val="130000"/>
              </a:lnSpc>
              <a:buSzPts val="275"/>
              <a:buNone/>
            </a:pPr>
            <a:endParaRPr sz="2137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indent="0">
              <a:lnSpc>
                <a:spcPct val="130000"/>
              </a:lnSpc>
              <a:spcBef>
                <a:spcPts val="1200"/>
              </a:spcBef>
              <a:buSzPts val="275"/>
              <a:buNone/>
            </a:pPr>
            <a:endParaRPr sz="25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indent="0">
              <a:lnSpc>
                <a:spcPct val="130000"/>
              </a:lnSpc>
              <a:spcBef>
                <a:spcPts val="1200"/>
              </a:spcBef>
              <a:buSzPts val="275"/>
              <a:buNone/>
            </a:pPr>
            <a:endParaRPr sz="240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indent="0">
              <a:lnSpc>
                <a:spcPct val="130000"/>
              </a:lnSpc>
              <a:spcBef>
                <a:spcPts val="600"/>
              </a:spcBef>
              <a:buSzPts val="275"/>
              <a:buNone/>
            </a:pPr>
            <a:endParaRPr sz="1333" b="1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indent="0">
              <a:lnSpc>
                <a:spcPct val="95000"/>
              </a:lnSpc>
              <a:spcAft>
                <a:spcPts val="1200"/>
              </a:spcAft>
              <a:buSzPts val="275"/>
              <a:buNone/>
            </a:pPr>
            <a:endParaRPr sz="1050" dirty="0"/>
          </a:p>
        </p:txBody>
      </p:sp>
      <p:sp>
        <p:nvSpPr>
          <p:cNvPr id="2" name="TextBox 1"/>
          <p:cNvSpPr txBox="1"/>
          <p:nvPr/>
        </p:nvSpPr>
        <p:spPr>
          <a:xfrm>
            <a:off x="1835696" y="972570"/>
            <a:ext cx="8412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kern="1200" dirty="0">
                <a:ln w="3175" cmpd="sng">
                  <a:noFill/>
                </a:ln>
                <a:solidFill>
                  <a:prstClr val="black"/>
                </a:solidFill>
                <a:latin typeface="+mn-lt"/>
              </a:rPr>
              <a:t>Способы применения предмета.</a:t>
            </a:r>
            <a:endParaRPr lang="ru-RU" sz="36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303" y="1835696"/>
            <a:ext cx="805199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Задается какой-нибудь предмет, необходимо назвать как можно больше способов его применения. </a:t>
            </a:r>
          </a:p>
          <a:p>
            <a:r>
              <a:rPr lang="ru-RU" dirty="0"/>
              <a:t>Причем можно называть способы, взятые из реальной жизни, и способы придуманные, фантастические. </a:t>
            </a:r>
          </a:p>
          <a:p>
            <a:r>
              <a:rPr lang="ru-RU" dirty="0"/>
              <a:t>Карандаш;</a:t>
            </a:r>
          </a:p>
          <a:p>
            <a:r>
              <a:rPr lang="ru-RU" dirty="0"/>
              <a:t>Книга;</a:t>
            </a:r>
          </a:p>
          <a:p>
            <a:r>
              <a:rPr lang="ru-RU" dirty="0"/>
              <a:t>Автомобиль;</a:t>
            </a:r>
          </a:p>
          <a:p>
            <a:r>
              <a:rPr lang="ru-RU" dirty="0"/>
              <a:t>Помидор;</a:t>
            </a:r>
          </a:p>
          <a:p>
            <a:r>
              <a:rPr lang="ru-RU" dirty="0"/>
              <a:t>Браслет.</a:t>
            </a:r>
          </a:p>
        </p:txBody>
      </p:sp>
      <p:pic>
        <p:nvPicPr>
          <p:cNvPr id="6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516216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4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subTitle" idx="1"/>
          </p:nvPr>
        </p:nvSpPr>
        <p:spPr>
          <a:xfrm>
            <a:off x="466200" y="5647525"/>
            <a:ext cx="8520600" cy="1399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>
              <a:spcBef>
                <a:spcPts val="0"/>
              </a:spcBef>
              <a:buSzPts val="770"/>
            </a:pPr>
            <a:r>
              <a:rPr lang="ru" sz="6800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6800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>
              <a:spcBef>
                <a:spcPts val="0"/>
              </a:spcBef>
              <a:buSzPts val="770"/>
            </a:pPr>
            <a:endParaRPr sz="1060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1618947"/>
            <a:ext cx="7189305" cy="260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24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Рассмотрим вариант помидор.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Помидор можно съесть; сделать из него салат; добавить в борщ.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Из фантастических способов можно назвать: из сока помидора сварить красную краску; засушить помидор и сделать шляпу</a:t>
            </a:r>
          </a:p>
        </p:txBody>
      </p:sp>
      <p:pic>
        <p:nvPicPr>
          <p:cNvPr id="5" name="Picture 2" descr="C:\Users\Администратор\Desktop\3.jpg"/>
          <p:cNvPicPr>
            <a:picLocks noChangeAspect="1" noChangeArrowheads="1"/>
          </p:cNvPicPr>
          <p:nvPr/>
        </p:nvPicPr>
        <p:blipFill>
          <a:blip r:embed="rId3" cstate="print"/>
          <a:srcRect l="5000" t="2778" r="2500" b="5556"/>
          <a:stretch>
            <a:fillRect/>
          </a:stretch>
        </p:blipFill>
        <p:spPr bwMode="auto">
          <a:xfrm>
            <a:off x="323528" y="4735065"/>
            <a:ext cx="2231438" cy="1509502"/>
          </a:xfrm>
          <a:prstGeom prst="rect">
            <a:avLst/>
          </a:prstGeom>
          <a:noFill/>
        </p:spPr>
      </p:pic>
      <p:pic>
        <p:nvPicPr>
          <p:cNvPr id="6" name="Picture 3" descr="C:\Users\Администратор\Desktop\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248" y="4031065"/>
            <a:ext cx="1673908" cy="2346148"/>
          </a:xfrm>
          <a:prstGeom prst="rect">
            <a:avLst/>
          </a:prstGeom>
          <a:noFill/>
        </p:spPr>
      </p:pic>
      <p:pic>
        <p:nvPicPr>
          <p:cNvPr id="7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516216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9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Анаграммы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188" y="1763688"/>
            <a:ext cx="8229600" cy="603461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переставить буквы в слове так, чтобы: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«карета» улетела к звездам;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«слово» выросло на голове;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«шнурок» научился летать;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«атлас» стал съедобным;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«насос» поселился в лесу;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«соринка» стала прозрачной;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«валик» положили на стол перед обедом;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«плюшка» научилась плавать;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«ромашка» крутилась у фонаря летними вечерами;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«парк» не мог прожить без воды.</a:t>
            </a:r>
          </a:p>
          <a:p>
            <a:endParaRPr lang="ru-RU" dirty="0"/>
          </a:p>
        </p:txBody>
      </p:sp>
      <p:pic>
        <p:nvPicPr>
          <p:cNvPr id="4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516216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5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409641"/>
            <a:ext cx="7258878" cy="971384"/>
          </a:xfrm>
        </p:spPr>
        <p:txBody>
          <a:bodyPr/>
          <a:lstStyle/>
          <a:p>
            <a:pPr algn="ctr"/>
            <a:r>
              <a:rPr lang="ru-RU" dirty="0" smtClean="0"/>
              <a:t>Проверка </a:t>
            </a:r>
            <a:endParaRPr lang="ru-RU" dirty="0"/>
          </a:p>
        </p:txBody>
      </p:sp>
      <p:pic>
        <p:nvPicPr>
          <p:cNvPr id="4" name="Picture 2" descr="C:\Users\Администратор\Desktop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3027" y="2512291"/>
            <a:ext cx="2237821" cy="2237821"/>
          </a:xfrm>
          <a:prstGeom prst="rect">
            <a:avLst/>
          </a:prstGeom>
          <a:noFill/>
        </p:spPr>
      </p:pic>
      <p:pic>
        <p:nvPicPr>
          <p:cNvPr id="5" name="Picture 4" descr="C:\Users\Администратор\Desktop\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0898" y="3088298"/>
            <a:ext cx="1689033" cy="1085807"/>
          </a:xfrm>
          <a:prstGeom prst="rect">
            <a:avLst/>
          </a:prstGeom>
          <a:noFill/>
        </p:spPr>
      </p:pic>
      <p:pic>
        <p:nvPicPr>
          <p:cNvPr id="6" name="Picture 3" descr="C:\Users\Администратор\Desktop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722" y="2381025"/>
            <a:ext cx="1357322" cy="250035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66" y="4283968"/>
            <a:ext cx="3002130" cy="414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388852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1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356" y="1027736"/>
            <a:ext cx="7272130" cy="10056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Соединяем </a:t>
            </a:r>
            <a:r>
              <a:rPr lang="ru-RU" dirty="0"/>
              <a:t>несоединимое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476" y="2033410"/>
            <a:ext cx="8229600" cy="603461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 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Смысл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этого упражнения в том, что нужно соединить два абсолютно не связанных друг с другом понятия.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Бабочку с гирей;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Слона с аквариумом;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ромашку с молоком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;   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наушники с мячом;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сапоги с люстрой;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Администратор\Desktop\17.jpg"/>
          <p:cNvPicPr>
            <a:picLocks noChangeAspect="1" noChangeArrowheads="1"/>
          </p:cNvPicPr>
          <p:nvPr/>
        </p:nvPicPr>
        <p:blipFill>
          <a:blip r:embed="rId2"/>
          <a:srcRect l="7781" t="3509" r="6628" b="7018"/>
          <a:stretch>
            <a:fillRect/>
          </a:stretch>
        </p:blipFill>
        <p:spPr bwMode="auto">
          <a:xfrm>
            <a:off x="6731620" y="3635896"/>
            <a:ext cx="1819684" cy="2606574"/>
          </a:xfrm>
          <a:prstGeom prst="rect">
            <a:avLst/>
          </a:prstGeom>
          <a:noFill/>
        </p:spPr>
      </p:pic>
      <p:pic>
        <p:nvPicPr>
          <p:cNvPr id="5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516216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4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Проверка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91680"/>
            <a:ext cx="8229600" cy="603461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Рассмотрим вариант «Тарелка», «Лодка».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Примеры стандартных ответов : «Лодка и тарелка имеют углубление»; «В лодку и тарелку можно налить жидкость».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Пример оригинальных ответов: «Лодка и тарелка – изделия человеческих рук»; «Лодка и тарелка могут держаться на поверхности воды».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C:\Users\Администратор\Desktop\8.jpg"/>
          <p:cNvPicPr>
            <a:picLocks noChangeAspect="1" noChangeArrowheads="1"/>
          </p:cNvPicPr>
          <p:nvPr/>
        </p:nvPicPr>
        <p:blipFill>
          <a:blip r:embed="rId2"/>
          <a:srcRect l="9547" t="25000" r="11307" b="13888"/>
          <a:stretch>
            <a:fillRect/>
          </a:stretch>
        </p:blipFill>
        <p:spPr bwMode="auto">
          <a:xfrm>
            <a:off x="899592" y="3093580"/>
            <a:ext cx="2084873" cy="97589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4653"/>
            <a:ext cx="2352052" cy="117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732240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0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1115616"/>
            <a:ext cx="9719800" cy="755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3" dirty="0"/>
              <a:t>  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Основными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задачами подготовки к Олимпиаде являются</a:t>
            </a:r>
            <a:r>
              <a:rPr lang="ru-RU" sz="2400" b="1" dirty="0" smtClean="0"/>
              <a:t>:</a:t>
            </a:r>
            <a:endParaRPr lang="ru-RU" sz="2400" dirty="0"/>
          </a:p>
          <a:p>
            <a:r>
              <a:rPr lang="ru-RU" sz="2400" dirty="0" smtClean="0">
                <a:sym typeface="Symbol"/>
              </a:rPr>
              <a:t>-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раскрытия и реализации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способностей, склонностей, интересов учащихся;</a:t>
            </a:r>
          </a:p>
          <a:p>
            <a:pPr algn="just" hangingPunct="1">
              <a:spcBef>
                <a:spcPct val="0"/>
              </a:spcBef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познавательной и творческой 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 учащихся</a:t>
            </a:r>
            <a:r>
              <a:rPr lang="ru-RU" altLang="ru-RU" sz="2400" i="1" dirty="0"/>
              <a:t>;</a:t>
            </a:r>
            <a:endParaRPr lang="ru-RU" altLang="ru-RU" sz="2400" dirty="0"/>
          </a:p>
          <a:p>
            <a:r>
              <a:rPr lang="ru-RU" sz="2400" dirty="0" smtClean="0">
                <a:sym typeface="Symbol"/>
              </a:rPr>
              <a:t> - </a:t>
            </a:r>
            <a:r>
              <a:rPr lang="ru-RU" sz="2400" dirty="0" smtClean="0">
                <a:latin typeface="Times New Roman" panose="02020603050405020304" pitchFamily="18" charset="0"/>
              </a:rPr>
              <a:t>развивать </a:t>
            </a:r>
            <a:r>
              <a:rPr lang="ru-RU" sz="2400" dirty="0">
                <a:latin typeface="Times New Roman" panose="02020603050405020304" pitchFamily="18" charset="0"/>
              </a:rPr>
              <a:t>у учащихся логическое и абстрактное мышление; </a:t>
            </a:r>
          </a:p>
          <a:p>
            <a:r>
              <a:rPr lang="ru-RU" sz="2400" dirty="0">
                <a:latin typeface="Times New Roman" panose="02020603050405020304" pitchFamily="18" charset="0"/>
              </a:rPr>
              <a:t>-умение классифицировать, обобщать, сопоставлять по аналогии, прогнозировать результат, «включая» интуицию и воображение;</a:t>
            </a:r>
          </a:p>
          <a:p>
            <a:r>
              <a:rPr lang="ru-RU" sz="2400" dirty="0">
                <a:latin typeface="Times New Roman" panose="02020603050405020304" pitchFamily="18" charset="0"/>
              </a:rPr>
              <a:t> -применять верные решения в сложных жизненных ситуациях; </a:t>
            </a:r>
            <a:endParaRPr lang="ru-RU" sz="2400" dirty="0" smtClean="0">
              <a:latin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</a:rPr>
              <a:t>- воспитывать </a:t>
            </a:r>
            <a:r>
              <a:rPr lang="ru-RU" sz="2400" dirty="0">
                <a:latin typeface="Times New Roman" panose="02020603050405020304" pitchFamily="18" charset="0"/>
              </a:rPr>
              <a:t>интерес и любовь к предмету</a:t>
            </a:r>
            <a:r>
              <a:rPr lang="ru-RU" sz="2400" dirty="0" smtClean="0">
                <a:latin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</a:endParaRPr>
          </a:p>
          <a:p>
            <a:endParaRPr lang="ru-RU" sz="2400" dirty="0"/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Учителю необходимо выполнить условия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обстановки сотрудничества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ученик-ученик;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ученик-  учитель, ученик-учитель-родитель;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долговременной положительной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обучению;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включение учащихся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креативную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тщательный отбор материала и способов его подачи.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8384"/>
            <a:ext cx="1962193" cy="638216"/>
          </a:xfrm>
          <a:prstGeom prst="rect">
            <a:avLst/>
          </a:prstGeom>
        </p:spPr>
      </p:pic>
      <p:pic>
        <p:nvPicPr>
          <p:cNvPr id="7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95" y="7206632"/>
            <a:ext cx="1612019" cy="1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112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Логические задачи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244" y="1403648"/>
            <a:ext cx="8229600" cy="6034617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1.Когда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Аня, Света и Нина спросили, какие им поставлены оценки за контрольную работу, то учительница ответила: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Попробуйте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догадаться сами, если я скажу, что в вашем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классе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плохих оценок нет, а у вас троих оценки разные, причем у Ани — не 3, У Нины — не 3 и не 5. Какую оценку получила каждая из этих учениц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Какую фамилию имеет каждая из девочек? Оля и Катя имеют фамилии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Лисичкина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Зайцева. Какую фамилию имеет каждая из девочек, если известно, что Катя и Зайцева — одноклассницы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3. Три брата — Петя, Сережа и Дима — учились в разных классах одной школы. Петя был не старше Димы, а Сережа — не старше Пети. Назови самого старшего брата, среднего и младшего</a:t>
            </a:r>
          </a:p>
        </p:txBody>
      </p:sp>
      <p:pic>
        <p:nvPicPr>
          <p:cNvPr id="4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732240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Проверка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AutoNum type="arabicPeriod"/>
            </a:pP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У Нины оценка 4, у Ани — 5, у Светы — 3.</a:t>
            </a:r>
          </a:p>
          <a:p>
            <a:pPr marL="514350" indent="-514350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AutoNum type="arabicPeriod"/>
            </a:pPr>
            <a:endParaRPr lang="ru-RU" sz="2400" dirty="0">
              <a:solidFill>
                <a:prstClr val="black">
                  <a:lumMod val="85000"/>
                  <a:lumOff val="15000"/>
                </a:prstClr>
              </a:solidFill>
              <a:latin typeface="Garamond" panose="02020404030301010803"/>
            </a:endParaRPr>
          </a:p>
          <a:p>
            <a:pPr marL="514350" indent="-514350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AutoNum type="arabicPeriod"/>
            </a:pP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В задаче сказано, что Катя и Зайцева — одноклассницы. Значит Катя — не Зайцева, а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Лисичкина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. Тогда Оля — Зайцева</a:t>
            </a:r>
          </a:p>
          <a:p>
            <a:pPr marL="514350" indent="-514350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AutoNum type="arabicPeriod"/>
            </a:pPr>
            <a:endParaRPr lang="ru-RU" sz="2400" dirty="0">
              <a:solidFill>
                <a:prstClr val="black">
                  <a:lumMod val="85000"/>
                  <a:lumOff val="15000"/>
                </a:prstClr>
              </a:solidFill>
              <a:latin typeface="Garamond" panose="02020404030301010803"/>
            </a:endParaRPr>
          </a:p>
          <a:p>
            <a:pPr marL="514350" indent="-514350" defTabSz="457200"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AutoNum type="arabicPeriod"/>
            </a:pP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Дима — старший, Петя — средний, Сережа — младший.</a:t>
            </a:r>
          </a:p>
          <a:p>
            <a:endParaRPr lang="ru-RU" dirty="0"/>
          </a:p>
        </p:txBody>
      </p:sp>
      <p:pic>
        <p:nvPicPr>
          <p:cNvPr id="4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516216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3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0572" y="1640452"/>
            <a:ext cx="610906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Наташа</a:t>
            </a:r>
            <a:r>
              <a:rPr lang="ru-RU" dirty="0"/>
              <a:t>, Даша, Рита и Света стоят в очереди в буфет друг за другом. Даша стоит сразу за Ритой, а Света и Рита не стоят рядом. Света не последняя в очереди, а Рита – не первая. Расставьте девочек по порядку от первой до последней.</a:t>
            </a:r>
          </a:p>
          <a:p>
            <a:endParaRPr lang="ru-RU" dirty="0"/>
          </a:p>
          <a:p>
            <a:r>
              <a:rPr lang="ru-RU" dirty="0"/>
              <a:t> Ответ: Света–Наташа–Рита–Даша.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24924" y="6069532"/>
            <a:ext cx="53717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s://im0-tub-ru.yandex.net/i?id=d918d2bfc268136e4ecd9910c6cd6748&amp;ref=rim&amp;n=33&amp;w=118&amp;h=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79" y="1373951"/>
            <a:ext cx="8429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692" y="6577420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8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3453" r="642"/>
          <a:stretch/>
        </p:blipFill>
        <p:spPr>
          <a:xfrm>
            <a:off x="113229" y="4499992"/>
            <a:ext cx="8995275" cy="19882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093" y="4518187"/>
            <a:ext cx="8725546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s://im0-tub-ru.yandex.net/i?id=d918d2bfc268136e4ecd9910c6cd6748&amp;ref=rim&amp;n=33&amp;w=118&amp;h=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79" y="1373951"/>
            <a:ext cx="8429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  <p:pic>
        <p:nvPicPr>
          <p:cNvPr id="6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697001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1626529" y="1224290"/>
            <a:ext cx="69390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</a:t>
            </a:r>
            <a:r>
              <a:rPr lang="ru-RU" sz="2400" dirty="0" smtClean="0"/>
              <a:t>а Новогоднем празднике каждый пятый ребёнок был в костюме Белоснежки. После того как пришло ещё 9 детей в костюмах Гномов, в костюме Белоснежки оказался каждый восьмой ребёнок.</a:t>
            </a:r>
          </a:p>
          <a:p>
            <a:r>
              <a:rPr lang="ru-RU" sz="2400" dirty="0" smtClean="0"/>
              <a:t>Сколько всего детей участвовало в этом празднике?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0267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82A1FE4-DCC6-419B-BCC6-792B89C21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441" y="1381549"/>
            <a:ext cx="7168242" cy="110549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700" b="1" spc="-4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z="2700" b="1" spc="-1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b="1" spc="-4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рисунке</a:t>
            </a:r>
            <a:r>
              <a:rPr lang="ru-RU" sz="2700" b="1" spc="-8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b="1" spc="-4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одни</a:t>
            </a:r>
            <a:r>
              <a:rPr lang="ru-RU" sz="2700" b="1" spc="-8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b="1" spc="-4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700" b="1" spc="-1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b="1" spc="-4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те</a:t>
            </a:r>
            <a:r>
              <a:rPr lang="ru-RU" sz="2700" b="1" spc="-8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b="1" spc="-4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же</a:t>
            </a:r>
            <a:r>
              <a:rPr lang="ru-RU" sz="2700" b="1" spc="-8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b="1" spc="-4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числа скрыты </a:t>
            </a:r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одними и теми</a:t>
            </a:r>
            <a:r>
              <a:rPr lang="ru-RU" sz="2700" b="1" spc="4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же</a:t>
            </a:r>
            <a:r>
              <a:rPr lang="ru-RU" sz="2700" b="1" spc="-6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животными.</a:t>
            </a:r>
            <a:r>
              <a:rPr lang="ru-RU" sz="2700" b="1" spc="-25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Определите,</a:t>
            </a:r>
            <a:r>
              <a:rPr lang="ru-RU" sz="2700" b="1" spc="4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какое число</a:t>
            </a:r>
            <a:r>
              <a:rPr lang="ru-RU" sz="2700" b="1" spc="4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скрывается за</a:t>
            </a:r>
            <a:r>
              <a:rPr lang="ru-RU" sz="2700" b="1" spc="4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черепашкой. 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249C8BD2-E61E-49AE-AA92-14668D694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82" r="16667"/>
          <a:stretch/>
        </p:blipFill>
        <p:spPr bwMode="auto">
          <a:xfrm>
            <a:off x="1838326" y="3352505"/>
            <a:ext cx="586022" cy="8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7510076E-63B3-4A35-AEBB-CA425D03E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349" y="6240364"/>
            <a:ext cx="1132991" cy="65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7EEDA18-6026-440F-A7B1-859FE47E7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82" r="16667"/>
          <a:stretch/>
        </p:blipFill>
        <p:spPr bwMode="auto">
          <a:xfrm>
            <a:off x="1838326" y="4333580"/>
            <a:ext cx="586022" cy="8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84DE8F4-B6F3-406F-B69D-362F6472C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512" y="5334598"/>
            <a:ext cx="1132991" cy="65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A155B814-A572-4C23-A8A4-1D390D02D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82" r="16667"/>
          <a:stretch/>
        </p:blipFill>
        <p:spPr bwMode="auto">
          <a:xfrm>
            <a:off x="3389107" y="3352505"/>
            <a:ext cx="586022" cy="8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96F3CBD-69A1-40CE-BCA1-601CADFF8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82" r="16667"/>
          <a:stretch/>
        </p:blipFill>
        <p:spPr bwMode="auto">
          <a:xfrm>
            <a:off x="4896321" y="3352505"/>
            <a:ext cx="586022" cy="8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F07E6C5-E741-4977-BEB6-74F02CF1E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900" y="5334598"/>
            <a:ext cx="1132991" cy="65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C739B815-7D7F-4339-BCCD-263A843AA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85" l="0" r="100000">
                        <a14:foregroundMark x1="56248" y1="3830" x2="61199" y2="3830"/>
                        <a14:foregroundMark x1="55551" y1="2652" x2="58723" y2="6902"/>
                        <a14:foregroundMark x1="95899" y1="6902" x2="95899" y2="6902"/>
                        <a14:foregroundMark x1="94816" y1="7281" x2="99072" y2="8460"/>
                        <a14:backgroundMark x1="15938" y1="13847" x2="23017" y2="15362"/>
                        <a14:backgroundMark x1="15242" y1="14983" x2="23714" y2="16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6937" y="4299529"/>
            <a:ext cx="1006287" cy="9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76B4138B-F1FE-4064-A4A0-E7442EAEA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85" l="0" r="100000">
                        <a14:foregroundMark x1="56248" y1="3830" x2="61199" y2="3830"/>
                        <a14:foregroundMark x1="55551" y1="2652" x2="58723" y2="6902"/>
                        <a14:foregroundMark x1="95899" y1="6902" x2="95899" y2="6902"/>
                        <a14:foregroundMark x1="94816" y1="7281" x2="99072" y2="8460"/>
                        <a14:backgroundMark x1="15938" y1="13847" x2="23017" y2="15362"/>
                        <a14:backgroundMark x1="15242" y1="14983" x2="23714" y2="16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2636" y="5184941"/>
            <a:ext cx="1006287" cy="9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рест 3">
            <a:extLst>
              <a:ext uri="{FF2B5EF4-FFF2-40B4-BE49-F238E27FC236}">
                <a16:creationId xmlns:a16="http://schemas.microsoft.com/office/drawing/2014/main" id="{7A161AA6-3299-41BB-A3C8-FEAC1A698EC1}"/>
              </a:ext>
            </a:extLst>
          </p:cNvPr>
          <p:cNvSpPr/>
          <p:nvPr/>
        </p:nvSpPr>
        <p:spPr>
          <a:xfrm>
            <a:off x="2581338" y="3536076"/>
            <a:ext cx="540000" cy="540000"/>
          </a:xfrm>
          <a:prstGeom prst="plus">
            <a:avLst>
              <a:gd name="adj" fmla="val 35870"/>
            </a:avLst>
          </a:prstGeom>
          <a:solidFill>
            <a:srgbClr val="92D05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15" name="Крест 14">
            <a:extLst>
              <a:ext uri="{FF2B5EF4-FFF2-40B4-BE49-F238E27FC236}">
                <a16:creationId xmlns:a16="http://schemas.microsoft.com/office/drawing/2014/main" id="{A816060E-0E59-43D3-9FA1-2A0B30711768}"/>
              </a:ext>
            </a:extLst>
          </p:cNvPr>
          <p:cNvSpPr/>
          <p:nvPr/>
        </p:nvSpPr>
        <p:spPr>
          <a:xfrm>
            <a:off x="4159562" y="3520802"/>
            <a:ext cx="540000" cy="540000"/>
          </a:xfrm>
          <a:prstGeom prst="plus">
            <a:avLst>
              <a:gd name="adj" fmla="val 35870"/>
            </a:avLst>
          </a:prstGeom>
          <a:solidFill>
            <a:srgbClr val="92D05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16" name="Крест 15">
            <a:extLst>
              <a:ext uri="{FF2B5EF4-FFF2-40B4-BE49-F238E27FC236}">
                <a16:creationId xmlns:a16="http://schemas.microsoft.com/office/drawing/2014/main" id="{60D736AC-A13F-4D50-8BB2-0B494EF5C45B}"/>
              </a:ext>
            </a:extLst>
          </p:cNvPr>
          <p:cNvSpPr/>
          <p:nvPr/>
        </p:nvSpPr>
        <p:spPr>
          <a:xfrm>
            <a:off x="2581775" y="4491992"/>
            <a:ext cx="540000" cy="540000"/>
          </a:xfrm>
          <a:prstGeom prst="plus">
            <a:avLst>
              <a:gd name="adj" fmla="val 35870"/>
            </a:avLst>
          </a:prstGeom>
          <a:solidFill>
            <a:srgbClr val="92D05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17" name="Крест 16">
            <a:extLst>
              <a:ext uri="{FF2B5EF4-FFF2-40B4-BE49-F238E27FC236}">
                <a16:creationId xmlns:a16="http://schemas.microsoft.com/office/drawing/2014/main" id="{79B8F3BB-DB0F-4CDB-A35B-0E48C0514D1D}"/>
              </a:ext>
            </a:extLst>
          </p:cNvPr>
          <p:cNvSpPr/>
          <p:nvPr/>
        </p:nvSpPr>
        <p:spPr>
          <a:xfrm>
            <a:off x="2692928" y="5392911"/>
            <a:ext cx="540000" cy="540000"/>
          </a:xfrm>
          <a:prstGeom prst="plus">
            <a:avLst>
              <a:gd name="adj" fmla="val 35870"/>
            </a:avLst>
          </a:prstGeom>
          <a:solidFill>
            <a:srgbClr val="92D05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18" name="Крест 17">
            <a:extLst>
              <a:ext uri="{FF2B5EF4-FFF2-40B4-BE49-F238E27FC236}">
                <a16:creationId xmlns:a16="http://schemas.microsoft.com/office/drawing/2014/main" id="{A860DC2D-9F25-4168-814D-4ABFAF8225B3}"/>
              </a:ext>
            </a:extLst>
          </p:cNvPr>
          <p:cNvSpPr/>
          <p:nvPr/>
        </p:nvSpPr>
        <p:spPr>
          <a:xfrm>
            <a:off x="4573199" y="5334596"/>
            <a:ext cx="540000" cy="540000"/>
          </a:xfrm>
          <a:prstGeom prst="plus">
            <a:avLst>
              <a:gd name="adj" fmla="val 35870"/>
            </a:avLst>
          </a:prstGeom>
          <a:solidFill>
            <a:srgbClr val="92D05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54A592F-27AF-472E-A1E8-930BE41D2DA2}"/>
              </a:ext>
            </a:extLst>
          </p:cNvPr>
          <p:cNvSpPr/>
          <p:nvPr/>
        </p:nvSpPr>
        <p:spPr>
          <a:xfrm>
            <a:off x="5620754" y="3572185"/>
            <a:ext cx="540000" cy="135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63DF74A-3E1D-4314-AE88-67EA2163F0B7}"/>
              </a:ext>
            </a:extLst>
          </p:cNvPr>
          <p:cNvSpPr/>
          <p:nvPr/>
        </p:nvSpPr>
        <p:spPr>
          <a:xfrm>
            <a:off x="5620754" y="3813044"/>
            <a:ext cx="540000" cy="135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BBF1874-B471-4CD6-A440-5E6C52769339}"/>
              </a:ext>
            </a:extLst>
          </p:cNvPr>
          <p:cNvSpPr/>
          <p:nvPr/>
        </p:nvSpPr>
        <p:spPr>
          <a:xfrm>
            <a:off x="4429562" y="4593919"/>
            <a:ext cx="540000" cy="135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2FF4CC2-F894-4F94-BA4F-A5CF02E93626}"/>
              </a:ext>
            </a:extLst>
          </p:cNvPr>
          <p:cNvSpPr/>
          <p:nvPr/>
        </p:nvSpPr>
        <p:spPr>
          <a:xfrm>
            <a:off x="4429562" y="4834778"/>
            <a:ext cx="540000" cy="135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26E0F9B-E0D1-4338-839C-2083C914564E}"/>
              </a:ext>
            </a:extLst>
          </p:cNvPr>
          <p:cNvSpPr/>
          <p:nvPr/>
        </p:nvSpPr>
        <p:spPr>
          <a:xfrm>
            <a:off x="3050510" y="6461904"/>
            <a:ext cx="540000" cy="135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BC2E8D1-5BC2-4F55-B792-F355CED0F9ED}"/>
              </a:ext>
            </a:extLst>
          </p:cNvPr>
          <p:cNvSpPr/>
          <p:nvPr/>
        </p:nvSpPr>
        <p:spPr>
          <a:xfrm>
            <a:off x="3050510" y="6702763"/>
            <a:ext cx="540000" cy="135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147977F-A4A2-4D80-9AA5-CAD3F354E3CC}"/>
              </a:ext>
            </a:extLst>
          </p:cNvPr>
          <p:cNvSpPr/>
          <p:nvPr/>
        </p:nvSpPr>
        <p:spPr>
          <a:xfrm>
            <a:off x="6457075" y="5492537"/>
            <a:ext cx="540000" cy="135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75EAF61-FA9B-45FD-A6EE-5ADEE2ADBC6A}"/>
              </a:ext>
            </a:extLst>
          </p:cNvPr>
          <p:cNvSpPr/>
          <p:nvPr/>
        </p:nvSpPr>
        <p:spPr>
          <a:xfrm>
            <a:off x="6457075" y="5733395"/>
            <a:ext cx="540000" cy="135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6155" name="Picture 11">
            <a:extLst>
              <a:ext uri="{FF2B5EF4-FFF2-40B4-BE49-F238E27FC236}">
                <a16:creationId xmlns:a16="http://schemas.microsoft.com/office/drawing/2014/main" id="{34B71D87-D439-46D4-86C0-9B175FFF0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2" t="5518" r="17701" b="6727"/>
          <a:stretch/>
        </p:blipFill>
        <p:spPr bwMode="auto">
          <a:xfrm>
            <a:off x="6310054" y="3309166"/>
            <a:ext cx="700711" cy="98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>
            <a:extLst>
              <a:ext uri="{FF2B5EF4-FFF2-40B4-BE49-F238E27FC236}">
                <a16:creationId xmlns:a16="http://schemas.microsoft.com/office/drawing/2014/main" id="{C2B839F4-8A6A-4598-A1F8-F6379DE87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2" t="5518" r="17701" b="6727"/>
          <a:stretch/>
        </p:blipFill>
        <p:spPr bwMode="auto">
          <a:xfrm>
            <a:off x="5096564" y="4219980"/>
            <a:ext cx="700711" cy="98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>
            <a:extLst>
              <a:ext uri="{FF2B5EF4-FFF2-40B4-BE49-F238E27FC236}">
                <a16:creationId xmlns:a16="http://schemas.microsoft.com/office/drawing/2014/main" id="{2CD56847-AAD2-4D2D-9096-613CB729F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37" l="10000" r="90000">
                        <a14:foregroundMark x1="40400" y1="74656" x2="57600" y2="93740"/>
                        <a14:foregroundMark x1="44533" y1="77099" x2="55867" y2="72824"/>
                        <a14:foregroundMark x1="35067" y1="94504" x2="41067" y2="86412"/>
                        <a14:foregroundMark x1="61333" y1="93130" x2="66133" y2="94809"/>
                        <a14:foregroundMark x1="43200" y1="67939" x2="45067" y2="67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98" y="6186610"/>
            <a:ext cx="751867" cy="65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>
            <a:extLst>
              <a:ext uri="{FF2B5EF4-FFF2-40B4-BE49-F238E27FC236}">
                <a16:creationId xmlns:a16="http://schemas.microsoft.com/office/drawing/2014/main" id="{93E39BDD-729D-4FE3-A714-D326B6DDB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555" l="0" r="99457">
                        <a14:foregroundMark x1="33288" y1="12598" x2="56929" y2="9863"/>
                        <a14:foregroundMark x1="46603" y1="26270" x2="59511" y2="23340"/>
                        <a14:foregroundMark x1="5163" y1="90723" x2="21196" y2="91895"/>
                        <a14:foregroundMark x1="50272" y1="90332" x2="69022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910" y="6034234"/>
            <a:ext cx="749228" cy="104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>
            <a:extLst>
              <a:ext uri="{FF2B5EF4-FFF2-40B4-BE49-F238E27FC236}">
                <a16:creationId xmlns:a16="http://schemas.microsoft.com/office/drawing/2014/main" id="{C487603A-EDEA-49C5-B58A-A0BC69BA4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89" b="93750" l="14688" r="64297">
                        <a14:foregroundMark x1="22500" y1="34306" x2="27109" y2="28889"/>
                        <a14:foregroundMark x1="43203" y1="19444" x2="47734" y2="14861"/>
                        <a14:foregroundMark x1="41797" y1="9028" x2="44063" y2="8194"/>
                        <a14:foregroundMark x1="47188" y1="7639" x2="48516" y2="6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2" t="4797" r="36600" b="5949"/>
          <a:stretch/>
        </p:blipFill>
        <p:spPr bwMode="auto">
          <a:xfrm>
            <a:off x="7111820" y="5234727"/>
            <a:ext cx="799097" cy="82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3EEEBE7-644C-492F-AE69-632154D66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52138" y="6429057"/>
            <a:ext cx="772646" cy="6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516216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5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456481" y="1457281"/>
            <a:ext cx="8228160" cy="106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5268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3991"/>
              <a:t>Математические ребусы, магические квадраты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560" y="3227041"/>
            <a:ext cx="1647360" cy="18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81" y="2939041"/>
            <a:ext cx="1925280" cy="211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01" y="5323681"/>
            <a:ext cx="2119680" cy="213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588224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79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83568"/>
            <a:ext cx="8229600" cy="15240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Задания на пространственное восприятие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90184"/>
            <a:ext cx="4256272" cy="6161898"/>
          </a:xfrm>
        </p:spPr>
      </p:pic>
      <p:pic>
        <p:nvPicPr>
          <p:cNvPr id="5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60" y="6588224"/>
            <a:ext cx="2159000" cy="2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953095" y="964558"/>
            <a:ext cx="8226720" cy="1130400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ru-RU" dirty="0"/>
              <a:t>Задания на объёмно-пространственное мышление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988143" y="2130359"/>
            <a:ext cx="1241280" cy="31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903" b="1" dirty="0"/>
              <a:t>Пентамино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0" y="2272332"/>
            <a:ext cx="4173111" cy="556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621549"/>
            <a:ext cx="3456000" cy="152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508104" y="5044123"/>
            <a:ext cx="1980000" cy="31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903" b="1" dirty="0"/>
              <a:t>Ханойские башни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01" y="2635546"/>
            <a:ext cx="3932418" cy="256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369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043608"/>
            <a:ext cx="6972300" cy="74104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Графические диктанты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79712"/>
            <a:ext cx="7574210" cy="6048672"/>
          </a:xfrm>
        </p:spPr>
      </p:pic>
      <p:pic>
        <p:nvPicPr>
          <p:cNvPr id="5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62721" y="5715361"/>
            <a:ext cx="8490240" cy="179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8453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996"/>
              <a:t>У Мегамозга 12 монет, одна из них фальшивая, отличающаяся по весу от остальных, но не известно, в какую сторону. В распоряжении есть чашечные весы. Гирь нет. За какое минимальное число взвешиваний можно определить фальшивку и выяснить, тяжелее она или легче? Как это сделать?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56481" y="1457281"/>
            <a:ext cx="8228160" cy="106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5268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3991"/>
              <a:t>Задания на взвешивание, время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61" y="2829601"/>
            <a:ext cx="2563200" cy="17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080" y="2485441"/>
            <a:ext cx="1802880" cy="257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24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1115616"/>
            <a:ext cx="8520600" cy="1424000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Принципы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2771800"/>
            <a:ext cx="8520600" cy="5938133"/>
          </a:xfrm>
        </p:spPr>
        <p:txBody>
          <a:bodyPr/>
          <a:lstStyle/>
          <a:p>
            <a:r>
              <a:rPr lang="ru-RU" dirty="0" smtClean="0"/>
              <a:t>Принцип развития;</a:t>
            </a:r>
          </a:p>
          <a:p>
            <a:r>
              <a:rPr lang="ru-RU" dirty="0" smtClean="0"/>
              <a:t>Принцип успешности;</a:t>
            </a:r>
          </a:p>
          <a:p>
            <a:r>
              <a:rPr lang="ru-RU" dirty="0" smtClean="0"/>
              <a:t>Принцип выращивания</a:t>
            </a:r>
            <a:endParaRPr lang="ru-RU" dirty="0"/>
          </a:p>
        </p:txBody>
      </p:sp>
      <p:pic>
        <p:nvPicPr>
          <p:cNvPr id="4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95" y="7206632"/>
            <a:ext cx="1612019" cy="1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50" y="7390168"/>
            <a:ext cx="1962193" cy="63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489600" y="1608481"/>
            <a:ext cx="8490240" cy="312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270">
                <a:latin typeface="Times New Roman" panose="02020603050405020304" pitchFamily="18" charset="0"/>
              </a:rPr>
              <a:t> </a:t>
            </a:r>
            <a:r>
              <a:rPr lang="ru-RU" altLang="ru-RU" sz="2358">
                <a:latin typeface="Times New Roman" panose="02020603050405020304" pitchFamily="18" charset="0"/>
              </a:rPr>
              <a:t>Ученик представил информацию о массе некоторых редких животных на диаграмме, однако забыл подписать на ней названия животных. Известно, что масса амурского тигра</a:t>
            </a:r>
          </a:p>
          <a:p>
            <a:pPr>
              <a:buClrTx/>
              <a:buFontTx/>
              <a:buNone/>
            </a:pPr>
            <a:r>
              <a:rPr lang="ru-RU" altLang="ru-RU" sz="2358">
                <a:latin typeface="Times New Roman" panose="02020603050405020304" pitchFamily="18" charset="0"/>
              </a:rPr>
              <a:t>более чем в два раза больше массы уссурийского оленя, а чукотский снежный баран тяжелее гималайского медведя. Исходя из этой дополнительной информации, найди массу</a:t>
            </a:r>
          </a:p>
          <a:p>
            <a:pPr>
              <a:buClrTx/>
              <a:buFontTx/>
              <a:buNone/>
            </a:pPr>
            <a:r>
              <a:rPr lang="ru-RU" altLang="ru-RU" sz="2358">
                <a:latin typeface="Times New Roman" panose="02020603050405020304" pitchFamily="18" charset="0"/>
              </a:rPr>
              <a:t>четырёх названных животных</a:t>
            </a:r>
            <a:r>
              <a:rPr lang="ru-RU" altLang="ru-RU" sz="2903"/>
              <a:t>.</a:t>
            </a: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8586721" y="7673761"/>
            <a:ext cx="393120" cy="31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buClrTx/>
              <a:buFontTx/>
              <a:buNone/>
            </a:pPr>
            <a:endParaRPr lang="ru-RU" altLang="ru-RU" sz="2903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01" y="4092481"/>
            <a:ext cx="2939040" cy="325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865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89601" y="1797121"/>
            <a:ext cx="8327520" cy="24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996" b="1">
                <a:latin typeface="Times New Roman" panose="02020603050405020304" pitchFamily="18" charset="0"/>
              </a:rPr>
              <a:t>Играя, каждая из трёх подруг: Даша, Ира и Вика - опустили в волшебный мешочек одну из своих игрушек: медвежонка, зайчика и слоника. Известно, что Даша не прятала зайчика. Вика не прятала зайчика и медвежонка. Кто спрятал, какую игрушку?</a:t>
            </a:r>
          </a:p>
          <a:p>
            <a:pPr>
              <a:buClrTx/>
              <a:buFontTx/>
              <a:buNone/>
            </a:pPr>
            <a:endParaRPr lang="en-US" altLang="ru-RU" sz="1996" b="1">
              <a:latin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endParaRPr lang="en-US" altLang="ru-RU" sz="1996" b="1">
              <a:latin typeface="Times New Roman" panose="02020603050405020304" pitchFamily="18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/>
        </p:nvGraphicFramePr>
        <p:xfrm>
          <a:off x="2285281" y="3919681"/>
          <a:ext cx="4616640" cy="2939040"/>
        </p:xfrm>
        <a:graphic>
          <a:graphicData uri="http://schemas.openxmlformats.org/drawingml/2006/table">
            <a:tbl>
              <a:tblPr/>
              <a:tblGrid>
                <a:gridCol w="1153440">
                  <a:extLst>
                    <a:ext uri="{9D8B030D-6E8A-4147-A177-3AD203B41FA5}">
                      <a16:colId xmlns:a16="http://schemas.microsoft.com/office/drawing/2014/main" val="3999246823"/>
                    </a:ext>
                  </a:extLst>
                </a:gridCol>
                <a:gridCol w="1154880">
                  <a:extLst>
                    <a:ext uri="{9D8B030D-6E8A-4147-A177-3AD203B41FA5}">
                      <a16:colId xmlns:a16="http://schemas.microsoft.com/office/drawing/2014/main" val="1524856838"/>
                    </a:ext>
                  </a:extLst>
                </a:gridCol>
                <a:gridCol w="1153440">
                  <a:extLst>
                    <a:ext uri="{9D8B030D-6E8A-4147-A177-3AD203B41FA5}">
                      <a16:colId xmlns:a16="http://schemas.microsoft.com/office/drawing/2014/main" val="1639920716"/>
                    </a:ext>
                  </a:extLst>
                </a:gridCol>
                <a:gridCol w="1154880">
                  <a:extLst>
                    <a:ext uri="{9D8B030D-6E8A-4147-A177-3AD203B41FA5}">
                      <a16:colId xmlns:a16="http://schemas.microsoft.com/office/drawing/2014/main" val="1150081941"/>
                    </a:ext>
                  </a:extLst>
                </a:gridCol>
              </a:tblGrid>
              <a:tr h="73440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Gothic" panose="020B0609070205080204" pitchFamily="49" charset="-128"/>
                        <a:cs typeface="Arial Unicode MS" charset="0"/>
                      </a:endParaRPr>
                    </a:p>
                  </a:txBody>
                  <a:tcPr marL="81638" marR="81638" marT="122000" marB="4245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Gothic" panose="020B0609070205080204" pitchFamily="49" charset="-128"/>
                        </a:rPr>
                        <a:t>Даша</a:t>
                      </a:r>
                    </a:p>
                  </a:txBody>
                  <a:tcPr marL="81638" marR="81638" marT="2317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Gothic" panose="020B0609070205080204" pitchFamily="49" charset="-128"/>
                        </a:rPr>
                        <a:t>Ира</a:t>
                      </a:r>
                    </a:p>
                  </a:txBody>
                  <a:tcPr marL="81638" marR="81638" marT="2317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Gothic" panose="020B0609070205080204" pitchFamily="49" charset="-128"/>
                        </a:rPr>
                        <a:t>Вика</a:t>
                      </a:r>
                    </a:p>
                  </a:txBody>
                  <a:tcPr marL="81638" marR="81638" marT="2317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91503"/>
                  </a:ext>
                </a:extLst>
              </a:tr>
              <a:tr h="73440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Gothic" panose="020B0609070205080204" pitchFamily="49" charset="-128"/>
                        </a:rPr>
                        <a:t>медведь</a:t>
                      </a:r>
                    </a:p>
                  </a:txBody>
                  <a:tcPr marL="81638" marR="81638" marT="2317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Gothic" panose="020B0609070205080204" pitchFamily="49" charset="-128"/>
                        </a:rPr>
                        <a:t>+</a:t>
                      </a:r>
                    </a:p>
                  </a:txBody>
                  <a:tcPr marL="81638" marR="81638" marT="2317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Gothic" panose="020B0609070205080204" pitchFamily="49" charset="-128"/>
                        </a:rPr>
                        <a:t>-</a:t>
                      </a:r>
                    </a:p>
                  </a:txBody>
                  <a:tcPr marL="81638" marR="81638" marT="2317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Gothic" panose="020B0609070205080204" pitchFamily="49" charset="-128"/>
                        </a:rPr>
                        <a:t>-</a:t>
                      </a:r>
                    </a:p>
                  </a:txBody>
                  <a:tcPr marL="81638" marR="81638" marT="2317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004016"/>
                  </a:ext>
                </a:extLst>
              </a:tr>
              <a:tr h="73440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Gothic" panose="020B0609070205080204" pitchFamily="49" charset="-128"/>
                        </a:rPr>
                        <a:t>заяц</a:t>
                      </a:r>
                    </a:p>
                  </a:txBody>
                  <a:tcPr marL="81638" marR="81638" marT="2317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Gothic" panose="020B0609070205080204" pitchFamily="49" charset="-128"/>
                        </a:rPr>
                        <a:t>-</a:t>
                      </a:r>
                    </a:p>
                  </a:txBody>
                  <a:tcPr marL="81638" marR="81638" marT="2317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Gothic" panose="020B0609070205080204" pitchFamily="49" charset="-128"/>
                        </a:rPr>
                        <a:t>+</a:t>
                      </a:r>
                    </a:p>
                  </a:txBody>
                  <a:tcPr marL="81638" marR="81638" marT="2317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Gothic" panose="020B0609070205080204" pitchFamily="49" charset="-128"/>
                        </a:rPr>
                        <a:t>-</a:t>
                      </a:r>
                    </a:p>
                  </a:txBody>
                  <a:tcPr marL="81638" marR="81638" marT="2317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188090"/>
                  </a:ext>
                </a:extLst>
              </a:tr>
              <a:tr h="73584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Gothic" panose="020B0609070205080204" pitchFamily="49" charset="-128"/>
                        </a:rPr>
                        <a:t>слон</a:t>
                      </a:r>
                    </a:p>
                  </a:txBody>
                  <a:tcPr marL="81638" marR="81638" marT="2317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Gothic" panose="020B0609070205080204" pitchFamily="49" charset="-128"/>
                        </a:rPr>
                        <a:t>-</a:t>
                      </a:r>
                    </a:p>
                  </a:txBody>
                  <a:tcPr marL="81638" marR="81638" marT="2317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Gothic" panose="020B0609070205080204" pitchFamily="49" charset="-128"/>
                        </a:rPr>
                        <a:t>-</a:t>
                      </a:r>
                    </a:p>
                  </a:txBody>
                  <a:tcPr marL="81638" marR="81638" marT="2317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Gothic" panose="020B0609070205080204" pitchFamily="49" charset="-128"/>
                        </a:rPr>
                        <a:t>+</a:t>
                      </a:r>
                    </a:p>
                  </a:txBody>
                  <a:tcPr marL="81638" marR="81638" marT="231753" marB="424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636364"/>
                  </a:ext>
                </a:extLst>
              </a:tr>
            </a:tbl>
          </a:graphicData>
        </a:graphic>
      </p:graphicFrame>
      <p:pic>
        <p:nvPicPr>
          <p:cNvPr id="6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49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259632"/>
            <a:ext cx="75608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</a:rPr>
              <a:t>Решение комбинаторных задач </a:t>
            </a:r>
          </a:p>
          <a:p>
            <a:r>
              <a:rPr lang="ru-RU" altLang="ru-RU" b="1" dirty="0" smtClean="0">
                <a:solidFill>
                  <a:srgbClr val="002060"/>
                </a:solidFill>
              </a:rPr>
              <a:t>при помощи ГРАФА</a:t>
            </a:r>
          </a:p>
          <a:p>
            <a:endParaRPr lang="ru-RU" altLang="ru-RU" b="1" dirty="0">
              <a:solidFill>
                <a:srgbClr val="002060"/>
              </a:solidFill>
            </a:endParaRPr>
          </a:p>
          <a:p>
            <a:endParaRPr lang="ru-RU" altLang="ru-RU" b="1" dirty="0" smtClean="0">
              <a:solidFill>
                <a:srgbClr val="002060"/>
              </a:solidFill>
            </a:endParaRPr>
          </a:p>
          <a:p>
            <a:r>
              <a:rPr lang="ru-RU" altLang="ru-RU" dirty="0" smtClean="0"/>
              <a:t>Пятеро </a:t>
            </a:r>
            <a:r>
              <a:rPr lang="ru-RU" altLang="ru-RU" dirty="0"/>
              <a:t>друзей встретились после каникул и обменялись рукопожатиями. Каждый, здороваясь, пожал руку. Сколько всего было сделано рукопожатий? </a:t>
            </a:r>
            <a:endParaRPr lang="ru-RU" dirty="0"/>
          </a:p>
        </p:txBody>
      </p:sp>
      <p:pic>
        <p:nvPicPr>
          <p:cNvPr id="3" name="Picture 2" descr="C:\Users\user\Desktop\картини\shak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291505"/>
            <a:ext cx="2016224" cy="165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1663" y="1259632"/>
            <a:ext cx="8229600" cy="1371600"/>
          </a:xfrm>
        </p:spPr>
        <p:txBody>
          <a:bodyPr/>
          <a:lstStyle/>
          <a:p>
            <a:pPr eaLnBrk="1" hangingPunct="1"/>
            <a:endParaRPr lang="ru-RU" altLang="ru-RU" sz="3600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484438"/>
            <a:ext cx="8229600" cy="47545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chemeClr val="hlink"/>
              </a:solidFill>
              <a:latin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chemeClr val="hlink"/>
              </a:solidFill>
              <a:latin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chemeClr val="hlink"/>
              </a:solidFill>
              <a:latin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chemeClr val="hlink"/>
              </a:solidFill>
              <a:latin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chemeClr val="hlink"/>
              </a:solidFill>
              <a:latin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chemeClr val="hlink"/>
              </a:solidFill>
              <a:latin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183305" name="Line 9"/>
          <p:cNvSpPr>
            <a:spLocks noChangeShapeType="1"/>
          </p:cNvSpPr>
          <p:nvPr/>
        </p:nvSpPr>
        <p:spPr bwMode="auto">
          <a:xfrm>
            <a:off x="4774337" y="3248566"/>
            <a:ext cx="792162" cy="6477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3306" name="Line 10"/>
          <p:cNvSpPr>
            <a:spLocks noChangeShapeType="1"/>
          </p:cNvSpPr>
          <p:nvPr/>
        </p:nvSpPr>
        <p:spPr bwMode="auto">
          <a:xfrm>
            <a:off x="4631462" y="3535905"/>
            <a:ext cx="431800" cy="1512887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3307" name="Line 11"/>
          <p:cNvSpPr>
            <a:spLocks noChangeShapeType="1"/>
          </p:cNvSpPr>
          <p:nvPr/>
        </p:nvSpPr>
        <p:spPr bwMode="auto">
          <a:xfrm flipH="1">
            <a:off x="4126638" y="3608929"/>
            <a:ext cx="288925" cy="1439862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3308" name="Line 12"/>
          <p:cNvSpPr>
            <a:spLocks noChangeShapeType="1"/>
          </p:cNvSpPr>
          <p:nvPr/>
        </p:nvSpPr>
        <p:spPr bwMode="auto">
          <a:xfrm flipV="1">
            <a:off x="3550375" y="3393030"/>
            <a:ext cx="792163" cy="719137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3309" name="Line 13"/>
          <p:cNvSpPr>
            <a:spLocks noChangeShapeType="1"/>
          </p:cNvSpPr>
          <p:nvPr/>
        </p:nvSpPr>
        <p:spPr bwMode="auto">
          <a:xfrm>
            <a:off x="3478937" y="4256629"/>
            <a:ext cx="2087562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3310" name="Line 14"/>
          <p:cNvSpPr>
            <a:spLocks noChangeShapeType="1"/>
          </p:cNvSpPr>
          <p:nvPr/>
        </p:nvSpPr>
        <p:spPr bwMode="auto">
          <a:xfrm>
            <a:off x="3550375" y="4401091"/>
            <a:ext cx="1439863" cy="71913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3311" name="Line 15"/>
          <p:cNvSpPr>
            <a:spLocks noChangeShapeType="1"/>
          </p:cNvSpPr>
          <p:nvPr/>
        </p:nvSpPr>
        <p:spPr bwMode="auto">
          <a:xfrm>
            <a:off x="3407500" y="4543966"/>
            <a:ext cx="504825" cy="71913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3312" name="Line 18"/>
          <p:cNvSpPr>
            <a:spLocks noChangeShapeType="1"/>
          </p:cNvSpPr>
          <p:nvPr/>
        </p:nvSpPr>
        <p:spPr bwMode="auto">
          <a:xfrm flipH="1">
            <a:off x="4271100" y="4256629"/>
            <a:ext cx="1368425" cy="10795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3313" name="Line 19"/>
          <p:cNvSpPr>
            <a:spLocks noChangeShapeType="1"/>
          </p:cNvSpPr>
          <p:nvPr/>
        </p:nvSpPr>
        <p:spPr bwMode="auto">
          <a:xfrm flipH="1">
            <a:off x="5350599" y="4507454"/>
            <a:ext cx="431800" cy="7921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3314" name="Line 21"/>
          <p:cNvSpPr>
            <a:spLocks noChangeShapeType="1"/>
          </p:cNvSpPr>
          <p:nvPr/>
        </p:nvSpPr>
        <p:spPr bwMode="auto">
          <a:xfrm>
            <a:off x="4342537" y="5480591"/>
            <a:ext cx="576262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Графы\картини\boy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54" y="5095553"/>
            <a:ext cx="489886" cy="108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Графы\картини\м4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5" b="95276" l="9524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063" y="3651792"/>
            <a:ext cx="60007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Графы\картини\boy_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35" y="2502734"/>
            <a:ext cx="743123" cy="90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Графы\картини\boy_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54" y="3345327"/>
            <a:ext cx="819820" cy="145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Графы\картини\м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61" y="5120230"/>
            <a:ext cx="766403" cy="115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97E9B-DE23-4FC4-A967-86F457DF6E38}" type="slidenum">
              <a:rPr lang="ru-RU" smtClean="0"/>
              <a:t>73</a:t>
            </a:fld>
            <a:endParaRPr lang="ru-RU"/>
          </a:p>
        </p:txBody>
      </p:sp>
      <p:pic>
        <p:nvPicPr>
          <p:cNvPr id="20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8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5" grpId="0" animBg="1"/>
      <p:bldP spid="183306" grpId="0" animBg="1"/>
      <p:bldP spid="183307" grpId="0" animBg="1"/>
      <p:bldP spid="183308" grpId="0" animBg="1"/>
      <p:bldP spid="183309" grpId="0" animBg="1"/>
      <p:bldP spid="183310" grpId="0" animBg="1"/>
      <p:bldP spid="183311" grpId="0" animBg="1"/>
      <p:bldP spid="183312" grpId="0" animBg="1"/>
      <p:bldP spid="183313" grpId="0" animBg="1"/>
      <p:bldP spid="18331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143000"/>
            <a:ext cx="8229600" cy="1371600"/>
          </a:xfrm>
        </p:spPr>
        <p:txBody>
          <a:bodyPr/>
          <a:lstStyle/>
          <a:p>
            <a:pPr eaLnBrk="1" hangingPunct="1"/>
            <a:r>
              <a:rPr lang="ru-RU" altLang="ru-RU" sz="3600" dirty="0"/>
              <a:t>Задача 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2268538"/>
            <a:ext cx="8424862" cy="57324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dirty="0" smtClean="0">
                <a:latin typeface="+mj-lt"/>
              </a:rPr>
              <a:t>Шесть девочек взяли напрокат двухместный велосипед. Построй граф, на котором будет показано, сколько вариантов пар может быть.</a:t>
            </a:r>
          </a:p>
          <a:p>
            <a:pPr marL="0" indent="0">
              <a:buNone/>
              <a:defRPr/>
            </a:pPr>
            <a:endParaRPr lang="ru-RU" dirty="0" smtClean="0">
              <a:latin typeface="+mj-lt"/>
            </a:endParaRPr>
          </a:p>
          <a:p>
            <a:pPr marL="0" indent="0">
              <a:buNone/>
              <a:defRPr/>
            </a:pPr>
            <a:endParaRPr lang="ru-RU" dirty="0" smtClean="0">
              <a:latin typeface="+mj-lt"/>
            </a:endParaRPr>
          </a:p>
          <a:p>
            <a:pPr marL="0" indent="0">
              <a:buNone/>
              <a:defRPr/>
            </a:pPr>
            <a:endParaRPr lang="ru-RU" dirty="0" smtClean="0">
              <a:latin typeface="+mj-lt"/>
            </a:endParaRPr>
          </a:p>
          <a:p>
            <a:pPr marL="0" indent="0">
              <a:buNone/>
              <a:defRPr/>
            </a:pPr>
            <a:endParaRPr lang="ru-RU" dirty="0" smtClean="0">
              <a:latin typeface="+mj-lt"/>
            </a:endParaRPr>
          </a:p>
          <a:p>
            <a:pPr marL="0" indent="0">
              <a:buNone/>
              <a:defRPr/>
            </a:pPr>
            <a:endParaRPr lang="ru-RU" dirty="0" smtClean="0">
              <a:latin typeface="+mj-lt"/>
            </a:endParaRPr>
          </a:p>
          <a:p>
            <a:pPr marL="0" indent="0" algn="ctr">
              <a:buNone/>
              <a:defRPr/>
            </a:pPr>
            <a:endParaRPr lang="ru-RU" sz="1800" dirty="0">
              <a:latin typeface="+mj-lt"/>
            </a:endParaRPr>
          </a:p>
          <a:p>
            <a:pPr marL="0" indent="0" algn="ctr">
              <a:buNone/>
              <a:defRPr/>
            </a:pPr>
            <a:endParaRPr lang="ru-RU" sz="1800" dirty="0">
              <a:latin typeface="+mj-lt"/>
            </a:endParaRPr>
          </a:p>
          <a:p>
            <a:pPr marL="0" indent="0" algn="ctr">
              <a:buNone/>
              <a:defRPr/>
            </a:pPr>
            <a:r>
              <a:rPr lang="ru-RU" sz="1800" dirty="0">
                <a:latin typeface="+mj-lt"/>
                <a:hlinkClick r:id="rId3" action="ppaction://hlinksldjump"/>
              </a:rPr>
              <a:t>Решение</a:t>
            </a:r>
            <a:endParaRPr lang="ru-RU" sz="1800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37" y="5148064"/>
            <a:ext cx="1490303" cy="99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Графы\картини\д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796136"/>
            <a:ext cx="726124" cy="12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user\Desktop\Графы\картини\д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292012"/>
            <a:ext cx="726124" cy="12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user\Desktop\Графы\картини\д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287777"/>
            <a:ext cx="726124" cy="12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user\Desktop\Графы\картини\д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55833"/>
            <a:ext cx="726124" cy="12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user\Desktop\Графы\картини\д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825" y="3913222"/>
            <a:ext cx="726124" cy="12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user\Desktop\Графы\картини\д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368" y="4207950"/>
            <a:ext cx="726124" cy="12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97E9B-DE23-4FC4-A967-86F457DF6E38}" type="slidenum">
              <a:rPr lang="ru-RU" smtClean="0"/>
              <a:t>74</a:t>
            </a:fld>
            <a:endParaRPr lang="ru-RU"/>
          </a:p>
        </p:txBody>
      </p:sp>
      <p:pic>
        <p:nvPicPr>
          <p:cNvPr id="12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6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43000"/>
            <a:ext cx="8229600" cy="1125538"/>
          </a:xfrm>
        </p:spPr>
        <p:txBody>
          <a:bodyPr/>
          <a:lstStyle/>
          <a:p>
            <a:pPr eaLnBrk="1" hangingPunct="1"/>
            <a:r>
              <a:rPr lang="ru-RU" altLang="ru-RU" sz="3600" dirty="0"/>
              <a:t>Задача </a:t>
            </a:r>
          </a:p>
        </p:txBody>
      </p:sp>
      <p:sp>
        <p:nvSpPr>
          <p:cNvPr id="149513" name="Line 10"/>
          <p:cNvSpPr>
            <a:spLocks noChangeShapeType="1"/>
          </p:cNvSpPr>
          <p:nvPr/>
        </p:nvSpPr>
        <p:spPr bwMode="auto">
          <a:xfrm flipV="1">
            <a:off x="2484439" y="2987676"/>
            <a:ext cx="1582737" cy="79216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514" name="Line 11"/>
          <p:cNvSpPr>
            <a:spLocks noChangeShapeType="1"/>
          </p:cNvSpPr>
          <p:nvPr/>
        </p:nvSpPr>
        <p:spPr bwMode="auto">
          <a:xfrm>
            <a:off x="4787901" y="2916239"/>
            <a:ext cx="1368425" cy="71913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515" name="Line 12"/>
          <p:cNvSpPr>
            <a:spLocks noChangeShapeType="1"/>
          </p:cNvSpPr>
          <p:nvPr/>
        </p:nvSpPr>
        <p:spPr bwMode="auto">
          <a:xfrm>
            <a:off x="4787901" y="3708400"/>
            <a:ext cx="1584325" cy="19431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516" name="Line 13"/>
          <p:cNvSpPr>
            <a:spLocks noChangeShapeType="1"/>
          </p:cNvSpPr>
          <p:nvPr/>
        </p:nvSpPr>
        <p:spPr bwMode="auto">
          <a:xfrm>
            <a:off x="4500564" y="3635376"/>
            <a:ext cx="142875" cy="22320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517" name="Line 14"/>
          <p:cNvSpPr>
            <a:spLocks noChangeShapeType="1"/>
          </p:cNvSpPr>
          <p:nvPr/>
        </p:nvSpPr>
        <p:spPr bwMode="auto">
          <a:xfrm flipH="1">
            <a:off x="2843214" y="3708401"/>
            <a:ext cx="1368425" cy="208756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518" name="Line 15"/>
          <p:cNvSpPr>
            <a:spLocks noChangeShapeType="1"/>
          </p:cNvSpPr>
          <p:nvPr/>
        </p:nvSpPr>
        <p:spPr bwMode="auto">
          <a:xfrm>
            <a:off x="2268538" y="4284664"/>
            <a:ext cx="215900" cy="93503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519" name="Line 16"/>
          <p:cNvSpPr>
            <a:spLocks noChangeShapeType="1"/>
          </p:cNvSpPr>
          <p:nvPr/>
        </p:nvSpPr>
        <p:spPr bwMode="auto">
          <a:xfrm>
            <a:off x="2843214" y="6084889"/>
            <a:ext cx="1584325" cy="14287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520" name="Line 17"/>
          <p:cNvSpPr>
            <a:spLocks noChangeShapeType="1"/>
          </p:cNvSpPr>
          <p:nvPr/>
        </p:nvSpPr>
        <p:spPr bwMode="auto">
          <a:xfrm flipV="1">
            <a:off x="5076825" y="6011864"/>
            <a:ext cx="1295400" cy="2889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521" name="Line 18"/>
          <p:cNvSpPr>
            <a:spLocks noChangeShapeType="1"/>
          </p:cNvSpPr>
          <p:nvPr/>
        </p:nvSpPr>
        <p:spPr bwMode="auto">
          <a:xfrm>
            <a:off x="6659564" y="4356100"/>
            <a:ext cx="73025" cy="863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522" name="Line 19"/>
          <p:cNvSpPr>
            <a:spLocks noChangeShapeType="1"/>
          </p:cNvSpPr>
          <p:nvPr/>
        </p:nvSpPr>
        <p:spPr bwMode="auto">
          <a:xfrm>
            <a:off x="2484439" y="3924301"/>
            <a:ext cx="2016125" cy="22320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523" name="Line 20"/>
          <p:cNvSpPr>
            <a:spLocks noChangeShapeType="1"/>
          </p:cNvSpPr>
          <p:nvPr/>
        </p:nvSpPr>
        <p:spPr bwMode="auto">
          <a:xfrm flipV="1">
            <a:off x="5076825" y="4356101"/>
            <a:ext cx="1295400" cy="18002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524" name="Line 21"/>
          <p:cNvSpPr>
            <a:spLocks noChangeShapeType="1"/>
          </p:cNvSpPr>
          <p:nvPr/>
        </p:nvSpPr>
        <p:spPr bwMode="auto">
          <a:xfrm flipV="1">
            <a:off x="2771775" y="4067175"/>
            <a:ext cx="3455988" cy="187325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525" name="Line 22"/>
          <p:cNvSpPr>
            <a:spLocks noChangeShapeType="1"/>
          </p:cNvSpPr>
          <p:nvPr/>
        </p:nvSpPr>
        <p:spPr bwMode="auto">
          <a:xfrm>
            <a:off x="2555876" y="3851275"/>
            <a:ext cx="3744913" cy="187325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526" name="Line 23"/>
          <p:cNvSpPr>
            <a:spLocks noChangeShapeType="1"/>
          </p:cNvSpPr>
          <p:nvPr/>
        </p:nvSpPr>
        <p:spPr bwMode="auto">
          <a:xfrm>
            <a:off x="2843214" y="5651500"/>
            <a:ext cx="3457575" cy="21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527" name="Line 24"/>
          <p:cNvSpPr>
            <a:spLocks noChangeShapeType="1"/>
          </p:cNvSpPr>
          <p:nvPr/>
        </p:nvSpPr>
        <p:spPr bwMode="auto">
          <a:xfrm>
            <a:off x="2627313" y="3779838"/>
            <a:ext cx="3529012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6" name="Picture 3" descr="C:\Users\user\Desktop\Графы\картини\д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50" y="5868397"/>
            <a:ext cx="726124" cy="12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user\Desktop\Графы\картини\д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76" y="5173571"/>
            <a:ext cx="726124" cy="12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user\Desktop\Графы\картини\д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51" y="3046277"/>
            <a:ext cx="726124" cy="12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user\Desktop\Графы\картини\д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45" y="2456602"/>
            <a:ext cx="726124" cy="12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user\Desktop\Графы\картини\д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086008"/>
            <a:ext cx="726124" cy="12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user\Desktop\Графы\картини\д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501" y="5297063"/>
            <a:ext cx="726124" cy="12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97E9B-DE23-4FC4-A967-86F457DF6E38}" type="slidenum">
              <a:rPr lang="ru-RU" smtClean="0"/>
              <a:t>75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7545" y="7236297"/>
            <a:ext cx="3968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15 пар</a:t>
            </a:r>
          </a:p>
        </p:txBody>
      </p:sp>
      <p:pic>
        <p:nvPicPr>
          <p:cNvPr id="32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4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49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4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4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149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0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0" grpId="0"/>
      <p:bldP spid="149513" grpId="0" animBg="1"/>
      <p:bldP spid="149514" grpId="0" animBg="1"/>
      <p:bldP spid="149515" grpId="0" animBg="1"/>
      <p:bldP spid="149516" grpId="0" animBg="1"/>
      <p:bldP spid="149517" grpId="0" animBg="1"/>
      <p:bldP spid="149518" grpId="0" animBg="1"/>
      <p:bldP spid="149519" grpId="0" animBg="1"/>
      <p:bldP spid="149520" grpId="0" animBg="1"/>
      <p:bldP spid="149521" grpId="0" animBg="1"/>
      <p:bldP spid="149522" grpId="0" animBg="1"/>
      <p:bldP spid="149523" grpId="0" animBg="1"/>
      <p:bldP spid="149524" grpId="0" animBg="1"/>
      <p:bldP spid="149525" grpId="0" animBg="1"/>
      <p:bldP spid="149526" grpId="0" animBg="1"/>
      <p:bldP spid="14952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264" y="827585"/>
            <a:ext cx="5078792" cy="5037388"/>
            <a:chOff x="233501" y="148252"/>
            <a:chExt cx="5248910" cy="58940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39" y="982980"/>
              <a:ext cx="5237988" cy="50139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223" y="1007363"/>
              <a:ext cx="5134356" cy="49103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955" y="1149096"/>
              <a:ext cx="4855464" cy="46314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733" y="873221"/>
              <a:ext cx="4884765" cy="51689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258845" y="7259363"/>
            <a:ext cx="4465558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800" b="1" i="1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r>
              <a:rPr sz="2800" b="1" i="1" spc="-26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i="1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r>
              <a:rPr sz="2800" b="1" i="1" spc="-23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i="1" spc="-8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</a:t>
            </a:r>
            <a:r>
              <a:rPr sz="2800" b="1" i="1" spc="-8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sz="2800" b="1" i="1" spc="-8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68987" y="1887552"/>
            <a:ext cx="3559016" cy="27154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759" marR="3810" indent="-346710">
              <a:spcBef>
                <a:spcPts val="75"/>
              </a:spcBef>
            </a:pP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000" spc="-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</a:t>
            </a:r>
            <a:r>
              <a:rPr sz="2000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</a:t>
            </a:r>
            <a:r>
              <a:rPr sz="2000" spc="-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понять</a:t>
            </a:r>
            <a:r>
              <a:rPr sz="2000" spc="-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решение, </a:t>
            </a:r>
            <a:r>
              <a:rPr sz="2000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</a:t>
            </a:r>
            <a:r>
              <a:rPr sz="20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перевоплощаться</a:t>
            </a:r>
            <a:r>
              <a:rPr sz="2000" spc="-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3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254" algn="ctr">
              <a:spcBef>
                <a:spcPts val="296"/>
              </a:spcBef>
            </a:pPr>
            <a:r>
              <a:rPr sz="2000" b="1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РОЛИ</a:t>
            </a:r>
            <a:r>
              <a:rPr sz="2000" b="1" spc="-124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8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МЫСЛИТЕЛЯ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56"/>
              </a:spcBef>
            </a:pPr>
            <a:endParaRPr sz="1800" dirty="0">
              <a:latin typeface="Arial"/>
              <a:cs typeface="Arial"/>
            </a:endParaRPr>
          </a:p>
          <a:p>
            <a:pPr marL="164783" algn="ctr">
              <a:spcBef>
                <a:spcPts val="4"/>
              </a:spcBef>
            </a:pPr>
            <a:endParaRPr lang="ru-RU" sz="2400" spc="-8" dirty="0" smtClean="0">
              <a:solidFill>
                <a:srgbClr val="7E7E7E"/>
              </a:solidFill>
              <a:latin typeface="Microsoft Sans Serif"/>
              <a:cs typeface="Microsoft Sans Serif"/>
            </a:endParaRPr>
          </a:p>
          <a:p>
            <a:pPr marL="164783" algn="ctr">
              <a:spcBef>
                <a:spcPts val="4"/>
              </a:spcBef>
            </a:pPr>
            <a:endParaRPr lang="ru-RU" sz="2400" spc="-8" dirty="0" smtClean="0">
              <a:solidFill>
                <a:srgbClr val="7E7E7E"/>
              </a:solidFill>
              <a:latin typeface="Microsoft Sans Serif"/>
              <a:cs typeface="Microsoft Sans Serif"/>
            </a:endParaRPr>
          </a:p>
          <a:p>
            <a:pPr marL="164783" algn="ctr">
              <a:spcBef>
                <a:spcPts val="4"/>
              </a:spcBef>
            </a:pPr>
            <a:r>
              <a:rPr sz="2400" spc="-8" dirty="0" err="1" smtClean="0">
                <a:solidFill>
                  <a:srgbClr val="7E7E7E"/>
                </a:solidFill>
                <a:latin typeface="Microsoft Sans Serif"/>
                <a:cs typeface="Microsoft Sans Serif"/>
              </a:rPr>
              <a:t>фотограф</a:t>
            </a:r>
            <a:endParaRPr sz="2400" dirty="0"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866554" y="4766932"/>
            <a:ext cx="2817449" cy="2399857"/>
            <a:chOff x="6755892" y="3831335"/>
            <a:chExt cx="3063240" cy="261874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5892" y="4913375"/>
              <a:ext cx="720851" cy="7193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05116" y="5728715"/>
              <a:ext cx="719327" cy="72085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06384" y="5728715"/>
              <a:ext cx="719327" cy="7208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50452" y="3831335"/>
              <a:ext cx="719327" cy="7193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99804" y="4913375"/>
              <a:ext cx="719327" cy="7193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69252" y="3831335"/>
              <a:ext cx="719327" cy="7193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71447" y="4349239"/>
              <a:ext cx="1191338" cy="12792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15367" y="4164304"/>
              <a:ext cx="1701744" cy="15415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12964" y="4314443"/>
              <a:ext cx="1156716" cy="1197863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943601" y="4485133"/>
            <a:ext cx="540638" cy="540638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584707" y="4654272"/>
            <a:ext cx="1531272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spc="-34" dirty="0">
                <a:solidFill>
                  <a:srgbClr val="7E7E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разведчик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77075" y="6432195"/>
            <a:ext cx="1887413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spc="-19" dirty="0">
                <a:solidFill>
                  <a:srgbClr val="7E7E7E"/>
                </a:solidFill>
                <a:latin typeface="Microsoft Sans Serif"/>
                <a:cs typeface="Microsoft Sans Serif"/>
              </a:rPr>
              <a:t>навигатор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72455" y="5819737"/>
            <a:ext cx="1294452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spc="-23" dirty="0">
                <a:solidFill>
                  <a:srgbClr val="7E7E7E"/>
                </a:solidFill>
                <a:latin typeface="Microsoft Sans Serif"/>
                <a:cs typeface="Microsoft Sans Serif"/>
              </a:rPr>
              <a:t>эксперт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64336" y="5389850"/>
            <a:ext cx="1663433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spc="-26" dirty="0">
                <a:solidFill>
                  <a:srgbClr val="7E7E7E"/>
                </a:solidFill>
                <a:latin typeface="Microsoft Sans Serif"/>
                <a:cs typeface="Microsoft Sans Serif"/>
              </a:rPr>
              <a:t>переводчик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37506" y="6425337"/>
            <a:ext cx="1478695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spc="-8" dirty="0">
                <a:solidFill>
                  <a:srgbClr val="7E7E7E"/>
                </a:solidFill>
                <a:latin typeface="Microsoft Sans Serif"/>
                <a:cs typeface="Microsoft Sans Serif"/>
              </a:rPr>
              <a:t>мастер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37506" y="5220090"/>
            <a:ext cx="1149837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spc="-8" dirty="0">
                <a:solidFill>
                  <a:srgbClr val="7E7E7E"/>
                </a:solidFill>
                <a:latin typeface="Microsoft Sans Serif"/>
                <a:cs typeface="Microsoft Sans Serif"/>
              </a:rPr>
              <a:t>магистр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1058435" y="450980"/>
            <a:ext cx="8229600" cy="15240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Роли при решении задач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8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5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3768" y="2051720"/>
            <a:ext cx="658640" cy="61055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51840" y="882246"/>
            <a:ext cx="4877753" cy="346729"/>
          </a:xfrm>
          <a:prstGeom prst="rect">
            <a:avLst/>
          </a:prstGeom>
        </p:spPr>
        <p:txBody>
          <a:bodyPr vert="horz" wrap="square" lIns="0" tIns="11906" rIns="0" bIns="0" rtlCol="0" anchor="ctr">
            <a:spAutoFit/>
          </a:bodyPr>
          <a:lstStyle/>
          <a:p>
            <a:pPr marL="9525">
              <a:spcBef>
                <a:spcPts val="94"/>
              </a:spcBef>
            </a:pPr>
            <a:r>
              <a:rPr sz="2175" dirty="0"/>
              <a:t>2</a:t>
            </a:r>
            <a:r>
              <a:rPr sz="2175" spc="-60" dirty="0"/>
              <a:t> </a:t>
            </a:r>
            <a:r>
              <a:rPr sz="2175" spc="-8" dirty="0"/>
              <a:t>ЭТАП:</a:t>
            </a:r>
            <a:r>
              <a:rPr sz="2175" spc="-64" dirty="0"/>
              <a:t> </a:t>
            </a:r>
            <a:r>
              <a:rPr sz="2175" dirty="0">
                <a:solidFill>
                  <a:srgbClr val="FF6600"/>
                </a:solidFill>
              </a:rPr>
              <a:t>РАЗБОР</a:t>
            </a:r>
            <a:r>
              <a:rPr sz="2175" spc="-38" dirty="0">
                <a:solidFill>
                  <a:srgbClr val="FF6600"/>
                </a:solidFill>
              </a:rPr>
              <a:t> </a:t>
            </a:r>
            <a:r>
              <a:rPr sz="2175" dirty="0">
                <a:solidFill>
                  <a:srgbClr val="FF6600"/>
                </a:solidFill>
              </a:rPr>
              <a:t>РЕШЕНИЯ</a:t>
            </a:r>
            <a:r>
              <a:rPr sz="2175" spc="-26" dirty="0">
                <a:solidFill>
                  <a:srgbClr val="FF6600"/>
                </a:solidFill>
              </a:rPr>
              <a:t> </a:t>
            </a:r>
            <a:r>
              <a:rPr sz="2175" spc="-8" dirty="0">
                <a:solidFill>
                  <a:srgbClr val="FF6600"/>
                </a:solidFill>
              </a:rPr>
              <a:t>ЗАДАЧ</a:t>
            </a:r>
            <a:endParaRPr sz="2175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3473" y="3099816"/>
            <a:ext cx="763524" cy="7875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97671" y="2771800"/>
            <a:ext cx="671375" cy="6501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9207" y="3607619"/>
            <a:ext cx="897665" cy="7744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17708" y="3654270"/>
            <a:ext cx="824700" cy="63876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5697" y="4089654"/>
            <a:ext cx="637343" cy="84353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73790" y="4647515"/>
            <a:ext cx="632084" cy="61824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82607" y="5571320"/>
            <a:ext cx="612667" cy="58179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70436" y="5135503"/>
            <a:ext cx="725512" cy="83774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82607" y="6507598"/>
            <a:ext cx="543927" cy="57754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399025" y="7378682"/>
            <a:ext cx="612667" cy="63749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89752" y="1159141"/>
            <a:ext cx="7801928" cy="6704560"/>
          </a:xfrm>
          <a:prstGeom prst="rect">
            <a:avLst/>
          </a:prstGeom>
        </p:spPr>
        <p:txBody>
          <a:bodyPr vert="horz" wrap="square" lIns="0" tIns="142399" rIns="0" bIns="0" rtlCol="0">
            <a:spAutoFit/>
          </a:bodyPr>
          <a:lstStyle/>
          <a:p>
            <a:pPr marL="9525">
              <a:spcBef>
                <a:spcPts val="1121"/>
              </a:spcBef>
            </a:pPr>
            <a:r>
              <a:rPr sz="2400" b="1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Роли</a:t>
            </a:r>
            <a:r>
              <a:rPr sz="2400" b="1" spc="-86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мыслителя</a:t>
            </a:r>
            <a:r>
              <a:rPr sz="2400" b="1" spc="-64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8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</a:t>
            </a:r>
            <a:r>
              <a:rPr sz="2400" b="1" spc="-79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400" b="1" spc="-75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каждом</a:t>
            </a:r>
            <a:r>
              <a:rPr sz="2400" b="1" spc="-79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этапе</a:t>
            </a:r>
            <a:r>
              <a:rPr sz="2400" b="1" spc="-56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sz="2400" b="1" spc="-71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</a:t>
            </a:r>
            <a:r>
              <a:rPr sz="2400" b="1" spc="-79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8" dirty="0">
                <a:solidFill>
                  <a:srgbClr val="00AF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задачей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09349">
              <a:lnSpc>
                <a:spcPts val="1590"/>
              </a:lnSpc>
              <a:spcBef>
                <a:spcPts val="840"/>
              </a:spcBef>
            </a:pPr>
            <a:r>
              <a:rPr sz="2000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2000" spc="-15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9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ФОТОГРАФА:</a:t>
            </a:r>
            <a:r>
              <a:rPr sz="2000" spc="-30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</a:t>
            </a:r>
            <a:r>
              <a:rPr sz="2000" spc="-3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прочитать</a:t>
            </a:r>
            <a:r>
              <a:rPr sz="2000" spc="-2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задачу, 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представить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09349">
              <a:lnSpc>
                <a:spcPts val="1590"/>
              </a:lnSpc>
            </a:pP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«картинку»,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выделить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r>
              <a:rPr sz="2000" spc="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000" spc="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1254">
              <a:lnSpc>
                <a:spcPts val="1590"/>
              </a:lnSpc>
              <a:spcBef>
                <a:spcPts val="1358"/>
              </a:spcBef>
            </a:pPr>
            <a:r>
              <a:rPr sz="2000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2000" spc="-4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38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РАЗВЕДЧИКА:</a:t>
            </a:r>
            <a:r>
              <a:rPr sz="2000" spc="-41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</a:t>
            </a:r>
            <a:r>
              <a:rPr sz="2000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взаимосвязи</a:t>
            </a:r>
            <a:r>
              <a:rPr sz="2000" spc="-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1254">
              <a:lnSpc>
                <a:spcPts val="1590"/>
              </a:lnSpc>
            </a:pP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объектами</a:t>
            </a:r>
            <a:r>
              <a:rPr sz="2000" spc="-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задачи,</a:t>
            </a:r>
            <a:r>
              <a:rPr sz="2000" spc="-2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высказать</a:t>
            </a:r>
            <a:r>
              <a:rPr sz="2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идеи,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выдвинуть</a:t>
            </a:r>
            <a:r>
              <a:rPr sz="2000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гипотезы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21255">
              <a:lnSpc>
                <a:spcPts val="1590"/>
              </a:lnSpc>
              <a:spcBef>
                <a:spcPts val="1073"/>
              </a:spcBef>
            </a:pPr>
            <a:r>
              <a:rPr sz="2000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2000" spc="-15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30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ПЕРЕВОДЧИКА:</a:t>
            </a:r>
            <a:r>
              <a:rPr sz="2000" spc="-41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построить</a:t>
            </a:r>
            <a:r>
              <a:rPr sz="2000" spc="-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</a:t>
            </a:r>
            <a:r>
              <a:rPr sz="2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21255">
              <a:lnSpc>
                <a:spcPts val="1590"/>
              </a:lnSpc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(известную</a:t>
            </a:r>
            <a:r>
              <a:rPr sz="20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sz="2000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свою)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3"/>
              </a:spcBef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21255"/>
            <a:r>
              <a:rPr sz="2000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2000" spc="11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34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НАВИГАТОРА:</a:t>
            </a:r>
            <a:r>
              <a:rPr sz="2000" spc="-8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sz="2000" spc="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39"/>
              </a:spcBef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35066" marR="754380">
              <a:lnSpc>
                <a:spcPts val="1515"/>
              </a:lnSpc>
            </a:pPr>
            <a:r>
              <a:rPr sz="2000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2000" spc="11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МАСТЕРА:</a:t>
            </a:r>
            <a:r>
              <a:rPr sz="2000" spc="-15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осуществить</a:t>
            </a:r>
            <a:r>
              <a:rPr sz="2000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sz="2000" spc="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3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000" spc="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красиво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</a:t>
            </a:r>
            <a:r>
              <a:rPr sz="2000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рассуждения, вычисления,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</a:t>
            </a:r>
            <a:r>
              <a:rPr sz="2000" spc="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000" spc="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т.д.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14"/>
              </a:spcBef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49353"/>
            <a:r>
              <a:rPr sz="2000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2000" spc="11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23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ЭКСПЕРТА:</a:t>
            </a:r>
            <a:r>
              <a:rPr sz="2000" spc="-15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</a:t>
            </a:r>
            <a:r>
              <a:rPr sz="20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правильность</a:t>
            </a:r>
            <a:r>
              <a:rPr sz="20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39"/>
              </a:spcBef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49353" marR="279559">
              <a:lnSpc>
                <a:spcPts val="1515"/>
              </a:lnSpc>
            </a:pPr>
            <a:r>
              <a:rPr sz="2000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2000" spc="-15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МАГИСТРА:</a:t>
            </a:r>
            <a:r>
              <a:rPr sz="2000" spc="-41" dirty="0">
                <a:solidFill>
                  <a:srgbClr val="006F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</a:t>
            </a:r>
            <a:r>
              <a:rPr sz="2000" spc="-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выводы,</a:t>
            </a:r>
            <a:r>
              <a:rPr sz="2000" spc="-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достигнуто</a:t>
            </a:r>
            <a:r>
              <a:rPr sz="2000" spc="-2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000" spc="-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ещё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</a:t>
            </a:r>
            <a:r>
              <a:rPr sz="2000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улучшить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50094" y="4559476"/>
            <a:ext cx="766555" cy="85476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80801" y="5741384"/>
            <a:ext cx="594309" cy="69801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56295" y="6107218"/>
            <a:ext cx="746000" cy="907195"/>
          </a:xfrm>
          <a:prstGeom prst="rect">
            <a:avLst/>
          </a:prstGeom>
        </p:spPr>
      </p:pic>
      <p:pic>
        <p:nvPicPr>
          <p:cNvPr id="18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576" y="7447196"/>
            <a:ext cx="1360232" cy="138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8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Овал 60">
            <a:extLst>
              <a:ext uri="{FF2B5EF4-FFF2-40B4-BE49-F238E27FC236}">
                <a16:creationId xmlns:a16="http://schemas.microsoft.com/office/drawing/2014/main" id="{C0845F25-638F-1D73-4A87-EEF505F06D04}"/>
              </a:ext>
            </a:extLst>
          </p:cNvPr>
          <p:cNvSpPr/>
          <p:nvPr/>
        </p:nvSpPr>
        <p:spPr>
          <a:xfrm>
            <a:off x="39752" y="2037577"/>
            <a:ext cx="630000" cy="630000"/>
          </a:xfrm>
          <a:prstGeom prst="ellipse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162ADB-76B5-BB0A-CF46-72D5998CA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51" y="2861633"/>
            <a:ext cx="3640777" cy="34740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F898F-B3F3-45A0-42F8-6071FCE4A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4" t="15122" r="13710" b="10769"/>
          <a:stretch/>
        </p:blipFill>
        <p:spPr>
          <a:xfrm rot="16396911">
            <a:off x="86380" y="2338902"/>
            <a:ext cx="3877773" cy="3662755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DD5280-BAC4-2323-0C82-A9185879603D}"/>
              </a:ext>
            </a:extLst>
          </p:cNvPr>
          <p:cNvSpPr txBox="1"/>
          <p:nvPr/>
        </p:nvSpPr>
        <p:spPr>
          <a:xfrm>
            <a:off x="354751" y="6592915"/>
            <a:ext cx="2327483" cy="707886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Решение есть всег</a:t>
            </a:r>
            <a:r>
              <a:rPr lang="ru-RU" sz="2000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ДА</a:t>
            </a:r>
            <a:r>
              <a:rPr lang="ru-RU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4F344-A1D5-BC38-DEA8-8AAAD41E7292}"/>
              </a:ext>
            </a:extLst>
          </p:cNvPr>
          <p:cNvSpPr txBox="1"/>
          <p:nvPr/>
        </p:nvSpPr>
        <p:spPr>
          <a:xfrm>
            <a:off x="3131840" y="1242721"/>
            <a:ext cx="3878743" cy="646331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2 ШАГ:</a:t>
            </a:r>
          </a:p>
          <a:p>
            <a:pPr algn="ctr"/>
            <a:r>
              <a:rPr lang="ru-RU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РАЗБОР РЕШЕНИЯ ЗАДАЧИ</a:t>
            </a:r>
          </a:p>
        </p:txBody>
      </p:sp>
      <p:pic>
        <p:nvPicPr>
          <p:cNvPr id="4" name="Picture 2" descr="Как очистить от пластилина одежду, мебель и ребенка: 19 проверенных  способов | PARENTS">
            <a:extLst>
              <a:ext uri="{FF2B5EF4-FFF2-40B4-BE49-F238E27FC236}">
                <a16:creationId xmlns:a16="http://schemas.microsoft.com/office/drawing/2014/main" id="{5F630F9F-B2EA-414B-0EFF-756959687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2"/>
          <a:stretch/>
        </p:blipFill>
        <p:spPr bwMode="auto">
          <a:xfrm>
            <a:off x="4368644" y="3749649"/>
            <a:ext cx="3600670" cy="2563988"/>
          </a:xfrm>
          <a:prstGeom prst="roundRect">
            <a:avLst>
              <a:gd name="adj" fmla="val 579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8000BE-71F8-46CA-FC2E-D41DC90F879E}"/>
              </a:ext>
            </a:extLst>
          </p:cNvPr>
          <p:cNvSpPr txBox="1"/>
          <p:nvPr/>
        </p:nvSpPr>
        <p:spPr>
          <a:xfrm>
            <a:off x="3810000" y="3132235"/>
            <a:ext cx="4457700" cy="369332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Задача № 1. ФИГУРЫ</a:t>
            </a:r>
          </a:p>
        </p:txBody>
      </p:sp>
      <p:pic>
        <p:nvPicPr>
          <p:cNvPr id="16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7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Овал 60">
            <a:extLst>
              <a:ext uri="{FF2B5EF4-FFF2-40B4-BE49-F238E27FC236}">
                <a16:creationId xmlns:a16="http://schemas.microsoft.com/office/drawing/2014/main" id="{C0845F25-638F-1D73-4A87-EEF505F06D04}"/>
              </a:ext>
            </a:extLst>
          </p:cNvPr>
          <p:cNvSpPr/>
          <p:nvPr/>
        </p:nvSpPr>
        <p:spPr>
          <a:xfrm>
            <a:off x="39752" y="2037577"/>
            <a:ext cx="630000" cy="630000"/>
          </a:xfrm>
          <a:prstGeom prst="ellipse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BE4D2D-D8FB-C131-CB34-9804AAF6760F}"/>
              </a:ext>
            </a:extLst>
          </p:cNvPr>
          <p:cNvSpPr txBox="1"/>
          <p:nvPr/>
        </p:nvSpPr>
        <p:spPr>
          <a:xfrm>
            <a:off x="372706" y="3132005"/>
            <a:ext cx="787927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№ 1. Фигуры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Оля вылепила из разноцветного пластилина фигуры и разложила их на столе.  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Раскрась фигуры: 	С – синим,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К – красным,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Ж – жёлтым.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Аня все круги переделала на квадраты и положила фигуры на прежние места. 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Нарисуй, что получилось.</a:t>
            </a:r>
          </a:p>
          <a:p>
            <a:pPr algn="just">
              <a:spcAft>
                <a:spcPts val="30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____________________________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Потом Сева из каждого треугольника вылепил круг.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Нарисуй, что получилось.  </a:t>
            </a:r>
          </a:p>
          <a:p>
            <a:pPr algn="just">
              <a:spcAft>
                <a:spcPts val="30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		____________________________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После него Петя каждый квадрат переделал на треугольник.                              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Нарисуй фигуры, которые теперь лежат на столе.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	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Сколько всего у этих фигур углов?</a:t>
            </a:r>
          </a:p>
          <a:p>
            <a:pPr indent="806450" algn="just">
              <a:spcBef>
                <a:spcPts val="300"/>
              </a:spcBef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ЗАПИШИ ОТВЕТ: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___________________________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F1AA057-6558-CAB7-519B-403FF0365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586" y="2050807"/>
            <a:ext cx="838380" cy="868072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F328171-1118-504D-AB1F-A87434D073DA}"/>
              </a:ext>
            </a:extLst>
          </p:cNvPr>
          <p:cNvGrpSpPr/>
          <p:nvPr/>
        </p:nvGrpSpPr>
        <p:grpSpPr>
          <a:xfrm>
            <a:off x="4038600" y="3795322"/>
            <a:ext cx="2775530" cy="510496"/>
            <a:chOff x="6350" y="0"/>
            <a:chExt cx="2866426" cy="517525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3F12EEBD-14AE-17CB-431A-896BD11E1B64}"/>
                </a:ext>
              </a:extLst>
            </p:cNvPr>
            <p:cNvSpPr/>
            <p:nvPr/>
          </p:nvSpPr>
          <p:spPr>
            <a:xfrm>
              <a:off x="6350" y="0"/>
              <a:ext cx="390525" cy="39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83C16B80-EB7A-1307-42A7-CE5EF54F7CAD}"/>
                </a:ext>
              </a:extLst>
            </p:cNvPr>
            <p:cNvSpPr/>
            <p:nvPr/>
          </p:nvSpPr>
          <p:spPr>
            <a:xfrm>
              <a:off x="2482251" y="0"/>
              <a:ext cx="390525" cy="39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38242A20-2CEB-5149-E7C5-AB9A06EF1990}"/>
                </a:ext>
              </a:extLst>
            </p:cNvPr>
            <p:cNvSpPr/>
            <p:nvPr/>
          </p:nvSpPr>
          <p:spPr>
            <a:xfrm>
              <a:off x="1530350" y="0"/>
              <a:ext cx="390525" cy="3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8315AC3F-92F7-8E74-709B-5B11E4AC3382}"/>
                </a:ext>
              </a:extLst>
            </p:cNvPr>
            <p:cNvSpPr/>
            <p:nvPr/>
          </p:nvSpPr>
          <p:spPr>
            <a:xfrm>
              <a:off x="501650" y="0"/>
              <a:ext cx="390525" cy="3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50" name="Равнобедренный треугольник 49">
              <a:extLst>
                <a:ext uri="{FF2B5EF4-FFF2-40B4-BE49-F238E27FC236}">
                  <a16:creationId xmlns:a16="http://schemas.microsoft.com/office/drawing/2014/main" id="{19139162-A4BA-7298-C1B9-A3B3C128252C}"/>
                </a:ext>
              </a:extLst>
            </p:cNvPr>
            <p:cNvSpPr/>
            <p:nvPr/>
          </p:nvSpPr>
          <p:spPr>
            <a:xfrm>
              <a:off x="990600" y="0"/>
              <a:ext cx="428625" cy="396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51" name="Равнобедренный треугольник 50">
              <a:extLst>
                <a:ext uri="{FF2B5EF4-FFF2-40B4-BE49-F238E27FC236}">
                  <a16:creationId xmlns:a16="http://schemas.microsoft.com/office/drawing/2014/main" id="{FD70BEF9-B74B-61B7-659D-29AAD2523884}"/>
                </a:ext>
              </a:extLst>
            </p:cNvPr>
            <p:cNvSpPr/>
            <p:nvPr/>
          </p:nvSpPr>
          <p:spPr>
            <a:xfrm>
              <a:off x="2019300" y="0"/>
              <a:ext cx="428625" cy="396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52" name="Надпись 35">
              <a:extLst>
                <a:ext uri="{FF2B5EF4-FFF2-40B4-BE49-F238E27FC236}">
                  <a16:creationId xmlns:a16="http://schemas.microsoft.com/office/drawing/2014/main" id="{AE78F3F8-6FEA-AAB6-E5AC-F6F18E185C95}"/>
                </a:ext>
              </a:extLst>
            </p:cNvPr>
            <p:cNvSpPr txBox="1"/>
            <p:nvPr/>
          </p:nvSpPr>
          <p:spPr>
            <a:xfrm>
              <a:off x="16508" y="80645"/>
              <a:ext cx="390525" cy="3810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</a:t>
              </a:r>
            </a:p>
          </p:txBody>
        </p:sp>
        <p:sp>
          <p:nvSpPr>
            <p:cNvPr id="53" name="Надпись 36">
              <a:extLst>
                <a:ext uri="{FF2B5EF4-FFF2-40B4-BE49-F238E27FC236}">
                  <a16:creationId xmlns:a16="http://schemas.microsoft.com/office/drawing/2014/main" id="{D730FACD-8568-5524-D78C-C6928CAC0743}"/>
                </a:ext>
              </a:extLst>
            </p:cNvPr>
            <p:cNvSpPr txBox="1"/>
            <p:nvPr/>
          </p:nvSpPr>
          <p:spPr>
            <a:xfrm>
              <a:off x="514350" y="88900"/>
              <a:ext cx="390525" cy="4286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</a:t>
              </a:r>
            </a:p>
          </p:txBody>
        </p:sp>
        <p:sp>
          <p:nvSpPr>
            <p:cNvPr id="54" name="Надпись 37">
              <a:extLst>
                <a:ext uri="{FF2B5EF4-FFF2-40B4-BE49-F238E27FC236}">
                  <a16:creationId xmlns:a16="http://schemas.microsoft.com/office/drawing/2014/main" id="{B8B15C2A-C1F8-470F-5DB9-C418FAD362C6}"/>
                </a:ext>
              </a:extLst>
            </p:cNvPr>
            <p:cNvSpPr txBox="1"/>
            <p:nvPr/>
          </p:nvSpPr>
          <p:spPr>
            <a:xfrm>
              <a:off x="1022350" y="88900"/>
              <a:ext cx="390525" cy="37274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Ж</a:t>
              </a:r>
            </a:p>
          </p:txBody>
        </p:sp>
        <p:sp>
          <p:nvSpPr>
            <p:cNvPr id="55" name="Надпись 38">
              <a:extLst>
                <a:ext uri="{FF2B5EF4-FFF2-40B4-BE49-F238E27FC236}">
                  <a16:creationId xmlns:a16="http://schemas.microsoft.com/office/drawing/2014/main" id="{3D70C8DA-28FA-EEFA-6EF6-DD3C448E73ED}"/>
                </a:ext>
              </a:extLst>
            </p:cNvPr>
            <p:cNvSpPr txBox="1"/>
            <p:nvPr/>
          </p:nvSpPr>
          <p:spPr>
            <a:xfrm>
              <a:off x="1536700" y="88900"/>
              <a:ext cx="390525" cy="3873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</a:t>
              </a:r>
            </a:p>
          </p:txBody>
        </p:sp>
        <p:sp>
          <p:nvSpPr>
            <p:cNvPr id="56" name="Надпись 39">
              <a:extLst>
                <a:ext uri="{FF2B5EF4-FFF2-40B4-BE49-F238E27FC236}">
                  <a16:creationId xmlns:a16="http://schemas.microsoft.com/office/drawing/2014/main" id="{2BF3E641-EEC0-4259-06DD-A3C7843F73FA}"/>
                </a:ext>
              </a:extLst>
            </p:cNvPr>
            <p:cNvSpPr txBox="1"/>
            <p:nvPr/>
          </p:nvSpPr>
          <p:spPr>
            <a:xfrm>
              <a:off x="2038350" y="88900"/>
              <a:ext cx="390525" cy="4286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Ж</a:t>
              </a:r>
            </a:p>
          </p:txBody>
        </p:sp>
        <p:sp>
          <p:nvSpPr>
            <p:cNvPr id="57" name="Надпись 40">
              <a:extLst>
                <a:ext uri="{FF2B5EF4-FFF2-40B4-BE49-F238E27FC236}">
                  <a16:creationId xmlns:a16="http://schemas.microsoft.com/office/drawing/2014/main" id="{BF773478-F42B-BAC8-954D-931D97AF313B}"/>
                </a:ext>
              </a:extLst>
            </p:cNvPr>
            <p:cNvSpPr txBox="1"/>
            <p:nvPr/>
          </p:nvSpPr>
          <p:spPr>
            <a:xfrm>
              <a:off x="2482251" y="88900"/>
              <a:ext cx="390525" cy="4286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</a:t>
              </a:r>
            </a:p>
          </p:txBody>
        </p:sp>
      </p:grpSp>
      <p:sp>
        <p:nvSpPr>
          <p:cNvPr id="58" name="Прямоугольник: скругленные углы 8">
            <a:extLst>
              <a:ext uri="{FF2B5EF4-FFF2-40B4-BE49-F238E27FC236}">
                <a16:creationId xmlns:a16="http://schemas.microsoft.com/office/drawing/2014/main" id="{05A189E8-48C8-BDD1-D0CA-479B7399BF55}"/>
              </a:ext>
            </a:extLst>
          </p:cNvPr>
          <p:cNvSpPr/>
          <p:nvPr/>
        </p:nvSpPr>
        <p:spPr>
          <a:xfrm>
            <a:off x="296406" y="3132006"/>
            <a:ext cx="6901387" cy="3835167"/>
          </a:xfrm>
          <a:prstGeom prst="roundRect">
            <a:avLst>
              <a:gd name="adj" fmla="val 2335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BBBED5-D83C-DD7C-F095-E2BE6385F4FF}"/>
              </a:ext>
            </a:extLst>
          </p:cNvPr>
          <p:cNvSpPr txBox="1"/>
          <p:nvPr/>
        </p:nvSpPr>
        <p:spPr>
          <a:xfrm>
            <a:off x="7053082" y="3619500"/>
            <a:ext cx="2001039" cy="1421928"/>
          </a:xfrm>
          <a:prstGeom prst="rect">
            <a:avLst/>
          </a:prstGeom>
          <a:solidFill>
            <a:schemeClr val="bg1"/>
          </a:solidFill>
          <a:ln w="38100">
            <a:solidFill>
              <a:srgbClr val="FEDCC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400"/>
              </a:spcAft>
            </a:pPr>
            <a:r>
              <a:rPr lang="ru-RU" sz="1600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Внимательное чтение и разбор условия – цель роли </a:t>
            </a:r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ФОТОГРАФА</a:t>
            </a:r>
            <a:r>
              <a:rPr lang="ru-RU" sz="16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                   в </a:t>
            </a:r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методе ролей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AF229B0-9E0F-BC19-968C-4598878730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19" y="2300283"/>
            <a:ext cx="501465" cy="501465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94508D06-530F-EADA-5D34-21D176665479}"/>
              </a:ext>
            </a:extLst>
          </p:cNvPr>
          <p:cNvSpPr txBox="1"/>
          <p:nvPr/>
        </p:nvSpPr>
        <p:spPr>
          <a:xfrm>
            <a:off x="1468652" y="2289966"/>
            <a:ext cx="6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Начнём работу над задачей с выделения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элементарных условий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(подчеркнём зелёным карандашом) и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задачи (подчеркнём красным):</a:t>
            </a: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FBE2A6D5-C7CD-4F47-679D-2C991E1DCC4C}"/>
              </a:ext>
            </a:extLst>
          </p:cNvPr>
          <p:cNvCxnSpPr/>
          <p:nvPr/>
        </p:nvCxnSpPr>
        <p:spPr>
          <a:xfrm>
            <a:off x="372706" y="3896908"/>
            <a:ext cx="153755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A36E5D0A-8E89-C2CA-BB0E-4D0F30FD47F9}"/>
              </a:ext>
            </a:extLst>
          </p:cNvPr>
          <p:cNvCxnSpPr>
            <a:cxnSpLocks/>
          </p:cNvCxnSpPr>
          <p:nvPr/>
        </p:nvCxnSpPr>
        <p:spPr>
          <a:xfrm>
            <a:off x="372706" y="4517754"/>
            <a:ext cx="39455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B3709317-56C6-E32B-4682-7FF6D5E51B11}"/>
              </a:ext>
            </a:extLst>
          </p:cNvPr>
          <p:cNvCxnSpPr>
            <a:cxnSpLocks/>
          </p:cNvCxnSpPr>
          <p:nvPr/>
        </p:nvCxnSpPr>
        <p:spPr>
          <a:xfrm>
            <a:off x="1116406" y="4517754"/>
            <a:ext cx="252946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29AA7B38-5404-4021-1553-3FC089E26B93}"/>
              </a:ext>
            </a:extLst>
          </p:cNvPr>
          <p:cNvCxnSpPr>
            <a:cxnSpLocks/>
          </p:cNvCxnSpPr>
          <p:nvPr/>
        </p:nvCxnSpPr>
        <p:spPr>
          <a:xfrm>
            <a:off x="974817" y="5203554"/>
            <a:ext cx="374061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B366CE4E-6EFB-4A8F-B65F-B5C2ED050221}"/>
              </a:ext>
            </a:extLst>
          </p:cNvPr>
          <p:cNvCxnSpPr>
            <a:cxnSpLocks/>
          </p:cNvCxnSpPr>
          <p:nvPr/>
        </p:nvCxnSpPr>
        <p:spPr>
          <a:xfrm>
            <a:off x="1367139" y="5889354"/>
            <a:ext cx="41553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id="{85A3CED6-C80B-D4AF-E829-0E1DD7988006}"/>
              </a:ext>
            </a:extLst>
          </p:cNvPr>
          <p:cNvCxnSpPr>
            <a:cxnSpLocks/>
          </p:cNvCxnSpPr>
          <p:nvPr/>
        </p:nvCxnSpPr>
        <p:spPr>
          <a:xfrm>
            <a:off x="372706" y="6096754"/>
            <a:ext cx="1423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64A724EC-1618-81DE-71A0-94F40A9A8581}"/>
              </a:ext>
            </a:extLst>
          </p:cNvPr>
          <p:cNvCxnSpPr>
            <a:cxnSpLocks/>
          </p:cNvCxnSpPr>
          <p:nvPr/>
        </p:nvCxnSpPr>
        <p:spPr>
          <a:xfrm>
            <a:off x="372706" y="6611634"/>
            <a:ext cx="28777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FEA5488-30EC-8A4B-3220-664511638488}"/>
              </a:ext>
            </a:extLst>
          </p:cNvPr>
          <p:cNvSpPr/>
          <p:nvPr/>
        </p:nvSpPr>
        <p:spPr>
          <a:xfrm>
            <a:off x="3921828" y="6130392"/>
            <a:ext cx="3175860" cy="460908"/>
          </a:xfrm>
          <a:prstGeom prst="rect">
            <a:avLst/>
          </a:prstGeom>
          <a:noFill/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pic>
        <p:nvPicPr>
          <p:cNvPr id="3" name="Рисунок 2" descr="Карандаш">
            <a:extLst>
              <a:ext uri="{FF2B5EF4-FFF2-40B4-BE49-F238E27FC236}">
                <a16:creationId xmlns:a16="http://schemas.microsoft.com/office/drawing/2014/main" id="{8E407216-CA20-323C-73AC-32B21863D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814695" y="6611634"/>
            <a:ext cx="355538" cy="355538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8079DD3-90F3-7371-58DF-3CD0D9DBCCC9}"/>
              </a:ext>
            </a:extLst>
          </p:cNvPr>
          <p:cNvCxnSpPr>
            <a:cxnSpLocks/>
          </p:cNvCxnSpPr>
          <p:nvPr/>
        </p:nvCxnSpPr>
        <p:spPr>
          <a:xfrm>
            <a:off x="1170233" y="6896100"/>
            <a:ext cx="15223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6DA8BE2-6013-64AA-8DF3-31409DA1621A}"/>
              </a:ext>
            </a:extLst>
          </p:cNvPr>
          <p:cNvSpPr txBox="1"/>
          <p:nvPr/>
        </p:nvSpPr>
        <p:spPr>
          <a:xfrm>
            <a:off x="6245018" y="6796817"/>
            <a:ext cx="2327483" cy="300082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35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Решение есть всег</a:t>
            </a:r>
            <a:r>
              <a:rPr lang="ru-RU" sz="1350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ДА</a:t>
            </a:r>
            <a:r>
              <a:rPr lang="ru-RU" sz="135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!</a:t>
            </a:r>
          </a:p>
        </p:txBody>
      </p:sp>
      <p:pic>
        <p:nvPicPr>
          <p:cNvPr id="40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0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888" y="743744"/>
            <a:ext cx="8229600" cy="1524000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За счёт чего достигается результат?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551" y="2267744"/>
            <a:ext cx="8229600" cy="6034617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1.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вносит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олимпиадную подготовку по математике важные для мотивации и развития детей эмоции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сопереживания, радости, интереса и взаимной поддержки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стратегиям и способам решения олимпиадных задач организуется с помощью перевоплощения детей в роли, которые выбираются не случайно, а в соответствии с мыслительными действиями по решению математических задач. 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Качественное математическое содержание, выстроенное непрерывно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2 по 4 класс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едином контексте уроков математики и традиций математических олимпиад, придаёт олимпиадной подготовке целенаправленность и системность.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Использование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метода обучения развивает у школьников способности 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самоизменению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саморазвитию, коммуникативные умения и личностные качества созидателей, необходимые для успеха в любой деятельности.</a:t>
            </a:r>
          </a:p>
        </p:txBody>
      </p:sp>
      <p:pic>
        <p:nvPicPr>
          <p:cNvPr id="4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95" y="7206632"/>
            <a:ext cx="1612019" cy="1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56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Овал 60">
            <a:extLst>
              <a:ext uri="{FF2B5EF4-FFF2-40B4-BE49-F238E27FC236}">
                <a16:creationId xmlns:a16="http://schemas.microsoft.com/office/drawing/2014/main" id="{C0845F25-638F-1D73-4A87-EEF505F06D04}"/>
              </a:ext>
            </a:extLst>
          </p:cNvPr>
          <p:cNvSpPr/>
          <p:nvPr/>
        </p:nvSpPr>
        <p:spPr>
          <a:xfrm>
            <a:off x="39752" y="2037577"/>
            <a:ext cx="630000" cy="630000"/>
          </a:xfrm>
          <a:prstGeom prst="ellipse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BE4D2D-D8FB-C131-CB34-9804AAF6760F}"/>
              </a:ext>
            </a:extLst>
          </p:cNvPr>
          <p:cNvSpPr txBox="1"/>
          <p:nvPr/>
        </p:nvSpPr>
        <p:spPr>
          <a:xfrm>
            <a:off x="367450" y="2908332"/>
            <a:ext cx="787927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№ 1. Фигуры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Оля вылепила из разноцветного пластилина фигуры и разложила их на столе.  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Раскрась фигуры: 	С – синим,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К – красным,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Ж – жёлтым.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Аня все круги переделала на квадраты и положила фигуры на прежние места. 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Нарисуй, что получилось.</a:t>
            </a:r>
          </a:p>
          <a:p>
            <a:pPr algn="just">
              <a:spcAft>
                <a:spcPts val="30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____________________________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Потом Сева из каждого треугольника вылепил круг.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Нарисуй, что получилось.  </a:t>
            </a:r>
          </a:p>
          <a:p>
            <a:pPr algn="just">
              <a:spcAft>
                <a:spcPts val="30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		____________________________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После него Петя каждый квадрат переделал на треугольник.                              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Нарисуй фигуры, которые теперь лежат на столе.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	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Сколько всего у этих фигур углов?</a:t>
            </a:r>
          </a:p>
          <a:p>
            <a:pPr indent="762000" algn="just">
              <a:spcBef>
                <a:spcPts val="300"/>
              </a:spcBef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ЗАПИШИ ОТВЕТ: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___________________________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DA8BE2-6013-64AA-8DF3-31409DA1621A}"/>
              </a:ext>
            </a:extLst>
          </p:cNvPr>
          <p:cNvSpPr txBox="1"/>
          <p:nvPr/>
        </p:nvSpPr>
        <p:spPr>
          <a:xfrm>
            <a:off x="6245018" y="6796817"/>
            <a:ext cx="2327483" cy="300082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35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Решение есть всег</a:t>
            </a:r>
            <a:r>
              <a:rPr lang="ru-RU" sz="1350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ДА</a:t>
            </a:r>
            <a:r>
              <a:rPr lang="ru-RU" sz="135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!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10FF5BB-71B6-D62F-96FD-E9457C266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909" y="6399180"/>
            <a:ext cx="747091" cy="756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F1AA057-6558-CAB7-519B-403FF0365F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586" y="2050807"/>
            <a:ext cx="838380" cy="868072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F328171-1118-504D-AB1F-A87434D073DA}"/>
              </a:ext>
            </a:extLst>
          </p:cNvPr>
          <p:cNvGrpSpPr/>
          <p:nvPr/>
        </p:nvGrpSpPr>
        <p:grpSpPr>
          <a:xfrm>
            <a:off x="4041512" y="3604304"/>
            <a:ext cx="2775530" cy="510496"/>
            <a:chOff x="6350" y="0"/>
            <a:chExt cx="2866426" cy="517525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3F12EEBD-14AE-17CB-431A-896BD11E1B64}"/>
                </a:ext>
              </a:extLst>
            </p:cNvPr>
            <p:cNvSpPr/>
            <p:nvPr/>
          </p:nvSpPr>
          <p:spPr>
            <a:xfrm>
              <a:off x="6350" y="0"/>
              <a:ext cx="390525" cy="39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83C16B80-EB7A-1307-42A7-CE5EF54F7CAD}"/>
                </a:ext>
              </a:extLst>
            </p:cNvPr>
            <p:cNvSpPr/>
            <p:nvPr/>
          </p:nvSpPr>
          <p:spPr>
            <a:xfrm>
              <a:off x="2482251" y="0"/>
              <a:ext cx="390525" cy="39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38242A20-2CEB-5149-E7C5-AB9A06EF1990}"/>
                </a:ext>
              </a:extLst>
            </p:cNvPr>
            <p:cNvSpPr/>
            <p:nvPr/>
          </p:nvSpPr>
          <p:spPr>
            <a:xfrm>
              <a:off x="1530350" y="0"/>
              <a:ext cx="390525" cy="3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8315AC3F-92F7-8E74-709B-5B11E4AC3382}"/>
                </a:ext>
              </a:extLst>
            </p:cNvPr>
            <p:cNvSpPr/>
            <p:nvPr/>
          </p:nvSpPr>
          <p:spPr>
            <a:xfrm>
              <a:off x="501650" y="0"/>
              <a:ext cx="390525" cy="3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50" name="Равнобедренный треугольник 49">
              <a:extLst>
                <a:ext uri="{FF2B5EF4-FFF2-40B4-BE49-F238E27FC236}">
                  <a16:creationId xmlns:a16="http://schemas.microsoft.com/office/drawing/2014/main" id="{19139162-A4BA-7298-C1B9-A3B3C128252C}"/>
                </a:ext>
              </a:extLst>
            </p:cNvPr>
            <p:cNvSpPr/>
            <p:nvPr/>
          </p:nvSpPr>
          <p:spPr>
            <a:xfrm>
              <a:off x="990600" y="0"/>
              <a:ext cx="428625" cy="396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51" name="Равнобедренный треугольник 50">
              <a:extLst>
                <a:ext uri="{FF2B5EF4-FFF2-40B4-BE49-F238E27FC236}">
                  <a16:creationId xmlns:a16="http://schemas.microsoft.com/office/drawing/2014/main" id="{FD70BEF9-B74B-61B7-659D-29AAD2523884}"/>
                </a:ext>
              </a:extLst>
            </p:cNvPr>
            <p:cNvSpPr/>
            <p:nvPr/>
          </p:nvSpPr>
          <p:spPr>
            <a:xfrm>
              <a:off x="2019300" y="0"/>
              <a:ext cx="428625" cy="396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52" name="Надпись 35">
              <a:extLst>
                <a:ext uri="{FF2B5EF4-FFF2-40B4-BE49-F238E27FC236}">
                  <a16:creationId xmlns:a16="http://schemas.microsoft.com/office/drawing/2014/main" id="{AE78F3F8-6FEA-AAB6-E5AC-F6F18E185C95}"/>
                </a:ext>
              </a:extLst>
            </p:cNvPr>
            <p:cNvSpPr txBox="1"/>
            <p:nvPr/>
          </p:nvSpPr>
          <p:spPr>
            <a:xfrm>
              <a:off x="16508" y="80645"/>
              <a:ext cx="390525" cy="3810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</a:t>
              </a:r>
            </a:p>
          </p:txBody>
        </p:sp>
        <p:sp>
          <p:nvSpPr>
            <p:cNvPr id="53" name="Надпись 36">
              <a:extLst>
                <a:ext uri="{FF2B5EF4-FFF2-40B4-BE49-F238E27FC236}">
                  <a16:creationId xmlns:a16="http://schemas.microsoft.com/office/drawing/2014/main" id="{D730FACD-8568-5524-D78C-C6928CAC0743}"/>
                </a:ext>
              </a:extLst>
            </p:cNvPr>
            <p:cNvSpPr txBox="1"/>
            <p:nvPr/>
          </p:nvSpPr>
          <p:spPr>
            <a:xfrm>
              <a:off x="514350" y="88900"/>
              <a:ext cx="390525" cy="4286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</a:t>
              </a:r>
            </a:p>
          </p:txBody>
        </p:sp>
        <p:sp>
          <p:nvSpPr>
            <p:cNvPr id="54" name="Надпись 37">
              <a:extLst>
                <a:ext uri="{FF2B5EF4-FFF2-40B4-BE49-F238E27FC236}">
                  <a16:creationId xmlns:a16="http://schemas.microsoft.com/office/drawing/2014/main" id="{B8B15C2A-C1F8-470F-5DB9-C418FAD362C6}"/>
                </a:ext>
              </a:extLst>
            </p:cNvPr>
            <p:cNvSpPr txBox="1"/>
            <p:nvPr/>
          </p:nvSpPr>
          <p:spPr>
            <a:xfrm>
              <a:off x="1022350" y="88900"/>
              <a:ext cx="390525" cy="37274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Ж</a:t>
              </a:r>
            </a:p>
          </p:txBody>
        </p:sp>
        <p:sp>
          <p:nvSpPr>
            <p:cNvPr id="55" name="Надпись 38">
              <a:extLst>
                <a:ext uri="{FF2B5EF4-FFF2-40B4-BE49-F238E27FC236}">
                  <a16:creationId xmlns:a16="http://schemas.microsoft.com/office/drawing/2014/main" id="{3D70C8DA-28FA-EEFA-6EF6-DD3C448E73ED}"/>
                </a:ext>
              </a:extLst>
            </p:cNvPr>
            <p:cNvSpPr txBox="1"/>
            <p:nvPr/>
          </p:nvSpPr>
          <p:spPr>
            <a:xfrm>
              <a:off x="1536700" y="88900"/>
              <a:ext cx="390525" cy="3873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</a:t>
              </a:r>
            </a:p>
          </p:txBody>
        </p:sp>
        <p:sp>
          <p:nvSpPr>
            <p:cNvPr id="56" name="Надпись 39">
              <a:extLst>
                <a:ext uri="{FF2B5EF4-FFF2-40B4-BE49-F238E27FC236}">
                  <a16:creationId xmlns:a16="http://schemas.microsoft.com/office/drawing/2014/main" id="{2BF3E641-EEC0-4259-06DD-A3C7843F73FA}"/>
                </a:ext>
              </a:extLst>
            </p:cNvPr>
            <p:cNvSpPr txBox="1"/>
            <p:nvPr/>
          </p:nvSpPr>
          <p:spPr>
            <a:xfrm>
              <a:off x="2038350" y="88900"/>
              <a:ext cx="390525" cy="4286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Ж</a:t>
              </a:r>
            </a:p>
          </p:txBody>
        </p:sp>
        <p:sp>
          <p:nvSpPr>
            <p:cNvPr id="57" name="Надпись 40">
              <a:extLst>
                <a:ext uri="{FF2B5EF4-FFF2-40B4-BE49-F238E27FC236}">
                  <a16:creationId xmlns:a16="http://schemas.microsoft.com/office/drawing/2014/main" id="{BF773478-F42B-BAC8-954D-931D97AF313B}"/>
                </a:ext>
              </a:extLst>
            </p:cNvPr>
            <p:cNvSpPr txBox="1"/>
            <p:nvPr/>
          </p:nvSpPr>
          <p:spPr>
            <a:xfrm>
              <a:off x="2482251" y="88900"/>
              <a:ext cx="390525" cy="4286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</a:t>
              </a:r>
            </a:p>
          </p:txBody>
        </p:sp>
      </p:grpSp>
      <p:sp>
        <p:nvSpPr>
          <p:cNvPr id="58" name="Прямоугольник: скругленные углы 8">
            <a:extLst>
              <a:ext uri="{FF2B5EF4-FFF2-40B4-BE49-F238E27FC236}">
                <a16:creationId xmlns:a16="http://schemas.microsoft.com/office/drawing/2014/main" id="{05A189E8-48C8-BDD1-D0CA-479B7399BF55}"/>
              </a:ext>
            </a:extLst>
          </p:cNvPr>
          <p:cNvSpPr/>
          <p:nvPr/>
        </p:nvSpPr>
        <p:spPr>
          <a:xfrm>
            <a:off x="291150" y="2908332"/>
            <a:ext cx="6909750" cy="3938448"/>
          </a:xfrm>
          <a:prstGeom prst="roundRect">
            <a:avLst>
              <a:gd name="adj" fmla="val 2335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FBE2A6D5-C7CD-4F47-679D-2C991E1DCC4C}"/>
              </a:ext>
            </a:extLst>
          </p:cNvPr>
          <p:cNvCxnSpPr/>
          <p:nvPr/>
        </p:nvCxnSpPr>
        <p:spPr>
          <a:xfrm>
            <a:off x="367450" y="3684454"/>
            <a:ext cx="153755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A36E5D0A-8E89-C2CA-BB0E-4D0F30FD47F9}"/>
              </a:ext>
            </a:extLst>
          </p:cNvPr>
          <p:cNvCxnSpPr>
            <a:cxnSpLocks/>
          </p:cNvCxnSpPr>
          <p:nvPr/>
        </p:nvCxnSpPr>
        <p:spPr>
          <a:xfrm>
            <a:off x="367450" y="4305300"/>
            <a:ext cx="39455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B3709317-56C6-E32B-4682-7FF6D5E51B11}"/>
              </a:ext>
            </a:extLst>
          </p:cNvPr>
          <p:cNvCxnSpPr>
            <a:cxnSpLocks/>
          </p:cNvCxnSpPr>
          <p:nvPr/>
        </p:nvCxnSpPr>
        <p:spPr>
          <a:xfrm>
            <a:off x="1111151" y="4305300"/>
            <a:ext cx="252946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29AA7B38-5404-4021-1553-3FC089E26B93}"/>
              </a:ext>
            </a:extLst>
          </p:cNvPr>
          <p:cNvCxnSpPr>
            <a:cxnSpLocks/>
          </p:cNvCxnSpPr>
          <p:nvPr/>
        </p:nvCxnSpPr>
        <p:spPr>
          <a:xfrm>
            <a:off x="969561" y="4991100"/>
            <a:ext cx="374061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B366CE4E-6EFB-4A8F-B65F-B5C2ED050221}"/>
              </a:ext>
            </a:extLst>
          </p:cNvPr>
          <p:cNvCxnSpPr>
            <a:cxnSpLocks/>
          </p:cNvCxnSpPr>
          <p:nvPr/>
        </p:nvCxnSpPr>
        <p:spPr>
          <a:xfrm>
            <a:off x="1361883" y="5676900"/>
            <a:ext cx="41553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id="{85A3CED6-C80B-D4AF-E829-0E1DD7988006}"/>
              </a:ext>
            </a:extLst>
          </p:cNvPr>
          <p:cNvCxnSpPr>
            <a:cxnSpLocks/>
          </p:cNvCxnSpPr>
          <p:nvPr/>
        </p:nvCxnSpPr>
        <p:spPr>
          <a:xfrm>
            <a:off x="367450" y="5884301"/>
            <a:ext cx="1423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64A724EC-1618-81DE-71A0-94F40A9A8581}"/>
              </a:ext>
            </a:extLst>
          </p:cNvPr>
          <p:cNvCxnSpPr>
            <a:cxnSpLocks/>
          </p:cNvCxnSpPr>
          <p:nvPr/>
        </p:nvCxnSpPr>
        <p:spPr>
          <a:xfrm>
            <a:off x="367450" y="6399180"/>
            <a:ext cx="28777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FEA5488-30EC-8A4B-3220-664511638488}"/>
              </a:ext>
            </a:extLst>
          </p:cNvPr>
          <p:cNvSpPr/>
          <p:nvPr/>
        </p:nvSpPr>
        <p:spPr>
          <a:xfrm>
            <a:off x="3921828" y="5868163"/>
            <a:ext cx="3142518" cy="460908"/>
          </a:xfrm>
          <a:prstGeom prst="rect">
            <a:avLst/>
          </a:prstGeom>
          <a:noFill/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pic>
        <p:nvPicPr>
          <p:cNvPr id="3" name="Рисунок 2" descr="Карандаш">
            <a:extLst>
              <a:ext uri="{FF2B5EF4-FFF2-40B4-BE49-F238E27FC236}">
                <a16:creationId xmlns:a16="http://schemas.microsoft.com/office/drawing/2014/main" id="{8E407216-CA20-323C-73AC-32B21863D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74914" y="6403580"/>
            <a:ext cx="389295" cy="389295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8079DD3-90F3-7371-58DF-3CD0D9DBCCC9}"/>
              </a:ext>
            </a:extLst>
          </p:cNvPr>
          <p:cNvCxnSpPr>
            <a:cxnSpLocks/>
          </p:cNvCxnSpPr>
          <p:nvPr/>
        </p:nvCxnSpPr>
        <p:spPr>
          <a:xfrm>
            <a:off x="1143845" y="6667500"/>
            <a:ext cx="15223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7B75314-9BB4-A122-5C72-4C1ACDAF93F3}"/>
              </a:ext>
            </a:extLst>
          </p:cNvPr>
          <p:cNvGrpSpPr/>
          <p:nvPr/>
        </p:nvGrpSpPr>
        <p:grpSpPr>
          <a:xfrm>
            <a:off x="3486673" y="3636160"/>
            <a:ext cx="307891" cy="334313"/>
            <a:chOff x="4566093" y="3628609"/>
            <a:chExt cx="378886" cy="4114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365CEC-AF30-0B32-1EA8-37FAE50A8BA1}"/>
                </a:ext>
              </a:extLst>
            </p:cNvPr>
            <p:cNvSpPr txBox="1"/>
            <p:nvPr/>
          </p:nvSpPr>
          <p:spPr>
            <a:xfrm>
              <a:off x="4591464" y="3661263"/>
              <a:ext cx="353515" cy="37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0F660A90-AFF4-95C4-7C24-A145994FC67F}"/>
                </a:ext>
              </a:extLst>
            </p:cNvPr>
            <p:cNvSpPr/>
            <p:nvPr/>
          </p:nvSpPr>
          <p:spPr>
            <a:xfrm>
              <a:off x="4566093" y="3628609"/>
              <a:ext cx="378886" cy="378886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5606322-64E9-D273-E4DD-883B0739DA64}"/>
              </a:ext>
            </a:extLst>
          </p:cNvPr>
          <p:cNvGrpSpPr/>
          <p:nvPr/>
        </p:nvGrpSpPr>
        <p:grpSpPr>
          <a:xfrm>
            <a:off x="3486673" y="4444009"/>
            <a:ext cx="307891" cy="328113"/>
            <a:chOff x="4566093" y="3628609"/>
            <a:chExt cx="378886" cy="40377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65AC99-1785-AEEB-270E-E3BC7B7468FC}"/>
                </a:ext>
              </a:extLst>
            </p:cNvPr>
            <p:cNvSpPr txBox="1"/>
            <p:nvPr/>
          </p:nvSpPr>
          <p:spPr>
            <a:xfrm>
              <a:off x="4591464" y="3653634"/>
              <a:ext cx="353515" cy="37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488854E4-8EA6-5352-9A98-D5431E7E9879}"/>
                </a:ext>
              </a:extLst>
            </p:cNvPr>
            <p:cNvSpPr/>
            <p:nvPr/>
          </p:nvSpPr>
          <p:spPr>
            <a:xfrm>
              <a:off x="4566093" y="3628609"/>
              <a:ext cx="378886" cy="378886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4D24ECE-D080-B7E8-4E4D-FB404AFF1586}"/>
              </a:ext>
            </a:extLst>
          </p:cNvPr>
          <p:cNvGrpSpPr/>
          <p:nvPr/>
        </p:nvGrpSpPr>
        <p:grpSpPr>
          <a:xfrm>
            <a:off x="3486673" y="5129809"/>
            <a:ext cx="307891" cy="333968"/>
            <a:chOff x="4566093" y="3628609"/>
            <a:chExt cx="378886" cy="41097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7B6BEF-24A7-21DB-81E5-4038A6ABC229}"/>
                </a:ext>
              </a:extLst>
            </p:cNvPr>
            <p:cNvSpPr txBox="1"/>
            <p:nvPr/>
          </p:nvSpPr>
          <p:spPr>
            <a:xfrm>
              <a:off x="4591464" y="3660839"/>
              <a:ext cx="353515" cy="37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042AD140-76C7-F8BF-5EB0-0D59DC96D16B}"/>
                </a:ext>
              </a:extLst>
            </p:cNvPr>
            <p:cNvSpPr/>
            <p:nvPr/>
          </p:nvSpPr>
          <p:spPr>
            <a:xfrm>
              <a:off x="4566093" y="3628609"/>
              <a:ext cx="378886" cy="378886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B607806-DA87-EA2C-4F01-27B414F0E0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02" y="2294449"/>
            <a:ext cx="507299" cy="5072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8D52ADF-A498-90E0-4E75-D408FBA0091E}"/>
              </a:ext>
            </a:extLst>
          </p:cNvPr>
          <p:cNvSpPr txBox="1"/>
          <p:nvPr/>
        </p:nvSpPr>
        <p:spPr>
          <a:xfrm>
            <a:off x="1428913" y="2412347"/>
            <a:ext cx="7335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Составим план решения: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3543D3-1D24-E2BE-BEEE-7A9D9F695340}"/>
              </a:ext>
            </a:extLst>
          </p:cNvPr>
          <p:cNvSpPr txBox="1"/>
          <p:nvPr/>
        </p:nvSpPr>
        <p:spPr>
          <a:xfrm>
            <a:off x="7048500" y="3619500"/>
            <a:ext cx="199861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FEDCC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1600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Построить план решения – цель роли </a:t>
            </a:r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НАВИГАТОРА</a:t>
            </a:r>
            <a:r>
              <a:rPr lang="ru-RU" sz="16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                   в </a:t>
            </a:r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методе ролей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3CB40CF-4071-6AFA-C2FB-90B864DA9328}"/>
              </a:ext>
            </a:extLst>
          </p:cNvPr>
          <p:cNvGrpSpPr/>
          <p:nvPr/>
        </p:nvGrpSpPr>
        <p:grpSpPr>
          <a:xfrm>
            <a:off x="3496981" y="5960540"/>
            <a:ext cx="307891" cy="349896"/>
            <a:chOff x="4566093" y="3628609"/>
            <a:chExt cx="378886" cy="43057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FDB6804-7E2C-DB7C-24EF-3BE179C86DC8}"/>
                </a:ext>
              </a:extLst>
            </p:cNvPr>
            <p:cNvSpPr txBox="1"/>
            <p:nvPr/>
          </p:nvSpPr>
          <p:spPr>
            <a:xfrm>
              <a:off x="4591464" y="3680440"/>
              <a:ext cx="353515" cy="37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FEB3DD67-AAE8-57AF-EBC2-37E8D80CB528}"/>
                </a:ext>
              </a:extLst>
            </p:cNvPr>
            <p:cNvSpPr/>
            <p:nvPr/>
          </p:nvSpPr>
          <p:spPr>
            <a:xfrm>
              <a:off x="4566093" y="3628609"/>
              <a:ext cx="378886" cy="378886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ADCFD8D-CFF2-AE61-91C3-A11848EA28CD}"/>
              </a:ext>
            </a:extLst>
          </p:cNvPr>
          <p:cNvGrpSpPr/>
          <p:nvPr/>
        </p:nvGrpSpPr>
        <p:grpSpPr>
          <a:xfrm>
            <a:off x="416010" y="6431687"/>
            <a:ext cx="307891" cy="314984"/>
            <a:chOff x="4566093" y="3628609"/>
            <a:chExt cx="378886" cy="38761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F180766-48C8-B435-788B-B4C2B6BDFCA7}"/>
                </a:ext>
              </a:extLst>
            </p:cNvPr>
            <p:cNvSpPr txBox="1"/>
            <p:nvPr/>
          </p:nvSpPr>
          <p:spPr>
            <a:xfrm>
              <a:off x="4591464" y="3637478"/>
              <a:ext cx="353515" cy="37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428B7F26-1513-744E-93E2-F08F817C4D81}"/>
                </a:ext>
              </a:extLst>
            </p:cNvPr>
            <p:cNvSpPr/>
            <p:nvPr/>
          </p:nvSpPr>
          <p:spPr>
            <a:xfrm>
              <a:off x="4566093" y="3628609"/>
              <a:ext cx="378886" cy="378886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pic>
        <p:nvPicPr>
          <p:cNvPr id="59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Рисунок 5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7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Овал 60">
            <a:extLst>
              <a:ext uri="{FF2B5EF4-FFF2-40B4-BE49-F238E27FC236}">
                <a16:creationId xmlns:a16="http://schemas.microsoft.com/office/drawing/2014/main" id="{C0845F25-638F-1D73-4A87-EEF505F06D04}"/>
              </a:ext>
            </a:extLst>
          </p:cNvPr>
          <p:cNvSpPr/>
          <p:nvPr/>
        </p:nvSpPr>
        <p:spPr>
          <a:xfrm>
            <a:off x="39752" y="2037577"/>
            <a:ext cx="630000" cy="630000"/>
          </a:xfrm>
          <a:prstGeom prst="ellipse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63" name="Picture 7">
            <a:extLst>
              <a:ext uri="{FF2B5EF4-FFF2-40B4-BE49-F238E27FC236}">
                <a16:creationId xmlns:a16="http://schemas.microsoft.com/office/drawing/2014/main" id="{7786873C-D270-D184-FD1B-9F8189D51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9219" y="2142678"/>
            <a:ext cx="391066" cy="395721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8E26324-72EE-7A50-1983-B1ABED2D825D}"/>
              </a:ext>
            </a:extLst>
          </p:cNvPr>
          <p:cNvGrpSpPr/>
          <p:nvPr/>
        </p:nvGrpSpPr>
        <p:grpSpPr>
          <a:xfrm>
            <a:off x="52451" y="2021800"/>
            <a:ext cx="630000" cy="630000"/>
            <a:chOff x="79503" y="74653"/>
            <a:chExt cx="1260000" cy="1260000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762A26D6-3C4A-FC27-A20D-8BF396559BA8}"/>
                </a:ext>
              </a:extLst>
            </p:cNvPr>
            <p:cNvSpPr/>
            <p:nvPr/>
          </p:nvSpPr>
          <p:spPr>
            <a:xfrm>
              <a:off x="79503" y="74653"/>
              <a:ext cx="1260000" cy="12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37" name="Picture 7">
              <a:extLst>
                <a:ext uri="{FF2B5EF4-FFF2-40B4-BE49-F238E27FC236}">
                  <a16:creationId xmlns:a16="http://schemas.microsoft.com/office/drawing/2014/main" id="{1D0EC53B-46D2-42BB-8F8C-E57CD5A9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318437" y="284855"/>
              <a:ext cx="782131" cy="79144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BE4D2D-D8FB-C131-CB34-9804AAF6760F}"/>
              </a:ext>
            </a:extLst>
          </p:cNvPr>
          <p:cNvSpPr txBox="1"/>
          <p:nvPr/>
        </p:nvSpPr>
        <p:spPr>
          <a:xfrm>
            <a:off x="367450" y="2908332"/>
            <a:ext cx="787927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№ 1. Фигуры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Оля вылепила из разноцветного пластилина фигуры и разложила их на столе.  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Раскрась фигуры: 	С – синим,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К – красным,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Ж – жёлтым.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Аня все круги переделала на квадраты и положила фигуры на прежние места. 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Нарисуй, что получилось.</a:t>
            </a:r>
          </a:p>
          <a:p>
            <a:pPr algn="just">
              <a:spcAft>
                <a:spcPts val="30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Потом Сева из каждого треугольника вылепил круг.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Нарисуй, что получилось.  </a:t>
            </a:r>
          </a:p>
          <a:p>
            <a:pPr algn="just">
              <a:spcAft>
                <a:spcPts val="30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		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После него Петя каждый квадрат переделал на треугольник.                              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Нарисуй фигуры, которые теперь лежат на столе.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	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Сколько всего у этих фигур углов?</a:t>
            </a:r>
          </a:p>
          <a:p>
            <a:pPr indent="758032" algn="just">
              <a:spcBef>
                <a:spcPts val="300"/>
              </a:spcBef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ЗАПИШИ ОТВЕТ: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___________________________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DA8BE2-6013-64AA-8DF3-31409DA1621A}"/>
              </a:ext>
            </a:extLst>
          </p:cNvPr>
          <p:cNvSpPr txBox="1"/>
          <p:nvPr/>
        </p:nvSpPr>
        <p:spPr>
          <a:xfrm>
            <a:off x="6245018" y="6796817"/>
            <a:ext cx="2327483" cy="300082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35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Решение есть всег</a:t>
            </a:r>
            <a:r>
              <a:rPr lang="ru-RU" sz="1350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ДА</a:t>
            </a:r>
            <a:r>
              <a:rPr lang="ru-RU" sz="135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!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F1AA057-6558-CAB7-519B-403FF0365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586" y="2050807"/>
            <a:ext cx="838380" cy="868072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F328171-1118-504D-AB1F-A87434D073DA}"/>
              </a:ext>
            </a:extLst>
          </p:cNvPr>
          <p:cNvGrpSpPr/>
          <p:nvPr/>
        </p:nvGrpSpPr>
        <p:grpSpPr>
          <a:xfrm>
            <a:off x="4041512" y="3604304"/>
            <a:ext cx="2775530" cy="510496"/>
            <a:chOff x="6350" y="0"/>
            <a:chExt cx="2866426" cy="517525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3F12EEBD-14AE-17CB-431A-896BD11E1B64}"/>
                </a:ext>
              </a:extLst>
            </p:cNvPr>
            <p:cNvSpPr/>
            <p:nvPr/>
          </p:nvSpPr>
          <p:spPr>
            <a:xfrm>
              <a:off x="6350" y="0"/>
              <a:ext cx="390525" cy="39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83C16B80-EB7A-1307-42A7-CE5EF54F7CAD}"/>
                </a:ext>
              </a:extLst>
            </p:cNvPr>
            <p:cNvSpPr/>
            <p:nvPr/>
          </p:nvSpPr>
          <p:spPr>
            <a:xfrm>
              <a:off x="2482251" y="0"/>
              <a:ext cx="390525" cy="39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38242A20-2CEB-5149-E7C5-AB9A06EF1990}"/>
                </a:ext>
              </a:extLst>
            </p:cNvPr>
            <p:cNvSpPr/>
            <p:nvPr/>
          </p:nvSpPr>
          <p:spPr>
            <a:xfrm>
              <a:off x="1530350" y="0"/>
              <a:ext cx="390525" cy="3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8315AC3F-92F7-8E74-709B-5B11E4AC3382}"/>
                </a:ext>
              </a:extLst>
            </p:cNvPr>
            <p:cNvSpPr/>
            <p:nvPr/>
          </p:nvSpPr>
          <p:spPr>
            <a:xfrm>
              <a:off x="501650" y="0"/>
              <a:ext cx="390525" cy="3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50" name="Равнобедренный треугольник 49">
              <a:extLst>
                <a:ext uri="{FF2B5EF4-FFF2-40B4-BE49-F238E27FC236}">
                  <a16:creationId xmlns:a16="http://schemas.microsoft.com/office/drawing/2014/main" id="{19139162-A4BA-7298-C1B9-A3B3C128252C}"/>
                </a:ext>
              </a:extLst>
            </p:cNvPr>
            <p:cNvSpPr/>
            <p:nvPr/>
          </p:nvSpPr>
          <p:spPr>
            <a:xfrm>
              <a:off x="990600" y="0"/>
              <a:ext cx="428625" cy="396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51" name="Равнобедренный треугольник 50">
              <a:extLst>
                <a:ext uri="{FF2B5EF4-FFF2-40B4-BE49-F238E27FC236}">
                  <a16:creationId xmlns:a16="http://schemas.microsoft.com/office/drawing/2014/main" id="{FD70BEF9-B74B-61B7-659D-29AAD2523884}"/>
                </a:ext>
              </a:extLst>
            </p:cNvPr>
            <p:cNvSpPr/>
            <p:nvPr/>
          </p:nvSpPr>
          <p:spPr>
            <a:xfrm>
              <a:off x="2019300" y="0"/>
              <a:ext cx="428625" cy="396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52" name="Надпись 35">
              <a:extLst>
                <a:ext uri="{FF2B5EF4-FFF2-40B4-BE49-F238E27FC236}">
                  <a16:creationId xmlns:a16="http://schemas.microsoft.com/office/drawing/2014/main" id="{AE78F3F8-6FEA-AAB6-E5AC-F6F18E185C95}"/>
                </a:ext>
              </a:extLst>
            </p:cNvPr>
            <p:cNvSpPr txBox="1"/>
            <p:nvPr/>
          </p:nvSpPr>
          <p:spPr>
            <a:xfrm>
              <a:off x="16508" y="80645"/>
              <a:ext cx="390525" cy="3810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</a:t>
              </a:r>
            </a:p>
          </p:txBody>
        </p:sp>
        <p:sp>
          <p:nvSpPr>
            <p:cNvPr id="53" name="Надпись 36">
              <a:extLst>
                <a:ext uri="{FF2B5EF4-FFF2-40B4-BE49-F238E27FC236}">
                  <a16:creationId xmlns:a16="http://schemas.microsoft.com/office/drawing/2014/main" id="{D730FACD-8568-5524-D78C-C6928CAC0743}"/>
                </a:ext>
              </a:extLst>
            </p:cNvPr>
            <p:cNvSpPr txBox="1"/>
            <p:nvPr/>
          </p:nvSpPr>
          <p:spPr>
            <a:xfrm>
              <a:off x="514350" y="88900"/>
              <a:ext cx="390525" cy="4286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</a:t>
              </a:r>
            </a:p>
          </p:txBody>
        </p:sp>
        <p:sp>
          <p:nvSpPr>
            <p:cNvPr id="54" name="Надпись 37">
              <a:extLst>
                <a:ext uri="{FF2B5EF4-FFF2-40B4-BE49-F238E27FC236}">
                  <a16:creationId xmlns:a16="http://schemas.microsoft.com/office/drawing/2014/main" id="{B8B15C2A-C1F8-470F-5DB9-C418FAD362C6}"/>
                </a:ext>
              </a:extLst>
            </p:cNvPr>
            <p:cNvSpPr txBox="1"/>
            <p:nvPr/>
          </p:nvSpPr>
          <p:spPr>
            <a:xfrm>
              <a:off x="1022350" y="88900"/>
              <a:ext cx="390525" cy="37274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Ж</a:t>
              </a:r>
            </a:p>
          </p:txBody>
        </p:sp>
        <p:sp>
          <p:nvSpPr>
            <p:cNvPr id="55" name="Надпись 38">
              <a:extLst>
                <a:ext uri="{FF2B5EF4-FFF2-40B4-BE49-F238E27FC236}">
                  <a16:creationId xmlns:a16="http://schemas.microsoft.com/office/drawing/2014/main" id="{3D70C8DA-28FA-EEFA-6EF6-DD3C448E73ED}"/>
                </a:ext>
              </a:extLst>
            </p:cNvPr>
            <p:cNvSpPr txBox="1"/>
            <p:nvPr/>
          </p:nvSpPr>
          <p:spPr>
            <a:xfrm>
              <a:off x="1536700" y="88900"/>
              <a:ext cx="390525" cy="3873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</a:t>
              </a:r>
            </a:p>
          </p:txBody>
        </p:sp>
        <p:sp>
          <p:nvSpPr>
            <p:cNvPr id="56" name="Надпись 39">
              <a:extLst>
                <a:ext uri="{FF2B5EF4-FFF2-40B4-BE49-F238E27FC236}">
                  <a16:creationId xmlns:a16="http://schemas.microsoft.com/office/drawing/2014/main" id="{2BF3E641-EEC0-4259-06DD-A3C7843F73FA}"/>
                </a:ext>
              </a:extLst>
            </p:cNvPr>
            <p:cNvSpPr txBox="1"/>
            <p:nvPr/>
          </p:nvSpPr>
          <p:spPr>
            <a:xfrm>
              <a:off x="2038350" y="88900"/>
              <a:ext cx="390525" cy="4286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Ж</a:t>
              </a:r>
            </a:p>
          </p:txBody>
        </p:sp>
        <p:sp>
          <p:nvSpPr>
            <p:cNvPr id="57" name="Надпись 40">
              <a:extLst>
                <a:ext uri="{FF2B5EF4-FFF2-40B4-BE49-F238E27FC236}">
                  <a16:creationId xmlns:a16="http://schemas.microsoft.com/office/drawing/2014/main" id="{BF773478-F42B-BAC8-954D-931D97AF313B}"/>
                </a:ext>
              </a:extLst>
            </p:cNvPr>
            <p:cNvSpPr txBox="1"/>
            <p:nvPr/>
          </p:nvSpPr>
          <p:spPr>
            <a:xfrm>
              <a:off x="2482251" y="88900"/>
              <a:ext cx="390525" cy="4286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</a:t>
              </a:r>
            </a:p>
          </p:txBody>
        </p:sp>
      </p:grpSp>
      <p:sp>
        <p:nvSpPr>
          <p:cNvPr id="58" name="Прямоугольник: скругленные углы 8">
            <a:extLst>
              <a:ext uri="{FF2B5EF4-FFF2-40B4-BE49-F238E27FC236}">
                <a16:creationId xmlns:a16="http://schemas.microsoft.com/office/drawing/2014/main" id="{05A189E8-48C8-BDD1-D0CA-479B7399BF55}"/>
              </a:ext>
            </a:extLst>
          </p:cNvPr>
          <p:cNvSpPr/>
          <p:nvPr/>
        </p:nvSpPr>
        <p:spPr>
          <a:xfrm>
            <a:off x="291150" y="2908332"/>
            <a:ext cx="6909750" cy="3873468"/>
          </a:xfrm>
          <a:prstGeom prst="roundRect">
            <a:avLst>
              <a:gd name="adj" fmla="val 2335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FBE2A6D5-C7CD-4F47-679D-2C991E1DCC4C}"/>
              </a:ext>
            </a:extLst>
          </p:cNvPr>
          <p:cNvCxnSpPr/>
          <p:nvPr/>
        </p:nvCxnSpPr>
        <p:spPr>
          <a:xfrm>
            <a:off x="367450" y="3684454"/>
            <a:ext cx="153755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90FFD46B-59E2-46CA-6590-82D54567FF57}"/>
              </a:ext>
            </a:extLst>
          </p:cNvPr>
          <p:cNvGrpSpPr/>
          <p:nvPr/>
        </p:nvGrpSpPr>
        <p:grpSpPr>
          <a:xfrm>
            <a:off x="4041512" y="3601671"/>
            <a:ext cx="2775530" cy="390622"/>
            <a:chOff x="6350" y="0"/>
            <a:chExt cx="2866426" cy="396000"/>
          </a:xfrm>
        </p:grpSpPr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9447135A-9AF6-2C53-9268-F35061C43E5D}"/>
                </a:ext>
              </a:extLst>
            </p:cNvPr>
            <p:cNvSpPr/>
            <p:nvPr/>
          </p:nvSpPr>
          <p:spPr>
            <a:xfrm>
              <a:off x="6350" y="0"/>
              <a:ext cx="390525" cy="3960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50826A24-D582-B098-76B4-2DFF4C1E86F5}"/>
                </a:ext>
              </a:extLst>
            </p:cNvPr>
            <p:cNvSpPr/>
            <p:nvPr/>
          </p:nvSpPr>
          <p:spPr>
            <a:xfrm>
              <a:off x="2482251" y="0"/>
              <a:ext cx="390525" cy="3960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80DCBAB1-2EEE-DA99-6208-B4184BAA28D2}"/>
                </a:ext>
              </a:extLst>
            </p:cNvPr>
            <p:cNvSpPr/>
            <p:nvPr/>
          </p:nvSpPr>
          <p:spPr>
            <a:xfrm>
              <a:off x="1530350" y="0"/>
              <a:ext cx="390525" cy="396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E233E7D4-1DAD-CF3A-3DB7-570D0B4ECBC6}"/>
                </a:ext>
              </a:extLst>
            </p:cNvPr>
            <p:cNvSpPr/>
            <p:nvPr/>
          </p:nvSpPr>
          <p:spPr>
            <a:xfrm>
              <a:off x="501650" y="0"/>
              <a:ext cx="390525" cy="396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84" name="Равнобедренный треугольник 83">
              <a:extLst>
                <a:ext uri="{FF2B5EF4-FFF2-40B4-BE49-F238E27FC236}">
                  <a16:creationId xmlns:a16="http://schemas.microsoft.com/office/drawing/2014/main" id="{A46D34A6-B4CB-A4EA-8F67-92192E49428F}"/>
                </a:ext>
              </a:extLst>
            </p:cNvPr>
            <p:cNvSpPr/>
            <p:nvPr/>
          </p:nvSpPr>
          <p:spPr>
            <a:xfrm>
              <a:off x="990600" y="0"/>
              <a:ext cx="428625" cy="396000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85" name="Равнобедренный треугольник 84">
              <a:extLst>
                <a:ext uri="{FF2B5EF4-FFF2-40B4-BE49-F238E27FC236}">
                  <a16:creationId xmlns:a16="http://schemas.microsoft.com/office/drawing/2014/main" id="{0F22C8B2-C407-2DEB-D345-4ABC44A0D964}"/>
                </a:ext>
              </a:extLst>
            </p:cNvPr>
            <p:cNvSpPr/>
            <p:nvPr/>
          </p:nvSpPr>
          <p:spPr>
            <a:xfrm>
              <a:off x="2019300" y="0"/>
              <a:ext cx="428625" cy="396000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</p:grp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A36E5D0A-8E89-C2CA-BB0E-4D0F30FD47F9}"/>
              </a:ext>
            </a:extLst>
          </p:cNvPr>
          <p:cNvCxnSpPr>
            <a:cxnSpLocks/>
          </p:cNvCxnSpPr>
          <p:nvPr/>
        </p:nvCxnSpPr>
        <p:spPr>
          <a:xfrm>
            <a:off x="367450" y="4305300"/>
            <a:ext cx="39455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B3709317-56C6-E32B-4682-7FF6D5E51B11}"/>
              </a:ext>
            </a:extLst>
          </p:cNvPr>
          <p:cNvCxnSpPr>
            <a:cxnSpLocks/>
          </p:cNvCxnSpPr>
          <p:nvPr/>
        </p:nvCxnSpPr>
        <p:spPr>
          <a:xfrm>
            <a:off x="1111151" y="4305300"/>
            <a:ext cx="252946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29AA7B38-5404-4021-1553-3FC089E26B93}"/>
              </a:ext>
            </a:extLst>
          </p:cNvPr>
          <p:cNvCxnSpPr>
            <a:cxnSpLocks/>
          </p:cNvCxnSpPr>
          <p:nvPr/>
        </p:nvCxnSpPr>
        <p:spPr>
          <a:xfrm>
            <a:off x="969561" y="4991100"/>
            <a:ext cx="374061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B366CE4E-6EFB-4A8F-B65F-B5C2ED050221}"/>
              </a:ext>
            </a:extLst>
          </p:cNvPr>
          <p:cNvCxnSpPr>
            <a:cxnSpLocks/>
          </p:cNvCxnSpPr>
          <p:nvPr/>
        </p:nvCxnSpPr>
        <p:spPr>
          <a:xfrm>
            <a:off x="1361883" y="5676900"/>
            <a:ext cx="415530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id="{85A3CED6-C80B-D4AF-E829-0E1DD7988006}"/>
              </a:ext>
            </a:extLst>
          </p:cNvPr>
          <p:cNvCxnSpPr>
            <a:cxnSpLocks/>
          </p:cNvCxnSpPr>
          <p:nvPr/>
        </p:nvCxnSpPr>
        <p:spPr>
          <a:xfrm>
            <a:off x="367450" y="5884301"/>
            <a:ext cx="1423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64A724EC-1618-81DE-71A0-94F40A9A8581}"/>
              </a:ext>
            </a:extLst>
          </p:cNvPr>
          <p:cNvCxnSpPr>
            <a:cxnSpLocks/>
          </p:cNvCxnSpPr>
          <p:nvPr/>
        </p:nvCxnSpPr>
        <p:spPr>
          <a:xfrm>
            <a:off x="367450" y="6399180"/>
            <a:ext cx="28777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FEA5488-30EC-8A4B-3220-664511638488}"/>
              </a:ext>
            </a:extLst>
          </p:cNvPr>
          <p:cNvSpPr/>
          <p:nvPr/>
        </p:nvSpPr>
        <p:spPr>
          <a:xfrm>
            <a:off x="3921828" y="5868163"/>
            <a:ext cx="3142518" cy="460908"/>
          </a:xfrm>
          <a:prstGeom prst="rect">
            <a:avLst/>
          </a:prstGeom>
          <a:noFill/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pic>
        <p:nvPicPr>
          <p:cNvPr id="3" name="Рисунок 2" descr="Карандаш">
            <a:extLst>
              <a:ext uri="{FF2B5EF4-FFF2-40B4-BE49-F238E27FC236}">
                <a16:creationId xmlns:a16="http://schemas.microsoft.com/office/drawing/2014/main" id="{8E407216-CA20-323C-73AC-32B21863D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15606" y="6392506"/>
            <a:ext cx="389295" cy="389295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8079DD3-90F3-7371-58DF-3CD0D9DBCCC9}"/>
              </a:ext>
            </a:extLst>
          </p:cNvPr>
          <p:cNvCxnSpPr>
            <a:cxnSpLocks/>
          </p:cNvCxnSpPr>
          <p:nvPr/>
        </p:nvCxnSpPr>
        <p:spPr>
          <a:xfrm>
            <a:off x="1143845" y="6646236"/>
            <a:ext cx="15223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B3EAB1-4E8A-C422-CF4B-2973BC4BE086}"/>
              </a:ext>
            </a:extLst>
          </p:cNvPr>
          <p:cNvSpPr/>
          <p:nvPr/>
        </p:nvSpPr>
        <p:spPr>
          <a:xfrm>
            <a:off x="4041512" y="4325466"/>
            <a:ext cx="378141" cy="3906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3E28218-2A90-7161-BD71-D528AD5068CD}"/>
              </a:ext>
            </a:extLst>
          </p:cNvPr>
          <p:cNvSpPr/>
          <p:nvPr/>
        </p:nvSpPr>
        <p:spPr>
          <a:xfrm>
            <a:off x="6514269" y="4323787"/>
            <a:ext cx="378141" cy="3906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8FFD47B-E212-1455-E7EE-0ECFD965A9F3}"/>
              </a:ext>
            </a:extLst>
          </p:cNvPr>
          <p:cNvSpPr/>
          <p:nvPr/>
        </p:nvSpPr>
        <p:spPr>
          <a:xfrm>
            <a:off x="5513782" y="4323787"/>
            <a:ext cx="378141" cy="390622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33D762F-EEA7-C414-F82C-F4046F514093}"/>
              </a:ext>
            </a:extLst>
          </p:cNvPr>
          <p:cNvSpPr/>
          <p:nvPr/>
        </p:nvSpPr>
        <p:spPr>
          <a:xfrm>
            <a:off x="4517703" y="4323787"/>
            <a:ext cx="378141" cy="392300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dirty="0"/>
          </a:p>
        </p:txBody>
      </p:sp>
      <p:sp>
        <p:nvSpPr>
          <p:cNvPr id="39" name="Равнобедренный треугольник 38">
            <a:extLst>
              <a:ext uri="{FF2B5EF4-FFF2-40B4-BE49-F238E27FC236}">
                <a16:creationId xmlns:a16="http://schemas.microsoft.com/office/drawing/2014/main" id="{29866888-214F-1735-B666-19F7B350DBDE}"/>
              </a:ext>
            </a:extLst>
          </p:cNvPr>
          <p:cNvSpPr/>
          <p:nvPr/>
        </p:nvSpPr>
        <p:spPr>
          <a:xfrm>
            <a:off x="4991148" y="4323787"/>
            <a:ext cx="415033" cy="390622"/>
          </a:xfrm>
          <a:prstGeom prst="triangle">
            <a:avLst/>
          </a:prstGeom>
          <a:solidFill>
            <a:srgbClr val="FFFF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40" name="Равнобедренный треугольник 39">
            <a:extLst>
              <a:ext uri="{FF2B5EF4-FFF2-40B4-BE49-F238E27FC236}">
                <a16:creationId xmlns:a16="http://schemas.microsoft.com/office/drawing/2014/main" id="{CD55A7A1-F858-BF60-126D-256BC76A7E47}"/>
              </a:ext>
            </a:extLst>
          </p:cNvPr>
          <p:cNvSpPr/>
          <p:nvPr/>
        </p:nvSpPr>
        <p:spPr>
          <a:xfrm>
            <a:off x="5987227" y="4323787"/>
            <a:ext cx="415033" cy="390622"/>
          </a:xfrm>
          <a:prstGeom prst="triangle">
            <a:avLst/>
          </a:prstGeom>
          <a:solidFill>
            <a:srgbClr val="FFFF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D1D476A5-B3B1-D468-8579-666D9EDE4F6D}"/>
              </a:ext>
            </a:extLst>
          </p:cNvPr>
          <p:cNvSpPr/>
          <p:nvPr/>
        </p:nvSpPr>
        <p:spPr>
          <a:xfrm>
            <a:off x="5018630" y="5001987"/>
            <a:ext cx="378141" cy="390622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F4F3EC80-7B79-7194-1041-7B0EB37D1DB0}"/>
              </a:ext>
            </a:extLst>
          </p:cNvPr>
          <p:cNvSpPr/>
          <p:nvPr/>
        </p:nvSpPr>
        <p:spPr>
          <a:xfrm>
            <a:off x="6024119" y="5010015"/>
            <a:ext cx="378141" cy="390622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F06C225D-AED7-7E5E-3646-AD313E56CFC5}"/>
              </a:ext>
            </a:extLst>
          </p:cNvPr>
          <p:cNvGrpSpPr/>
          <p:nvPr/>
        </p:nvGrpSpPr>
        <p:grpSpPr>
          <a:xfrm>
            <a:off x="4066533" y="5019579"/>
            <a:ext cx="2847256" cy="390622"/>
            <a:chOff x="8133065" y="6000187"/>
            <a:chExt cx="5694512" cy="781243"/>
          </a:xfrm>
        </p:grpSpPr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0020B4F-32C1-B6E9-6444-553A55FF04C5}"/>
                </a:ext>
              </a:extLst>
            </p:cNvPr>
            <p:cNvSpPr/>
            <p:nvPr/>
          </p:nvSpPr>
          <p:spPr>
            <a:xfrm>
              <a:off x="11025181" y="6000187"/>
              <a:ext cx="756282" cy="78124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374D1A8A-39FB-F9E8-3002-8882497818A8}"/>
                </a:ext>
              </a:extLst>
            </p:cNvPr>
            <p:cNvSpPr/>
            <p:nvPr/>
          </p:nvSpPr>
          <p:spPr>
            <a:xfrm>
              <a:off x="9073518" y="6018673"/>
              <a:ext cx="756282" cy="76275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 dirty="0"/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73B759FB-BA2E-8E49-07C9-97B511A8DEC7}"/>
                </a:ext>
              </a:extLst>
            </p:cNvPr>
            <p:cNvSpPr/>
            <p:nvPr/>
          </p:nvSpPr>
          <p:spPr>
            <a:xfrm>
              <a:off x="8133065" y="6038193"/>
              <a:ext cx="756282" cy="74323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C240F231-9712-6A1E-8688-8AD34A610A0A}"/>
                </a:ext>
              </a:extLst>
            </p:cNvPr>
            <p:cNvSpPr/>
            <p:nvPr/>
          </p:nvSpPr>
          <p:spPr>
            <a:xfrm>
              <a:off x="13071295" y="6000187"/>
              <a:ext cx="756282" cy="78124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</p:grpSp>
      <p:sp>
        <p:nvSpPr>
          <p:cNvPr id="67" name="Равнобедренный треугольник 66">
            <a:extLst>
              <a:ext uri="{FF2B5EF4-FFF2-40B4-BE49-F238E27FC236}">
                <a16:creationId xmlns:a16="http://schemas.microsoft.com/office/drawing/2014/main" id="{B5DF46F4-CD46-1F19-42CE-688C54D2504C}"/>
              </a:ext>
            </a:extLst>
          </p:cNvPr>
          <p:cNvSpPr/>
          <p:nvPr/>
        </p:nvSpPr>
        <p:spPr>
          <a:xfrm>
            <a:off x="4023066" y="5894827"/>
            <a:ext cx="415033" cy="390622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68" name="Равнобедренный треугольник 67">
            <a:extLst>
              <a:ext uri="{FF2B5EF4-FFF2-40B4-BE49-F238E27FC236}">
                <a16:creationId xmlns:a16="http://schemas.microsoft.com/office/drawing/2014/main" id="{49373267-CB80-25D9-C83B-72490F3A2B75}"/>
              </a:ext>
            </a:extLst>
          </p:cNvPr>
          <p:cNvSpPr/>
          <p:nvPr/>
        </p:nvSpPr>
        <p:spPr>
          <a:xfrm>
            <a:off x="4508340" y="5894827"/>
            <a:ext cx="415033" cy="390622"/>
          </a:xfrm>
          <a:prstGeom prst="triangle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69" name="Равнобедренный треугольник 68">
            <a:extLst>
              <a:ext uri="{FF2B5EF4-FFF2-40B4-BE49-F238E27FC236}">
                <a16:creationId xmlns:a16="http://schemas.microsoft.com/office/drawing/2014/main" id="{253621AB-7E41-F77B-278F-02C94603CD3C}"/>
              </a:ext>
            </a:extLst>
          </p:cNvPr>
          <p:cNvSpPr/>
          <p:nvPr/>
        </p:nvSpPr>
        <p:spPr>
          <a:xfrm>
            <a:off x="5505355" y="5894598"/>
            <a:ext cx="415033" cy="390622"/>
          </a:xfrm>
          <a:prstGeom prst="triangle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70" name="Равнобедренный треугольник 69">
            <a:extLst>
              <a:ext uri="{FF2B5EF4-FFF2-40B4-BE49-F238E27FC236}">
                <a16:creationId xmlns:a16="http://schemas.microsoft.com/office/drawing/2014/main" id="{29E45DFF-2358-D426-2771-D330571560E1}"/>
              </a:ext>
            </a:extLst>
          </p:cNvPr>
          <p:cNvSpPr/>
          <p:nvPr/>
        </p:nvSpPr>
        <p:spPr>
          <a:xfrm>
            <a:off x="6546742" y="5894598"/>
            <a:ext cx="415033" cy="390622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BF21769A-1E2B-0A9B-6008-F3A1FFEF87B6}"/>
              </a:ext>
            </a:extLst>
          </p:cNvPr>
          <p:cNvGrpSpPr/>
          <p:nvPr/>
        </p:nvGrpSpPr>
        <p:grpSpPr>
          <a:xfrm>
            <a:off x="5029328" y="5895489"/>
            <a:ext cx="1392666" cy="390622"/>
            <a:chOff x="10019188" y="5989871"/>
            <a:chExt cx="2785332" cy="781244"/>
          </a:xfrm>
        </p:grpSpPr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68FE76FD-4DAC-06DB-11EE-F66874599B1A}"/>
                </a:ext>
              </a:extLst>
            </p:cNvPr>
            <p:cNvSpPr/>
            <p:nvPr/>
          </p:nvSpPr>
          <p:spPr>
            <a:xfrm>
              <a:off x="10019188" y="5989872"/>
              <a:ext cx="756282" cy="78124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37C5D3FF-894C-758D-F7AD-24DAB77A0315}"/>
                </a:ext>
              </a:extLst>
            </p:cNvPr>
            <p:cNvSpPr/>
            <p:nvPr/>
          </p:nvSpPr>
          <p:spPr>
            <a:xfrm>
              <a:off x="12048238" y="5989871"/>
              <a:ext cx="756282" cy="78124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AA93C1C1-FFA6-50B9-835F-3FEEC14491DB}"/>
              </a:ext>
            </a:extLst>
          </p:cNvPr>
          <p:cNvSpPr txBox="1"/>
          <p:nvPr/>
        </p:nvSpPr>
        <p:spPr>
          <a:xfrm>
            <a:off x="2748258" y="6405879"/>
            <a:ext cx="1023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углов.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12954B9-5328-764C-F091-CE844B0AA0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302197"/>
            <a:ext cx="507299" cy="50729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E7779D5D-BA4A-53CA-8B5B-4D685FE77B62}"/>
              </a:ext>
            </a:extLst>
          </p:cNvPr>
          <p:cNvSpPr txBox="1"/>
          <p:nvPr/>
        </p:nvSpPr>
        <p:spPr>
          <a:xfrm>
            <a:off x="1439715" y="2398038"/>
            <a:ext cx="626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Аккуратно выполним решение в соответствии с планом: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76EE253-3F56-FEA7-A14C-BAA4F17337AE}"/>
              </a:ext>
            </a:extLst>
          </p:cNvPr>
          <p:cNvSpPr txBox="1"/>
          <p:nvPr/>
        </p:nvSpPr>
        <p:spPr>
          <a:xfrm>
            <a:off x="7064346" y="3636342"/>
            <a:ext cx="1960547" cy="1643527"/>
          </a:xfrm>
          <a:prstGeom prst="rect">
            <a:avLst/>
          </a:prstGeom>
          <a:solidFill>
            <a:schemeClr val="bg1"/>
          </a:solidFill>
          <a:ln w="28575">
            <a:solidFill>
              <a:srgbClr val="FEDCC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1600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Оформить аккуратно, понятно                 и правильно     решение – цель роли </a:t>
            </a:r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МАСТЕРА</a:t>
            </a:r>
            <a:r>
              <a:rPr lang="ru-RU" sz="16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                   в </a:t>
            </a:r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методе ролей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3602977-8187-688B-6700-4C316F3B27BA}"/>
              </a:ext>
            </a:extLst>
          </p:cNvPr>
          <p:cNvGrpSpPr/>
          <p:nvPr/>
        </p:nvGrpSpPr>
        <p:grpSpPr>
          <a:xfrm>
            <a:off x="3486673" y="3636160"/>
            <a:ext cx="307891" cy="334313"/>
            <a:chOff x="4566093" y="3628609"/>
            <a:chExt cx="378886" cy="4114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34EDD8-2F5A-59F5-2549-B00C12D28DD2}"/>
                </a:ext>
              </a:extLst>
            </p:cNvPr>
            <p:cNvSpPr txBox="1"/>
            <p:nvPr/>
          </p:nvSpPr>
          <p:spPr>
            <a:xfrm>
              <a:off x="4591464" y="3661263"/>
              <a:ext cx="353515" cy="37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39BDEA81-E0FA-99B3-048D-0E2F5AC2249E}"/>
                </a:ext>
              </a:extLst>
            </p:cNvPr>
            <p:cNvSpPr/>
            <p:nvPr/>
          </p:nvSpPr>
          <p:spPr>
            <a:xfrm>
              <a:off x="4566093" y="3628609"/>
              <a:ext cx="378886" cy="378886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559BE4A8-2BB3-77ED-6F65-E59AE60D3070}"/>
              </a:ext>
            </a:extLst>
          </p:cNvPr>
          <p:cNvGrpSpPr/>
          <p:nvPr/>
        </p:nvGrpSpPr>
        <p:grpSpPr>
          <a:xfrm>
            <a:off x="3486673" y="4444009"/>
            <a:ext cx="307891" cy="328113"/>
            <a:chOff x="4566093" y="3628609"/>
            <a:chExt cx="378886" cy="4037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2537374-CE3B-DA4A-89F9-6E0F13F69246}"/>
                </a:ext>
              </a:extLst>
            </p:cNvPr>
            <p:cNvSpPr txBox="1"/>
            <p:nvPr/>
          </p:nvSpPr>
          <p:spPr>
            <a:xfrm>
              <a:off x="4591464" y="3653634"/>
              <a:ext cx="353515" cy="37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476758AC-38F0-86C0-1792-196FF7BDF144}"/>
                </a:ext>
              </a:extLst>
            </p:cNvPr>
            <p:cNvSpPr/>
            <p:nvPr/>
          </p:nvSpPr>
          <p:spPr>
            <a:xfrm>
              <a:off x="4566093" y="3628609"/>
              <a:ext cx="378886" cy="378886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614F4C0C-BB2D-860E-669E-C228B3C6AA67}"/>
              </a:ext>
            </a:extLst>
          </p:cNvPr>
          <p:cNvGrpSpPr/>
          <p:nvPr/>
        </p:nvGrpSpPr>
        <p:grpSpPr>
          <a:xfrm>
            <a:off x="3486673" y="5129809"/>
            <a:ext cx="307891" cy="333968"/>
            <a:chOff x="4566093" y="3628609"/>
            <a:chExt cx="378886" cy="410976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AE7578C-5C5B-5B45-54D9-E7AC81552A70}"/>
                </a:ext>
              </a:extLst>
            </p:cNvPr>
            <p:cNvSpPr txBox="1"/>
            <p:nvPr/>
          </p:nvSpPr>
          <p:spPr>
            <a:xfrm>
              <a:off x="4591464" y="3660839"/>
              <a:ext cx="353515" cy="37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AF64F52-3804-C504-9270-950DE7BC4E2B}"/>
                </a:ext>
              </a:extLst>
            </p:cNvPr>
            <p:cNvSpPr/>
            <p:nvPr/>
          </p:nvSpPr>
          <p:spPr>
            <a:xfrm>
              <a:off x="4566093" y="3628609"/>
              <a:ext cx="378886" cy="378886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849D6BFB-9EF3-9D42-E96D-71218A223C7F}"/>
              </a:ext>
            </a:extLst>
          </p:cNvPr>
          <p:cNvGrpSpPr/>
          <p:nvPr/>
        </p:nvGrpSpPr>
        <p:grpSpPr>
          <a:xfrm>
            <a:off x="3496981" y="5960540"/>
            <a:ext cx="307891" cy="349896"/>
            <a:chOff x="4566093" y="3628609"/>
            <a:chExt cx="378886" cy="430577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C48CBF9-29CE-5247-31B7-650CADB3DD6A}"/>
                </a:ext>
              </a:extLst>
            </p:cNvPr>
            <p:cNvSpPr txBox="1"/>
            <p:nvPr/>
          </p:nvSpPr>
          <p:spPr>
            <a:xfrm>
              <a:off x="4591464" y="3680440"/>
              <a:ext cx="353515" cy="37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653EA185-B547-B7FF-A48F-D7E26D32AEBB}"/>
                </a:ext>
              </a:extLst>
            </p:cNvPr>
            <p:cNvSpPr/>
            <p:nvPr/>
          </p:nvSpPr>
          <p:spPr>
            <a:xfrm>
              <a:off x="4566093" y="3628609"/>
              <a:ext cx="378886" cy="378886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6649506B-6C44-D351-7969-C26F2F922888}"/>
              </a:ext>
            </a:extLst>
          </p:cNvPr>
          <p:cNvGrpSpPr/>
          <p:nvPr/>
        </p:nvGrpSpPr>
        <p:grpSpPr>
          <a:xfrm>
            <a:off x="416010" y="6431687"/>
            <a:ext cx="307891" cy="314984"/>
            <a:chOff x="4566093" y="3628609"/>
            <a:chExt cx="378886" cy="387615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1CD113B-2763-D668-6554-10B776B95A99}"/>
                </a:ext>
              </a:extLst>
            </p:cNvPr>
            <p:cNvSpPr txBox="1"/>
            <p:nvPr/>
          </p:nvSpPr>
          <p:spPr>
            <a:xfrm>
              <a:off x="4591464" y="3637478"/>
              <a:ext cx="353515" cy="37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4CD0F666-3012-4CF3-9937-B84A08DC79C2}"/>
                </a:ext>
              </a:extLst>
            </p:cNvPr>
            <p:cNvSpPr/>
            <p:nvPr/>
          </p:nvSpPr>
          <p:spPr>
            <a:xfrm>
              <a:off x="4566093" y="3628609"/>
              <a:ext cx="378886" cy="378886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pic>
        <p:nvPicPr>
          <p:cNvPr id="99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Рисунок 9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9" grpId="0" animBg="1"/>
      <p:bldP spid="32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67" grpId="0" animBg="1"/>
      <p:bldP spid="68" grpId="0" animBg="1"/>
      <p:bldP spid="69" grpId="0" animBg="1"/>
      <p:bldP spid="70" grpId="0" animBg="1"/>
      <p:bldP spid="7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Овал 60">
            <a:extLst>
              <a:ext uri="{FF2B5EF4-FFF2-40B4-BE49-F238E27FC236}">
                <a16:creationId xmlns:a16="http://schemas.microsoft.com/office/drawing/2014/main" id="{C0845F25-638F-1D73-4A87-EEF505F06D04}"/>
              </a:ext>
            </a:extLst>
          </p:cNvPr>
          <p:cNvSpPr/>
          <p:nvPr/>
        </p:nvSpPr>
        <p:spPr>
          <a:xfrm>
            <a:off x="39752" y="2037577"/>
            <a:ext cx="630000" cy="630000"/>
          </a:xfrm>
          <a:prstGeom prst="ellipse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FF9754-AFE9-A50C-3BE1-E4CFC93EE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45" y="2840032"/>
            <a:ext cx="3637157" cy="34740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F898F-B3F3-45A0-42F8-6071FCE4A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4" t="15122" r="13710" b="10769"/>
          <a:stretch/>
        </p:blipFill>
        <p:spPr>
          <a:xfrm rot="20394546">
            <a:off x="237027" y="2768104"/>
            <a:ext cx="3877773" cy="3662755"/>
          </a:xfrm>
          <a:prstGeom prst="ellipse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D876DDC-209A-A8DA-E3A6-FD053F43021D}"/>
              </a:ext>
            </a:extLst>
          </p:cNvPr>
          <p:cNvSpPr txBox="1"/>
          <p:nvPr/>
        </p:nvSpPr>
        <p:spPr>
          <a:xfrm>
            <a:off x="4302703" y="2862455"/>
            <a:ext cx="3637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Повторите правила проверки                         по подробному образцу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C6178725-37C2-ACDF-F807-34418A549E05}"/>
              </a:ext>
            </a:extLst>
          </p:cNvPr>
          <p:cNvGrpSpPr/>
          <p:nvPr/>
        </p:nvGrpSpPr>
        <p:grpSpPr>
          <a:xfrm>
            <a:off x="4190646" y="3657600"/>
            <a:ext cx="4053191" cy="2657628"/>
            <a:chOff x="8381292" y="3565667"/>
            <a:chExt cx="8106382" cy="5315256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1CC93CEA-FE95-8BF7-D366-EB83BE098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292" y="3565667"/>
              <a:ext cx="8106382" cy="5315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C157F37-8CC3-F314-5D3B-411D554121C7}"/>
                </a:ext>
              </a:extLst>
            </p:cNvPr>
            <p:cNvSpPr txBox="1"/>
            <p:nvPr/>
          </p:nvSpPr>
          <p:spPr>
            <a:xfrm>
              <a:off x="11884276" y="7963719"/>
              <a:ext cx="401584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00B050"/>
                  </a:solidFill>
                </a:rPr>
                <a:t>+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C4DEA5-754B-8DE5-E1DA-A7DF08C8BA20}"/>
                </a:ext>
              </a:extLst>
            </p:cNvPr>
            <p:cNvSpPr txBox="1"/>
            <p:nvPr/>
          </p:nvSpPr>
          <p:spPr>
            <a:xfrm>
              <a:off x="13251134" y="7963719"/>
              <a:ext cx="401584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00B050"/>
                  </a:solidFill>
                </a:rPr>
                <a:t>?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40E2772-DA04-3FBE-4141-8F5F78FE81C9}"/>
              </a:ext>
            </a:extLst>
          </p:cNvPr>
          <p:cNvSpPr txBox="1"/>
          <p:nvPr/>
        </p:nvSpPr>
        <p:spPr>
          <a:xfrm>
            <a:off x="3065356" y="6484131"/>
            <a:ext cx="5954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Приготовьте ручку с зелёной пастой или зелёный карандаш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1D1C36-B6CC-D531-5B09-BCE8B820F1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586" y="2050807"/>
            <a:ext cx="838380" cy="868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14F344-A1D5-BC38-DEA8-8AAAD41E7292}"/>
              </a:ext>
            </a:extLst>
          </p:cNvPr>
          <p:cNvSpPr txBox="1"/>
          <p:nvPr/>
        </p:nvSpPr>
        <p:spPr>
          <a:xfrm>
            <a:off x="2628900" y="2086350"/>
            <a:ext cx="3924301" cy="646331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3 ШАГ:</a:t>
            </a:r>
          </a:p>
          <a:p>
            <a:pPr algn="ctr"/>
            <a:r>
              <a:rPr lang="ru-RU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САМОПРОВЕРКА РЕШЕНИЯ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EEA0E0-24C2-F7B4-80B5-E6E6AFE19BB1}"/>
              </a:ext>
            </a:extLst>
          </p:cNvPr>
          <p:cNvSpPr txBox="1"/>
          <p:nvPr/>
        </p:nvSpPr>
        <p:spPr>
          <a:xfrm>
            <a:off x="354751" y="6796817"/>
            <a:ext cx="2327483" cy="300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35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Решение есть всег</a:t>
            </a:r>
            <a:r>
              <a:rPr lang="ru-RU" sz="1350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ДА</a:t>
            </a:r>
            <a:r>
              <a:rPr lang="ru-RU" sz="135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!</a:t>
            </a:r>
          </a:p>
        </p:txBody>
      </p:sp>
      <p:pic>
        <p:nvPicPr>
          <p:cNvPr id="20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5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A187B51-DE28-CF11-2BF9-A1F18D6016B3}"/>
              </a:ext>
            </a:extLst>
          </p:cNvPr>
          <p:cNvGrpSpPr/>
          <p:nvPr/>
        </p:nvGrpSpPr>
        <p:grpSpPr>
          <a:xfrm>
            <a:off x="3820258" y="3531208"/>
            <a:ext cx="2424760" cy="341255"/>
            <a:chOff x="6350" y="0"/>
            <a:chExt cx="2866426" cy="3960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E9FFD467-A045-EB37-1822-28F58D809149}"/>
                </a:ext>
              </a:extLst>
            </p:cNvPr>
            <p:cNvSpPr/>
            <p:nvPr/>
          </p:nvSpPr>
          <p:spPr>
            <a:xfrm>
              <a:off x="6350" y="0"/>
              <a:ext cx="390525" cy="3960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32A362E3-3BFC-BDDA-75A9-9F484884E914}"/>
                </a:ext>
              </a:extLst>
            </p:cNvPr>
            <p:cNvSpPr/>
            <p:nvPr/>
          </p:nvSpPr>
          <p:spPr>
            <a:xfrm>
              <a:off x="2482251" y="0"/>
              <a:ext cx="390525" cy="3960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0B323F71-FE53-821B-32CF-ECAF9B9D10C4}"/>
                </a:ext>
              </a:extLst>
            </p:cNvPr>
            <p:cNvSpPr/>
            <p:nvPr/>
          </p:nvSpPr>
          <p:spPr>
            <a:xfrm>
              <a:off x="1530350" y="0"/>
              <a:ext cx="390525" cy="396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19898211-8CA7-4E3D-4EB4-C7EEAD2F8AA4}"/>
                </a:ext>
              </a:extLst>
            </p:cNvPr>
            <p:cNvSpPr/>
            <p:nvPr/>
          </p:nvSpPr>
          <p:spPr>
            <a:xfrm>
              <a:off x="501650" y="0"/>
              <a:ext cx="390525" cy="396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 dirty="0"/>
            </a:p>
          </p:txBody>
        </p:sp>
        <p:sp>
          <p:nvSpPr>
            <p:cNvPr id="28" name="Равнобедренный треугольник 27">
              <a:extLst>
                <a:ext uri="{FF2B5EF4-FFF2-40B4-BE49-F238E27FC236}">
                  <a16:creationId xmlns:a16="http://schemas.microsoft.com/office/drawing/2014/main" id="{E7FAE93D-9430-025E-99CB-5082A176A9CD}"/>
                </a:ext>
              </a:extLst>
            </p:cNvPr>
            <p:cNvSpPr/>
            <p:nvPr/>
          </p:nvSpPr>
          <p:spPr>
            <a:xfrm>
              <a:off x="990600" y="0"/>
              <a:ext cx="428625" cy="396000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29" name="Равнобедренный треугольник 28">
              <a:extLst>
                <a:ext uri="{FF2B5EF4-FFF2-40B4-BE49-F238E27FC236}">
                  <a16:creationId xmlns:a16="http://schemas.microsoft.com/office/drawing/2014/main" id="{D59D9597-B431-6273-2D3B-CB60626B4CBF}"/>
                </a:ext>
              </a:extLst>
            </p:cNvPr>
            <p:cNvSpPr/>
            <p:nvPr/>
          </p:nvSpPr>
          <p:spPr>
            <a:xfrm>
              <a:off x="2019300" y="0"/>
              <a:ext cx="428625" cy="396000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</p:grpSp>
      <p:sp>
        <p:nvSpPr>
          <p:cNvPr id="61" name="Овал 60">
            <a:extLst>
              <a:ext uri="{FF2B5EF4-FFF2-40B4-BE49-F238E27FC236}">
                <a16:creationId xmlns:a16="http://schemas.microsoft.com/office/drawing/2014/main" id="{C0845F25-638F-1D73-4A87-EEF505F06D04}"/>
              </a:ext>
            </a:extLst>
          </p:cNvPr>
          <p:cNvSpPr/>
          <p:nvPr/>
        </p:nvSpPr>
        <p:spPr>
          <a:xfrm>
            <a:off x="39752" y="2037577"/>
            <a:ext cx="630000" cy="630000"/>
          </a:xfrm>
          <a:prstGeom prst="ellipse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63" name="Picture 7">
            <a:extLst>
              <a:ext uri="{FF2B5EF4-FFF2-40B4-BE49-F238E27FC236}">
                <a16:creationId xmlns:a16="http://schemas.microsoft.com/office/drawing/2014/main" id="{7786873C-D270-D184-FD1B-9F8189D51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9219" y="2142678"/>
            <a:ext cx="391066" cy="395721"/>
          </a:xfrm>
          <a:prstGeom prst="rect">
            <a:avLst/>
          </a:prstGeom>
        </p:spPr>
      </p:pic>
      <p:sp>
        <p:nvSpPr>
          <p:cNvPr id="2" name="Прямоугольник: скругленные углы 8">
            <a:extLst>
              <a:ext uri="{FF2B5EF4-FFF2-40B4-BE49-F238E27FC236}">
                <a16:creationId xmlns:a16="http://schemas.microsoft.com/office/drawing/2014/main" id="{655765D3-2E80-B2F4-A0EE-CF00BCAE0339}"/>
              </a:ext>
            </a:extLst>
          </p:cNvPr>
          <p:cNvSpPr/>
          <p:nvPr/>
        </p:nvSpPr>
        <p:spPr>
          <a:xfrm>
            <a:off x="1638300" y="3429000"/>
            <a:ext cx="6057900" cy="2876668"/>
          </a:xfrm>
          <a:prstGeom prst="roundRect">
            <a:avLst>
              <a:gd name="adj" fmla="val 7661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DE5C2-80AF-0B05-0E16-48198CA6070D}"/>
              </a:ext>
            </a:extLst>
          </p:cNvPr>
          <p:cNvSpPr txBox="1"/>
          <p:nvPr/>
        </p:nvSpPr>
        <p:spPr>
          <a:xfrm>
            <a:off x="1661160" y="3010766"/>
            <a:ext cx="245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Подробный образец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E434F-EF07-6C43-C6E6-9132A4DDE2F7}"/>
              </a:ext>
            </a:extLst>
          </p:cNvPr>
          <p:cNvSpPr txBox="1"/>
          <p:nvPr/>
        </p:nvSpPr>
        <p:spPr>
          <a:xfrm>
            <a:off x="2628900" y="2086350"/>
            <a:ext cx="3924301" cy="646331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3 ШАГ:</a:t>
            </a:r>
          </a:p>
          <a:p>
            <a:pPr algn="ctr"/>
            <a:r>
              <a:rPr lang="ru-RU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САМОПРОВЕРКА РЕШЕНИЯ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9D16FB-DE88-094A-C449-0F55D12AF7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200" y="4807935"/>
            <a:ext cx="2133600" cy="2209164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A20F1B1-78E7-9212-B92C-B57CBC72EFD6}"/>
              </a:ext>
            </a:extLst>
          </p:cNvPr>
          <p:cNvGrpSpPr/>
          <p:nvPr/>
        </p:nvGrpSpPr>
        <p:grpSpPr>
          <a:xfrm>
            <a:off x="3828851" y="3603336"/>
            <a:ext cx="2416167" cy="376484"/>
            <a:chOff x="16508" y="80645"/>
            <a:chExt cx="2856268" cy="436880"/>
          </a:xfrm>
        </p:grpSpPr>
        <p:sp>
          <p:nvSpPr>
            <p:cNvPr id="16" name="Надпись 35">
              <a:extLst>
                <a:ext uri="{FF2B5EF4-FFF2-40B4-BE49-F238E27FC236}">
                  <a16:creationId xmlns:a16="http://schemas.microsoft.com/office/drawing/2014/main" id="{A9C6183D-1C73-2450-B1BD-0367DBE3D7D7}"/>
                </a:ext>
              </a:extLst>
            </p:cNvPr>
            <p:cNvSpPr txBox="1"/>
            <p:nvPr/>
          </p:nvSpPr>
          <p:spPr>
            <a:xfrm>
              <a:off x="16508" y="80645"/>
              <a:ext cx="390525" cy="3810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</a:t>
              </a:r>
            </a:p>
          </p:txBody>
        </p:sp>
        <p:sp>
          <p:nvSpPr>
            <p:cNvPr id="17" name="Надпись 36">
              <a:extLst>
                <a:ext uri="{FF2B5EF4-FFF2-40B4-BE49-F238E27FC236}">
                  <a16:creationId xmlns:a16="http://schemas.microsoft.com/office/drawing/2014/main" id="{7C4196D5-5311-864A-FF93-32C33B6EEDEF}"/>
                </a:ext>
              </a:extLst>
            </p:cNvPr>
            <p:cNvSpPr txBox="1"/>
            <p:nvPr/>
          </p:nvSpPr>
          <p:spPr>
            <a:xfrm>
              <a:off x="514350" y="88900"/>
              <a:ext cx="390525" cy="4286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</a:t>
              </a:r>
            </a:p>
          </p:txBody>
        </p:sp>
        <p:sp>
          <p:nvSpPr>
            <p:cNvPr id="18" name="Надпись 37">
              <a:extLst>
                <a:ext uri="{FF2B5EF4-FFF2-40B4-BE49-F238E27FC236}">
                  <a16:creationId xmlns:a16="http://schemas.microsoft.com/office/drawing/2014/main" id="{1B84E67F-EAFE-C5B1-9059-810C6D1B1674}"/>
                </a:ext>
              </a:extLst>
            </p:cNvPr>
            <p:cNvSpPr txBox="1"/>
            <p:nvPr/>
          </p:nvSpPr>
          <p:spPr>
            <a:xfrm>
              <a:off x="1022350" y="88900"/>
              <a:ext cx="390525" cy="37274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Ж</a:t>
              </a:r>
            </a:p>
          </p:txBody>
        </p:sp>
        <p:sp>
          <p:nvSpPr>
            <p:cNvPr id="19" name="Надпись 38">
              <a:extLst>
                <a:ext uri="{FF2B5EF4-FFF2-40B4-BE49-F238E27FC236}">
                  <a16:creationId xmlns:a16="http://schemas.microsoft.com/office/drawing/2014/main" id="{B1B9ABD8-3623-7CC7-CAC8-F16DC4CFEFC5}"/>
                </a:ext>
              </a:extLst>
            </p:cNvPr>
            <p:cNvSpPr txBox="1"/>
            <p:nvPr/>
          </p:nvSpPr>
          <p:spPr>
            <a:xfrm>
              <a:off x="1536700" y="88900"/>
              <a:ext cx="390525" cy="3873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</a:t>
              </a:r>
            </a:p>
          </p:txBody>
        </p:sp>
        <p:sp>
          <p:nvSpPr>
            <p:cNvPr id="21" name="Надпись 39">
              <a:extLst>
                <a:ext uri="{FF2B5EF4-FFF2-40B4-BE49-F238E27FC236}">
                  <a16:creationId xmlns:a16="http://schemas.microsoft.com/office/drawing/2014/main" id="{01F2B560-2EEC-3DAF-C5D1-8D95D3CFE983}"/>
                </a:ext>
              </a:extLst>
            </p:cNvPr>
            <p:cNvSpPr txBox="1"/>
            <p:nvPr/>
          </p:nvSpPr>
          <p:spPr>
            <a:xfrm>
              <a:off x="2038350" y="88900"/>
              <a:ext cx="390525" cy="4286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Ж</a:t>
              </a:r>
            </a:p>
          </p:txBody>
        </p:sp>
        <p:sp>
          <p:nvSpPr>
            <p:cNvPr id="22" name="Надпись 40">
              <a:extLst>
                <a:ext uri="{FF2B5EF4-FFF2-40B4-BE49-F238E27FC236}">
                  <a16:creationId xmlns:a16="http://schemas.microsoft.com/office/drawing/2014/main" id="{D2A87D38-3EA7-5ECC-AAA8-2D4A8CDD646E}"/>
                </a:ext>
              </a:extLst>
            </p:cNvPr>
            <p:cNvSpPr txBox="1"/>
            <p:nvPr/>
          </p:nvSpPr>
          <p:spPr>
            <a:xfrm>
              <a:off x="2482251" y="88900"/>
              <a:ext cx="390525" cy="4286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</a:t>
              </a:r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E9B4546-C01F-9D56-FFE9-611A0696FBCC}"/>
              </a:ext>
            </a:extLst>
          </p:cNvPr>
          <p:cNvSpPr/>
          <p:nvPr/>
        </p:nvSpPr>
        <p:spPr>
          <a:xfrm>
            <a:off x="3848100" y="4033656"/>
            <a:ext cx="330352" cy="34125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64B510A-C025-3A59-347F-CDC922EEAC79}"/>
              </a:ext>
            </a:extLst>
          </p:cNvPr>
          <p:cNvSpPr/>
          <p:nvPr/>
        </p:nvSpPr>
        <p:spPr>
          <a:xfrm>
            <a:off x="5994249" y="4033656"/>
            <a:ext cx="330352" cy="34125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93E3D1D-A2E9-EAE5-3D3D-D6FE9ABD7B90}"/>
              </a:ext>
            </a:extLst>
          </p:cNvPr>
          <p:cNvGrpSpPr/>
          <p:nvPr/>
        </p:nvGrpSpPr>
        <p:grpSpPr>
          <a:xfrm>
            <a:off x="4250300" y="4023665"/>
            <a:ext cx="1646388" cy="341255"/>
            <a:chOff x="9035406" y="4647074"/>
            <a:chExt cx="3769114" cy="781243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F00F781F-BC75-104B-3CAC-18F2F4AE7B61}"/>
                </a:ext>
              </a:extLst>
            </p:cNvPr>
            <p:cNvSpPr/>
            <p:nvPr/>
          </p:nvSpPr>
          <p:spPr>
            <a:xfrm>
              <a:off x="11027564" y="4647074"/>
              <a:ext cx="756282" cy="78124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F45D1732-9BEF-9D34-8625-B910EAA23BAF}"/>
                </a:ext>
              </a:extLst>
            </p:cNvPr>
            <p:cNvSpPr/>
            <p:nvPr/>
          </p:nvSpPr>
          <p:spPr>
            <a:xfrm>
              <a:off x="9035406" y="4647074"/>
              <a:ext cx="756282" cy="78124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 dirty="0"/>
            </a:p>
          </p:txBody>
        </p:sp>
        <p:sp>
          <p:nvSpPr>
            <p:cNvPr id="39" name="Равнобедренный треугольник 38">
              <a:extLst>
                <a:ext uri="{FF2B5EF4-FFF2-40B4-BE49-F238E27FC236}">
                  <a16:creationId xmlns:a16="http://schemas.microsoft.com/office/drawing/2014/main" id="{080D677E-0AC8-E762-0C6F-66873EFC235B}"/>
                </a:ext>
              </a:extLst>
            </p:cNvPr>
            <p:cNvSpPr/>
            <p:nvPr/>
          </p:nvSpPr>
          <p:spPr>
            <a:xfrm>
              <a:off x="9982296" y="4647074"/>
              <a:ext cx="830066" cy="781243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40" name="Равнобедренный треугольник 39">
              <a:extLst>
                <a:ext uri="{FF2B5EF4-FFF2-40B4-BE49-F238E27FC236}">
                  <a16:creationId xmlns:a16="http://schemas.microsoft.com/office/drawing/2014/main" id="{29EF428E-3B40-9207-C1F2-9BE97D4380A6}"/>
                </a:ext>
              </a:extLst>
            </p:cNvPr>
            <p:cNvSpPr/>
            <p:nvPr/>
          </p:nvSpPr>
          <p:spPr>
            <a:xfrm>
              <a:off x="11974454" y="4647074"/>
              <a:ext cx="830066" cy="781243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D27E4A8-74FE-A0F9-AFEE-C03DAEEA6132}"/>
              </a:ext>
            </a:extLst>
          </p:cNvPr>
          <p:cNvGrpSpPr/>
          <p:nvPr/>
        </p:nvGrpSpPr>
        <p:grpSpPr>
          <a:xfrm>
            <a:off x="4688839" y="4533900"/>
            <a:ext cx="1216662" cy="341255"/>
            <a:chOff x="10019188" y="6038657"/>
            <a:chExt cx="2785332" cy="781243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53702F2F-F10B-EDAC-1AC7-63BA2EA2BFF1}"/>
                </a:ext>
              </a:extLst>
            </p:cNvPr>
            <p:cNvSpPr/>
            <p:nvPr/>
          </p:nvSpPr>
          <p:spPr>
            <a:xfrm>
              <a:off x="10019188" y="6038657"/>
              <a:ext cx="756282" cy="78124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7B4C2768-EBEB-1EEE-B72B-CB678E966B59}"/>
                </a:ext>
              </a:extLst>
            </p:cNvPr>
            <p:cNvSpPr/>
            <p:nvPr/>
          </p:nvSpPr>
          <p:spPr>
            <a:xfrm>
              <a:off x="12048238" y="6038657"/>
              <a:ext cx="756282" cy="78124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FF705306-BED6-F09A-401E-C702DD09F99F}"/>
              </a:ext>
            </a:extLst>
          </p:cNvPr>
          <p:cNvGrpSpPr/>
          <p:nvPr/>
        </p:nvGrpSpPr>
        <p:grpSpPr>
          <a:xfrm>
            <a:off x="3841078" y="4533902"/>
            <a:ext cx="2500687" cy="341256"/>
            <a:chOff x="8102695" y="6000185"/>
            <a:chExt cx="5724882" cy="781245"/>
          </a:xfrm>
        </p:grpSpPr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15328485-9B10-AE82-C89B-F314C95065F0}"/>
                </a:ext>
              </a:extLst>
            </p:cNvPr>
            <p:cNvSpPr/>
            <p:nvPr/>
          </p:nvSpPr>
          <p:spPr>
            <a:xfrm>
              <a:off x="11025181" y="6000187"/>
              <a:ext cx="756282" cy="78124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36A77301-BF45-3E39-D45F-DD3826A2D805}"/>
                </a:ext>
              </a:extLst>
            </p:cNvPr>
            <p:cNvSpPr/>
            <p:nvPr/>
          </p:nvSpPr>
          <p:spPr>
            <a:xfrm>
              <a:off x="9033023" y="6000187"/>
              <a:ext cx="756282" cy="78124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 dirty="0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67115797-4759-BDEE-BF57-2C3D3789C491}"/>
                </a:ext>
              </a:extLst>
            </p:cNvPr>
            <p:cNvSpPr/>
            <p:nvPr/>
          </p:nvSpPr>
          <p:spPr>
            <a:xfrm>
              <a:off x="8102695" y="6000186"/>
              <a:ext cx="756282" cy="78124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60F4D0C9-2A9A-F85A-0921-E5135B383657}"/>
                </a:ext>
              </a:extLst>
            </p:cNvPr>
            <p:cNvSpPr/>
            <p:nvPr/>
          </p:nvSpPr>
          <p:spPr>
            <a:xfrm>
              <a:off x="13071295" y="6000185"/>
              <a:ext cx="756282" cy="78124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0AB1F6CD-80EC-ACC2-409B-E197B638CEC4}"/>
              </a:ext>
            </a:extLst>
          </p:cNvPr>
          <p:cNvGrpSpPr/>
          <p:nvPr/>
        </p:nvGrpSpPr>
        <p:grpSpPr>
          <a:xfrm>
            <a:off x="3822435" y="5032473"/>
            <a:ext cx="2567316" cy="341455"/>
            <a:chOff x="8046131" y="7788696"/>
            <a:chExt cx="5877418" cy="781701"/>
          </a:xfrm>
        </p:grpSpPr>
        <p:sp>
          <p:nvSpPr>
            <p:cNvPr id="50" name="Равнобедренный треугольник 49">
              <a:extLst>
                <a:ext uri="{FF2B5EF4-FFF2-40B4-BE49-F238E27FC236}">
                  <a16:creationId xmlns:a16="http://schemas.microsoft.com/office/drawing/2014/main" id="{97A9ED6E-B88D-0CC9-E32A-A376CEC552E9}"/>
                </a:ext>
              </a:extLst>
            </p:cNvPr>
            <p:cNvSpPr/>
            <p:nvPr/>
          </p:nvSpPr>
          <p:spPr>
            <a:xfrm>
              <a:off x="8046131" y="7789154"/>
              <a:ext cx="830066" cy="781243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51" name="Равнобедренный треугольник 50">
              <a:extLst>
                <a:ext uri="{FF2B5EF4-FFF2-40B4-BE49-F238E27FC236}">
                  <a16:creationId xmlns:a16="http://schemas.microsoft.com/office/drawing/2014/main" id="{870D0FF7-AFB0-CD36-E5C8-797C59325F1E}"/>
                </a:ext>
              </a:extLst>
            </p:cNvPr>
            <p:cNvSpPr/>
            <p:nvPr/>
          </p:nvSpPr>
          <p:spPr>
            <a:xfrm>
              <a:off x="9016680" y="7789154"/>
              <a:ext cx="830066" cy="781243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52" name="Равнобедренный треугольник 51">
              <a:extLst>
                <a:ext uri="{FF2B5EF4-FFF2-40B4-BE49-F238E27FC236}">
                  <a16:creationId xmlns:a16="http://schemas.microsoft.com/office/drawing/2014/main" id="{4457BD20-6826-7F5C-FC22-6DC033CD47AA}"/>
                </a:ext>
              </a:extLst>
            </p:cNvPr>
            <p:cNvSpPr/>
            <p:nvPr/>
          </p:nvSpPr>
          <p:spPr>
            <a:xfrm>
              <a:off x="11010710" y="7788696"/>
              <a:ext cx="830066" cy="781243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53" name="Равнобедренный треугольник 52">
              <a:extLst>
                <a:ext uri="{FF2B5EF4-FFF2-40B4-BE49-F238E27FC236}">
                  <a16:creationId xmlns:a16="http://schemas.microsoft.com/office/drawing/2014/main" id="{CCF40FC2-3E8F-20E7-DAC5-E194E5879C08}"/>
                </a:ext>
              </a:extLst>
            </p:cNvPr>
            <p:cNvSpPr/>
            <p:nvPr/>
          </p:nvSpPr>
          <p:spPr>
            <a:xfrm>
              <a:off x="13093483" y="7788696"/>
              <a:ext cx="830066" cy="781243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14F334A-1247-EEC4-5508-43EF5562EE3A}"/>
              </a:ext>
            </a:extLst>
          </p:cNvPr>
          <p:cNvGrpSpPr/>
          <p:nvPr/>
        </p:nvGrpSpPr>
        <p:grpSpPr>
          <a:xfrm>
            <a:off x="4726938" y="5033364"/>
            <a:ext cx="1178562" cy="341256"/>
            <a:chOff x="10019188" y="5989871"/>
            <a:chExt cx="2698109" cy="781244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009FD054-DBE8-104A-87F6-6CF817B1FF37}"/>
                </a:ext>
              </a:extLst>
            </p:cNvPr>
            <p:cNvSpPr/>
            <p:nvPr/>
          </p:nvSpPr>
          <p:spPr>
            <a:xfrm>
              <a:off x="10019188" y="5989872"/>
              <a:ext cx="756282" cy="78124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3CD04330-EDFB-5AAB-695E-42FC626F5B5E}"/>
                </a:ext>
              </a:extLst>
            </p:cNvPr>
            <p:cNvSpPr/>
            <p:nvPr/>
          </p:nvSpPr>
          <p:spPr>
            <a:xfrm>
              <a:off x="11961014" y="5989871"/>
              <a:ext cx="756283" cy="78124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20FEDA7-FD1C-6031-B25C-CCCC905A9D53}"/>
              </a:ext>
            </a:extLst>
          </p:cNvPr>
          <p:cNvSpPr txBox="1"/>
          <p:nvPr/>
        </p:nvSpPr>
        <p:spPr>
          <a:xfrm>
            <a:off x="4121929" y="5817193"/>
            <a:ext cx="2327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углов.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96E923B3-D79B-76A0-7DE3-C38903A32009}"/>
              </a:ext>
            </a:extLst>
          </p:cNvPr>
          <p:cNvSpPr/>
          <p:nvPr/>
        </p:nvSpPr>
        <p:spPr>
          <a:xfrm>
            <a:off x="6680792" y="4036274"/>
            <a:ext cx="330352" cy="3412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60982B41-4710-4B2D-6BCA-B0240F5134D9}"/>
              </a:ext>
            </a:extLst>
          </p:cNvPr>
          <p:cNvSpPr/>
          <p:nvPr/>
        </p:nvSpPr>
        <p:spPr>
          <a:xfrm>
            <a:off x="7200207" y="4040246"/>
            <a:ext cx="330352" cy="3412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4F816116-9EB5-0E80-0A20-B63CF56DD6E7}"/>
              </a:ext>
            </a:extLst>
          </p:cNvPr>
          <p:cNvSpPr/>
          <p:nvPr/>
        </p:nvSpPr>
        <p:spPr>
          <a:xfrm>
            <a:off x="6677878" y="4533900"/>
            <a:ext cx="330352" cy="3412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BC2F0786-EB89-43EF-A1F8-B79076B3BE38}"/>
              </a:ext>
            </a:extLst>
          </p:cNvPr>
          <p:cNvSpPr/>
          <p:nvPr/>
        </p:nvSpPr>
        <p:spPr>
          <a:xfrm>
            <a:off x="6677878" y="5032473"/>
            <a:ext cx="330352" cy="3412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ECE7A4B2-CEBA-EB64-C3D2-5EE349343FC0}"/>
              </a:ext>
            </a:extLst>
          </p:cNvPr>
          <p:cNvSpPr/>
          <p:nvPr/>
        </p:nvSpPr>
        <p:spPr>
          <a:xfrm>
            <a:off x="5326197" y="5728650"/>
            <a:ext cx="378141" cy="3906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18E979D8-F8CF-20E5-0C95-EA2611446CAD}"/>
              </a:ext>
            </a:extLst>
          </p:cNvPr>
          <p:cNvSpPr/>
          <p:nvPr/>
        </p:nvSpPr>
        <p:spPr>
          <a:xfrm>
            <a:off x="7221967" y="4533901"/>
            <a:ext cx="330352" cy="3310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81109010-94D1-36C3-3984-076677C46B03}"/>
              </a:ext>
            </a:extLst>
          </p:cNvPr>
          <p:cNvSpPr/>
          <p:nvPr/>
        </p:nvSpPr>
        <p:spPr>
          <a:xfrm>
            <a:off x="7221967" y="5029200"/>
            <a:ext cx="330352" cy="3412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5DEB275-AFAB-692E-5D72-56C082C372CC}"/>
              </a:ext>
            </a:extLst>
          </p:cNvPr>
          <p:cNvSpPr txBox="1"/>
          <p:nvPr/>
        </p:nvSpPr>
        <p:spPr>
          <a:xfrm>
            <a:off x="6732462" y="3715648"/>
            <a:ext cx="290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78FD6B-D0DD-B924-7B76-EDA8979741F3}"/>
              </a:ext>
            </a:extLst>
          </p:cNvPr>
          <p:cNvSpPr txBox="1"/>
          <p:nvPr/>
        </p:nvSpPr>
        <p:spPr>
          <a:xfrm>
            <a:off x="7240441" y="3715647"/>
            <a:ext cx="2606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98AF4F9-F877-5EC2-2C30-3EBFCB781D6F}"/>
              </a:ext>
            </a:extLst>
          </p:cNvPr>
          <p:cNvSpPr txBox="1"/>
          <p:nvPr/>
        </p:nvSpPr>
        <p:spPr>
          <a:xfrm>
            <a:off x="1706833" y="3557895"/>
            <a:ext cx="1950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Фигуры Оли: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9678AFE-A3DC-8AAF-26C6-DFE88627AC65}"/>
              </a:ext>
            </a:extLst>
          </p:cNvPr>
          <p:cNvSpPr txBox="1"/>
          <p:nvPr/>
        </p:nvSpPr>
        <p:spPr>
          <a:xfrm>
            <a:off x="1706833" y="4063153"/>
            <a:ext cx="1950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Фигуры Ани: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1A7978B-5CD3-6701-C2C2-2281819DE326}"/>
              </a:ext>
            </a:extLst>
          </p:cNvPr>
          <p:cNvSpPr txBox="1"/>
          <p:nvPr/>
        </p:nvSpPr>
        <p:spPr>
          <a:xfrm>
            <a:off x="1706833" y="4610100"/>
            <a:ext cx="1950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Фигуры Севы: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505F18-83ED-CC72-FFE6-40288532A1E0}"/>
              </a:ext>
            </a:extLst>
          </p:cNvPr>
          <p:cNvSpPr txBox="1"/>
          <p:nvPr/>
        </p:nvSpPr>
        <p:spPr>
          <a:xfrm>
            <a:off x="1707521" y="5105400"/>
            <a:ext cx="1950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Фигуры Пети: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3063A59-258F-9990-FC5C-C57307E488E1}"/>
              </a:ext>
            </a:extLst>
          </p:cNvPr>
          <p:cNvSpPr txBox="1"/>
          <p:nvPr/>
        </p:nvSpPr>
        <p:spPr>
          <a:xfrm>
            <a:off x="1713792" y="5594942"/>
            <a:ext cx="445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Сколько всего у этих фигур углов?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580232" algn="just"/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ЗАПИШИ ОТВЕТ: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28D6543A-A371-583C-83D4-AFEE261D2DBD}"/>
              </a:ext>
            </a:extLst>
          </p:cNvPr>
          <p:cNvSpPr/>
          <p:nvPr/>
        </p:nvSpPr>
        <p:spPr>
          <a:xfrm>
            <a:off x="3748854" y="5003899"/>
            <a:ext cx="2715287" cy="460908"/>
          </a:xfrm>
          <a:prstGeom prst="rect">
            <a:avLst/>
          </a:prstGeom>
          <a:noFill/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/>
          </a:p>
        </p:txBody>
      </p:sp>
      <p:pic>
        <p:nvPicPr>
          <p:cNvPr id="75" name="Рисунок 74" descr="Карандаш">
            <a:extLst>
              <a:ext uri="{FF2B5EF4-FFF2-40B4-BE49-F238E27FC236}">
                <a16:creationId xmlns:a16="http://schemas.microsoft.com/office/drawing/2014/main" id="{8CE850E6-A2CB-3878-61AB-31038601C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862752" y="5868560"/>
            <a:ext cx="389295" cy="389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87FF26-AA30-8641-2BD9-9735189AC78F}"/>
              </a:ext>
            </a:extLst>
          </p:cNvPr>
          <p:cNvSpPr txBox="1"/>
          <p:nvPr/>
        </p:nvSpPr>
        <p:spPr>
          <a:xfrm>
            <a:off x="6245018" y="6796817"/>
            <a:ext cx="2327483" cy="300082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35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Решение есть всег</a:t>
            </a:r>
            <a:r>
              <a:rPr lang="ru-RU" sz="1350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ДА</a:t>
            </a:r>
            <a:r>
              <a:rPr lang="ru-RU" sz="135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476364-4016-0109-9AB9-F83AA5A374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9687" y="6387750"/>
            <a:ext cx="792178" cy="756000"/>
          </a:xfrm>
          <a:prstGeom prst="rect">
            <a:avLst/>
          </a:prstGeom>
        </p:spPr>
      </p:pic>
      <p:pic>
        <p:nvPicPr>
          <p:cNvPr id="76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Рисунок 7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1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Овал 60">
            <a:extLst>
              <a:ext uri="{FF2B5EF4-FFF2-40B4-BE49-F238E27FC236}">
                <a16:creationId xmlns:a16="http://schemas.microsoft.com/office/drawing/2014/main" id="{C0845F25-638F-1D73-4A87-EEF505F06D04}"/>
              </a:ext>
            </a:extLst>
          </p:cNvPr>
          <p:cNvSpPr/>
          <p:nvPr/>
        </p:nvSpPr>
        <p:spPr>
          <a:xfrm>
            <a:off x="39752" y="2037577"/>
            <a:ext cx="630000" cy="630000"/>
          </a:xfrm>
          <a:prstGeom prst="ellipse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63" name="Picture 7">
            <a:extLst>
              <a:ext uri="{FF2B5EF4-FFF2-40B4-BE49-F238E27FC236}">
                <a16:creationId xmlns:a16="http://schemas.microsoft.com/office/drawing/2014/main" id="{7786873C-D270-D184-FD1B-9F8189D51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9219" y="2142678"/>
            <a:ext cx="391066" cy="395721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8E26324-72EE-7A50-1983-B1ABED2D825D}"/>
              </a:ext>
            </a:extLst>
          </p:cNvPr>
          <p:cNvGrpSpPr/>
          <p:nvPr/>
        </p:nvGrpSpPr>
        <p:grpSpPr>
          <a:xfrm>
            <a:off x="52451" y="2021800"/>
            <a:ext cx="630000" cy="630000"/>
            <a:chOff x="79503" y="74653"/>
            <a:chExt cx="1260000" cy="1260000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762A26D6-3C4A-FC27-A20D-8BF396559BA8}"/>
                </a:ext>
              </a:extLst>
            </p:cNvPr>
            <p:cNvSpPr/>
            <p:nvPr/>
          </p:nvSpPr>
          <p:spPr>
            <a:xfrm>
              <a:off x="79503" y="74653"/>
              <a:ext cx="1260000" cy="12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37" name="Picture 7">
              <a:extLst>
                <a:ext uri="{FF2B5EF4-FFF2-40B4-BE49-F238E27FC236}">
                  <a16:creationId xmlns:a16="http://schemas.microsoft.com/office/drawing/2014/main" id="{1D0EC53B-46D2-42BB-8F8C-E57CD5A9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318437" y="284855"/>
              <a:ext cx="782131" cy="79144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FF539A4-3A76-91F1-96D1-C3A0F8158F00}"/>
              </a:ext>
            </a:extLst>
          </p:cNvPr>
          <p:cNvSpPr txBox="1"/>
          <p:nvPr/>
        </p:nvSpPr>
        <p:spPr>
          <a:xfrm>
            <a:off x="2682234" y="2086350"/>
            <a:ext cx="3827637" cy="646331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4 ШАГ:</a:t>
            </a:r>
          </a:p>
          <a:p>
            <a:pPr algn="ctr"/>
            <a:r>
              <a:rPr lang="ru-RU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САМООЦЕНКА РЕШЕНИЯ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9FC5D5-C2EE-6131-1A92-D79F8471FD57}"/>
              </a:ext>
            </a:extLst>
          </p:cNvPr>
          <p:cNvSpPr txBox="1"/>
          <p:nvPr/>
        </p:nvSpPr>
        <p:spPr>
          <a:xfrm>
            <a:off x="4217933" y="2870022"/>
            <a:ext cx="4788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Воспользуйтесь критериями оценки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FBBD7BC-7851-CC15-67A0-81A15A1477C6}"/>
              </a:ext>
            </a:extLst>
          </p:cNvPr>
          <p:cNvGrpSpPr/>
          <p:nvPr/>
        </p:nvGrpSpPr>
        <p:grpSpPr>
          <a:xfrm>
            <a:off x="373093" y="3043594"/>
            <a:ext cx="3932208" cy="3662755"/>
            <a:chOff x="555684" y="2086687"/>
            <a:chExt cx="7864415" cy="732550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8F33ABB-DF9A-92D4-BB92-0F29D3B21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26" y="2093486"/>
              <a:ext cx="7655273" cy="7311911"/>
            </a:xfrm>
            <a:prstGeom prst="rect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C666FABE-0CDE-C7C8-DBB2-1C1311A16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614" t="15122" r="13710" b="10769"/>
            <a:stretch/>
          </p:blipFill>
          <p:spPr>
            <a:xfrm rot="1937055">
              <a:off x="555684" y="2086687"/>
              <a:ext cx="7755546" cy="7325509"/>
            </a:xfrm>
            <a:prstGeom prst="ellipse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1329C5E-1F8E-CCDE-34C1-C4395F393C8C}"/>
              </a:ext>
            </a:extLst>
          </p:cNvPr>
          <p:cNvSpPr txBox="1"/>
          <p:nvPr/>
        </p:nvSpPr>
        <p:spPr>
          <a:xfrm>
            <a:off x="354751" y="6796817"/>
            <a:ext cx="2327483" cy="300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35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Решение есть всег</a:t>
            </a:r>
            <a:r>
              <a:rPr lang="ru-RU" sz="1350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ДА</a:t>
            </a:r>
            <a:r>
              <a:rPr lang="ru-RU" sz="135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!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AB1953C-BB8D-1E6F-76BC-41F4C7AA9A3A}"/>
              </a:ext>
            </a:extLst>
          </p:cNvPr>
          <p:cNvGrpSpPr/>
          <p:nvPr/>
        </p:nvGrpSpPr>
        <p:grpSpPr>
          <a:xfrm>
            <a:off x="5051156" y="3046993"/>
            <a:ext cx="3299984" cy="3761689"/>
            <a:chOff x="10102312" y="2093486"/>
            <a:chExt cx="6599968" cy="7523377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0C695A19-E64C-4FA9-FF69-3553CCFA9DD7}"/>
                </a:ext>
              </a:extLst>
            </p:cNvPr>
            <p:cNvGrpSpPr/>
            <p:nvPr/>
          </p:nvGrpSpPr>
          <p:grpSpPr>
            <a:xfrm>
              <a:off x="10102312" y="2093486"/>
              <a:ext cx="6599968" cy="7464301"/>
              <a:chOff x="10739182" y="2243627"/>
              <a:chExt cx="6599968" cy="7464301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CE259AA6-2929-BD00-DD84-A4B03BB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792"/>
              <a:stretch/>
            </p:blipFill>
            <p:spPr>
              <a:xfrm flipH="1">
                <a:off x="10824331" y="2243627"/>
                <a:ext cx="6514819" cy="7464301"/>
              </a:xfrm>
              <a:prstGeom prst="rect">
                <a:avLst/>
              </a:prstGeom>
            </p:spPr>
          </p:pic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327B36F7-F57B-B106-DCE1-718240D7D1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40" t="10771" r="24249" b="78533"/>
              <a:stretch/>
            </p:blipFill>
            <p:spPr>
              <a:xfrm>
                <a:off x="10739182" y="2991314"/>
                <a:ext cx="626114" cy="875371"/>
              </a:xfrm>
              <a:prstGeom prst="rect">
                <a:avLst/>
              </a:prstGeom>
            </p:spPr>
          </p:pic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9B3C318F-07AC-D080-898D-FF422461B9B2}"/>
                  </a:ext>
                </a:extLst>
              </p:cNvPr>
              <p:cNvSpPr/>
              <p:nvPr/>
            </p:nvSpPr>
            <p:spPr>
              <a:xfrm>
                <a:off x="12420600" y="3028813"/>
                <a:ext cx="599140" cy="8753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A7083700-D1DF-AE0E-09B4-DCC54F71C63C}"/>
                  </a:ext>
                </a:extLst>
              </p:cNvPr>
              <p:cNvSpPr/>
              <p:nvPr/>
            </p:nvSpPr>
            <p:spPr>
              <a:xfrm>
                <a:off x="12183687" y="8472329"/>
                <a:ext cx="599140" cy="8753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AB3176-F811-87D7-FAF3-ED71FD322725}"/>
                </a:ext>
              </a:extLst>
            </p:cNvPr>
            <p:cNvSpPr txBox="1"/>
            <p:nvPr/>
          </p:nvSpPr>
          <p:spPr>
            <a:xfrm>
              <a:off x="10231008" y="8324201"/>
              <a:ext cx="75153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0E9CD9"/>
                  </a:solidFill>
                </a:rPr>
                <a:t>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3A4267-9061-F3D7-8C82-E0790122EDCC}"/>
                </a:ext>
              </a:extLst>
            </p:cNvPr>
            <p:cNvSpPr txBox="1"/>
            <p:nvPr/>
          </p:nvSpPr>
          <p:spPr>
            <a:xfrm>
              <a:off x="10175690" y="7441737"/>
              <a:ext cx="75153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0E9CD9"/>
                  </a:solidFill>
                </a:rPr>
                <a:t>1</a:t>
              </a:r>
            </a:p>
          </p:txBody>
        </p:sp>
      </p:grpSp>
      <p:pic>
        <p:nvPicPr>
          <p:cNvPr id="24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5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Овал 60">
            <a:extLst>
              <a:ext uri="{FF2B5EF4-FFF2-40B4-BE49-F238E27FC236}">
                <a16:creationId xmlns:a16="http://schemas.microsoft.com/office/drawing/2014/main" id="{C0845F25-638F-1D73-4A87-EEF505F06D04}"/>
              </a:ext>
            </a:extLst>
          </p:cNvPr>
          <p:cNvSpPr/>
          <p:nvPr/>
        </p:nvSpPr>
        <p:spPr>
          <a:xfrm>
            <a:off x="39752" y="2037577"/>
            <a:ext cx="630000" cy="630000"/>
          </a:xfrm>
          <a:prstGeom prst="ellipse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219A28-99B4-4342-461F-EBDE1F8CD2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586" y="2050807"/>
            <a:ext cx="838380" cy="868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1E8C63-8B83-8E3B-7A2E-D83562FCE907}"/>
              </a:ext>
            </a:extLst>
          </p:cNvPr>
          <p:cNvSpPr txBox="1"/>
          <p:nvPr/>
        </p:nvSpPr>
        <p:spPr>
          <a:xfrm>
            <a:off x="2628900" y="2086350"/>
            <a:ext cx="3924301" cy="646331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4 ШАГ:</a:t>
            </a:r>
          </a:p>
          <a:p>
            <a:pPr algn="ctr"/>
            <a:r>
              <a:rPr lang="ru-RU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САМООЦЕНКА РЕШЕНИЯ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0BE459-51B5-E1E5-C5EC-54FEEBCF127A}"/>
              </a:ext>
            </a:extLst>
          </p:cNvPr>
          <p:cNvSpPr txBox="1"/>
          <p:nvPr/>
        </p:nvSpPr>
        <p:spPr>
          <a:xfrm>
            <a:off x="467422" y="2770983"/>
            <a:ext cx="363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оценки</a:t>
            </a:r>
          </a:p>
        </p:txBody>
      </p:sp>
      <p:graphicFrame>
        <p:nvGraphicFramePr>
          <p:cNvPr id="15" name="Таблица 4">
            <a:extLst>
              <a:ext uri="{FF2B5EF4-FFF2-40B4-BE49-F238E27FC236}">
                <a16:creationId xmlns:a16="http://schemas.microsoft.com/office/drawing/2014/main" id="{0AFF0216-345D-BFC1-54A5-681EC49B3B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1917" y="3156377"/>
          <a:ext cx="5773346" cy="288970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18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баллов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175" marR="391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Цвет и форма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фигур, как на образце. Число углов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175" marR="391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баллов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175" marR="391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Цвет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форма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фигур, как на образце. Число углов не указано или указано неверно. 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175" marR="391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7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баллов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175" marR="391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Верно изображена 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форма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фигур после действий Ани, Севы    и Пети, но есть ошибки в цвете фигур. Число углов не указано или указано неверно.</a:t>
                      </a:r>
                    </a:p>
                  </a:txBody>
                  <a:tcPr marL="34290" marR="3429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8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балла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175" marR="391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Верно изображены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форма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цвет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фигур только после действий Ани и Севы.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175" marR="391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1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балла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175" marR="391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Верно изображены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форма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фигур только после действий Ани и Севы, но есть ошибки в цвете фигур.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175" marR="391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балла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175" marR="391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Верно изображены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форма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цвет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фигур только после действий Ани.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175" marR="391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балл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175" marR="391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Верно изображена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форма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фигур только после действий Ани, но есть ошибки  в цвете.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175" marR="3917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E6EED8A-4117-0F42-C9AB-D3C364152D52}"/>
              </a:ext>
            </a:extLst>
          </p:cNvPr>
          <p:cNvGrpSpPr/>
          <p:nvPr/>
        </p:nvGrpSpPr>
        <p:grpSpPr>
          <a:xfrm>
            <a:off x="6053540" y="3032545"/>
            <a:ext cx="2909250" cy="1730194"/>
            <a:chOff x="582300" y="2444096"/>
            <a:chExt cx="5818500" cy="346038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686AE00-A7FC-D885-5658-89EF5F2AF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799" y="2784620"/>
              <a:ext cx="4572000" cy="2952750"/>
            </a:xfrm>
            <a:prstGeom prst="rect">
              <a:avLst/>
            </a:prstGeom>
          </p:spPr>
        </p:pic>
        <p:sp>
          <p:nvSpPr>
            <p:cNvPr id="4" name="Прямоугольник: скругленные углы 8">
              <a:extLst>
                <a:ext uri="{FF2B5EF4-FFF2-40B4-BE49-F238E27FC236}">
                  <a16:creationId xmlns:a16="http://schemas.microsoft.com/office/drawing/2014/main" id="{818FB3E2-F954-6616-43B4-5A6F947AAE9F}"/>
                </a:ext>
              </a:extLst>
            </p:cNvPr>
            <p:cNvSpPr/>
            <p:nvPr/>
          </p:nvSpPr>
          <p:spPr>
            <a:xfrm>
              <a:off x="582300" y="2444096"/>
              <a:ext cx="5818500" cy="3460387"/>
            </a:xfrm>
            <a:prstGeom prst="roundRect">
              <a:avLst>
                <a:gd name="adj" fmla="val 2335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BF279358-89B5-3272-63F6-B9BD86CC0E76}"/>
                </a:ext>
              </a:extLst>
            </p:cNvPr>
            <p:cNvSpPr/>
            <p:nvPr/>
          </p:nvSpPr>
          <p:spPr>
            <a:xfrm>
              <a:off x="5324813" y="3619500"/>
              <a:ext cx="378141" cy="3906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397E93-01F6-0CF2-B6A8-CC486D682F2B}"/>
                </a:ext>
              </a:extLst>
            </p:cNvPr>
            <p:cNvSpPr txBox="1"/>
            <p:nvPr/>
          </p:nvSpPr>
          <p:spPr>
            <a:xfrm>
              <a:off x="5257800" y="3139056"/>
              <a:ext cx="332784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33BFF5A-8FB3-5415-C259-8826B142D797}"/>
                </a:ext>
              </a:extLst>
            </p:cNvPr>
            <p:cNvSpPr/>
            <p:nvPr/>
          </p:nvSpPr>
          <p:spPr>
            <a:xfrm>
              <a:off x="5315668" y="4099945"/>
              <a:ext cx="378141" cy="3906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C8A4046-23B5-6223-0241-586AFC68B291}"/>
                </a:ext>
              </a:extLst>
            </p:cNvPr>
            <p:cNvSpPr/>
            <p:nvPr/>
          </p:nvSpPr>
          <p:spPr>
            <a:xfrm>
              <a:off x="5315668" y="4642368"/>
              <a:ext cx="378141" cy="3906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7D3F38F-7C29-7861-3BF7-BCCB607F3150}"/>
                </a:ext>
              </a:extLst>
            </p:cNvPr>
            <p:cNvSpPr/>
            <p:nvPr/>
          </p:nvSpPr>
          <p:spPr>
            <a:xfrm>
              <a:off x="4718622" y="5306516"/>
              <a:ext cx="378141" cy="3906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18B04E48-6296-C6DE-C04A-392918AF82F7}"/>
                </a:ext>
              </a:extLst>
            </p:cNvPr>
            <p:cNvSpPr/>
            <p:nvPr/>
          </p:nvSpPr>
          <p:spPr>
            <a:xfrm>
              <a:off x="5806105" y="3619500"/>
              <a:ext cx="378141" cy="3906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BFFF26-3559-EFA6-57D6-B2B8F9B0875B}"/>
                </a:ext>
              </a:extLst>
            </p:cNvPr>
            <p:cNvSpPr txBox="1"/>
            <p:nvPr/>
          </p:nvSpPr>
          <p:spPr>
            <a:xfrm>
              <a:off x="5739092" y="3139056"/>
              <a:ext cx="332784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69F67695-0E8F-8ADB-700E-79AA4190F65B}"/>
                </a:ext>
              </a:extLst>
            </p:cNvPr>
            <p:cNvSpPr/>
            <p:nvPr/>
          </p:nvSpPr>
          <p:spPr>
            <a:xfrm>
              <a:off x="5796960" y="4099945"/>
              <a:ext cx="378141" cy="3906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A60B680B-BF0F-0D75-F4B1-094CFC0E4E1D}"/>
                </a:ext>
              </a:extLst>
            </p:cNvPr>
            <p:cNvSpPr/>
            <p:nvPr/>
          </p:nvSpPr>
          <p:spPr>
            <a:xfrm>
              <a:off x="5796960" y="4642368"/>
              <a:ext cx="378141" cy="3906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/>
            </a:p>
          </p:txBody>
        </p:sp>
      </p:grpSp>
      <p:sp>
        <p:nvSpPr>
          <p:cNvPr id="27" name="Rectangle 2">
            <a:extLst>
              <a:ext uri="{FF2B5EF4-FFF2-40B4-BE49-F238E27FC236}">
                <a16:creationId xmlns:a16="http://schemas.microsoft.com/office/drawing/2014/main" id="{C6889402-FBCA-2B88-E900-8859C1323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68357"/>
            <a:ext cx="9239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600"/>
          </a:p>
        </p:txBody>
      </p:sp>
      <p:pic>
        <p:nvPicPr>
          <p:cNvPr id="28" name="Рисунок 27" descr="Лупа со сплошной заливкой">
            <a:extLst>
              <a:ext uri="{FF2B5EF4-FFF2-40B4-BE49-F238E27FC236}">
                <a16:creationId xmlns:a16="http://schemas.microsoft.com/office/drawing/2014/main" id="{C8039AC2-5EBD-0345-088E-AB035B2706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7450" y="6216343"/>
            <a:ext cx="443230" cy="443230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E90C3C03-17F9-F916-97B7-3CBE03B54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508" y="6265577"/>
            <a:ext cx="5922384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  <a:spAutoFit/>
          </a:bodyPr>
          <a:lstStyle>
            <a:lvl1pPr indent="630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315119" defTabSz="457200"/>
            <a:r>
              <a:rPr lang="ru-RU" altLang="ru-RU" sz="16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ПРОВЕРЬ И ОЦЕНИ СВОЮ РАБОТУ</a:t>
            </a:r>
            <a:endParaRPr lang="ru-RU" altLang="ru-RU" sz="1600" dirty="0">
              <a:cs typeface="Arial" panose="020B0604020202020204" pitchFamily="34" charset="0"/>
            </a:endParaRPr>
          </a:p>
          <a:p>
            <a:pPr indent="315119" defTabSz="457200"/>
            <a:r>
              <a:rPr lang="ru-RU" altLang="ru-RU" sz="1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Отметь результат на шкале достижений.</a:t>
            </a:r>
            <a:r>
              <a:rPr lang="ru-RU" altLang="ru-RU" sz="1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altLang="ru-RU" sz="1600" dirty="0">
              <a:cs typeface="Arial" panose="020B0604020202020204" pitchFamily="34" charset="0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6CC879AE-01A4-C676-256B-75A6B06F4FA9}"/>
              </a:ext>
            </a:extLst>
          </p:cNvPr>
          <p:cNvGrpSpPr/>
          <p:nvPr/>
        </p:nvGrpSpPr>
        <p:grpSpPr>
          <a:xfrm>
            <a:off x="6161254" y="4767564"/>
            <a:ext cx="1997379" cy="2176139"/>
            <a:chOff x="12058684" y="5540938"/>
            <a:chExt cx="3994757" cy="4352277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36F0FFCC-8FCB-D853-C9F4-94CCF10C95AB}"/>
                </a:ext>
              </a:extLst>
            </p:cNvPr>
            <p:cNvGrpSpPr/>
            <p:nvPr/>
          </p:nvGrpSpPr>
          <p:grpSpPr>
            <a:xfrm>
              <a:off x="12715699" y="5540938"/>
              <a:ext cx="3337742" cy="4352277"/>
              <a:chOff x="12899012" y="5304321"/>
              <a:chExt cx="3337742" cy="4352277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1B514D8-D325-E333-B51D-AAB39B330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899012" y="5304321"/>
                <a:ext cx="3337742" cy="4352277"/>
              </a:xfrm>
              <a:prstGeom prst="rect">
                <a:avLst/>
              </a:prstGeom>
            </p:spPr>
          </p:pic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8149000F-CD02-05B5-64F0-AC64C303B735}"/>
                  </a:ext>
                </a:extLst>
              </p:cNvPr>
              <p:cNvSpPr/>
              <p:nvPr/>
            </p:nvSpPr>
            <p:spPr>
              <a:xfrm>
                <a:off x="13639800" y="5676900"/>
                <a:ext cx="457200" cy="574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BA8AF6AC-35FF-6B3A-D935-648F31F20FB6}"/>
                  </a:ext>
                </a:extLst>
              </p:cNvPr>
              <p:cNvSpPr/>
              <p:nvPr/>
            </p:nvSpPr>
            <p:spPr>
              <a:xfrm>
                <a:off x="13699273" y="8487920"/>
                <a:ext cx="457200" cy="574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</p:grpSp>
        <p:sp>
          <p:nvSpPr>
            <p:cNvPr id="32" name="Rectangle 3">
              <a:extLst>
                <a:ext uri="{FF2B5EF4-FFF2-40B4-BE49-F238E27FC236}">
                  <a16:creationId xmlns:a16="http://schemas.microsoft.com/office/drawing/2014/main" id="{A31803DC-8F6D-F4E6-E37E-2E1939F73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58684" y="5796856"/>
              <a:ext cx="1133340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spAutoFit/>
            </a:bodyPr>
            <a:lstStyle>
              <a:lvl1pPr indent="6302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indent="315119" defTabSz="457200"/>
              <a:r>
                <a:rPr lang="ru-RU" altLang="ru-RU" sz="1600" b="1" dirty="0">
                  <a:solidFill>
                    <a:srgbClr val="11C1FF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ru-RU" altLang="ru-RU" sz="1600" dirty="0">
                <a:solidFill>
                  <a:srgbClr val="11C1FF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4" name="Rectangle 3">
              <a:extLst>
                <a:ext uri="{FF2B5EF4-FFF2-40B4-BE49-F238E27FC236}">
                  <a16:creationId xmlns:a16="http://schemas.microsoft.com/office/drawing/2014/main" id="{941B853C-C7B5-CD61-F98E-29B42A837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49030" y="8495759"/>
              <a:ext cx="1133340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spAutoFit/>
            </a:bodyPr>
            <a:lstStyle>
              <a:lvl1pPr indent="6302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indent="315119" defTabSz="457200"/>
              <a:r>
                <a:rPr lang="ru-RU" altLang="ru-RU" sz="1600" b="1" dirty="0">
                  <a:solidFill>
                    <a:srgbClr val="11C1FF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ru-RU" altLang="ru-RU" sz="1600" dirty="0">
                <a:solidFill>
                  <a:srgbClr val="11C1FF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13916A0-C4FC-F286-7195-122EEAAA839A}"/>
              </a:ext>
            </a:extLst>
          </p:cNvPr>
          <p:cNvSpPr txBox="1"/>
          <p:nvPr/>
        </p:nvSpPr>
        <p:spPr>
          <a:xfrm>
            <a:off x="6245018" y="6796817"/>
            <a:ext cx="2327483" cy="300082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35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Решение есть всег</a:t>
            </a:r>
            <a:r>
              <a:rPr lang="ru-RU" sz="1350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ДА</a:t>
            </a:r>
            <a:r>
              <a:rPr lang="ru-RU" sz="135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!</a:t>
            </a:r>
          </a:p>
        </p:txBody>
      </p:sp>
      <p:pic>
        <p:nvPicPr>
          <p:cNvPr id="38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1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F6B415-80AA-4D0C-701A-EAB5F1BD5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97" y="2949680"/>
            <a:ext cx="3369008" cy="321788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E422209-8A42-D264-25CE-2711B292881A}"/>
              </a:ext>
            </a:extLst>
          </p:cNvPr>
          <p:cNvGrpSpPr/>
          <p:nvPr/>
        </p:nvGrpSpPr>
        <p:grpSpPr>
          <a:xfrm>
            <a:off x="177040" y="2476500"/>
            <a:ext cx="3394890" cy="3691066"/>
            <a:chOff x="3575807" y="1231121"/>
            <a:chExt cx="7325509" cy="79646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2EC5FA7-6A7E-325B-BCB3-CA01BFF89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930" t="15122" r="13709" b="10769"/>
            <a:stretch/>
          </p:blipFill>
          <p:spPr>
            <a:xfrm rot="5064479">
              <a:off x="5473295" y="3767699"/>
              <a:ext cx="3530534" cy="7325509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9826DAF-343F-A094-2DC4-527729EAD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930" t="15798" r="13665" b="15378"/>
            <a:stretch/>
          </p:blipFill>
          <p:spPr>
            <a:xfrm rot="19619005">
              <a:off x="6790178" y="1231121"/>
              <a:ext cx="3534964" cy="6803129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8DBF763-60C9-C417-6D7B-5637F5B2D24E}"/>
              </a:ext>
            </a:extLst>
          </p:cNvPr>
          <p:cNvSpPr txBox="1"/>
          <p:nvPr/>
        </p:nvSpPr>
        <p:spPr>
          <a:xfrm>
            <a:off x="4123996" y="2933700"/>
            <a:ext cx="2015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Продолжите предложения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B84EE14-C336-AD32-D0E0-516F453F4734}"/>
              </a:ext>
            </a:extLst>
          </p:cNvPr>
          <p:cNvGrpSpPr/>
          <p:nvPr/>
        </p:nvGrpSpPr>
        <p:grpSpPr>
          <a:xfrm>
            <a:off x="3429000" y="3690653"/>
            <a:ext cx="4876800" cy="2905015"/>
            <a:chOff x="6858000" y="3380806"/>
            <a:chExt cx="9753600" cy="5810030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2E23B527-D78F-A17A-CA2E-949C6B028684}"/>
                </a:ext>
              </a:extLst>
            </p:cNvPr>
            <p:cNvSpPr/>
            <p:nvPr/>
          </p:nvSpPr>
          <p:spPr>
            <a:xfrm>
              <a:off x="6858000" y="3380806"/>
              <a:ext cx="9753600" cy="5379702"/>
            </a:xfrm>
            <a:prstGeom prst="roundRect">
              <a:avLst>
                <a:gd name="adj" fmla="val 9587"/>
              </a:avLst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BE24E4-AD64-F6AD-295D-2592FE68FA08}"/>
                </a:ext>
              </a:extLst>
            </p:cNvPr>
            <p:cNvSpPr txBox="1"/>
            <p:nvPr/>
          </p:nvSpPr>
          <p:spPr>
            <a:xfrm>
              <a:off x="7032002" y="3466192"/>
              <a:ext cx="9375972" cy="5724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Мне было интересно …</a:t>
              </a:r>
            </a:p>
            <a:p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Мне было трудно …</a:t>
              </a:r>
            </a:p>
            <a:p>
              <a:r>
                <a:rPr lang="ru-RU" sz="1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 меня получилось …</a:t>
              </a:r>
            </a:p>
            <a:p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Я хвалю себя за …</a:t>
              </a:r>
            </a:p>
            <a:p>
              <a:r>
                <a:rPr lang="ru-RU" sz="1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 решении задачи мне пригодились знания (умения) …, полученные на уроках.</a:t>
              </a:r>
            </a:p>
            <a:p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Мне ещё нужно </a:t>
              </a:r>
            </a:p>
            <a:p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потренироваться в …</a:t>
              </a:r>
            </a:p>
            <a:p>
              <a:r>
                <a:rPr lang="ru-RU" sz="1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Разбирая задачу, я узнал …</a:t>
              </a: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A63843-C094-EBDE-B104-940EC10A78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111" y="2967560"/>
            <a:ext cx="594000" cy="594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4B45E75-3E3A-3A3F-C823-3F03F9324022}"/>
              </a:ext>
            </a:extLst>
          </p:cNvPr>
          <p:cNvSpPr txBox="1"/>
          <p:nvPr/>
        </p:nvSpPr>
        <p:spPr>
          <a:xfrm>
            <a:off x="6588721" y="5516000"/>
            <a:ext cx="2440980" cy="1490686"/>
          </a:xfrm>
          <a:prstGeom prst="roundRect">
            <a:avLst>
              <a:gd name="adj" fmla="val 8192"/>
            </a:avLst>
          </a:prstGeom>
          <a:solidFill>
            <a:schemeClr val="bg1"/>
          </a:solidFill>
          <a:ln w="28575">
            <a:solidFill>
              <a:srgbClr val="FEDCC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1600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Сделать выводы                   по решению задачи, понять, какая роль получила новый ключ – цель роли </a:t>
            </a:r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МАГИСТРА</a:t>
            </a:r>
            <a:r>
              <a:rPr lang="ru-RU" sz="1200" b="1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                         в </a:t>
            </a:r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методе ролей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D745CF8-664C-6697-F24F-8F63B499F838}"/>
              </a:ext>
            </a:extLst>
          </p:cNvPr>
          <p:cNvGrpSpPr/>
          <p:nvPr/>
        </p:nvGrpSpPr>
        <p:grpSpPr>
          <a:xfrm>
            <a:off x="52451" y="2021800"/>
            <a:ext cx="630000" cy="630000"/>
            <a:chOff x="79503" y="74653"/>
            <a:chExt cx="1260000" cy="1260000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BBAD5316-B760-E571-6EF4-6A70F6E91E12}"/>
                </a:ext>
              </a:extLst>
            </p:cNvPr>
            <p:cNvSpPr/>
            <p:nvPr/>
          </p:nvSpPr>
          <p:spPr>
            <a:xfrm>
              <a:off x="79503" y="74653"/>
              <a:ext cx="1260000" cy="12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pic>
          <p:nvPicPr>
            <p:cNvPr id="29" name="Picture 7">
              <a:extLst>
                <a:ext uri="{FF2B5EF4-FFF2-40B4-BE49-F238E27FC236}">
                  <a16:creationId xmlns:a16="http://schemas.microsoft.com/office/drawing/2014/main" id="{B51522BA-FD71-7228-1DCE-B01CB644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318437" y="284855"/>
              <a:ext cx="782131" cy="791442"/>
            </a:xfrm>
            <a:prstGeom prst="rect">
              <a:avLst/>
            </a:prstGeom>
          </p:spPr>
        </p:pic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6EB9E21-6766-B3E1-132E-4BE707D9CC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18" y="2047164"/>
            <a:ext cx="644740" cy="64800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251FDF-A558-7F28-7971-7A661C10C084}"/>
              </a:ext>
            </a:extLst>
          </p:cNvPr>
          <p:cNvSpPr txBox="1"/>
          <p:nvPr/>
        </p:nvSpPr>
        <p:spPr>
          <a:xfrm>
            <a:off x="2299145" y="2086350"/>
            <a:ext cx="4635056" cy="646331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5 И 6 ШАГИ:</a:t>
            </a:r>
          </a:p>
          <a:p>
            <a:pPr algn="ctr"/>
            <a:r>
              <a:rPr lang="ru-RU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ПРЕЗЕНТАЦИЯ РЕШЕНИЯ И ВЫВОДЫ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CEABE86-D240-7EA2-FA9E-DD173305E0E5}"/>
              </a:ext>
            </a:extLst>
          </p:cNvPr>
          <p:cNvGrpSpPr/>
          <p:nvPr/>
        </p:nvGrpSpPr>
        <p:grpSpPr>
          <a:xfrm>
            <a:off x="8372096" y="2019300"/>
            <a:ext cx="733804" cy="1089425"/>
            <a:chOff x="3847966" y="1994400"/>
            <a:chExt cx="1049950" cy="1558783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40BE136-1EC0-9EC8-5746-B448C55EF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90"/>
            <a:stretch/>
          </p:blipFill>
          <p:spPr>
            <a:xfrm>
              <a:off x="3847966" y="1994400"/>
              <a:ext cx="1004231" cy="1558783"/>
            </a:xfrm>
            <a:prstGeom prst="rect">
              <a:avLst/>
            </a:prstGeom>
          </p:spPr>
        </p:pic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D5602CD1-7227-9C3A-D7F3-FDDCB973B985}"/>
                </a:ext>
              </a:extLst>
            </p:cNvPr>
            <p:cNvSpPr/>
            <p:nvPr/>
          </p:nvSpPr>
          <p:spPr>
            <a:xfrm>
              <a:off x="4772967" y="2887343"/>
              <a:ext cx="124949" cy="177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pic>
        <p:nvPicPr>
          <p:cNvPr id="31" name="Рисунок 30" descr="Систематизированое круги и квадраты">
            <a:extLst>
              <a:ext uri="{FF2B5EF4-FFF2-40B4-BE49-F238E27FC236}">
                <a16:creationId xmlns:a16="http://schemas.microsoft.com/office/drawing/2014/main" id="{EB2AAC53-6E57-D871-99DF-EF33365170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19516" y="5684321"/>
            <a:ext cx="1298429" cy="129842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E1D9E2-F180-E31C-2EA3-99D654912087}"/>
              </a:ext>
            </a:extLst>
          </p:cNvPr>
          <p:cNvSpPr txBox="1"/>
          <p:nvPr/>
        </p:nvSpPr>
        <p:spPr>
          <a:xfrm>
            <a:off x="354751" y="6796817"/>
            <a:ext cx="2327483" cy="300082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35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Решение есть всег</a:t>
            </a:r>
            <a:r>
              <a:rPr lang="ru-RU" sz="1350" b="1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ДА</a:t>
            </a:r>
            <a:r>
              <a:rPr lang="ru-RU" sz="135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 descr="Как очистить от пластилина одежду, мебель и ребенка: 19 проверенных  способов | PARENTS">
            <a:extLst>
              <a:ext uri="{FF2B5EF4-FFF2-40B4-BE49-F238E27FC236}">
                <a16:creationId xmlns:a16="http://schemas.microsoft.com/office/drawing/2014/main" id="{18DEA973-BBD2-A5CD-9701-9686B99F7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2"/>
          <a:stretch/>
        </p:blipFill>
        <p:spPr bwMode="auto">
          <a:xfrm>
            <a:off x="6472938" y="3124200"/>
            <a:ext cx="2292764" cy="1632646"/>
          </a:xfrm>
          <a:prstGeom prst="roundRect">
            <a:avLst>
              <a:gd name="adj" fmla="val 579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87" y="6827236"/>
            <a:ext cx="1979820" cy="20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9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475656"/>
            <a:ext cx="813435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не даются природой в готовом виде: врожденные задатки являются только одним из условий очень сложного процесса формирования  и развития способностей.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 школы - не дать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‘потухнуть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ярким умственным проявлениям, создать эмоционально-интеллектуальную среду, способствующую развитию творческой личности.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 </a:t>
            </a:r>
          </a:p>
        </p:txBody>
      </p:sp>
      <p:pic>
        <p:nvPicPr>
          <p:cNvPr id="1026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4401555"/>
            <a:ext cx="2549525" cy="259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0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55576" y="1259632"/>
            <a:ext cx="8229600" cy="603408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"Вечно </a:t>
            </a:r>
            <a:r>
              <a:rPr lang="en-US" dirty="0"/>
              <a:t>  </a:t>
            </a:r>
            <a:r>
              <a:rPr lang="ru-RU" dirty="0"/>
              <a:t>изобретать, </a:t>
            </a:r>
            <a:r>
              <a:rPr lang="en-US" dirty="0"/>
              <a:t>  </a:t>
            </a:r>
            <a:r>
              <a:rPr lang="ru-RU" dirty="0"/>
              <a:t>пробовать, совершенствовать</a:t>
            </a:r>
            <a:r>
              <a:rPr lang="en-US" dirty="0"/>
              <a:t>  </a:t>
            </a:r>
            <a:r>
              <a:rPr lang="ru-RU" dirty="0"/>
              <a:t> и совершенствоваться</a:t>
            </a:r>
            <a:r>
              <a:rPr lang="en-US" dirty="0"/>
              <a:t>  </a:t>
            </a:r>
            <a:r>
              <a:rPr lang="ru-RU" dirty="0"/>
              <a:t> -</a:t>
            </a:r>
            <a:r>
              <a:rPr lang="en-US" dirty="0"/>
              <a:t> </a:t>
            </a:r>
            <a:r>
              <a:rPr lang="ru-RU" dirty="0"/>
              <a:t> </a:t>
            </a:r>
            <a:r>
              <a:rPr lang="ru-RU" dirty="0" smtClean="0"/>
              <a:t> вот </a:t>
            </a:r>
            <a:r>
              <a:rPr lang="en-US" dirty="0" smtClean="0"/>
              <a:t>  </a:t>
            </a:r>
            <a:r>
              <a:rPr lang="ru-RU" dirty="0"/>
              <a:t>единственный</a:t>
            </a:r>
            <a:r>
              <a:rPr lang="en-US" dirty="0"/>
              <a:t>  </a:t>
            </a:r>
            <a:r>
              <a:rPr lang="ru-RU" dirty="0"/>
              <a:t> курс </a:t>
            </a:r>
            <a:r>
              <a:rPr lang="en-US" dirty="0"/>
              <a:t> </a:t>
            </a:r>
            <a:r>
              <a:rPr lang="ru-RU" dirty="0"/>
              <a:t>учительской </a:t>
            </a:r>
            <a:r>
              <a:rPr lang="en-US" dirty="0"/>
              <a:t>  </a:t>
            </a:r>
            <a:r>
              <a:rPr lang="ru-RU" dirty="0"/>
              <a:t>жизни</a:t>
            </a:r>
            <a:r>
              <a:rPr lang="ru-RU" dirty="0" smtClean="0"/>
              <a:t>"</a:t>
            </a:r>
            <a:endParaRPr lang="ru-RU" dirty="0"/>
          </a:p>
          <a:p>
            <a:pPr algn="ctr"/>
            <a:endParaRPr lang="ru-RU" dirty="0"/>
          </a:p>
          <a:p>
            <a:pPr marL="0" indent="0" algn="r">
              <a:buNone/>
            </a:pPr>
            <a:r>
              <a:rPr lang="ru-RU" sz="2800" dirty="0"/>
              <a:t>К.Д.  </a:t>
            </a:r>
            <a:r>
              <a:rPr lang="ru-RU" sz="2800" dirty="0" smtClean="0"/>
              <a:t>Ушинский</a:t>
            </a:r>
            <a:endParaRPr lang="ru-RU" sz="2800" dirty="0"/>
          </a:p>
          <a:p>
            <a:pPr algn="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5508104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внимание!</a:t>
            </a:r>
            <a:endParaRPr lang="ru-RU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 descr="SY01253_.WM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3928" y="6588224"/>
            <a:ext cx="1615533" cy="1756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4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>
            <a:extLst>
              <a:ext uri="{FF2B5EF4-FFF2-40B4-BE49-F238E27FC236}">
                <a16:creationId xmlns:a16="http://schemas.microsoft.com/office/drawing/2014/main" id="{112612B7-EAD2-4EBA-8557-CB6CBD716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6" y="1547664"/>
            <a:ext cx="5533697" cy="181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C68BD1-D624-43A1-A201-855EBB549F7C}"/>
              </a:ext>
            </a:extLst>
          </p:cNvPr>
          <p:cNvSpPr txBox="1"/>
          <p:nvPr/>
        </p:nvSpPr>
        <p:spPr>
          <a:xfrm>
            <a:off x="5868144" y="1480810"/>
            <a:ext cx="32498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+7 (495) 286-91-49</a:t>
            </a:r>
            <a:b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</a:br>
            <a:endParaRPr lang="ru-RU" sz="1400" b="0" i="0" dirty="0">
              <a:solidFill>
                <a:srgbClr val="7C7C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school-ametist@mail.ru</a:t>
            </a:r>
            <a:b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</a:br>
            <a:endParaRPr lang="ru-RU" sz="1400" b="0" i="0" dirty="0">
              <a:solidFill>
                <a:srgbClr val="7C7C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Московская область, город Химки,</a:t>
            </a:r>
            <a:b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</a:br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улица Чкалова, дом 5</a:t>
            </a:r>
            <a:endParaRPr lang="en-US" sz="1400" b="0" i="0" dirty="0">
              <a:solidFill>
                <a:srgbClr val="7C7C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dirty="0">
              <a:solidFill>
                <a:srgbClr val="7C7C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dirty="0">
                <a:solidFill>
                  <a:srgbClr val="7C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Сайт: 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http://school-ametist.ru/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400" b="0" i="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C03122C-B080-4ABA-8756-10E3EAAAFF8E}"/>
              </a:ext>
            </a:extLst>
          </p:cNvPr>
          <p:cNvSpPr txBox="1">
            <a:spLocks/>
          </p:cNvSpPr>
          <p:nvPr/>
        </p:nvSpPr>
        <p:spPr>
          <a:xfrm>
            <a:off x="1187624" y="4716016"/>
            <a:ext cx="4392488" cy="144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Назарова Елена Юрьевна</a:t>
            </a:r>
            <a:endParaRPr lang="ru-RU" sz="18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</a:t>
            </a:r>
            <a:r>
              <a:rPr lang="ru-RU" sz="18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927 329 59 66</a:t>
            </a:r>
            <a:endParaRPr lang="ru-RU" sz="18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lenawictoriyanazarovay@gmail.com</a:t>
            </a:r>
            <a:endParaRPr lang="ru-RU" sz="18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7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96" y="1475656"/>
            <a:ext cx="8568952" cy="1800200"/>
          </a:xfrm>
        </p:spPr>
        <p:txBody>
          <a:bodyPr>
            <a:normAutofit fontScale="90000"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40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Система подготовки </a:t>
            </a:r>
            <a:br>
              <a:rPr lang="ru-RU" sz="40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40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участников олимпиад:</a:t>
            </a:r>
            <a:r>
              <a:rPr lang="ru-RU" sz="4800" dirty="0">
                <a:latin typeface="Calibri"/>
                <a:ea typeface="Calibri"/>
                <a:cs typeface="Times New Roman"/>
              </a:rPr>
              <a:t/>
            </a:r>
            <a:br>
              <a:rPr lang="ru-RU" sz="48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92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1" y="2987676"/>
            <a:ext cx="8424863" cy="4176713"/>
          </a:xfrm>
        </p:spPr>
        <p:txBody>
          <a:bodyPr>
            <a:normAutofit lnSpcReduction="10000"/>
          </a:bodyPr>
          <a:lstStyle/>
          <a:p>
            <a:pPr marL="342900" indent="-342900" algn="l">
              <a:lnSpc>
                <a:spcPct val="115000"/>
              </a:lnSpc>
              <a:spcAft>
                <a:spcPct val="0"/>
              </a:spcAft>
              <a:buFont typeface="Wingdings 2" panose="05020102010507070707" pitchFamily="18" charset="2"/>
              <a:buChar char=""/>
              <a:tabLst>
                <a:tab pos="457200" algn="l"/>
              </a:tabLst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азовая и углубленная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подготовка по предмету;</a:t>
            </a:r>
            <a:endParaRPr lang="ru-RU" alt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15000"/>
              </a:lnSpc>
              <a:spcAft>
                <a:spcPct val="0"/>
              </a:spcAft>
              <a:buFont typeface="Wingdings 2" panose="05020102010507070707" pitchFamily="18" charset="2"/>
              <a:buChar char=""/>
              <a:tabLst>
                <a:tab pos="457200" algn="l"/>
              </a:tabLst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подготовка, полученная в рамках системы дополнительного образования (кружки, факультативы); </a:t>
            </a:r>
          </a:p>
          <a:p>
            <a:pPr marL="342900" indent="-342900" algn="l">
              <a:lnSpc>
                <a:spcPct val="115000"/>
              </a:lnSpc>
              <a:spcAft>
                <a:spcPct val="0"/>
              </a:spcAft>
              <a:buFont typeface="Wingdings 2" panose="05020102010507070707" pitchFamily="18" charset="2"/>
              <a:buChar char=""/>
              <a:tabLst>
                <a:tab pos="457200" algn="l"/>
              </a:tabLst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самоподготовка (чтение научной и научно-популярной литературы, самостоятельное решение задач, поиск информации в Интернете и т.д.);</a:t>
            </a:r>
            <a:endParaRPr lang="ru-RU" alt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15000"/>
              </a:lnSpc>
              <a:spcAft>
                <a:spcPct val="0"/>
              </a:spcAft>
              <a:buFont typeface="Wingdings 2" panose="05020102010507070707" pitchFamily="18" charset="2"/>
              <a:buChar char=""/>
              <a:tabLst>
                <a:tab pos="457200" algn="l"/>
              </a:tabLst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целенаправленная подготовка к участию в определенном этапе соревнования по тому или иному предмету .</a:t>
            </a:r>
            <a:endParaRPr lang="ru-RU" alt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C:\Users\Стасяо\Desktop\семинар\1681598474_sneg-top-p-odarennie-deti-kartinki-dlya-prezentatsii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95" y="7206632"/>
            <a:ext cx="1612019" cy="1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" y="7797585"/>
            <a:ext cx="1885880" cy="6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596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31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1243</TotalTime>
  <Words>4687</Words>
  <Application>Microsoft Office PowerPoint</Application>
  <PresentationFormat>Произвольный</PresentationFormat>
  <Paragraphs>724</Paragraphs>
  <Slides>90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108" baseType="lpstr">
      <vt:lpstr>MS Gothic</vt:lpstr>
      <vt:lpstr>Amatic SC</vt:lpstr>
      <vt:lpstr>-apple-system</vt:lpstr>
      <vt:lpstr>Arial</vt:lpstr>
      <vt:lpstr>Arial Unicode MS</vt:lpstr>
      <vt:lpstr>Calibri</vt:lpstr>
      <vt:lpstr>Comfortaa</vt:lpstr>
      <vt:lpstr>Comic Sans MS</vt:lpstr>
      <vt:lpstr>Corbel</vt:lpstr>
      <vt:lpstr>Garamond</vt:lpstr>
      <vt:lpstr>Impact</vt:lpstr>
      <vt:lpstr>Microsoft Sans Serif</vt:lpstr>
      <vt:lpstr>Symbol</vt:lpstr>
      <vt:lpstr>Tahoma</vt:lpstr>
      <vt:lpstr>Times New Roman</vt:lpstr>
      <vt:lpstr>Wingdings</vt:lpstr>
      <vt:lpstr>Wingdings 2</vt:lpstr>
      <vt:lpstr>Тема Office</vt:lpstr>
      <vt:lpstr>Презентация PowerPoint</vt:lpstr>
      <vt:lpstr>Презентация PowerPoint</vt:lpstr>
      <vt:lpstr>ОЛИМПИАДЫ. ЗАЧЕМ ОНИ НУЖНЫ</vt:lpstr>
      <vt:lpstr>  </vt:lpstr>
      <vt:lpstr>Презентация PowerPoint</vt:lpstr>
      <vt:lpstr>Презентация PowerPoint</vt:lpstr>
      <vt:lpstr>Принципы</vt:lpstr>
      <vt:lpstr>За счёт чего достигается результат?</vt:lpstr>
      <vt:lpstr>Система подготовки  участников олимпиад: </vt:lpstr>
      <vt:lpstr>Презентация PowerPoint</vt:lpstr>
      <vt:lpstr>Примерная схема-план индивидуального образовательного маршрута  учащегося   </vt:lpstr>
      <vt:lpstr>Формы работы </vt:lpstr>
      <vt:lpstr>Нестандартные задачи</vt:lpstr>
      <vt:lpstr>Презентация PowerPoint</vt:lpstr>
      <vt:lpstr>Классификация нестандартных задач</vt:lpstr>
      <vt:lpstr>Система нестандартных задач в учебниках по математике для начальной школы</vt:lpstr>
      <vt:lpstr>Презентация PowerPoint</vt:lpstr>
      <vt:lpstr>Особенности методики обучения младших школьников решению логических задач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 1. Усвоение содержания, осмысление условия задачи</vt:lpstr>
      <vt:lpstr>Этап 2. Составление плана решения задачи</vt:lpstr>
      <vt:lpstr>Этап 3. Практическая реализация намеченного плана решения задачи</vt:lpstr>
      <vt:lpstr>Этап 4. Проверка решения задачи</vt:lpstr>
      <vt:lpstr>С чего начать? Выделение признаков объекта</vt:lpstr>
      <vt:lpstr>Признаки объекта</vt:lpstr>
      <vt:lpstr>Презентация PowerPoint</vt:lpstr>
      <vt:lpstr>Наполненность стакана соком – несущественный признак.</vt:lpstr>
      <vt:lpstr>Задачи на абстрагирование</vt:lpstr>
      <vt:lpstr>Задачи на абстрагирование</vt:lpstr>
      <vt:lpstr>Презентация PowerPoint</vt:lpstr>
      <vt:lpstr>Задачи,  решаемые «с конца» Продавец, сидя на рынке, рассуждала: «Если к моим яблокам прибавить половину их да ещё десяток, то у меня  была  бы  целая  сотня!»  Сколько  яблок  у  неё было?</vt:lpstr>
      <vt:lpstr>Задачи на «предположение»</vt:lpstr>
      <vt:lpstr>Задача №1:</vt:lpstr>
      <vt:lpstr>Решение:</vt:lpstr>
      <vt:lpstr>Задача №2: У овец и кур вместе 36 голов и 100 ног. Сколько овец и сколько кур?</vt:lpstr>
      <vt:lpstr>Решение:</vt:lpstr>
      <vt:lpstr>Под задачей на совместную работу понимают такие задачи, в которых несколько объектов или субъектов (людей, бригад, коллективов, насосов, тракторов и т.д.) выполняют одну и ту же работу вместе, при этом с отличными друг от друга скоростями.</vt:lpstr>
      <vt:lpstr>Задача 1. Мать-коза съедает кочан капусты за 3 мин, а ее семеро козлят - за 6 мин. Через какое время от этого кочана капусты останется лишь кочерыжка, если они будут есть его вместе?</vt:lpstr>
      <vt:lpstr>Задача 2. Карлсон съедает банку варенья за 3 мин, а Малыш - в 4 раза медленнее. Как скоро варенье в банке закончится, если Малыш и Карлсон будут есть его вместе?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 Переложи 3 спички, чтобы рыбка поплыла  в  обратную сторону. </vt:lpstr>
      <vt:lpstr>     вода</vt:lpstr>
      <vt:lpstr>Классификация. Систематизация. Исключение лишнего</vt:lpstr>
      <vt:lpstr>Презентация PowerPoint</vt:lpstr>
      <vt:lpstr>Перебор, подбор</vt:lpstr>
      <vt:lpstr>Презентация PowerPoint</vt:lpstr>
      <vt:lpstr>  </vt:lpstr>
      <vt:lpstr>Презентация PowerPoint</vt:lpstr>
      <vt:lpstr>            Анаграммы </vt:lpstr>
      <vt:lpstr>Проверка </vt:lpstr>
      <vt:lpstr>      Соединяем несоединимое </vt:lpstr>
      <vt:lpstr>Проверка </vt:lpstr>
      <vt:lpstr>Логические задачи </vt:lpstr>
      <vt:lpstr>Проверка 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Задания на пространственное восприятие </vt:lpstr>
      <vt:lpstr>Задания на объёмно-пространственное мышление</vt:lpstr>
      <vt:lpstr>Графические диктанты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Задача </vt:lpstr>
      <vt:lpstr>Задача </vt:lpstr>
      <vt:lpstr>Роли при решении задач</vt:lpstr>
      <vt:lpstr>2 ЭТАП: РАЗБОР РЕШЕНИЯ ЗАДАЧ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User</cp:lastModifiedBy>
  <cp:revision>214</cp:revision>
  <dcterms:modified xsi:type="dcterms:W3CDTF">2025-11-17T17:35:59Z</dcterms:modified>
</cp:coreProperties>
</file>