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280" r:id="rId3"/>
    <p:sldId id="281" r:id="rId4"/>
    <p:sldId id="406" r:id="rId5"/>
    <p:sldId id="299" r:id="rId6"/>
    <p:sldId id="307" r:id="rId7"/>
    <p:sldId id="308" r:id="rId8"/>
    <p:sldId id="309" r:id="rId9"/>
    <p:sldId id="412" r:id="rId10"/>
    <p:sldId id="310" r:id="rId11"/>
    <p:sldId id="311" r:id="rId12"/>
    <p:sldId id="312" r:id="rId13"/>
    <p:sldId id="314" r:id="rId14"/>
    <p:sldId id="315" r:id="rId15"/>
    <p:sldId id="31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8" r:id="rId37"/>
    <p:sldId id="359" r:id="rId38"/>
    <p:sldId id="360" r:id="rId39"/>
    <p:sldId id="361" r:id="rId40"/>
    <p:sldId id="362" r:id="rId41"/>
    <p:sldId id="363" r:id="rId42"/>
    <p:sldId id="364" r:id="rId43"/>
    <p:sldId id="365" r:id="rId44"/>
    <p:sldId id="366"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407" r:id="rId58"/>
    <p:sldId id="385" r:id="rId59"/>
    <p:sldId id="408" r:id="rId60"/>
    <p:sldId id="411" r:id="rId61"/>
    <p:sldId id="392" r:id="rId62"/>
    <p:sldId id="393" r:id="rId63"/>
    <p:sldId id="293" r:id="rId64"/>
    <p:sldId id="294" r:id="rId65"/>
    <p:sldId id="259" r:id="rId66"/>
  </p:sldIdLst>
  <p:sldSz cx="9144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1pPr>
    <a:lvl2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2pPr>
    <a:lvl3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3pPr>
    <a:lvl4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4pPr>
    <a:lvl5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5pPr>
    <a:lvl6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6pPr>
    <a:lvl7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7pPr>
    <a:lvl8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8pPr>
    <a:lvl9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Раздел по умолчанию" id="{31E46E4B-B9EA-47A6-AAAF-55FABF6276E1}">
          <p14:sldIdLst>
            <p14:sldId id="256"/>
            <p14:sldId id="280"/>
            <p14:sldId id="281"/>
            <p14:sldId id="406"/>
            <p14:sldId id="299"/>
            <p14:sldId id="307"/>
            <p14:sldId id="308"/>
            <p14:sldId id="309"/>
            <p14:sldId id="412"/>
            <p14:sldId id="310"/>
            <p14:sldId id="311"/>
            <p14:sldId id="312"/>
            <p14:sldId id="314"/>
            <p14:sldId id="315"/>
            <p14:sldId id="31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8"/>
            <p14:sldId id="359"/>
            <p14:sldId id="360"/>
            <p14:sldId id="361"/>
            <p14:sldId id="362"/>
            <p14:sldId id="363"/>
            <p14:sldId id="364"/>
            <p14:sldId id="365"/>
            <p14:sldId id="366"/>
            <p14:sldId id="372"/>
            <p14:sldId id="373"/>
            <p14:sldId id="374"/>
            <p14:sldId id="375"/>
            <p14:sldId id="376"/>
            <p14:sldId id="377"/>
            <p14:sldId id="378"/>
            <p14:sldId id="379"/>
            <p14:sldId id="380"/>
            <p14:sldId id="381"/>
            <p14:sldId id="382"/>
            <p14:sldId id="383"/>
            <p14:sldId id="407"/>
            <p14:sldId id="385"/>
            <p14:sldId id="408"/>
            <p14:sldId id="411"/>
            <p14:sldId id="392"/>
            <p14:sldId id="393"/>
            <p14:sldId id="293"/>
            <p14:sldId id="294"/>
          </p14:sldIdLst>
        </p14:section>
        <p14:section name="Раздел без заголовка" id="{9E89BF2F-14F1-4516-9451-59C5AFCF499A}">
          <p14:sldIdLst>
            <p14:sldId id="259"/>
          </p14:sldIdLst>
        </p14:section>
      </p14:sectionLst>
    </p:ex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96" d="100"/>
          <a:sy n="96" d="100"/>
        </p:scale>
        <p:origin x="1956" y="78"/>
      </p:cViewPr>
      <p:guideLst>
        <p:guide orient="horz" pos="288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48226170"/>
      </p:ext>
    </p:extLst>
  </p:cSld>
  <p:clrMap bg1="lt1" tx1="dk1" bg2="lt2" tx2="dk2" accent1="accent1" accent2="accent2" accent3="accent3" accent4="accent4" accent5="accent5" accent6="accent6" hlink="hlink" folHlink="folHlink"/>
  <p:notesStyle>
    <a:lvl1pPr defTabSz="1625600" latinLnBrk="0">
      <a:defRPr sz="2000">
        <a:latin typeface="+mj-lt"/>
        <a:ea typeface="+mj-ea"/>
        <a:cs typeface="+mj-cs"/>
        <a:sym typeface="Calibri"/>
      </a:defRPr>
    </a:lvl1pPr>
    <a:lvl2pPr indent="228600" defTabSz="1625600" latinLnBrk="0">
      <a:defRPr sz="2000">
        <a:latin typeface="+mj-lt"/>
        <a:ea typeface="+mj-ea"/>
        <a:cs typeface="+mj-cs"/>
        <a:sym typeface="Calibri"/>
      </a:defRPr>
    </a:lvl2pPr>
    <a:lvl3pPr indent="457200" defTabSz="1625600" latinLnBrk="0">
      <a:defRPr sz="2000">
        <a:latin typeface="+mj-lt"/>
        <a:ea typeface="+mj-ea"/>
        <a:cs typeface="+mj-cs"/>
        <a:sym typeface="Calibri"/>
      </a:defRPr>
    </a:lvl3pPr>
    <a:lvl4pPr indent="685800" defTabSz="1625600" latinLnBrk="0">
      <a:defRPr sz="2000">
        <a:latin typeface="+mj-lt"/>
        <a:ea typeface="+mj-ea"/>
        <a:cs typeface="+mj-cs"/>
        <a:sym typeface="Calibri"/>
      </a:defRPr>
    </a:lvl4pPr>
    <a:lvl5pPr indent="914400" defTabSz="1625600" latinLnBrk="0">
      <a:defRPr sz="2000">
        <a:latin typeface="+mj-lt"/>
        <a:ea typeface="+mj-ea"/>
        <a:cs typeface="+mj-cs"/>
        <a:sym typeface="Calibri"/>
      </a:defRPr>
    </a:lvl5pPr>
    <a:lvl6pPr indent="1143000" defTabSz="1625600" latinLnBrk="0">
      <a:defRPr sz="2000">
        <a:latin typeface="+mj-lt"/>
        <a:ea typeface="+mj-ea"/>
        <a:cs typeface="+mj-cs"/>
        <a:sym typeface="Calibri"/>
      </a:defRPr>
    </a:lvl6pPr>
    <a:lvl7pPr indent="1371600" defTabSz="1625600" latinLnBrk="0">
      <a:defRPr sz="2000">
        <a:latin typeface="+mj-lt"/>
        <a:ea typeface="+mj-ea"/>
        <a:cs typeface="+mj-cs"/>
        <a:sym typeface="Calibri"/>
      </a:defRPr>
    </a:lvl7pPr>
    <a:lvl8pPr indent="1600200" defTabSz="1625600" latinLnBrk="0">
      <a:defRPr sz="2000">
        <a:latin typeface="+mj-lt"/>
        <a:ea typeface="+mj-ea"/>
        <a:cs typeface="+mj-cs"/>
        <a:sym typeface="Calibri"/>
      </a:defRPr>
    </a:lvl8pPr>
    <a:lvl9pPr indent="1828800" defTabSz="1625600" latinLnBrk="0">
      <a:defRPr sz="20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xfrm>
            <a:off x="685800" y="2840569"/>
            <a:ext cx="7772400" cy="1960034"/>
          </a:xfrm>
          <a:prstGeom prst="rect">
            <a:avLst/>
          </a:prstGeom>
        </p:spPr>
        <p:txBody>
          <a:bodyPr/>
          <a:lstStyle/>
          <a:p>
            <a:r>
              <a:t>Текст заголовка</a:t>
            </a:r>
          </a:p>
        </p:txBody>
      </p:sp>
      <p:sp>
        <p:nvSpPr>
          <p:cNvPr id="12" name="Уровень текста 1…"/>
          <p:cNvSpPr txBox="1">
            <a:spLocks noGrp="1"/>
          </p:cNvSpPr>
          <p:nvPr>
            <p:ph type="body" sz="quarter" idx="1"/>
          </p:nvPr>
        </p:nvSpPr>
        <p:spPr>
          <a:xfrm>
            <a:off x="1371600" y="5181600"/>
            <a:ext cx="6400800" cy="2336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20" name="Текст заголовка"/>
          <p:cNvSpPr txBox="1">
            <a:spLocks noGrp="1"/>
          </p:cNvSpPr>
          <p:nvPr>
            <p:ph type="title"/>
          </p:nvPr>
        </p:nvSpPr>
        <p:spPr>
          <a:prstGeom prst="rect">
            <a:avLst/>
          </a:prstGeom>
        </p:spPr>
        <p:txBody>
          <a:bodyPr/>
          <a:lstStyle/>
          <a:p>
            <a:r>
              <a:t>Текст заголовка</a:t>
            </a:r>
          </a:p>
        </p:txBody>
      </p:sp>
      <p:sp>
        <p:nvSpPr>
          <p:cNvPr id="21"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722312" y="5875866"/>
            <a:ext cx="7772401" cy="1816101"/>
          </a:xfrm>
          <a:prstGeom prst="rect">
            <a:avLst/>
          </a:prstGeom>
        </p:spPr>
        <p:txBody>
          <a:bodyPr anchor="t"/>
          <a:lstStyle>
            <a:lvl1pPr algn="l">
              <a:defRPr sz="4000" b="1" cap="all"/>
            </a:lvl1pPr>
          </a:lstStyle>
          <a:p>
            <a:r>
              <a:t>Текст заголовка</a:t>
            </a:r>
          </a:p>
        </p:txBody>
      </p:sp>
      <p:sp>
        <p:nvSpPr>
          <p:cNvPr id="30" name="Уровень текста 1…"/>
          <p:cNvSpPr txBox="1">
            <a:spLocks noGrp="1"/>
          </p:cNvSpPr>
          <p:nvPr>
            <p:ph type="body" sz="quarter" idx="1"/>
          </p:nvPr>
        </p:nvSpPr>
        <p:spPr>
          <a:xfrm>
            <a:off x="722312" y="3875620"/>
            <a:ext cx="7772401" cy="2000250"/>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38" name="Текст заголовка"/>
          <p:cNvSpPr txBox="1">
            <a:spLocks noGrp="1"/>
          </p:cNvSpPr>
          <p:nvPr>
            <p:ph type="title"/>
          </p:nvPr>
        </p:nvSpPr>
        <p:spPr>
          <a:prstGeom prst="rect">
            <a:avLst/>
          </a:prstGeom>
        </p:spPr>
        <p:txBody>
          <a:bodyPr/>
          <a:lstStyle/>
          <a:p>
            <a:r>
              <a:t>Текст заголовка</a:t>
            </a:r>
          </a:p>
        </p:txBody>
      </p:sp>
      <p:sp>
        <p:nvSpPr>
          <p:cNvPr id="39" name="Уровень текста 1…"/>
          <p:cNvSpPr txBox="1">
            <a:spLocks noGrp="1"/>
          </p:cNvSpPr>
          <p:nvPr>
            <p:ph type="body" sz="half" idx="1"/>
          </p:nvPr>
        </p:nvSpPr>
        <p:spPr>
          <a:xfrm>
            <a:off x="457200" y="2133601"/>
            <a:ext cx="4038600" cy="6034618"/>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p>
            <a:r>
              <a:t>Текст заголовка</a:t>
            </a:r>
          </a:p>
        </p:txBody>
      </p:sp>
      <p:sp>
        <p:nvSpPr>
          <p:cNvPr id="48" name="Уровень текста 1…"/>
          <p:cNvSpPr txBox="1">
            <a:spLocks noGrp="1"/>
          </p:cNvSpPr>
          <p:nvPr>
            <p:ph type="body" sz="quarter" idx="1"/>
          </p:nvPr>
        </p:nvSpPr>
        <p:spPr>
          <a:xfrm>
            <a:off x="457200" y="2046816"/>
            <a:ext cx="4040188" cy="853017"/>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9" name="Текст 4"/>
          <p:cNvSpPr>
            <a:spLocks noGrp="1"/>
          </p:cNvSpPr>
          <p:nvPr>
            <p:ph type="body" sz="quarter" idx="21"/>
          </p:nvPr>
        </p:nvSpPr>
        <p:spPr>
          <a:xfrm>
            <a:off x="4645028" y="2046816"/>
            <a:ext cx="4041776" cy="853016"/>
          </a:xfrm>
          <a:prstGeom prst="rect">
            <a:avLst/>
          </a:prstGeom>
        </p:spPr>
        <p:txBody>
          <a:bodyPr anchor="b"/>
          <a:lstStyle/>
          <a:p>
            <a:pPr marL="0" indent="0">
              <a:spcBef>
                <a:spcPts val="500"/>
              </a:spcBef>
              <a:buSzTx/>
              <a:buFontTx/>
              <a:buNone/>
              <a:defRPr sz="2400" b="1"/>
            </a:pPr>
            <a:endParaRPr/>
          </a:p>
        </p:txBody>
      </p:sp>
      <p:sp>
        <p:nvSpPr>
          <p:cNvPr id="5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2" name="Текст заголовка"/>
          <p:cNvSpPr txBox="1">
            <a:spLocks noGrp="1"/>
          </p:cNvSpPr>
          <p:nvPr>
            <p:ph type="title"/>
          </p:nvPr>
        </p:nvSpPr>
        <p:spPr>
          <a:xfrm>
            <a:off x="457203" y="364066"/>
            <a:ext cx="3008314" cy="1549401"/>
          </a:xfrm>
          <a:prstGeom prst="rect">
            <a:avLst/>
          </a:prstGeom>
        </p:spPr>
        <p:txBody>
          <a:bodyPr anchor="b"/>
          <a:lstStyle>
            <a:lvl1pPr algn="l">
              <a:defRPr sz="2000" b="1"/>
            </a:lvl1pPr>
          </a:lstStyle>
          <a:p>
            <a:r>
              <a:t>Текст заголовка</a:t>
            </a:r>
          </a:p>
        </p:txBody>
      </p:sp>
      <p:sp>
        <p:nvSpPr>
          <p:cNvPr id="73" name="Уровень текста 1…"/>
          <p:cNvSpPr txBox="1">
            <a:spLocks noGrp="1"/>
          </p:cNvSpPr>
          <p:nvPr>
            <p:ph type="body" idx="1"/>
          </p:nvPr>
        </p:nvSpPr>
        <p:spPr>
          <a:xfrm>
            <a:off x="3575050" y="364069"/>
            <a:ext cx="5111750" cy="780415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4" name="Текст 3"/>
          <p:cNvSpPr>
            <a:spLocks noGrp="1"/>
          </p:cNvSpPr>
          <p:nvPr>
            <p:ph type="body" sz="half" idx="21"/>
          </p:nvPr>
        </p:nvSpPr>
        <p:spPr>
          <a:xfrm>
            <a:off x="457202" y="1913468"/>
            <a:ext cx="3008315" cy="6254753"/>
          </a:xfrm>
          <a:prstGeom prst="rect">
            <a:avLst/>
          </a:prstGeom>
        </p:spPr>
        <p:txBody>
          <a:bodyPr/>
          <a:lstStyle/>
          <a:p>
            <a:pPr marL="0" indent="0">
              <a:spcBef>
                <a:spcPts val="300"/>
              </a:spcBef>
              <a:buSzTx/>
              <a:buFontTx/>
              <a:buNone/>
              <a:defRPr sz="1400"/>
            </a:pPr>
            <a:endParaRPr/>
          </a:p>
        </p:txBody>
      </p:sp>
      <p:sp>
        <p:nvSpPr>
          <p:cNvPr id="7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82" name="Текст заголовка"/>
          <p:cNvSpPr txBox="1">
            <a:spLocks noGrp="1"/>
          </p:cNvSpPr>
          <p:nvPr>
            <p:ph type="title"/>
          </p:nvPr>
        </p:nvSpPr>
        <p:spPr>
          <a:xfrm>
            <a:off x="1792288" y="6400801"/>
            <a:ext cx="5486401" cy="755652"/>
          </a:xfrm>
          <a:prstGeom prst="rect">
            <a:avLst/>
          </a:prstGeom>
        </p:spPr>
        <p:txBody>
          <a:bodyPr anchor="b"/>
          <a:lstStyle>
            <a:lvl1pPr algn="l">
              <a:defRPr sz="2000" b="1"/>
            </a:lvl1pPr>
          </a:lstStyle>
          <a:p>
            <a:r>
              <a:t>Текст заголовка</a:t>
            </a:r>
          </a:p>
        </p:txBody>
      </p:sp>
      <p:sp>
        <p:nvSpPr>
          <p:cNvPr id="83" name="Рисунок 2"/>
          <p:cNvSpPr>
            <a:spLocks noGrp="1"/>
          </p:cNvSpPr>
          <p:nvPr>
            <p:ph type="pic" sz="half" idx="21"/>
          </p:nvPr>
        </p:nvSpPr>
        <p:spPr>
          <a:xfrm>
            <a:off x="1792288" y="817032"/>
            <a:ext cx="5486401" cy="5486401"/>
          </a:xfrm>
          <a:prstGeom prst="rect">
            <a:avLst/>
          </a:prstGeom>
        </p:spPr>
        <p:txBody>
          <a:bodyPr lIns="91439" rIns="91439">
            <a:noAutofit/>
          </a:bodyPr>
          <a:lstStyle/>
          <a:p>
            <a:endParaRPr/>
          </a:p>
        </p:txBody>
      </p:sp>
      <p:sp>
        <p:nvSpPr>
          <p:cNvPr id="84" name="Уровень текста 1…"/>
          <p:cNvSpPr txBox="1">
            <a:spLocks noGrp="1"/>
          </p:cNvSpPr>
          <p:nvPr>
            <p:ph type="body" sz="quarter" idx="1"/>
          </p:nvPr>
        </p:nvSpPr>
        <p:spPr>
          <a:xfrm>
            <a:off x="1792288" y="7156452"/>
            <a:ext cx="5486401" cy="1073150"/>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E3D4C2-34CD-465A-A8A2-174F961BA0EE}" type="datetimeFigureOut">
              <a:rPr lang="ru-RU" smtClean="0"/>
              <a:t>30.10.2025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8411726" y="8580054"/>
            <a:ext cx="275074" cy="276999"/>
          </a:xfrm>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74122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3D87ABF-6794-46A4-BD8E-C88080D21A1D}" type="datetimeFigureOut">
              <a:rPr lang="ru-RU"/>
              <a:pPr>
                <a:defRPr/>
              </a:pPr>
              <a:t>30.10.2025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8411726" y="8580054"/>
            <a:ext cx="275074" cy="276999"/>
          </a:xfrm>
        </p:spPr>
        <p:txBody>
          <a:bodyPr/>
          <a:lstStyle>
            <a:lvl1pPr>
              <a:defRPr/>
            </a:lvl1pPr>
          </a:lstStyle>
          <a:p>
            <a:pPr>
              <a:defRPr/>
            </a:pPr>
            <a:fld id="{3B42A243-109B-4C4E-BC0C-9C96566A3427}" type="slidenum">
              <a:rPr lang="ru-RU" altLang="ru-RU"/>
              <a:pPr>
                <a:defRPr/>
              </a:pPr>
              <a:t>‹#›</a:t>
            </a:fld>
            <a:endParaRPr lang="ru-RU" altLang="ru-RU"/>
          </a:p>
        </p:txBody>
      </p:sp>
    </p:spTree>
    <p:extLst>
      <p:ext uri="{BB962C8B-B14F-4D97-AF65-F5344CB8AC3E}">
        <p14:creationId xmlns:p14="http://schemas.microsoft.com/office/powerpoint/2010/main" val="1446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57200" y="366183"/>
            <a:ext cx="8229600" cy="152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Текст заголовка</a:t>
            </a:r>
          </a:p>
        </p:txBody>
      </p:sp>
      <p:sp>
        <p:nvSpPr>
          <p:cNvPr id="3" name="Уровень текста 1…"/>
          <p:cNvSpPr txBox="1">
            <a:spLocks noGrp="1"/>
          </p:cNvSpPr>
          <p:nvPr>
            <p:ph type="body" idx="1"/>
          </p:nvPr>
        </p:nvSpPr>
        <p:spPr>
          <a:xfrm>
            <a:off x="457200" y="2133601"/>
            <a:ext cx="8229600" cy="6034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8428176" y="8594400"/>
            <a:ext cx="258624" cy="248306"/>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16256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16256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16256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16256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16256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16256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16256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16256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16256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vk.com/okgook" TargetMode="External"/><Relationship Id="rId2" Type="http://schemas.openxmlformats.org/officeDocument/2006/relationships/hyperlink" Target="https://vk.com/okege100" TargetMode="Externa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vk.com/okege"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vk.ru/app5898182_-118001699#s=3433510" TargetMode="Externa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6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AB16EBD-5393-B48C-C4EC-A7E1DFA23C71}"/>
              </a:ext>
            </a:extLst>
          </p:cNvPr>
          <p:cNvSpPr>
            <a:spLocks noGrp="1"/>
          </p:cNvSpPr>
          <p:nvPr>
            <p:ph type="title"/>
          </p:nvPr>
        </p:nvSpPr>
        <p:spPr/>
        <p:txBody>
          <a:bodyPr>
            <a:normAutofit fontScale="90000"/>
          </a:bodyPr>
          <a:lstStyle/>
          <a:p>
            <a:r>
              <a:rPr lang="ru-RU" smtClean="0"/>
              <a:t>Без права на ошибку</a:t>
            </a:r>
            <a:br>
              <a:rPr lang="ru-RU" smtClean="0"/>
            </a:br>
            <a:r>
              <a:rPr lang="ru-RU" smtClean="0"/>
              <a:t/>
            </a:r>
            <a:br>
              <a:rPr lang="ru-RU" smtClean="0"/>
            </a:br>
            <a:r>
              <a:rPr lang="ru-RU" smtClean="0"/>
              <a:t>РЕЧЕВЫЕ ОШИБКИ</a:t>
            </a:r>
            <a:endParaRPr lang="ru-RU" dirty="0"/>
          </a:p>
        </p:txBody>
      </p:sp>
      <p:sp>
        <p:nvSpPr>
          <p:cNvPr id="2" name="Текст 1"/>
          <p:cNvSpPr>
            <a:spLocks noGrp="1"/>
          </p:cNvSpPr>
          <p:nvPr>
            <p:ph type="body" sz="quarter" idx="1"/>
          </p:nvPr>
        </p:nvSpPr>
        <p:spPr/>
        <p:txBody>
          <a:bodyPr/>
          <a:lstStyle/>
          <a:p>
            <a:r>
              <a:rPr lang="ru-RU" smtClean="0"/>
              <a:t>БЕЛЯЕВА ОКСАНА НИКОЛАЕВНА</a:t>
            </a:r>
            <a:endParaRPr lang="ru-RU"/>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87"/>
          <p:cNvSpPr>
            <a:spLocks noChangeArrowheads="1"/>
          </p:cNvSpPr>
          <p:nvPr/>
        </p:nvSpPr>
        <p:spPr bwMode="auto">
          <a:xfrm>
            <a:off x="2443163" y="1724026"/>
            <a:ext cx="52816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b="1">
                <a:solidFill>
                  <a:srgbClr val="0033CC"/>
                </a:solidFill>
                <a:latin typeface="Garamond" panose="02020404030301010803" pitchFamily="18" charset="0"/>
                <a:ea typeface="Lucida Grande"/>
                <a:cs typeface="Lucida Grande"/>
                <a:sym typeface="Arial" panose="020B0604020202020204" pitchFamily="34" charset="0"/>
              </a:rPr>
              <a:t>РЕЧЕВЫЕ ОШИБКИ</a:t>
            </a:r>
            <a:endParaRPr lang="ru-RU" altLang="ru-RU" b="1">
              <a:solidFill>
                <a:srgbClr val="0033CC"/>
              </a:solidFill>
              <a:latin typeface="Garamond" panose="02020404030301010803" pitchFamily="18" charset="0"/>
              <a:sym typeface="Arial" panose="020B0604020202020204" pitchFamily="34" charset="0"/>
            </a:endParaRPr>
          </a:p>
        </p:txBody>
      </p:sp>
      <p:sp>
        <p:nvSpPr>
          <p:cNvPr id="11272" name="Shape 89"/>
          <p:cNvSpPr>
            <a:spLocks noChangeArrowheads="1"/>
          </p:cNvSpPr>
          <p:nvPr/>
        </p:nvSpPr>
        <p:spPr bwMode="auto">
          <a:xfrm>
            <a:off x="1931988" y="3240088"/>
            <a:ext cx="6678612" cy="373062"/>
          </a:xfrm>
          <a:prstGeom prst="rect">
            <a:avLst/>
          </a:prstGeom>
          <a:noFill/>
          <a:ln>
            <a:noFill/>
          </a:ln>
        </p:spPr>
        <p:txBody>
          <a:bodyPr lIns="0" tIns="0" rIns="0" bIns="0">
            <a:spAutoFit/>
          </a:bodyPr>
          <a:lstStyle>
            <a:lvl1pPr indent="12700">
              <a:defRPr sz="2400">
                <a:solidFill>
                  <a:srgbClr val="000000"/>
                </a:solidFill>
                <a:latin typeface="Trebuchet MS" panose="020B0603020202020204" pitchFamily="34" charset="0"/>
                <a:ea typeface="Lucida Grande"/>
                <a:cs typeface="Lucida Grande"/>
                <a:sym typeface="Trebuchet MS" panose="020B0603020202020204" pitchFamily="34" charset="0"/>
              </a:defRPr>
            </a:lvl1pPr>
            <a:lvl2pPr marL="742950" indent="-285750">
              <a:defRPr sz="2400">
                <a:solidFill>
                  <a:srgbClr val="000000"/>
                </a:solidFill>
                <a:latin typeface="Trebuchet MS" panose="020B0603020202020204" pitchFamily="34" charset="0"/>
                <a:ea typeface="Lucida Grande"/>
                <a:cs typeface="Lucida Grande"/>
                <a:sym typeface="Trebuchet MS" panose="020B0603020202020204" pitchFamily="34" charset="0"/>
              </a:defRPr>
            </a:lvl2pPr>
            <a:lvl3pPr marL="11430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3pPr>
            <a:lvl4pPr marL="16002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4pPr>
            <a:lvl5pPr marL="20574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5pPr>
            <a:lvl6pPr marL="25146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6pPr>
            <a:lvl7pPr marL="29718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7pPr>
            <a:lvl8pPr marL="34290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8pPr>
            <a:lvl9pPr marL="38862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9pPr>
          </a:lstStyle>
          <a:p>
            <a:pPr eaLnBrk="1" hangingPunct="1">
              <a:defRPr/>
            </a:pPr>
            <a:endParaRPr lang="ru-RU" altLang="ru-RU" sz="2420" b="1">
              <a:solidFill>
                <a:srgbClr val="3333FF"/>
              </a:solidFill>
              <a:effectLst>
                <a:outerShdw blurRad="38100" dist="38100" dir="2700000" algn="tl">
                  <a:srgbClr val="000000"/>
                </a:outerShdw>
              </a:effectLst>
              <a:latin typeface="Calibri" panose="020F0502020204030204" pitchFamily="34" charset="0"/>
              <a:cs typeface="Arial" panose="020B0604020202020204" pitchFamily="34" charset="0"/>
              <a:sym typeface="Arial" panose="020B0604020202020204" pitchFamily="34" charset="0"/>
            </a:endParaRPr>
          </a:p>
        </p:txBody>
      </p:sp>
      <p:sp>
        <p:nvSpPr>
          <p:cNvPr id="17412" name="Rectangle 5"/>
          <p:cNvSpPr>
            <a:spLocks noChangeArrowheads="1"/>
          </p:cNvSpPr>
          <p:nvPr/>
        </p:nvSpPr>
        <p:spPr bwMode="auto">
          <a:xfrm>
            <a:off x="969964" y="3125789"/>
            <a:ext cx="770572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800" b="1">
                <a:latin typeface="Segoe Script" panose="030B0504020000000003" pitchFamily="66" charset="0"/>
              </a:rPr>
              <a:t>Каждый человек может </a:t>
            </a:r>
            <a:r>
              <a:rPr lang="ru-RU" altLang="ru-RU" sz="2800" b="1">
                <a:solidFill>
                  <a:srgbClr val="C00000"/>
                </a:solidFill>
                <a:latin typeface="Segoe Script" panose="030B0504020000000003" pitchFamily="66" charset="0"/>
              </a:rPr>
              <a:t>совершить</a:t>
            </a:r>
            <a:r>
              <a:rPr lang="ru-RU" altLang="ru-RU" sz="2800" b="1">
                <a:latin typeface="Segoe Script" panose="030B0504020000000003" pitchFamily="66" charset="0"/>
              </a:rPr>
              <a:t> такой </a:t>
            </a:r>
            <a:r>
              <a:rPr lang="ru-RU" altLang="ru-RU" sz="2800" b="1">
                <a:solidFill>
                  <a:srgbClr val="C00000"/>
                </a:solidFill>
                <a:latin typeface="Segoe Script" panose="030B0504020000000003" pitchFamily="66" charset="0"/>
              </a:rPr>
              <a:t>шедевр</a:t>
            </a:r>
            <a:r>
              <a:rPr lang="ru-RU" altLang="ru-RU" sz="2800" b="1">
                <a:latin typeface="Segoe Script" panose="030B0504020000000003" pitchFamily="66" charset="0"/>
              </a:rPr>
              <a:t>, который будет радовать других и вдохновлять их на создание прекрасных полотен, музыкальных и литературных произведений.</a:t>
            </a:r>
          </a:p>
          <a:p>
            <a:pPr eaLnBrk="1" hangingPunct="1">
              <a:spcBef>
                <a:spcPct val="0"/>
              </a:spcBef>
              <a:buFontTx/>
              <a:buNone/>
            </a:pPr>
            <a:endParaRPr lang="ru-RU" altLang="ru-RU" sz="2400" b="1" i="1">
              <a:solidFill>
                <a:srgbClr val="000099"/>
              </a:solidFill>
              <a:latin typeface="Arial" panose="020B0604020202020204" pitchFamily="34" charset="0"/>
            </a:endParaRPr>
          </a:p>
          <a:p>
            <a:pPr eaLnBrk="1" hangingPunct="1">
              <a:spcBef>
                <a:spcPct val="0"/>
              </a:spcBef>
              <a:buFontTx/>
              <a:buNone/>
            </a:pPr>
            <a:endParaRPr lang="ru-RU" altLang="ru-RU" sz="2400" b="1" i="1">
              <a:solidFill>
                <a:srgbClr val="000099"/>
              </a:solidFill>
              <a:latin typeface="Arial" panose="020B0604020202020204" pitchFamily="34" charset="0"/>
            </a:endParaRPr>
          </a:p>
        </p:txBody>
      </p:sp>
      <p:sp>
        <p:nvSpPr>
          <p:cNvPr id="17414" name="Shape 87"/>
          <p:cNvSpPr>
            <a:spLocks noChangeArrowheads="1"/>
          </p:cNvSpPr>
          <p:nvPr/>
        </p:nvSpPr>
        <p:spPr bwMode="auto">
          <a:xfrm>
            <a:off x="1115616" y="6009848"/>
            <a:ext cx="5688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a:latin typeface="+mj-lt"/>
                <a:sym typeface="Arial" panose="020B0604020202020204" pitchFamily="34" charset="0"/>
              </a:rPr>
              <a:t>Нарушение лексической сочетаемости.</a:t>
            </a:r>
            <a:endParaRPr lang="ru-RU" altLang="ru-RU" sz="2400">
              <a:latin typeface="+mj-lt"/>
              <a:ea typeface="Lucida Grande"/>
              <a:sym typeface="Arial" panose="020B0604020202020204" pitchFamily="34" charset="0"/>
            </a:endParaRPr>
          </a:p>
        </p:txBody>
      </p:sp>
    </p:spTree>
    <p:extLst>
      <p:ext uri="{BB962C8B-B14F-4D97-AF65-F5344CB8AC3E}">
        <p14:creationId xmlns:p14="http://schemas.microsoft.com/office/powerpoint/2010/main" val="228073493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87"/>
          <p:cNvSpPr>
            <a:spLocks noChangeArrowheads="1"/>
          </p:cNvSpPr>
          <p:nvPr/>
        </p:nvSpPr>
        <p:spPr bwMode="auto">
          <a:xfrm>
            <a:off x="2771776" y="1763714"/>
            <a:ext cx="52816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b="1">
                <a:solidFill>
                  <a:srgbClr val="0033CC"/>
                </a:solidFill>
                <a:latin typeface="Garamond" panose="02020404030301010803" pitchFamily="18" charset="0"/>
                <a:ea typeface="Lucida Grande"/>
                <a:cs typeface="Lucida Grande"/>
                <a:sym typeface="Arial" panose="020B0604020202020204" pitchFamily="34" charset="0"/>
              </a:rPr>
              <a:t>РЕЧЕВЫЕ ОШИБКИ</a:t>
            </a:r>
            <a:endParaRPr lang="ru-RU" altLang="ru-RU" b="1">
              <a:solidFill>
                <a:srgbClr val="0033CC"/>
              </a:solidFill>
              <a:latin typeface="Garamond" panose="02020404030301010803" pitchFamily="18" charset="0"/>
              <a:sym typeface="Arial" panose="020B0604020202020204" pitchFamily="34" charset="0"/>
            </a:endParaRPr>
          </a:p>
        </p:txBody>
      </p:sp>
      <p:sp>
        <p:nvSpPr>
          <p:cNvPr id="11272" name="Shape 89"/>
          <p:cNvSpPr>
            <a:spLocks noChangeArrowheads="1"/>
          </p:cNvSpPr>
          <p:nvPr/>
        </p:nvSpPr>
        <p:spPr bwMode="auto">
          <a:xfrm>
            <a:off x="1931988" y="3240088"/>
            <a:ext cx="6678612" cy="373062"/>
          </a:xfrm>
          <a:prstGeom prst="rect">
            <a:avLst/>
          </a:prstGeom>
          <a:noFill/>
          <a:ln>
            <a:noFill/>
          </a:ln>
        </p:spPr>
        <p:txBody>
          <a:bodyPr lIns="0" tIns="0" rIns="0" bIns="0">
            <a:spAutoFit/>
          </a:bodyPr>
          <a:lstStyle>
            <a:lvl1pPr indent="12700">
              <a:defRPr sz="2400">
                <a:solidFill>
                  <a:srgbClr val="000000"/>
                </a:solidFill>
                <a:latin typeface="Trebuchet MS" panose="020B0603020202020204" pitchFamily="34" charset="0"/>
                <a:ea typeface="Lucida Grande"/>
                <a:cs typeface="Lucida Grande"/>
                <a:sym typeface="Trebuchet MS" panose="020B0603020202020204" pitchFamily="34" charset="0"/>
              </a:defRPr>
            </a:lvl1pPr>
            <a:lvl2pPr marL="742950" indent="-285750">
              <a:defRPr sz="2400">
                <a:solidFill>
                  <a:srgbClr val="000000"/>
                </a:solidFill>
                <a:latin typeface="Trebuchet MS" panose="020B0603020202020204" pitchFamily="34" charset="0"/>
                <a:ea typeface="Lucida Grande"/>
                <a:cs typeface="Lucida Grande"/>
                <a:sym typeface="Trebuchet MS" panose="020B0603020202020204" pitchFamily="34" charset="0"/>
              </a:defRPr>
            </a:lvl2pPr>
            <a:lvl3pPr marL="11430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3pPr>
            <a:lvl4pPr marL="16002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4pPr>
            <a:lvl5pPr marL="20574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5pPr>
            <a:lvl6pPr marL="25146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6pPr>
            <a:lvl7pPr marL="29718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7pPr>
            <a:lvl8pPr marL="34290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8pPr>
            <a:lvl9pPr marL="38862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9pPr>
          </a:lstStyle>
          <a:p>
            <a:pPr eaLnBrk="1" hangingPunct="1">
              <a:defRPr/>
            </a:pPr>
            <a:endParaRPr lang="ru-RU" altLang="ru-RU" sz="2420" b="1">
              <a:solidFill>
                <a:srgbClr val="3333FF"/>
              </a:solidFill>
              <a:effectLst>
                <a:outerShdw blurRad="38100" dist="38100" dir="2700000" algn="tl">
                  <a:srgbClr val="000000"/>
                </a:outerShdw>
              </a:effectLst>
              <a:latin typeface="Calibri" panose="020F0502020204030204" pitchFamily="34" charset="0"/>
              <a:cs typeface="Arial" panose="020B0604020202020204" pitchFamily="34" charset="0"/>
              <a:sym typeface="Arial" panose="020B0604020202020204" pitchFamily="34" charset="0"/>
            </a:endParaRPr>
          </a:p>
        </p:txBody>
      </p:sp>
      <p:sp>
        <p:nvSpPr>
          <p:cNvPr id="18436" name="Rectangle 5"/>
          <p:cNvSpPr>
            <a:spLocks noChangeArrowheads="1"/>
          </p:cNvSpPr>
          <p:nvPr/>
        </p:nvSpPr>
        <p:spPr bwMode="auto">
          <a:xfrm>
            <a:off x="1042989" y="2484439"/>
            <a:ext cx="770572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b="1">
                <a:latin typeface="Segoe Script" panose="030B0504020000000003" pitchFamily="66" charset="0"/>
              </a:rPr>
              <a:t>Подводя итоги, хочется сказать следующее: надо с самого детства учить детей любить и уважать книги, ибо в будущем </a:t>
            </a:r>
            <a:r>
              <a:rPr lang="ru-RU" altLang="ru-RU" sz="2400" b="1">
                <a:solidFill>
                  <a:srgbClr val="C00000"/>
                </a:solidFill>
                <a:latin typeface="Segoe Script" panose="030B0504020000000003" pitchFamily="66" charset="0"/>
              </a:rPr>
              <a:t>они</a:t>
            </a:r>
            <a:r>
              <a:rPr lang="ru-RU" altLang="ru-RU" sz="2400" b="1">
                <a:latin typeface="Segoe Script" panose="030B0504020000000003" pitchFamily="66" charset="0"/>
              </a:rPr>
              <a:t>  могут полностью обесцениться.</a:t>
            </a:r>
          </a:p>
          <a:p>
            <a:pPr eaLnBrk="1" hangingPunct="1">
              <a:spcBef>
                <a:spcPct val="0"/>
              </a:spcBef>
              <a:buFontTx/>
              <a:buNone/>
            </a:pPr>
            <a:endParaRPr lang="ru-RU" altLang="ru-RU" sz="2400" b="1">
              <a:latin typeface="Segoe Script" panose="030B0504020000000003" pitchFamily="66" charset="0"/>
            </a:endParaRPr>
          </a:p>
          <a:p>
            <a:pPr eaLnBrk="1" hangingPunct="1">
              <a:spcBef>
                <a:spcPct val="0"/>
              </a:spcBef>
              <a:buFontTx/>
              <a:buNone/>
            </a:pPr>
            <a:r>
              <a:rPr lang="ru-RU" altLang="ru-RU" sz="2400" b="1">
                <a:latin typeface="Segoe Script" panose="030B0504020000000003" pitchFamily="66" charset="0"/>
              </a:rPr>
              <a:t>Книги дают нам огромное количество знаний, а дети  </a:t>
            </a:r>
            <a:r>
              <a:rPr lang="ru-RU" altLang="ru-RU" sz="2400" b="1">
                <a:solidFill>
                  <a:srgbClr val="C00000"/>
                </a:solidFill>
                <a:latin typeface="Segoe Script" panose="030B0504020000000003" pitchFamily="66" charset="0"/>
              </a:rPr>
              <a:t>их</a:t>
            </a:r>
            <a:r>
              <a:rPr lang="ru-RU" altLang="ru-RU" sz="2400" b="1">
                <a:latin typeface="Segoe Script" panose="030B0504020000000003" pitchFamily="66" charset="0"/>
              </a:rPr>
              <a:t>  только портят.</a:t>
            </a:r>
          </a:p>
        </p:txBody>
      </p:sp>
      <p:sp>
        <p:nvSpPr>
          <p:cNvPr id="18438" name="Shape 87"/>
          <p:cNvSpPr>
            <a:spLocks noChangeArrowheads="1"/>
          </p:cNvSpPr>
          <p:nvPr/>
        </p:nvSpPr>
        <p:spPr bwMode="auto">
          <a:xfrm>
            <a:off x="1042989" y="5956216"/>
            <a:ext cx="8245549"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a:latin typeface="+mj-lt"/>
                <a:sym typeface="Arial" panose="020B0604020202020204" pitchFamily="34" charset="0"/>
              </a:rPr>
              <a:t>Неудачное употребление местоимения</a:t>
            </a:r>
            <a:r>
              <a:rPr lang="ru-RU" altLang="ru-RU" sz="1900">
                <a:latin typeface="+mj-lt"/>
                <a:sym typeface="Arial" panose="020B0604020202020204" pitchFamily="34" charset="0"/>
              </a:rPr>
              <a:t>.</a:t>
            </a:r>
          </a:p>
          <a:p>
            <a:pPr eaLnBrk="1" hangingPunct="1">
              <a:spcBef>
                <a:spcPct val="0"/>
              </a:spcBef>
              <a:buFontTx/>
              <a:buNone/>
            </a:pPr>
            <a:endParaRPr lang="ru-RU" altLang="ru-RU" sz="1900">
              <a:latin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12945898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87"/>
          <p:cNvSpPr>
            <a:spLocks noChangeArrowheads="1"/>
          </p:cNvSpPr>
          <p:nvPr/>
        </p:nvSpPr>
        <p:spPr bwMode="auto">
          <a:xfrm>
            <a:off x="2443163" y="1724026"/>
            <a:ext cx="52816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b="1">
                <a:solidFill>
                  <a:srgbClr val="0033CC"/>
                </a:solidFill>
                <a:latin typeface="Garamond" panose="02020404030301010803" pitchFamily="18" charset="0"/>
                <a:ea typeface="Lucida Grande"/>
                <a:cs typeface="Lucida Grande"/>
                <a:sym typeface="Arial" panose="020B0604020202020204" pitchFamily="34" charset="0"/>
              </a:rPr>
              <a:t>РЕЧЕВЫЕ ОШИБКИ</a:t>
            </a:r>
            <a:endParaRPr lang="ru-RU" altLang="ru-RU" b="1">
              <a:solidFill>
                <a:srgbClr val="0033CC"/>
              </a:solidFill>
              <a:latin typeface="Garamond" panose="02020404030301010803" pitchFamily="18" charset="0"/>
              <a:sym typeface="Arial" panose="020B0604020202020204" pitchFamily="34" charset="0"/>
            </a:endParaRPr>
          </a:p>
        </p:txBody>
      </p:sp>
      <p:sp>
        <p:nvSpPr>
          <p:cNvPr id="11272" name="Shape 89"/>
          <p:cNvSpPr>
            <a:spLocks noChangeArrowheads="1"/>
          </p:cNvSpPr>
          <p:nvPr/>
        </p:nvSpPr>
        <p:spPr bwMode="auto">
          <a:xfrm>
            <a:off x="1931988" y="3240088"/>
            <a:ext cx="6678612" cy="373062"/>
          </a:xfrm>
          <a:prstGeom prst="rect">
            <a:avLst/>
          </a:prstGeom>
          <a:noFill/>
          <a:ln>
            <a:noFill/>
          </a:ln>
        </p:spPr>
        <p:txBody>
          <a:bodyPr lIns="0" tIns="0" rIns="0" bIns="0">
            <a:spAutoFit/>
          </a:bodyPr>
          <a:lstStyle>
            <a:lvl1pPr indent="12700">
              <a:defRPr sz="2400">
                <a:solidFill>
                  <a:srgbClr val="000000"/>
                </a:solidFill>
                <a:latin typeface="Trebuchet MS" panose="020B0603020202020204" pitchFamily="34" charset="0"/>
                <a:ea typeface="Lucida Grande"/>
                <a:cs typeface="Lucida Grande"/>
                <a:sym typeface="Trebuchet MS" panose="020B0603020202020204" pitchFamily="34" charset="0"/>
              </a:defRPr>
            </a:lvl1pPr>
            <a:lvl2pPr marL="742950" indent="-285750">
              <a:defRPr sz="2400">
                <a:solidFill>
                  <a:srgbClr val="000000"/>
                </a:solidFill>
                <a:latin typeface="Trebuchet MS" panose="020B0603020202020204" pitchFamily="34" charset="0"/>
                <a:ea typeface="Lucida Grande"/>
                <a:cs typeface="Lucida Grande"/>
                <a:sym typeface="Trebuchet MS" panose="020B0603020202020204" pitchFamily="34" charset="0"/>
              </a:defRPr>
            </a:lvl2pPr>
            <a:lvl3pPr marL="11430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3pPr>
            <a:lvl4pPr marL="16002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4pPr>
            <a:lvl5pPr marL="20574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5pPr>
            <a:lvl6pPr marL="25146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6pPr>
            <a:lvl7pPr marL="29718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7pPr>
            <a:lvl8pPr marL="34290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8pPr>
            <a:lvl9pPr marL="38862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9pPr>
          </a:lstStyle>
          <a:p>
            <a:pPr eaLnBrk="1" hangingPunct="1">
              <a:defRPr/>
            </a:pPr>
            <a:endParaRPr lang="ru-RU" altLang="ru-RU" sz="2420" b="1">
              <a:solidFill>
                <a:srgbClr val="3333FF"/>
              </a:solidFill>
              <a:effectLst>
                <a:outerShdw blurRad="38100" dist="38100" dir="2700000" algn="tl">
                  <a:srgbClr val="000000"/>
                </a:outerShdw>
              </a:effectLst>
              <a:latin typeface="Calibri" panose="020F0502020204030204" pitchFamily="34" charset="0"/>
              <a:cs typeface="Arial" panose="020B0604020202020204" pitchFamily="34" charset="0"/>
              <a:sym typeface="Arial" panose="020B0604020202020204" pitchFamily="34" charset="0"/>
            </a:endParaRPr>
          </a:p>
        </p:txBody>
      </p:sp>
      <p:sp>
        <p:nvSpPr>
          <p:cNvPr id="19460" name="Rectangle 5"/>
          <p:cNvSpPr>
            <a:spLocks noChangeArrowheads="1"/>
          </p:cNvSpPr>
          <p:nvPr/>
        </p:nvSpPr>
        <p:spPr bwMode="auto">
          <a:xfrm>
            <a:off x="755576" y="2771321"/>
            <a:ext cx="792251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800" b="1">
                <a:latin typeface="Segoe Script" panose="030B0504020000000003" pitchFamily="66" charset="0"/>
              </a:rPr>
              <a:t>Гитлеровцы расстреляли санитарный поезд. В живых осталось всего несколько человек, среди которых Ромашов и герой-рассказчик, а остальные убежали </a:t>
            </a:r>
            <a:r>
              <a:rPr lang="ru-RU" altLang="ru-RU" sz="2800" b="1">
                <a:solidFill>
                  <a:srgbClr val="C00000"/>
                </a:solidFill>
                <a:latin typeface="Segoe Script" panose="030B0504020000000003" pitchFamily="66" charset="0"/>
              </a:rPr>
              <a:t>сломя голову</a:t>
            </a:r>
            <a:r>
              <a:rPr lang="ru-RU" altLang="ru-RU" sz="2800" b="1">
                <a:latin typeface="Segoe Script" panose="030B0504020000000003" pitchFamily="66" charset="0"/>
              </a:rPr>
              <a:t>.</a:t>
            </a:r>
            <a:endParaRPr lang="ru-RU" altLang="ru-RU" sz="2400" b="1" i="1">
              <a:solidFill>
                <a:srgbClr val="000099"/>
              </a:solidFill>
              <a:latin typeface="Segoe Script" panose="030B0504020000000003" pitchFamily="66" charset="0"/>
            </a:endParaRPr>
          </a:p>
        </p:txBody>
      </p:sp>
      <p:sp>
        <p:nvSpPr>
          <p:cNvPr id="19462" name="Shape 87"/>
          <p:cNvSpPr>
            <a:spLocks noChangeArrowheads="1"/>
          </p:cNvSpPr>
          <p:nvPr/>
        </p:nvSpPr>
        <p:spPr bwMode="auto">
          <a:xfrm>
            <a:off x="827584" y="5387006"/>
            <a:ext cx="6192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a:cs typeface="Calibri" panose="020F0502020204030204" pitchFamily="34" charset="0"/>
                <a:sym typeface="Arial" panose="020B0604020202020204" pitchFamily="34" charset="0"/>
              </a:rPr>
              <a:t>Неуместное употребление фразеологизма.</a:t>
            </a:r>
            <a:endParaRPr lang="ru-RU" altLang="ru-RU" sz="2400">
              <a:ea typeface="Lucida Grande"/>
              <a:cs typeface="Calibri" panose="020F0502020204030204" pitchFamily="34" charset="0"/>
              <a:sym typeface="Arial" panose="020B0604020202020204" pitchFamily="34" charset="0"/>
            </a:endParaRPr>
          </a:p>
        </p:txBody>
      </p:sp>
    </p:spTree>
    <p:extLst>
      <p:ext uri="{BB962C8B-B14F-4D97-AF65-F5344CB8AC3E}">
        <p14:creationId xmlns:p14="http://schemas.microsoft.com/office/powerpoint/2010/main" val="267696316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979712"/>
            <a:ext cx="8136904" cy="5509200"/>
          </a:xfrm>
          <a:prstGeom prst="rect">
            <a:avLst/>
          </a:prstGeom>
        </p:spPr>
        <p:txBody>
          <a:bodyPr wrap="square">
            <a:spAutoFit/>
          </a:bodyPr>
          <a:lstStyle/>
          <a:p>
            <a:r>
              <a:rPr lang="ru-RU" b="1" dirty="0"/>
              <a:t>Грамматические и речевые ошибки (К9 и К10) </a:t>
            </a:r>
          </a:p>
          <a:p>
            <a:pPr marL="285750" indent="-285750">
              <a:buFont typeface="Arial" panose="020B0604020202020204" pitchFamily="34" charset="0"/>
              <a:buChar char="•"/>
            </a:pPr>
            <a:endParaRPr lang="ru-RU" i="1" dirty="0"/>
          </a:p>
          <a:p>
            <a:pPr algn="just"/>
            <a:r>
              <a:rPr lang="ru-RU" dirty="0">
                <a:solidFill>
                  <a:schemeClr val="tx1">
                    <a:lumMod val="95000"/>
                    <a:lumOff val="5000"/>
                  </a:schemeClr>
                </a:solidFill>
                <a:latin typeface="Trebuchet MS" panose="020B0603020202020204" pitchFamily="34" charset="0"/>
              </a:rPr>
              <a:t>при классификации ошибок следует руководствоваться таблицами и примерами речевых и грамматических ошибок в «Указаниях по оцениванию развёрнутых ответов участников ЕГЭ для эксперта, проверяющего ответ на задание 27 по русскому языку» ФИПИ.</a:t>
            </a:r>
          </a:p>
          <a:p>
            <a:endParaRPr lang="ru-RU" dirty="0"/>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52100528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19672"/>
            <a:ext cx="8136904" cy="5016758"/>
          </a:xfrm>
          <a:prstGeom prst="rect">
            <a:avLst/>
          </a:prstGeom>
        </p:spPr>
        <p:txBody>
          <a:bodyPr wrap="square">
            <a:spAutoFit/>
          </a:bodyPr>
          <a:lstStyle/>
          <a:p>
            <a:r>
              <a:rPr lang="ru-RU" b="1" dirty="0"/>
              <a:t>Грамматические и речевые ошибки (К9 и К10) </a:t>
            </a:r>
          </a:p>
          <a:p>
            <a:pPr marL="285750" indent="-285750">
              <a:buFont typeface="Arial" panose="020B0604020202020204" pitchFamily="34" charset="0"/>
              <a:buChar char="•"/>
            </a:pPr>
            <a:endParaRPr lang="ru-RU" i="1" dirty="0"/>
          </a:p>
          <a:p>
            <a:pPr algn="just"/>
            <a:r>
              <a:rPr lang="ru-RU" dirty="0">
                <a:solidFill>
                  <a:schemeClr val="tx1">
                    <a:lumMod val="95000"/>
                    <a:lumOff val="5000"/>
                  </a:schemeClr>
                </a:solidFill>
                <a:latin typeface="Trebuchet MS" panose="020B0603020202020204" pitchFamily="34" charset="0"/>
              </a:rPr>
              <a:t>если ошибка не включена в «Указания по оцениванию развёрнутых ответов участников ЕГЭ для эксперта, проверяющего ответ на задание 27 по русскому языку» ФИПИ и/или в Инструктаж, она не выносится и не учитывается.</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56696197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088" y="1853963"/>
            <a:ext cx="8136904" cy="2554545"/>
          </a:xfrm>
          <a:prstGeom prst="rect">
            <a:avLst/>
          </a:prstGeom>
        </p:spPr>
        <p:txBody>
          <a:bodyPr wrap="square">
            <a:spAutoFit/>
          </a:bodyPr>
          <a:lstStyle/>
          <a:p>
            <a:r>
              <a:rPr lang="ru-RU" b="1" dirty="0"/>
              <a:t>Грамматические и речевые ошибки (К9 и К10) </a:t>
            </a:r>
          </a:p>
          <a:p>
            <a:pPr marL="285750" indent="-285750">
              <a:buFont typeface="Arial" panose="020B0604020202020204" pitchFamily="34" charset="0"/>
              <a:buChar char="•"/>
            </a:pPr>
            <a:endParaRPr lang="ru-RU" i="1" dirty="0"/>
          </a:p>
          <a:p>
            <a:r>
              <a:rPr lang="ru-RU" dirty="0">
                <a:solidFill>
                  <a:schemeClr val="tx1">
                    <a:lumMod val="95000"/>
                    <a:lumOff val="5000"/>
                  </a:schemeClr>
                </a:solidFill>
                <a:latin typeface="Trebuchet MS" panose="020B0603020202020204" pitchFamily="34" charset="0"/>
              </a:rPr>
              <a:t>если ошибку невозможно исправить, она не учитывается.</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46130458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8136904" cy="6309420"/>
          </a:xfrm>
          <a:prstGeom prst="rect">
            <a:avLst/>
          </a:prstGeom>
        </p:spPr>
        <p:txBody>
          <a:bodyPr wrap="square">
            <a:spAutoFit/>
          </a:bodyPr>
          <a:lstStyle/>
          <a:p>
            <a:r>
              <a:rPr lang="ru-RU" b="1"/>
              <a:t>Речевые </a:t>
            </a:r>
            <a:r>
              <a:rPr lang="ru-RU" b="1" smtClean="0"/>
              <a:t>ошибки</a:t>
            </a:r>
          </a:p>
          <a:p>
            <a:endParaRPr lang="ru-RU" b="1" dirty="0"/>
          </a:p>
          <a:p>
            <a:r>
              <a:rPr lang="ru-RU" sz="2000" dirty="0"/>
              <a:t>Примеры </a:t>
            </a:r>
            <a:r>
              <a:rPr lang="ru-RU" sz="2000" b="1" dirty="0"/>
              <a:t>плеоназмов</a:t>
            </a:r>
            <a:r>
              <a:rPr lang="ru-RU" sz="2000" dirty="0"/>
              <a:t> (лишнее здесь зависимое слово, убираем его в задании 6 и в </a:t>
            </a:r>
            <a:r>
              <a:rPr lang="ru-RU" sz="2000"/>
              <a:t>сочинении</a:t>
            </a:r>
            <a:r>
              <a:rPr lang="ru-RU" sz="2000" smtClean="0"/>
              <a:t>)</a:t>
            </a:r>
          </a:p>
          <a:p>
            <a:endParaRPr lang="ru-RU" sz="2000" dirty="0"/>
          </a:p>
          <a:p>
            <a:r>
              <a:rPr lang="ru-RU" sz="2000" dirty="0"/>
              <a:t>биография </a:t>
            </a:r>
            <a:r>
              <a:rPr lang="ru-RU" sz="2000" i="1" dirty="0"/>
              <a:t>жизни</a:t>
            </a:r>
            <a:endParaRPr lang="ru-RU" sz="2000" dirty="0"/>
          </a:p>
          <a:p>
            <a:r>
              <a:rPr lang="ru-RU" sz="2000" i="1" dirty="0"/>
              <a:t>моя</a:t>
            </a:r>
            <a:r>
              <a:rPr lang="ru-RU" sz="2000" dirty="0"/>
              <a:t> </a:t>
            </a:r>
            <a:r>
              <a:rPr lang="ru-RU" sz="2000" i="1" dirty="0"/>
              <a:t>(своя) </a:t>
            </a:r>
            <a:r>
              <a:rPr lang="ru-RU" sz="2000" dirty="0"/>
              <a:t>автобиография</a:t>
            </a:r>
          </a:p>
          <a:p>
            <a:r>
              <a:rPr lang="ru-RU" sz="2000" i="1" dirty="0"/>
              <a:t>молодая </a:t>
            </a:r>
            <a:r>
              <a:rPr lang="ru-RU" sz="2000" dirty="0"/>
              <a:t>девушка</a:t>
            </a:r>
          </a:p>
          <a:p>
            <a:r>
              <a:rPr lang="ru-RU" sz="2000" i="1" dirty="0"/>
              <a:t>молодой</a:t>
            </a:r>
            <a:r>
              <a:rPr lang="ru-RU" sz="2000" dirty="0"/>
              <a:t> юноша</a:t>
            </a:r>
          </a:p>
          <a:p>
            <a:r>
              <a:rPr lang="ru-RU" sz="2000" i="1" dirty="0"/>
              <a:t>пожилой</a:t>
            </a:r>
            <a:r>
              <a:rPr lang="ru-RU" sz="2000" dirty="0"/>
              <a:t> старик</a:t>
            </a:r>
          </a:p>
          <a:p>
            <a:r>
              <a:rPr lang="ru-RU" sz="2000" i="1" dirty="0"/>
              <a:t>пожилая</a:t>
            </a:r>
            <a:r>
              <a:rPr lang="ru-RU" sz="2000" dirty="0"/>
              <a:t> старушка</a:t>
            </a:r>
          </a:p>
          <a:p>
            <a:r>
              <a:rPr lang="ru-RU" sz="2000" dirty="0"/>
              <a:t>спускаться </a:t>
            </a:r>
            <a:r>
              <a:rPr lang="ru-RU" sz="2000" i="1" dirty="0"/>
              <a:t>вниз</a:t>
            </a:r>
            <a:endParaRPr lang="ru-RU" sz="2000" dirty="0"/>
          </a:p>
          <a:p>
            <a:r>
              <a:rPr lang="ru-RU" sz="2000" dirty="0"/>
              <a:t>подниматься </a:t>
            </a:r>
            <a:r>
              <a:rPr lang="ru-RU" sz="2000" i="1" dirty="0"/>
              <a:t>вверх</a:t>
            </a:r>
            <a:endParaRPr lang="ru-RU" sz="2000" dirty="0"/>
          </a:p>
          <a:p>
            <a:r>
              <a:rPr lang="ru-RU" sz="2000" dirty="0"/>
              <a:t>отступать </a:t>
            </a:r>
            <a:r>
              <a:rPr lang="ru-RU" sz="2000" i="1" dirty="0"/>
              <a:t>назад</a:t>
            </a:r>
            <a:endParaRPr lang="ru-RU" sz="2000" dirty="0"/>
          </a:p>
          <a:p>
            <a:r>
              <a:rPr lang="ru-RU" sz="2000" dirty="0"/>
              <a:t>возвращаться </a:t>
            </a:r>
            <a:r>
              <a:rPr lang="ru-RU" sz="2000" i="1" dirty="0"/>
              <a:t>обратно</a:t>
            </a:r>
            <a:endParaRPr lang="ru-RU" sz="2000" dirty="0"/>
          </a:p>
          <a:p>
            <a:r>
              <a:rPr lang="ru-RU" sz="2000" dirty="0"/>
              <a:t>развитие </a:t>
            </a:r>
            <a:r>
              <a:rPr lang="ru-RU" sz="2000" i="1" dirty="0"/>
              <a:t>прогресса</a:t>
            </a:r>
            <a:endParaRPr lang="ru-RU" sz="2000" dirty="0"/>
          </a:p>
          <a:p>
            <a:r>
              <a:rPr lang="ru-RU" sz="2000" i="1" dirty="0"/>
              <a:t>утренний </a:t>
            </a:r>
            <a:r>
              <a:rPr lang="ru-RU" sz="2000" dirty="0"/>
              <a:t>завтрак</a:t>
            </a:r>
          </a:p>
          <a:p>
            <a:r>
              <a:rPr lang="ru-RU" sz="2000" i="1" dirty="0"/>
              <a:t>впервые </a:t>
            </a:r>
            <a:r>
              <a:rPr lang="ru-RU" sz="2000" dirty="0"/>
              <a:t>дебютировать</a:t>
            </a:r>
          </a:p>
          <a:p>
            <a:r>
              <a:rPr lang="ru-RU" sz="2000" i="1" dirty="0"/>
              <a:t>первая</a:t>
            </a:r>
            <a:r>
              <a:rPr lang="ru-RU" sz="2000" dirty="0"/>
              <a:t> премьера</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80001648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63688"/>
            <a:ext cx="8136904" cy="6432530"/>
          </a:xfrm>
          <a:prstGeom prst="rect">
            <a:avLst/>
          </a:prstGeom>
        </p:spPr>
        <p:txBody>
          <a:bodyPr wrap="square">
            <a:spAutoFit/>
          </a:bodyPr>
          <a:lstStyle/>
          <a:p>
            <a:r>
              <a:rPr lang="ru-RU" b="1"/>
              <a:t>Речевые </a:t>
            </a:r>
            <a:r>
              <a:rPr lang="ru-RU" b="1" smtClean="0"/>
              <a:t>ошибки</a:t>
            </a:r>
            <a:endParaRPr lang="ru-RU" b="1" dirty="0"/>
          </a:p>
          <a:p>
            <a:endParaRPr lang="ru-RU" sz="2000" smtClean="0"/>
          </a:p>
          <a:p>
            <a:r>
              <a:rPr lang="ru-RU" sz="2000" smtClean="0"/>
              <a:t>Примеры </a:t>
            </a:r>
            <a:r>
              <a:rPr lang="ru-RU" sz="2000" b="1" dirty="0"/>
              <a:t>плеоназмов</a:t>
            </a:r>
            <a:r>
              <a:rPr lang="ru-RU" sz="2000" dirty="0"/>
              <a:t> (лишнее здесь зависимое слово, убираем его в задании 6 и в сочинении)</a:t>
            </a:r>
          </a:p>
          <a:p>
            <a:endParaRPr lang="ru-RU" sz="2000" smtClean="0"/>
          </a:p>
          <a:p>
            <a:r>
              <a:rPr lang="ru-RU" sz="2000" smtClean="0"/>
              <a:t>скриншот </a:t>
            </a:r>
            <a:r>
              <a:rPr lang="ru-RU" sz="2000" i="1" dirty="0"/>
              <a:t>экрана</a:t>
            </a:r>
            <a:endParaRPr lang="ru-RU" sz="2000" dirty="0"/>
          </a:p>
          <a:p>
            <a:r>
              <a:rPr lang="ru-RU" sz="2000" i="1" dirty="0"/>
              <a:t>атмосферный</a:t>
            </a:r>
            <a:r>
              <a:rPr lang="ru-RU" sz="2000" dirty="0"/>
              <a:t> воздух</a:t>
            </a:r>
          </a:p>
          <a:p>
            <a:r>
              <a:rPr lang="ru-RU" sz="2000" dirty="0"/>
              <a:t>прейскурант </a:t>
            </a:r>
            <a:r>
              <a:rPr lang="ru-RU" sz="2000" i="1" dirty="0"/>
              <a:t>цен</a:t>
            </a:r>
            <a:endParaRPr lang="ru-RU" sz="2000" dirty="0"/>
          </a:p>
          <a:p>
            <a:r>
              <a:rPr lang="ru-RU" sz="2000" i="1" dirty="0"/>
              <a:t>внутренний</a:t>
            </a:r>
            <a:r>
              <a:rPr lang="ru-RU" sz="2000" dirty="0"/>
              <a:t> интерьер</a:t>
            </a:r>
          </a:p>
          <a:p>
            <a:r>
              <a:rPr lang="ru-RU" sz="2000" dirty="0"/>
              <a:t>экспонат </a:t>
            </a:r>
            <a:r>
              <a:rPr lang="ru-RU" sz="2000" i="1" dirty="0"/>
              <a:t>выставки</a:t>
            </a:r>
            <a:endParaRPr lang="ru-RU" sz="2000" dirty="0"/>
          </a:p>
          <a:p>
            <a:r>
              <a:rPr lang="ru-RU" sz="2000" i="1" dirty="0"/>
              <a:t>героический</a:t>
            </a:r>
            <a:r>
              <a:rPr lang="ru-RU" sz="2000" dirty="0"/>
              <a:t> подвиг</a:t>
            </a:r>
          </a:p>
          <a:p>
            <a:r>
              <a:rPr lang="ru-RU" sz="2000" i="1" dirty="0"/>
              <a:t>антагонистическая</a:t>
            </a:r>
            <a:r>
              <a:rPr lang="ru-RU" sz="2000" dirty="0"/>
              <a:t> борьба</a:t>
            </a:r>
          </a:p>
          <a:p>
            <a:r>
              <a:rPr lang="ru-RU" sz="2000" i="1" dirty="0"/>
              <a:t>постоянная</a:t>
            </a:r>
            <a:r>
              <a:rPr lang="ru-RU" sz="2000" dirty="0"/>
              <a:t> константа</a:t>
            </a:r>
          </a:p>
          <a:p>
            <a:r>
              <a:rPr lang="ru-RU" sz="2000" i="1" dirty="0"/>
              <a:t>транспортные </a:t>
            </a:r>
            <a:r>
              <a:rPr lang="ru-RU" sz="2000" dirty="0"/>
              <a:t>перевозки</a:t>
            </a:r>
          </a:p>
          <a:p>
            <a:r>
              <a:rPr lang="ru-RU" sz="2000" i="1" dirty="0"/>
              <a:t>свободная </a:t>
            </a:r>
            <a:r>
              <a:rPr lang="ru-RU" sz="2000" dirty="0"/>
              <a:t>вакансия</a:t>
            </a:r>
          </a:p>
          <a:p>
            <a:r>
              <a:rPr lang="ru-RU" sz="2000" dirty="0"/>
              <a:t>возобновиться </a:t>
            </a:r>
            <a:r>
              <a:rPr lang="ru-RU" sz="2000" i="1" dirty="0"/>
              <a:t>вновь</a:t>
            </a:r>
            <a:endParaRPr lang="ru-RU" sz="2000" dirty="0"/>
          </a:p>
          <a:p>
            <a:r>
              <a:rPr lang="ru-RU" sz="2000" dirty="0"/>
              <a:t>соединить </a:t>
            </a:r>
            <a:r>
              <a:rPr lang="ru-RU" sz="2000" i="1" dirty="0"/>
              <a:t>воедино</a:t>
            </a:r>
            <a:endParaRPr lang="ru-RU" sz="2000" dirty="0"/>
          </a:p>
          <a:p>
            <a:r>
              <a:rPr lang="ru-RU" sz="2000" i="1" dirty="0"/>
              <a:t>главная</a:t>
            </a:r>
            <a:r>
              <a:rPr lang="ru-RU" sz="2000" dirty="0"/>
              <a:t> суть</a:t>
            </a:r>
          </a:p>
          <a:p>
            <a:r>
              <a:rPr lang="ru-RU" sz="2000" i="1" dirty="0"/>
              <a:t>памятная </a:t>
            </a:r>
            <a:r>
              <a:rPr lang="ru-RU" sz="2000" dirty="0"/>
              <a:t>мемориальная доска</a:t>
            </a:r>
          </a:p>
          <a:p>
            <a:r>
              <a:rPr lang="ru-RU" sz="2000" i="1" dirty="0"/>
              <a:t>монументальный</a:t>
            </a:r>
            <a:r>
              <a:rPr lang="ru-RU" sz="2000" dirty="0"/>
              <a:t> памятник</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6747064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8136904" cy="6032421"/>
          </a:xfrm>
          <a:prstGeom prst="rect">
            <a:avLst/>
          </a:prstGeom>
        </p:spPr>
        <p:txBody>
          <a:bodyPr wrap="square">
            <a:spAutoFit/>
          </a:bodyPr>
          <a:lstStyle/>
          <a:p>
            <a:r>
              <a:rPr lang="ru-RU" b="1"/>
              <a:t>Речевые </a:t>
            </a:r>
            <a:r>
              <a:rPr lang="ru-RU" b="1" smtClean="0"/>
              <a:t>ошибки</a:t>
            </a:r>
            <a:endParaRPr lang="ru-RU" b="1" dirty="0"/>
          </a:p>
          <a:p>
            <a:endParaRPr lang="ru-RU" sz="1400" smtClean="0"/>
          </a:p>
          <a:p>
            <a:r>
              <a:rPr lang="ru-RU" sz="2000" smtClean="0"/>
              <a:t>Примеры плеоназмов</a:t>
            </a:r>
          </a:p>
          <a:p>
            <a:endParaRPr lang="ru-RU" sz="2000" i="1" smtClean="0"/>
          </a:p>
          <a:p>
            <a:r>
              <a:rPr lang="ru-RU" sz="2000" i="1" smtClean="0"/>
              <a:t>травматическое</a:t>
            </a:r>
            <a:r>
              <a:rPr lang="ru-RU" sz="2000" smtClean="0"/>
              <a:t> </a:t>
            </a:r>
            <a:r>
              <a:rPr lang="ru-RU" sz="2000" dirty="0"/>
              <a:t>повреждение</a:t>
            </a:r>
          </a:p>
          <a:p>
            <a:r>
              <a:rPr lang="ru-RU" sz="2000" i="1" dirty="0"/>
              <a:t>взаимный</a:t>
            </a:r>
            <a:r>
              <a:rPr lang="ru-RU" sz="2000" dirty="0"/>
              <a:t> диалог</a:t>
            </a:r>
          </a:p>
          <a:p>
            <a:r>
              <a:rPr lang="ru-RU" sz="2000" dirty="0"/>
              <a:t>патриот </a:t>
            </a:r>
            <a:r>
              <a:rPr lang="ru-RU" sz="2000" i="1" dirty="0"/>
              <a:t>родины</a:t>
            </a:r>
            <a:endParaRPr lang="ru-RU" sz="2000" dirty="0"/>
          </a:p>
          <a:p>
            <a:r>
              <a:rPr lang="ru-RU" sz="2000" i="1" dirty="0"/>
              <a:t>промышленная </a:t>
            </a:r>
            <a:r>
              <a:rPr lang="ru-RU" sz="2000" dirty="0"/>
              <a:t>индустрия</a:t>
            </a:r>
          </a:p>
          <a:p>
            <a:r>
              <a:rPr lang="ru-RU" sz="2000" i="1" dirty="0"/>
              <a:t>народный </a:t>
            </a:r>
            <a:r>
              <a:rPr lang="ru-RU" sz="2000" dirty="0"/>
              <a:t>фольклор</a:t>
            </a:r>
          </a:p>
          <a:p>
            <a:r>
              <a:rPr lang="ru-RU" sz="2000" i="1" dirty="0"/>
              <a:t>эмоциональные</a:t>
            </a:r>
            <a:r>
              <a:rPr lang="ru-RU" sz="2000" dirty="0"/>
              <a:t> чувства</a:t>
            </a:r>
          </a:p>
          <a:p>
            <a:r>
              <a:rPr lang="ru-RU" sz="2000" i="1" dirty="0"/>
              <a:t>подобные </a:t>
            </a:r>
            <a:r>
              <a:rPr lang="ru-RU" sz="2000" dirty="0"/>
              <a:t>аналоги</a:t>
            </a:r>
          </a:p>
          <a:p>
            <a:r>
              <a:rPr lang="ru-RU" sz="2000" i="1" dirty="0"/>
              <a:t>предварительная</a:t>
            </a:r>
            <a:r>
              <a:rPr lang="ru-RU" sz="2000" dirty="0"/>
              <a:t> предоплата</a:t>
            </a:r>
          </a:p>
          <a:p>
            <a:r>
              <a:rPr lang="ru-RU" sz="2000" dirty="0"/>
              <a:t>предчувствовать </a:t>
            </a:r>
            <a:r>
              <a:rPr lang="ru-RU" sz="2000" i="1" dirty="0"/>
              <a:t>заранее</a:t>
            </a:r>
            <a:endParaRPr lang="ru-RU" sz="2000" dirty="0"/>
          </a:p>
          <a:p>
            <a:r>
              <a:rPr lang="ru-RU" sz="2000" i="1" dirty="0"/>
              <a:t>другая </a:t>
            </a:r>
            <a:r>
              <a:rPr lang="ru-RU" sz="2000" dirty="0"/>
              <a:t>альтернатива</a:t>
            </a:r>
          </a:p>
          <a:p>
            <a:r>
              <a:rPr lang="ru-RU" sz="2000" i="1" dirty="0"/>
              <a:t>заведомая</a:t>
            </a:r>
            <a:r>
              <a:rPr lang="ru-RU" sz="2000" dirty="0"/>
              <a:t> клевета</a:t>
            </a:r>
          </a:p>
          <a:p>
            <a:r>
              <a:rPr lang="ru-RU" sz="2000" i="1" dirty="0"/>
              <a:t>полностью</a:t>
            </a:r>
            <a:r>
              <a:rPr lang="ru-RU" sz="2000" dirty="0"/>
              <a:t> стереть с лица земли</a:t>
            </a:r>
          </a:p>
          <a:p>
            <a:r>
              <a:rPr lang="ru-RU" sz="2000" i="1" dirty="0"/>
              <a:t>автоматический </a:t>
            </a:r>
            <a:r>
              <a:rPr lang="ru-RU" sz="2000" dirty="0"/>
              <a:t>рефлекс</a:t>
            </a:r>
          </a:p>
          <a:p>
            <a:r>
              <a:rPr lang="ru-RU" sz="2000" i="1" dirty="0"/>
              <a:t>бесполезно</a:t>
            </a:r>
            <a:r>
              <a:rPr lang="ru-RU" sz="2000" dirty="0"/>
              <a:t> пропадает</a:t>
            </a:r>
          </a:p>
          <a:p>
            <a:r>
              <a:rPr lang="ru-RU" sz="2000" i="1" dirty="0"/>
              <a:t>бесплатный</a:t>
            </a:r>
            <a:r>
              <a:rPr lang="ru-RU" sz="2000" dirty="0"/>
              <a:t> подарок</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08100598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691680"/>
            <a:ext cx="8136904" cy="5109091"/>
          </a:xfrm>
          <a:prstGeom prst="rect">
            <a:avLst/>
          </a:prstGeom>
        </p:spPr>
        <p:txBody>
          <a:bodyPr wrap="square">
            <a:spAutoFit/>
          </a:bodyPr>
          <a:lstStyle/>
          <a:p>
            <a:r>
              <a:rPr lang="ru-RU" b="1" dirty="0"/>
              <a:t>Речевые </a:t>
            </a:r>
            <a:r>
              <a:rPr lang="ru-RU" b="1"/>
              <a:t>ошибки </a:t>
            </a:r>
            <a:endParaRPr lang="ru-RU" b="1" smtClean="0"/>
          </a:p>
          <a:p>
            <a:endParaRPr lang="ru-RU" sz="1400" b="1"/>
          </a:p>
          <a:p>
            <a:r>
              <a:rPr lang="ru-RU" sz="2000" smtClean="0"/>
              <a:t>Примеры </a:t>
            </a:r>
            <a:r>
              <a:rPr lang="ru-RU" sz="2000" b="1" smtClean="0"/>
              <a:t>плеоназмов</a:t>
            </a:r>
          </a:p>
          <a:p>
            <a:endParaRPr lang="ru-RU" sz="2000" dirty="0"/>
          </a:p>
          <a:p>
            <a:r>
              <a:rPr lang="ru-RU" sz="2000" i="1" dirty="0"/>
              <a:t>оружейный</a:t>
            </a:r>
            <a:r>
              <a:rPr lang="ru-RU" sz="2000" dirty="0"/>
              <a:t> арсенал</a:t>
            </a:r>
          </a:p>
          <a:p>
            <a:r>
              <a:rPr lang="ru-RU" sz="2000" dirty="0"/>
              <a:t>маршрут </a:t>
            </a:r>
            <a:r>
              <a:rPr lang="ru-RU" sz="2000" i="1" dirty="0"/>
              <a:t>движения</a:t>
            </a:r>
            <a:endParaRPr lang="ru-RU" sz="2000" dirty="0"/>
          </a:p>
          <a:p>
            <a:r>
              <a:rPr lang="ru-RU" sz="2000" dirty="0"/>
              <a:t>импортировать</a:t>
            </a:r>
            <a:r>
              <a:rPr lang="ru-RU" sz="2000" i="1" dirty="0"/>
              <a:t> из-за рубежа</a:t>
            </a:r>
            <a:endParaRPr lang="ru-RU" sz="2000" dirty="0"/>
          </a:p>
          <a:p>
            <a:r>
              <a:rPr lang="ru-RU" sz="2000" i="1" dirty="0"/>
              <a:t>местный</a:t>
            </a:r>
            <a:r>
              <a:rPr lang="ru-RU" sz="2000" dirty="0"/>
              <a:t> абориген</a:t>
            </a:r>
          </a:p>
          <a:p>
            <a:r>
              <a:rPr lang="ru-RU" sz="2000" dirty="0"/>
              <a:t>меню</a:t>
            </a:r>
            <a:r>
              <a:rPr lang="ru-RU" sz="2000" i="1" dirty="0"/>
              <a:t> блюд</a:t>
            </a:r>
            <a:endParaRPr lang="ru-RU" sz="2000" dirty="0"/>
          </a:p>
          <a:p>
            <a:r>
              <a:rPr lang="ru-RU" sz="2000" i="1" dirty="0"/>
              <a:t>ледяной</a:t>
            </a:r>
            <a:r>
              <a:rPr lang="ru-RU" sz="2000" dirty="0"/>
              <a:t> айсберг</a:t>
            </a:r>
          </a:p>
          <a:p>
            <a:r>
              <a:rPr lang="ru-RU" sz="2000" i="1" dirty="0"/>
              <a:t>начальные</a:t>
            </a:r>
            <a:r>
              <a:rPr lang="ru-RU" sz="2000" dirty="0"/>
              <a:t> азы</a:t>
            </a:r>
          </a:p>
          <a:p>
            <a:r>
              <a:rPr lang="ru-RU" sz="2000" i="1" dirty="0"/>
              <a:t>финальный </a:t>
            </a:r>
            <a:r>
              <a:rPr lang="ru-RU" sz="2000" dirty="0"/>
              <a:t>конец</a:t>
            </a:r>
          </a:p>
          <a:p>
            <a:r>
              <a:rPr lang="ru-RU" sz="2000" i="1" dirty="0"/>
              <a:t>дифференцированное</a:t>
            </a:r>
            <a:r>
              <a:rPr lang="ru-RU" sz="2000" dirty="0"/>
              <a:t> разделение</a:t>
            </a:r>
          </a:p>
          <a:p>
            <a:r>
              <a:rPr lang="ru-RU" sz="2000" i="1" dirty="0"/>
              <a:t>совместное</a:t>
            </a:r>
            <a:r>
              <a:rPr lang="ru-RU" sz="2000" dirty="0"/>
              <a:t> сотрудничество</a:t>
            </a:r>
          </a:p>
          <a:p>
            <a:r>
              <a:rPr lang="ru-RU" sz="2000" dirty="0"/>
              <a:t>по моему</a:t>
            </a:r>
            <a:r>
              <a:rPr lang="ru-RU" sz="2000" i="1" dirty="0"/>
              <a:t> личному</a:t>
            </a:r>
            <a:r>
              <a:rPr lang="ru-RU" sz="2000" dirty="0"/>
              <a:t> мнению</a:t>
            </a:r>
          </a:p>
          <a:p>
            <a:r>
              <a:rPr lang="ru-RU" sz="2000" i="1" dirty="0"/>
              <a:t>памятный </a:t>
            </a:r>
            <a:r>
              <a:rPr lang="ru-RU" sz="2000" dirty="0"/>
              <a:t>сувенир</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1414164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AB16EBD-5393-B48C-C4EC-A7E1DFA23C71}"/>
              </a:ext>
            </a:extLst>
          </p:cNvPr>
          <p:cNvSpPr>
            <a:spLocks noGrp="1"/>
          </p:cNvSpPr>
          <p:nvPr>
            <p:ph type="title"/>
          </p:nvPr>
        </p:nvSpPr>
        <p:spPr>
          <a:xfrm>
            <a:off x="3419871" y="1043608"/>
            <a:ext cx="4968552" cy="732659"/>
          </a:xfrm>
        </p:spPr>
        <p:txBody>
          <a:bodyPr>
            <a:normAutofit fontScale="90000"/>
          </a:bodyPr>
          <a:lstStyle/>
          <a:p>
            <a:pPr algn="l">
              <a:buClr>
                <a:srgbClr val="B48B5D"/>
              </a:buClr>
              <a:buSzPts val="3700"/>
            </a:pPr>
            <a:r>
              <a:rPr lang="ru-RU" b="1">
                <a:solidFill>
                  <a:srgbClr val="993300"/>
                </a:solidFill>
                <a:latin typeface="Montserrat"/>
                <a:ea typeface="Montserrat"/>
                <a:cs typeface="Montserrat"/>
                <a:sym typeface="Montserrat"/>
              </a:rPr>
              <a:t>Беляева Оксана</a:t>
            </a:r>
          </a:p>
        </p:txBody>
      </p:sp>
      <p:sp>
        <p:nvSpPr>
          <p:cNvPr id="2" name="Текст 1"/>
          <p:cNvSpPr>
            <a:spLocks noGrp="1"/>
          </p:cNvSpPr>
          <p:nvPr>
            <p:ph type="body" sz="quarter" idx="1"/>
          </p:nvPr>
        </p:nvSpPr>
        <p:spPr>
          <a:xfrm>
            <a:off x="3352264" y="3563888"/>
            <a:ext cx="5108168" cy="3090416"/>
          </a:xfrm>
        </p:spPr>
        <p:txBody>
          <a:bodyPr>
            <a:noAutofit/>
          </a:bodyPr>
          <a:lstStyle/>
          <a:p>
            <a:pPr algn="just">
              <a:buClr>
                <a:schemeClr val="dk1"/>
              </a:buClr>
              <a:buSzPts val="1100"/>
            </a:pPr>
            <a:r>
              <a:rPr lang="ru-RU" sz="2000" b="1">
                <a:solidFill>
                  <a:srgbClr val="993300"/>
                </a:solidFill>
                <a:latin typeface="Montserrat"/>
                <a:ea typeface="Montserrat"/>
                <a:cs typeface="Montserrat"/>
                <a:sym typeface="Montserrat"/>
              </a:rPr>
              <a:t>26 лет работы </a:t>
            </a:r>
            <a:r>
              <a:rPr lang="ru-RU" sz="1600">
                <a:solidFill>
                  <a:schemeClr val="tx1"/>
                </a:solidFill>
                <a:latin typeface="Montserrat Medium"/>
                <a:ea typeface="Montserrat Medium"/>
                <a:cs typeface="Montserrat Medium"/>
                <a:sym typeface="Montserrat"/>
              </a:rPr>
              <a:t>в сфере образования. Кандидат наук, доцент, эксперт ЕГЭ</a:t>
            </a:r>
          </a:p>
          <a:p>
            <a:pPr lvl="0" algn="just">
              <a:buClr>
                <a:schemeClr val="dk1"/>
              </a:buClr>
              <a:buSzPts val="1100"/>
            </a:pPr>
            <a:r>
              <a:rPr lang="ru-RU" sz="2000" b="1" smtClean="0">
                <a:solidFill>
                  <a:srgbClr val="993300"/>
                </a:solidFill>
                <a:latin typeface="Montserrat"/>
                <a:ea typeface="Montserrat"/>
                <a:cs typeface="Montserrat"/>
                <a:sym typeface="Montserrat"/>
              </a:rPr>
              <a:t>Первое сентября</a:t>
            </a:r>
            <a:r>
              <a:rPr lang="ru-RU" sz="2000" b="1">
                <a:solidFill>
                  <a:srgbClr val="993300"/>
                </a:solidFill>
                <a:latin typeface="Montserrat"/>
                <a:ea typeface="Montserrat"/>
                <a:cs typeface="Montserrat"/>
                <a:sym typeface="Montserrat"/>
              </a:rPr>
              <a:t>, Могу писать, РБК, Коммерсант </a:t>
            </a:r>
            <a:r>
              <a:rPr lang="ru-RU" sz="1600">
                <a:solidFill>
                  <a:schemeClr val="tx1"/>
                </a:solidFill>
                <a:latin typeface="Montserrat Medium"/>
                <a:ea typeface="Montserrat Medium"/>
                <a:cs typeface="Montserrat Medium"/>
                <a:sym typeface="Montserrat"/>
              </a:rPr>
              <a:t>– эксперт-спикер и консультант</a:t>
            </a:r>
          </a:p>
          <a:p>
            <a:pPr lvl="0" algn="just">
              <a:buClr>
                <a:schemeClr val="dk1"/>
              </a:buClr>
              <a:buSzPts val="1100"/>
            </a:pPr>
            <a:r>
              <a:rPr lang="ru-RU" sz="2000" b="1">
                <a:solidFill>
                  <a:srgbClr val="993300"/>
                </a:solidFill>
                <a:latin typeface="Montserrat"/>
                <a:ea typeface="Montserrat"/>
                <a:cs typeface="Montserrat"/>
                <a:sym typeface="Montserrat"/>
              </a:rPr>
              <a:t>более 100 пособий и 4 книги </a:t>
            </a:r>
            <a:r>
              <a:rPr lang="ru-RU" sz="1600" smtClean="0">
                <a:solidFill>
                  <a:schemeClr val="tx1"/>
                </a:solidFill>
                <a:latin typeface="Montserrat Medium"/>
                <a:ea typeface="Montserrat Medium"/>
                <a:cs typeface="Montserrat Medium"/>
                <a:sym typeface="Montserrat"/>
              </a:rPr>
              <a:t>– объективная </a:t>
            </a:r>
            <a:r>
              <a:rPr lang="ru-RU" sz="1600">
                <a:solidFill>
                  <a:schemeClr val="tx1"/>
                </a:solidFill>
                <a:latin typeface="Montserrat Medium"/>
                <a:ea typeface="Montserrat Medium"/>
                <a:cs typeface="Montserrat Medium"/>
                <a:sym typeface="Montserrat"/>
              </a:rPr>
              <a:t>качественная информация и формат занятий </a:t>
            </a:r>
            <a:r>
              <a:rPr lang="ru-RU" sz="1600" smtClean="0">
                <a:solidFill>
                  <a:schemeClr val="tx1"/>
                </a:solidFill>
                <a:latin typeface="Montserrat Medium"/>
                <a:ea typeface="Montserrat Medium"/>
                <a:cs typeface="Montserrat Medium"/>
                <a:sym typeface="Montserrat"/>
              </a:rPr>
              <a:t>«Запоминай </a:t>
            </a:r>
            <a:r>
              <a:rPr lang="ru-RU" sz="1600">
                <a:solidFill>
                  <a:schemeClr val="tx1"/>
                </a:solidFill>
                <a:latin typeface="Montserrat Medium"/>
                <a:ea typeface="Montserrat Medium"/>
                <a:cs typeface="Montserrat Medium"/>
                <a:sym typeface="Montserrat"/>
              </a:rPr>
              <a:t>без </a:t>
            </a:r>
            <a:r>
              <a:rPr lang="ru-RU" sz="1600" smtClean="0">
                <a:solidFill>
                  <a:schemeClr val="tx1"/>
                </a:solidFill>
                <a:latin typeface="Montserrat Medium"/>
                <a:ea typeface="Montserrat Medium"/>
                <a:cs typeface="Montserrat Medium"/>
                <a:sym typeface="Montserrat"/>
              </a:rPr>
              <a:t>зубрежки» </a:t>
            </a:r>
            <a:endParaRPr lang="ru-RU" sz="1600">
              <a:solidFill>
                <a:schemeClr val="tx1"/>
              </a:solidFill>
              <a:latin typeface="Montserrat Medium"/>
              <a:ea typeface="Montserrat Medium"/>
              <a:cs typeface="Montserrat Medium"/>
              <a:sym typeface="Montserrat"/>
            </a:endParaRPr>
          </a:p>
          <a:p>
            <a:pPr lvl="0" algn="just">
              <a:buClr>
                <a:schemeClr val="dk1"/>
              </a:buClr>
              <a:buSzPts val="1100"/>
            </a:pPr>
            <a:r>
              <a:rPr lang="ru-RU" sz="2000" b="1">
                <a:solidFill>
                  <a:srgbClr val="993300"/>
                </a:solidFill>
                <a:latin typeface="Montserrat"/>
                <a:ea typeface="Montserrat"/>
                <a:cs typeface="Montserrat"/>
                <a:sym typeface="Montserrat"/>
              </a:rPr>
              <a:t>90+ баллов </a:t>
            </a:r>
            <a:r>
              <a:rPr lang="ru-RU" sz="1600">
                <a:solidFill>
                  <a:schemeClr val="tx1"/>
                </a:solidFill>
                <a:latin typeface="Montserrat Medium"/>
                <a:ea typeface="Montserrat Medium"/>
                <a:cs typeface="Montserrat Medium"/>
                <a:sym typeface="Montserrat"/>
              </a:rPr>
              <a:t>на ЕГЭ получили 1000 выпускников, более 300 репетиторов (проект «ЕГЭ </a:t>
            </a:r>
            <a:r>
              <a:rPr lang="ru-RU" sz="1600" smtClean="0">
                <a:solidFill>
                  <a:schemeClr val="tx1"/>
                </a:solidFill>
                <a:latin typeface="Montserrat Medium"/>
                <a:ea typeface="Montserrat Medium"/>
                <a:cs typeface="Montserrat Medium"/>
                <a:sym typeface="Montserrat"/>
              </a:rPr>
              <a:t>для взрослых»). </a:t>
            </a:r>
            <a:endParaRPr lang="ru-RU" sz="1600">
              <a:solidFill>
                <a:schemeClr val="tx1"/>
              </a:solidFill>
              <a:latin typeface="Montserrat Medium"/>
              <a:ea typeface="Montserrat Medium"/>
              <a:cs typeface="Montserrat Medium"/>
              <a:sym typeface="Montserrat"/>
            </a:endParaRPr>
          </a:p>
          <a:p>
            <a:pPr lvl="0" algn="just">
              <a:buClr>
                <a:schemeClr val="dk1"/>
              </a:buClr>
              <a:buSzPts val="1100"/>
            </a:pPr>
            <a:r>
              <a:rPr lang="ru-RU" sz="2000" b="1">
                <a:solidFill>
                  <a:srgbClr val="993300"/>
                </a:solidFill>
                <a:latin typeface="Montserrat"/>
                <a:ea typeface="Montserrat"/>
                <a:cs typeface="Montserrat"/>
                <a:sym typeface="Montserrat"/>
              </a:rPr>
              <a:t>7 моих результатов </a:t>
            </a:r>
            <a:r>
              <a:rPr lang="ru-RU" sz="1600">
                <a:solidFill>
                  <a:schemeClr val="tx1"/>
                </a:solidFill>
                <a:latin typeface="Montserrat Medium"/>
                <a:ea typeface="Montserrat Medium"/>
                <a:cs typeface="Montserrat Medium"/>
                <a:sym typeface="Montserrat"/>
              </a:rPr>
              <a:t>96</a:t>
            </a:r>
            <a:r>
              <a:rPr lang="ru-RU" sz="1600" smtClean="0">
                <a:solidFill>
                  <a:schemeClr val="tx1"/>
                </a:solidFill>
                <a:latin typeface="Montserrat Medium"/>
                <a:ea typeface="Montserrat Medium"/>
                <a:cs typeface="Montserrat Medium"/>
                <a:sym typeface="Montserrat"/>
              </a:rPr>
              <a:t>+ и </a:t>
            </a:r>
            <a:r>
              <a:rPr lang="ru-RU" sz="1600">
                <a:solidFill>
                  <a:schemeClr val="tx1"/>
                </a:solidFill>
                <a:latin typeface="Montserrat Medium"/>
                <a:ea typeface="Montserrat Medium"/>
                <a:cs typeface="Montserrat Medium"/>
                <a:sym typeface="Montserrat"/>
              </a:rPr>
              <a:t>4 личных 100 баллов</a:t>
            </a:r>
          </a:p>
        </p:txBody>
      </p:sp>
      <p:pic>
        <p:nvPicPr>
          <p:cNvPr id="5" name="Google Shape;57;p13"/>
          <p:cNvPicPr preferRelativeResize="0"/>
          <p:nvPr/>
        </p:nvPicPr>
        <p:blipFill rotWithShape="1">
          <a:blip r:embed="rId2">
            <a:alphaModFix/>
          </a:blip>
          <a:srcRect l="8881" t="2936" r="-12393"/>
          <a:stretch/>
        </p:blipFill>
        <p:spPr>
          <a:xfrm>
            <a:off x="278182" y="1267230"/>
            <a:ext cx="3285706" cy="4384890"/>
          </a:xfrm>
          <a:prstGeom prst="rect">
            <a:avLst/>
          </a:prstGeom>
          <a:noFill/>
          <a:ln>
            <a:noFill/>
          </a:ln>
        </p:spPr>
      </p:pic>
      <p:sp>
        <p:nvSpPr>
          <p:cNvPr id="3" name="Прямоугольник 2"/>
          <p:cNvSpPr/>
          <p:nvPr/>
        </p:nvSpPr>
        <p:spPr>
          <a:xfrm>
            <a:off x="3285514" y="1858449"/>
            <a:ext cx="5678974" cy="1477328"/>
          </a:xfrm>
          <a:prstGeom prst="rect">
            <a:avLst/>
          </a:prstGeom>
        </p:spPr>
        <p:txBody>
          <a:bodyPr wrap="square">
            <a:spAutoFit/>
          </a:bodyPr>
          <a:lstStyle/>
          <a:p>
            <a:pPr>
              <a:buClr>
                <a:srgbClr val="FDFDFD"/>
              </a:buClr>
              <a:buSzPts val="1100"/>
            </a:pPr>
            <a:r>
              <a:rPr lang="ru-RU" sz="1800">
                <a:solidFill>
                  <a:schemeClr val="tx1"/>
                </a:solidFill>
                <a:latin typeface="Montserrat Medium"/>
                <a:ea typeface="Montserrat Medium"/>
                <a:cs typeface="Montserrat Medium"/>
                <a:sym typeface="Montserrat Medium"/>
              </a:rPr>
              <a:t>Создатель </a:t>
            </a:r>
            <a:r>
              <a:rPr lang="ru-RU" sz="1800" b="1">
                <a:solidFill>
                  <a:schemeClr val="tx1"/>
                </a:solidFill>
                <a:latin typeface="Montserrat Medium"/>
                <a:ea typeface="Montserrat Medium"/>
                <a:cs typeface="Montserrat Medium"/>
                <a:sym typeface="Montserrat Medium"/>
              </a:rPr>
              <a:t>Академии для учителей и репетиторов</a:t>
            </a:r>
            <a:r>
              <a:rPr lang="ru-RU" sz="1800">
                <a:solidFill>
                  <a:schemeClr val="tx1"/>
                </a:solidFill>
                <a:latin typeface="Montserrat Medium"/>
                <a:ea typeface="Montserrat Medium"/>
                <a:cs typeface="Montserrat Medium"/>
                <a:sym typeface="Montserrat Medium"/>
              </a:rPr>
              <a:t> и онлайн-школы </a:t>
            </a:r>
            <a:r>
              <a:rPr lang="ru-RU" sz="1800" b="1">
                <a:solidFill>
                  <a:schemeClr val="tx1"/>
                </a:solidFill>
                <a:latin typeface="Montserrat Medium"/>
                <a:ea typeface="Montserrat Medium"/>
                <a:cs typeface="Montserrat Medium"/>
                <a:sym typeface="Montserrat Medium"/>
              </a:rPr>
              <a:t>ОК </a:t>
            </a:r>
            <a:r>
              <a:rPr lang="ru-RU" sz="1800" b="1" smtClean="0">
                <a:solidFill>
                  <a:schemeClr val="tx1"/>
                </a:solidFill>
                <a:latin typeface="Montserrat Medium"/>
                <a:ea typeface="Montserrat Medium"/>
                <a:cs typeface="Montserrat Medium"/>
                <a:sym typeface="Montserrat Medium"/>
              </a:rPr>
              <a:t>ЕГЭ</a:t>
            </a:r>
          </a:p>
          <a:p>
            <a:pPr>
              <a:buClr>
                <a:srgbClr val="FDFDFD"/>
              </a:buClr>
              <a:buSzPts val="1100"/>
            </a:pPr>
            <a:endParaRPr lang="ru-RU" sz="1800">
              <a:solidFill>
                <a:schemeClr val="tx1"/>
              </a:solidFill>
              <a:latin typeface="Montserrat Medium"/>
              <a:ea typeface="Montserrat Medium"/>
              <a:cs typeface="Montserrat Medium"/>
              <a:sym typeface="Montserrat Medium"/>
            </a:endParaRPr>
          </a:p>
          <a:p>
            <a:pPr>
              <a:buClr>
                <a:srgbClr val="FDFDFD"/>
              </a:buClr>
              <a:buSzPts val="1100"/>
            </a:pPr>
            <a:r>
              <a:rPr lang="ru-RU" sz="1800">
                <a:solidFill>
                  <a:schemeClr val="tx1"/>
                </a:solidFill>
                <a:latin typeface="Montserrat Medium"/>
                <a:ea typeface="Montserrat Medium"/>
                <a:cs typeface="Montserrat Medium"/>
                <a:sym typeface="Montserrat Medium"/>
              </a:rPr>
              <a:t>Помогаю </a:t>
            </a:r>
            <a:r>
              <a:rPr lang="ru-RU" sz="1800" smtClean="0">
                <a:solidFill>
                  <a:schemeClr val="tx1"/>
                </a:solidFill>
                <a:latin typeface="Montserrat Medium"/>
                <a:ea typeface="Montserrat Medium"/>
                <a:cs typeface="Montserrat Medium"/>
                <a:sym typeface="Montserrat Medium"/>
              </a:rPr>
              <a:t>получать максимальные результаты по </a:t>
            </a:r>
            <a:r>
              <a:rPr lang="ru-RU" sz="1800">
                <a:solidFill>
                  <a:schemeClr val="tx1"/>
                </a:solidFill>
                <a:latin typeface="Montserrat Medium"/>
                <a:ea typeface="Montserrat Medium"/>
                <a:cs typeface="Montserrat Medium"/>
                <a:sym typeface="Montserrat Medium"/>
              </a:rPr>
              <a:t>авторской методике подготовки </a:t>
            </a:r>
            <a:r>
              <a:rPr lang="ru-RU" sz="1800" smtClean="0">
                <a:solidFill>
                  <a:schemeClr val="tx1"/>
                </a:solidFill>
                <a:latin typeface="Montserrat Medium"/>
                <a:ea typeface="Montserrat Medium"/>
                <a:cs typeface="Montserrat Medium"/>
                <a:sym typeface="Montserrat Medium"/>
              </a:rPr>
              <a:t>к </a:t>
            </a:r>
            <a:r>
              <a:rPr lang="ru-RU" sz="1800">
                <a:solidFill>
                  <a:schemeClr val="tx1"/>
                </a:solidFill>
                <a:latin typeface="Montserrat Medium"/>
                <a:ea typeface="Montserrat Medium"/>
                <a:cs typeface="Montserrat Medium"/>
                <a:sym typeface="Montserrat Medium"/>
              </a:rPr>
              <a:t>ЕГЭ</a:t>
            </a:r>
            <a:endParaRPr lang="ru-RU" sz="1800" dirty="0">
              <a:solidFill>
                <a:schemeClr val="tx1"/>
              </a:solidFill>
              <a:latin typeface="Montserrat Medium"/>
              <a:ea typeface="Montserrat Medium"/>
              <a:cs typeface="Montserrat Medium"/>
              <a:sym typeface="Montserrat Medium"/>
            </a:endParaRPr>
          </a:p>
        </p:txBody>
      </p:sp>
      <p:pic>
        <p:nvPicPr>
          <p:cNvPr id="6" name="Рисунок 5"/>
          <p:cNvPicPr>
            <a:picLocks noChangeAspect="1"/>
          </p:cNvPicPr>
          <p:nvPr/>
        </p:nvPicPr>
        <p:blipFill>
          <a:blip r:embed="rId3"/>
          <a:stretch>
            <a:fillRect/>
          </a:stretch>
        </p:blipFill>
        <p:spPr>
          <a:xfrm>
            <a:off x="899592" y="5652120"/>
            <a:ext cx="1426588" cy="1432684"/>
          </a:xfrm>
          <a:prstGeom prst="rect">
            <a:avLst/>
          </a:prstGeom>
        </p:spPr>
      </p:pic>
    </p:spTree>
    <p:extLst>
      <p:ext uri="{BB962C8B-B14F-4D97-AF65-F5344CB8AC3E}">
        <p14:creationId xmlns:p14="http://schemas.microsoft.com/office/powerpoint/2010/main" val="317791074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8136904" cy="5416868"/>
          </a:xfrm>
          <a:prstGeom prst="rect">
            <a:avLst/>
          </a:prstGeom>
        </p:spPr>
        <p:txBody>
          <a:bodyPr wrap="square">
            <a:spAutoFit/>
          </a:bodyPr>
          <a:lstStyle/>
          <a:p>
            <a:r>
              <a:rPr lang="ru-RU" b="1" dirty="0"/>
              <a:t>Речевые </a:t>
            </a:r>
            <a:r>
              <a:rPr lang="ru-RU" b="1"/>
              <a:t>ошибки </a:t>
            </a:r>
            <a:endParaRPr lang="ru-RU" b="1" smtClean="0"/>
          </a:p>
          <a:p>
            <a:endParaRPr lang="ru-RU" sz="1400" b="1"/>
          </a:p>
          <a:p>
            <a:r>
              <a:rPr lang="ru-RU" sz="2000" smtClean="0"/>
              <a:t>Примеры плеоназмов</a:t>
            </a:r>
          </a:p>
          <a:p>
            <a:endParaRPr lang="ru-RU" sz="2000" i="1" dirty="0"/>
          </a:p>
          <a:p>
            <a:r>
              <a:rPr lang="ru-RU" sz="2000" i="1" dirty="0"/>
              <a:t>смешная</a:t>
            </a:r>
            <a:r>
              <a:rPr lang="ru-RU" sz="2000" dirty="0"/>
              <a:t> комедия</a:t>
            </a:r>
          </a:p>
          <a:p>
            <a:r>
              <a:rPr lang="ru-RU" sz="2000" i="1" dirty="0"/>
              <a:t>горячий</a:t>
            </a:r>
            <a:r>
              <a:rPr lang="ru-RU" sz="2000" dirty="0"/>
              <a:t> кипяток</a:t>
            </a:r>
          </a:p>
          <a:p>
            <a:r>
              <a:rPr lang="ru-RU" sz="2000" i="1" dirty="0"/>
              <a:t>наиболее</a:t>
            </a:r>
            <a:r>
              <a:rPr lang="ru-RU" sz="2000" dirty="0"/>
              <a:t> оптимальный</a:t>
            </a:r>
          </a:p>
          <a:p>
            <a:r>
              <a:rPr lang="ru-RU" sz="2000" i="1" dirty="0"/>
              <a:t>свои </a:t>
            </a:r>
            <a:r>
              <a:rPr lang="ru-RU" sz="2000" dirty="0"/>
              <a:t>слёзы, </a:t>
            </a:r>
            <a:r>
              <a:rPr lang="ru-RU" sz="2000" i="1" dirty="0"/>
              <a:t>своя</a:t>
            </a:r>
            <a:r>
              <a:rPr lang="ru-RU" sz="2000" dirty="0"/>
              <a:t> жена, </a:t>
            </a:r>
            <a:r>
              <a:rPr lang="ru-RU" sz="2000" i="1" dirty="0"/>
              <a:t>свои </a:t>
            </a:r>
            <a:r>
              <a:rPr lang="ru-RU" sz="2000" dirty="0"/>
              <a:t>дети (если нет противопоставления с «чужие»)</a:t>
            </a:r>
          </a:p>
          <a:p>
            <a:r>
              <a:rPr lang="ru-RU" sz="2000" dirty="0"/>
              <a:t>пишет в</a:t>
            </a:r>
            <a:r>
              <a:rPr lang="ru-RU" sz="2000" i="1" dirty="0"/>
              <a:t> своём</a:t>
            </a:r>
            <a:r>
              <a:rPr lang="ru-RU" sz="2000" dirty="0"/>
              <a:t> рассказе</a:t>
            </a:r>
          </a:p>
          <a:p>
            <a:r>
              <a:rPr lang="ru-RU" sz="2000" i="1" dirty="0"/>
              <a:t>самый</a:t>
            </a:r>
            <a:r>
              <a:rPr lang="ru-RU" sz="2000" dirty="0"/>
              <a:t> лучший (допустимо в задании 7, но в задании 6 и в сочинении будет ошибкой)</a:t>
            </a:r>
          </a:p>
          <a:p>
            <a:r>
              <a:rPr lang="ru-RU" sz="2000" i="1" dirty="0"/>
              <a:t>самая </a:t>
            </a:r>
            <a:r>
              <a:rPr lang="ru-RU" sz="2000" dirty="0"/>
              <a:t>максимальная польза</a:t>
            </a:r>
          </a:p>
          <a:p>
            <a:r>
              <a:rPr lang="ru-RU" sz="2000" dirty="0"/>
              <a:t>он </a:t>
            </a:r>
            <a:r>
              <a:rPr lang="ru-RU" sz="2000" i="1" dirty="0"/>
              <a:t>лично </a:t>
            </a:r>
            <a:r>
              <a:rPr lang="ru-RU" sz="2000" dirty="0"/>
              <a:t>встречался (с кем-то)</a:t>
            </a:r>
          </a:p>
          <a:p>
            <a:r>
              <a:rPr lang="ru-RU" sz="2000" dirty="0"/>
              <a:t>в течение марта </a:t>
            </a:r>
            <a:r>
              <a:rPr lang="ru-RU" sz="2000" i="1" dirty="0"/>
              <a:t>месяца</a:t>
            </a:r>
            <a:endParaRPr lang="ru-RU" sz="2000" dirty="0"/>
          </a:p>
          <a:p>
            <a:r>
              <a:rPr lang="ru-RU" sz="2000" dirty="0"/>
              <a:t>в 19 часов </a:t>
            </a:r>
            <a:r>
              <a:rPr lang="ru-RU" sz="2000" i="1" dirty="0"/>
              <a:t>вечера</a:t>
            </a:r>
            <a:endParaRPr lang="ru-RU" sz="2000" dirty="0"/>
          </a:p>
          <a:p>
            <a:r>
              <a:rPr lang="ru-RU" sz="2000" i="1" dirty="0"/>
              <a:t>взаимное</a:t>
            </a:r>
            <a:r>
              <a:rPr lang="ru-RU" sz="2000" dirty="0"/>
              <a:t> отношение друг к другу</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95133870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691680"/>
            <a:ext cx="8136904" cy="5539978"/>
          </a:xfrm>
          <a:prstGeom prst="rect">
            <a:avLst/>
          </a:prstGeom>
        </p:spPr>
        <p:txBody>
          <a:bodyPr wrap="square">
            <a:spAutoFit/>
          </a:bodyPr>
          <a:lstStyle/>
          <a:p>
            <a:r>
              <a:rPr lang="ru-RU" b="1" dirty="0"/>
              <a:t>Речевые ошибки и </a:t>
            </a:r>
            <a:r>
              <a:rPr lang="ru-RU" b="1"/>
              <a:t>недочёты </a:t>
            </a:r>
            <a:endParaRPr lang="ru-RU" b="1" smtClean="0"/>
          </a:p>
          <a:p>
            <a:endParaRPr lang="ru-RU" sz="1400" b="1"/>
          </a:p>
          <a:p>
            <a:r>
              <a:rPr lang="ru-RU" sz="1400" smtClean="0"/>
              <a:t>Из </a:t>
            </a:r>
            <a:r>
              <a:rPr lang="ru-RU" sz="1400" dirty="0"/>
              <a:t>практики проверки сочинений и опыта апелляций</a:t>
            </a:r>
          </a:p>
          <a:p>
            <a:endParaRPr lang="ru-RU" sz="1400" dirty="0"/>
          </a:p>
          <a:p>
            <a:r>
              <a:rPr lang="ru-RU" sz="1400" b="1" dirty="0"/>
              <a:t>Очень</a:t>
            </a:r>
            <a:r>
              <a:rPr lang="ru-RU" sz="1400" dirty="0"/>
              <a:t>. На апелляции эксперт спросит: "Чем отличается </a:t>
            </a:r>
            <a:r>
              <a:rPr lang="ru-RU" sz="1400" i="1" dirty="0"/>
              <a:t>мама любит сына </a:t>
            </a:r>
            <a:r>
              <a:rPr lang="ru-RU" sz="1400" dirty="0"/>
              <a:t>и </a:t>
            </a:r>
            <a:r>
              <a:rPr lang="ru-RU" sz="1400" i="1" dirty="0"/>
              <a:t>мама очень любит сына</a:t>
            </a:r>
            <a:r>
              <a:rPr lang="ru-RU" sz="1400"/>
              <a:t>? Э</a:t>
            </a:r>
            <a:r>
              <a:rPr lang="ru-RU" sz="1400" smtClean="0"/>
              <a:t>то </a:t>
            </a:r>
            <a:r>
              <a:rPr lang="ru-RU" sz="1400" dirty="0"/>
              <a:t>лишнее слово, ты мог его не писать: это плеоназм"</a:t>
            </a:r>
            <a:endParaRPr lang="ru-RU" sz="1400" b="1" dirty="0"/>
          </a:p>
          <a:p>
            <a:r>
              <a:rPr lang="ru-RU" sz="1400" b="1" dirty="0"/>
              <a:t>Всегда</a:t>
            </a:r>
            <a:r>
              <a:rPr lang="ru-RU" sz="1400" dirty="0"/>
              <a:t>. "Даже когда чистишь зубы, </a:t>
            </a:r>
            <a:r>
              <a:rPr lang="ru-RU" sz="1400"/>
              <a:t>помнишь </a:t>
            </a:r>
            <a:r>
              <a:rPr lang="ru-RU" sz="1400" smtClean="0"/>
              <a:t>об экологических проблемах?"</a:t>
            </a:r>
            <a:endParaRPr lang="ru-RU" sz="1400" dirty="0"/>
          </a:p>
          <a:p>
            <a:r>
              <a:rPr lang="ru-RU" sz="1400" b="1" dirty="0"/>
              <a:t>Никогда</a:t>
            </a:r>
            <a:r>
              <a:rPr lang="ru-RU" sz="1400" dirty="0"/>
              <a:t>. На апелляции эксперт скажет: "Докажи, что никогда"</a:t>
            </a:r>
          </a:p>
          <a:p>
            <a:r>
              <a:rPr lang="ru-RU" sz="1400" b="1" dirty="0"/>
              <a:t>Именно</a:t>
            </a:r>
            <a:r>
              <a:rPr lang="ru-RU" sz="1400" dirty="0"/>
              <a:t> — лишнее слово, речевая ошибка.</a:t>
            </a:r>
          </a:p>
          <a:p>
            <a:r>
              <a:rPr lang="ru-RU" sz="1400" b="1" dirty="0"/>
              <a:t>Только</a:t>
            </a:r>
            <a:r>
              <a:rPr lang="ru-RU" sz="1400" dirty="0"/>
              <a:t>. "Что значит </a:t>
            </a:r>
            <a:r>
              <a:rPr lang="ru-RU" sz="1400" i="1" dirty="0"/>
              <a:t>только мама может любить детей</a:t>
            </a:r>
            <a:r>
              <a:rPr lang="ru-RU" sz="1400" dirty="0"/>
              <a:t>? А папы детей не любят?"</a:t>
            </a:r>
          </a:p>
          <a:p>
            <a:r>
              <a:rPr lang="ru-RU" sz="1400" b="1" dirty="0"/>
              <a:t>Вышесказанный, нижеупомянутый, вышеприведенный, перечисленные выше</a:t>
            </a:r>
            <a:r>
              <a:rPr lang="ru-RU" sz="1400" dirty="0"/>
              <a:t> — стиль, канцеляризм.</a:t>
            </a:r>
          </a:p>
          <a:p>
            <a:r>
              <a:rPr lang="ru-RU" sz="1400" b="1" dirty="0"/>
              <a:t>Таким образом, можно сделать вывод.</a:t>
            </a:r>
            <a:r>
              <a:rPr lang="ru-RU" sz="1400" dirty="0"/>
              <a:t> Тавтология, убираем любую половину (“таким образом” или “можно сделать вывод”).</a:t>
            </a:r>
          </a:p>
          <a:p>
            <a:r>
              <a:rPr lang="ru-RU" sz="1400" b="1" dirty="0"/>
              <a:t>Так, например,</a:t>
            </a:r>
            <a:r>
              <a:rPr lang="ru-RU" sz="1400" dirty="0"/>
              <a:t> Тавтология, убираем любую </a:t>
            </a:r>
            <a:r>
              <a:rPr lang="ru-RU" sz="1400"/>
              <a:t>половину </a:t>
            </a:r>
            <a:r>
              <a:rPr lang="ru-RU" sz="1400" smtClean="0"/>
              <a:t>(“так</a:t>
            </a:r>
            <a:r>
              <a:rPr lang="ru-RU" sz="1400" dirty="0"/>
              <a:t>” или “например”).</a:t>
            </a:r>
          </a:p>
          <a:p>
            <a:r>
              <a:rPr lang="ru-RU" sz="1400" b="1" dirty="0"/>
              <a:t>Затронутая проблема, поднятая проблема, данная проблема, эта проблема</a:t>
            </a:r>
            <a:r>
              <a:rPr lang="ru-RU" sz="1400" dirty="0"/>
              <a:t> — заменяем на “поставленная проблема”.</a:t>
            </a:r>
          </a:p>
          <a:p>
            <a:r>
              <a:rPr lang="ru-RU" sz="1400" b="1" dirty="0"/>
              <a:t>Проблема природы (смысла жизни, патриотизма)</a:t>
            </a:r>
            <a:r>
              <a:rPr lang="ru-RU" sz="1400" dirty="0"/>
              <a:t> — это тема, а не проблема.</a:t>
            </a:r>
          </a:p>
          <a:p>
            <a:r>
              <a:rPr lang="ru-RU" sz="1400" b="1" dirty="0"/>
              <a:t>Тема</a:t>
            </a:r>
            <a:r>
              <a:rPr lang="ru-RU" sz="1400" dirty="0"/>
              <a:t> </a:t>
            </a:r>
            <a:r>
              <a:rPr lang="ru-RU" sz="1400"/>
              <a:t>— </a:t>
            </a:r>
            <a:r>
              <a:rPr lang="ru-RU" sz="1400" smtClean="0"/>
              <a:t>если мы </a:t>
            </a:r>
            <a:r>
              <a:rPr lang="ru-RU" sz="1400"/>
              <a:t>не </a:t>
            </a:r>
            <a:r>
              <a:rPr lang="ru-RU" sz="1400" smtClean="0"/>
              <a:t>анализируем </a:t>
            </a:r>
            <a:r>
              <a:rPr lang="ru-RU" sz="1400" dirty="0"/>
              <a:t>в сочинении тему текста</a:t>
            </a:r>
            <a:r>
              <a:rPr lang="ru-RU" sz="1400"/>
              <a:t>, </a:t>
            </a:r>
            <a:r>
              <a:rPr lang="ru-RU" sz="1400" smtClean="0"/>
              <a:t>то </a:t>
            </a:r>
            <a:r>
              <a:rPr lang="ru-RU" sz="1400" dirty="0"/>
              <a:t>не используем это </a:t>
            </a:r>
            <a:r>
              <a:rPr lang="ru-RU" sz="1400"/>
              <a:t>слово</a:t>
            </a:r>
            <a:r>
              <a:rPr lang="ru-RU" sz="1400" smtClean="0"/>
              <a:t>.</a:t>
            </a:r>
          </a:p>
          <a:p>
            <a:r>
              <a:rPr lang="ru-RU" sz="1400" b="1" smtClean="0"/>
              <a:t>Пример</a:t>
            </a:r>
            <a:r>
              <a:rPr lang="ru-RU" sz="1400" smtClean="0"/>
              <a:t> — </a:t>
            </a:r>
            <a:r>
              <a:rPr lang="ru-RU" sz="1400"/>
              <a:t>"</a:t>
            </a:r>
            <a:r>
              <a:rPr lang="ru-RU" sz="1400" smtClean="0"/>
              <a:t>автор приводит в пример Андеря Соколова” — нет, автор вспоминает ситуацию, описывает поведение, обращается к образу.</a:t>
            </a:r>
          </a:p>
          <a:p>
            <a:r>
              <a:rPr lang="ru-RU" sz="1400" b="1" smtClean="0"/>
              <a:t>Роль, место, влияние, значение </a:t>
            </a:r>
            <a:r>
              <a:rPr lang="ru-RU" sz="1400" smtClean="0"/>
              <a:t>– используем эти слова в составе связанных сочетаний (</a:t>
            </a:r>
            <a:r>
              <a:rPr lang="ru-RU" sz="1400"/>
              <a:t>“</a:t>
            </a:r>
            <a:r>
              <a:rPr lang="ru-RU" sz="1400" smtClean="0"/>
              <a:t>роль природы в жизни человека</a:t>
            </a:r>
            <a:r>
              <a:rPr lang="ru-RU" sz="1400"/>
              <a:t> ”</a:t>
            </a:r>
            <a:r>
              <a:rPr lang="ru-RU" sz="1400" smtClean="0"/>
              <a:t>)</a:t>
            </a:r>
          </a:p>
          <a:p>
            <a:endParaRPr lang="ru-RU" sz="1400" dirty="0"/>
          </a:p>
          <a:p>
            <a:endParaRPr lang="ru-RU" sz="1400" dirty="0"/>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27693459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8136904" cy="3816429"/>
          </a:xfrm>
          <a:prstGeom prst="rect">
            <a:avLst/>
          </a:prstGeom>
        </p:spPr>
        <p:txBody>
          <a:bodyPr wrap="square">
            <a:spAutoFit/>
          </a:bodyPr>
          <a:lstStyle/>
          <a:p>
            <a:r>
              <a:rPr lang="ru-RU" b="1" dirty="0"/>
              <a:t>Речевые ошибки </a:t>
            </a:r>
            <a:r>
              <a:rPr lang="ru-RU" b="1"/>
              <a:t>и </a:t>
            </a:r>
            <a:r>
              <a:rPr lang="ru-RU" b="1" smtClean="0"/>
              <a:t>недочёты</a:t>
            </a:r>
            <a:endParaRPr lang="ru-RU" b="1" dirty="0"/>
          </a:p>
          <a:p>
            <a:endParaRPr lang="ru-RU" sz="1400" smtClean="0"/>
          </a:p>
          <a:p>
            <a:r>
              <a:rPr lang="ru-RU" sz="1400" smtClean="0"/>
              <a:t>Из </a:t>
            </a:r>
            <a:r>
              <a:rPr lang="ru-RU" sz="1400" dirty="0"/>
              <a:t>практики проверки сочинений и опыта апелляций</a:t>
            </a:r>
          </a:p>
          <a:p>
            <a:endParaRPr lang="ru-RU" sz="1400" dirty="0"/>
          </a:p>
          <a:p>
            <a:r>
              <a:rPr lang="ru-RU" sz="1400" b="1" dirty="0"/>
              <a:t>В своём произведении автор</a:t>
            </a:r>
            <a:r>
              <a:rPr lang="ru-RU" sz="1400" dirty="0"/>
              <a:t> — плеоназм ("Конечно, не в чужом, а в своём"). </a:t>
            </a:r>
            <a:r>
              <a:rPr lang="ru-RU" sz="1400" b="1" dirty="0"/>
              <a:t>Своя родина (Отчизна, семья, статья, книга)</a:t>
            </a:r>
            <a:r>
              <a:rPr lang="ru-RU" sz="1400" dirty="0"/>
              <a:t> </a:t>
            </a:r>
            <a:r>
              <a:rPr lang="ru-RU" sz="1400" b="1" dirty="0"/>
              <a:t>Свои родители (дети, потомки). </a:t>
            </a:r>
            <a:r>
              <a:rPr lang="ru-RU" sz="1400" dirty="0"/>
              <a:t>Убираем местоимение.</a:t>
            </a:r>
          </a:p>
          <a:p>
            <a:r>
              <a:rPr lang="ru-RU" sz="1400" b="1" dirty="0"/>
              <a:t>В книге </a:t>
            </a:r>
            <a:r>
              <a:rPr lang="ru-RU" sz="1400" b="1" dirty="0" err="1"/>
              <a:t>Л.Толстого</a:t>
            </a:r>
            <a:r>
              <a:rPr lang="ru-RU" sz="1400" b="1" dirty="0"/>
              <a:t> «Война и мир» автор</a:t>
            </a:r>
            <a:r>
              <a:rPr lang="ru-RU" sz="1400" dirty="0"/>
              <a:t> — плеоназм. Правильно: “В </a:t>
            </a:r>
            <a:r>
              <a:rPr lang="ru-RU" sz="1400"/>
              <a:t>книге </a:t>
            </a:r>
            <a:r>
              <a:rPr lang="ru-RU" sz="1400" smtClean="0"/>
              <a:t>«Война </a:t>
            </a:r>
            <a:r>
              <a:rPr lang="ru-RU" sz="1400"/>
              <a:t>и </a:t>
            </a:r>
            <a:r>
              <a:rPr lang="ru-RU" sz="1400" smtClean="0"/>
              <a:t>мир» </a:t>
            </a:r>
            <a:r>
              <a:rPr lang="ru-RU" sz="1400" dirty="0" err="1"/>
              <a:t>Л.Н.Толстой</a:t>
            </a:r>
            <a:r>
              <a:rPr lang="ru-RU" sz="1400" dirty="0"/>
              <a:t>…”</a:t>
            </a:r>
          </a:p>
          <a:p>
            <a:r>
              <a:rPr lang="ru-RU" sz="1400" b="1" dirty="0"/>
              <a:t>В своей «Войне и мир» — </a:t>
            </a:r>
            <a:r>
              <a:rPr lang="ru-RU" sz="1400" dirty="0"/>
              <a:t>плеоназм и грамматика. “В </a:t>
            </a:r>
            <a:r>
              <a:rPr lang="ru-RU" sz="1400"/>
              <a:t>книге </a:t>
            </a:r>
            <a:r>
              <a:rPr lang="ru-RU" sz="1400" smtClean="0"/>
              <a:t>«Война </a:t>
            </a:r>
            <a:r>
              <a:rPr lang="ru-RU" sz="1400"/>
              <a:t>и </a:t>
            </a:r>
            <a:r>
              <a:rPr lang="ru-RU" sz="1400" smtClean="0"/>
              <a:t>мир» </a:t>
            </a:r>
            <a:r>
              <a:rPr lang="ru-RU" sz="1400" dirty="0" err="1"/>
              <a:t>Л.Н.Толстой</a:t>
            </a:r>
            <a:r>
              <a:rPr lang="ru-RU" sz="1400" dirty="0"/>
              <a:t>…” “В </a:t>
            </a:r>
            <a:r>
              <a:rPr lang="ru-RU" sz="1400"/>
              <a:t>романе-эпопее </a:t>
            </a:r>
            <a:r>
              <a:rPr lang="ru-RU" sz="1400" smtClean="0"/>
              <a:t>«Война </a:t>
            </a:r>
            <a:r>
              <a:rPr lang="ru-RU" sz="1400"/>
              <a:t>и </a:t>
            </a:r>
            <a:r>
              <a:rPr lang="ru-RU" sz="1400" smtClean="0"/>
              <a:t>мир» </a:t>
            </a:r>
            <a:r>
              <a:rPr lang="ru-RU" sz="1400" dirty="0"/>
              <a:t>Л.Н. Толстой…”</a:t>
            </a:r>
          </a:p>
          <a:p>
            <a:r>
              <a:rPr lang="ru-RU" sz="1400" b="1" dirty="0"/>
              <a:t>Автор хорошо изобразил, автор очень точно описал, гениальный писатель</a:t>
            </a:r>
            <a:r>
              <a:rPr lang="ru-RU" sz="1400" dirty="0"/>
              <a:t>. Автор изобразил, автор описал, писатель.</a:t>
            </a:r>
          </a:p>
          <a:p>
            <a:r>
              <a:rPr lang="ru-RU" sz="1400" b="1" dirty="0"/>
              <a:t>Геройский подвиг</a:t>
            </a:r>
            <a:r>
              <a:rPr lang="ru-RU" sz="1400" dirty="0"/>
              <a:t> — плеоназм. </a:t>
            </a:r>
          </a:p>
          <a:p>
            <a:r>
              <a:rPr lang="ru-RU" sz="1400" b="1" dirty="0"/>
              <a:t>Писатель пишет о</a:t>
            </a:r>
            <a:r>
              <a:rPr lang="ru-RU" sz="1400" dirty="0"/>
              <a:t> — тавтология. </a:t>
            </a:r>
          </a:p>
          <a:p>
            <a:r>
              <a:rPr lang="ru-RU" sz="1400" b="1" dirty="0"/>
              <a:t>В рассказе рассказывается о</a:t>
            </a:r>
            <a:r>
              <a:rPr lang="ru-RU" sz="1400" dirty="0"/>
              <a:t> — тавтология.</a:t>
            </a:r>
          </a:p>
          <a:p>
            <a:endParaRPr lang="ru-RU" sz="1400" dirty="0"/>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65832509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30852"/>
            <a:ext cx="8136904" cy="2800767"/>
          </a:xfrm>
          <a:prstGeom prst="rect">
            <a:avLst/>
          </a:prstGeom>
        </p:spPr>
        <p:txBody>
          <a:bodyPr wrap="square">
            <a:spAutoFit/>
          </a:bodyPr>
          <a:lstStyle/>
          <a:p>
            <a:r>
              <a:rPr lang="ru-RU" b="1" dirty="0"/>
              <a:t>Типичные речевые ошибки</a:t>
            </a:r>
          </a:p>
          <a:p>
            <a:endParaRPr lang="ru-RU" sz="1400" dirty="0">
              <a:solidFill>
                <a:schemeClr val="tx1">
                  <a:lumMod val="95000"/>
                  <a:lumOff val="5000"/>
                </a:schemeClr>
              </a:solidFill>
              <a:latin typeface="Trebuchet MS" panose="020B0603020202020204" pitchFamily="34" charset="0"/>
            </a:endParaRPr>
          </a:p>
          <a:p>
            <a:r>
              <a:rPr lang="ru-RU" sz="1400" dirty="0">
                <a:solidFill>
                  <a:schemeClr val="tx1">
                    <a:lumMod val="95000"/>
                    <a:lumOff val="5000"/>
                  </a:schemeClr>
                </a:solidFill>
                <a:latin typeface="Trebuchet MS" panose="020B0603020202020204" pitchFamily="34" charset="0"/>
              </a:rPr>
              <a:t>речевая избыточность:</a:t>
            </a:r>
          </a:p>
          <a:p>
            <a:endParaRPr lang="ru-RU" dirty="0"/>
          </a:p>
          <a:p>
            <a:r>
              <a:rPr lang="ru-RU" sz="1400" dirty="0">
                <a:solidFill>
                  <a:schemeClr val="tx1">
                    <a:lumMod val="95000"/>
                    <a:lumOff val="5000"/>
                  </a:schemeClr>
                </a:solidFill>
                <a:latin typeface="Segoe Print" panose="02000600000000000000" pitchFamily="2" charset="0"/>
              </a:rPr>
              <a:t>В </a:t>
            </a:r>
            <a:r>
              <a:rPr lang="ru-RU" sz="1400">
                <a:solidFill>
                  <a:schemeClr val="tx1">
                    <a:lumMod val="95000"/>
                    <a:lumOff val="5000"/>
                  </a:schemeClr>
                </a:solidFill>
                <a:latin typeface="Segoe Print" panose="02000600000000000000" pitchFamily="2" charset="0"/>
              </a:rPr>
              <a:t>тексте </a:t>
            </a:r>
            <a:r>
              <a:rPr lang="ru-RU" sz="1400" b="1" smtClean="0">
                <a:solidFill>
                  <a:schemeClr val="tx1">
                    <a:lumMod val="95000"/>
                    <a:lumOff val="5000"/>
                  </a:schemeClr>
                </a:solidFill>
                <a:latin typeface="Segoe Print" panose="02000600000000000000" pitchFamily="2" charset="0"/>
              </a:rPr>
              <a:t>Д.С. Лихачёва автор </a:t>
            </a:r>
            <a:r>
              <a:rPr lang="ru-RU" sz="1400" dirty="0">
                <a:solidFill>
                  <a:schemeClr val="tx1">
                    <a:lumMod val="95000"/>
                    <a:lumOff val="5000"/>
                  </a:schemeClr>
                </a:solidFill>
                <a:latin typeface="Segoe Print" panose="02000600000000000000" pitchFamily="2" charset="0"/>
              </a:rPr>
              <a:t>пишет…</a:t>
            </a:r>
          </a:p>
          <a:p>
            <a:r>
              <a:rPr lang="ru-RU" sz="1400" dirty="0">
                <a:solidFill>
                  <a:schemeClr val="tx1">
                    <a:lumMod val="95000"/>
                    <a:lumOff val="5000"/>
                  </a:schemeClr>
                </a:solidFill>
                <a:latin typeface="Segoe Print" panose="02000600000000000000" pitchFamily="2" charset="0"/>
              </a:rPr>
              <a:t>Раскрывая </a:t>
            </a:r>
            <a:r>
              <a:rPr lang="ru-RU" sz="1400" b="1" dirty="0">
                <a:solidFill>
                  <a:schemeClr val="tx1">
                    <a:lumMod val="95000"/>
                    <a:lumOff val="5000"/>
                  </a:schemeClr>
                </a:solidFill>
                <a:latin typeface="Segoe Print" panose="02000600000000000000" pitchFamily="2" charset="0"/>
              </a:rPr>
              <a:t>подлинный смысл </a:t>
            </a:r>
            <a:r>
              <a:rPr lang="ru-RU" sz="1400" dirty="0">
                <a:solidFill>
                  <a:schemeClr val="tx1">
                    <a:lumMod val="95000"/>
                    <a:lumOff val="5000"/>
                  </a:schemeClr>
                </a:solidFill>
                <a:latin typeface="Segoe Print" panose="02000600000000000000" pitchFamily="2" charset="0"/>
              </a:rPr>
              <a:t>проблемы… </a:t>
            </a:r>
          </a:p>
          <a:p>
            <a:r>
              <a:rPr lang="ru-RU" sz="1400" b="1" dirty="0">
                <a:solidFill>
                  <a:schemeClr val="tx1">
                    <a:lumMod val="95000"/>
                    <a:lumOff val="5000"/>
                  </a:schemeClr>
                </a:solidFill>
                <a:latin typeface="Segoe Print" panose="02000600000000000000" pitchFamily="2" charset="0"/>
              </a:rPr>
              <a:t>Автор</a:t>
            </a:r>
            <a:r>
              <a:rPr lang="ru-RU" sz="1400" dirty="0">
                <a:solidFill>
                  <a:schemeClr val="tx1">
                    <a:lumMod val="95000"/>
                    <a:lumOff val="5000"/>
                  </a:schemeClr>
                </a:solidFill>
                <a:latin typeface="Segoe Print" panose="02000600000000000000" pitchFamily="2" charset="0"/>
              </a:rPr>
              <a:t> приводит эти примеры, чтобы показать читателю важные для </a:t>
            </a:r>
            <a:r>
              <a:rPr lang="ru-RU" sz="1400" b="1" dirty="0">
                <a:solidFill>
                  <a:schemeClr val="tx1">
                    <a:lumMod val="95000"/>
                    <a:lumOff val="5000"/>
                  </a:schemeClr>
                </a:solidFill>
                <a:latin typeface="Segoe Print" panose="02000600000000000000" pitchFamily="2" charset="0"/>
              </a:rPr>
              <a:t>публициста</a:t>
            </a:r>
            <a:r>
              <a:rPr lang="ru-RU" sz="1400" dirty="0">
                <a:solidFill>
                  <a:schemeClr val="tx1">
                    <a:lumMod val="95000"/>
                    <a:lumOff val="5000"/>
                  </a:schemeClr>
                </a:solidFill>
                <a:latin typeface="Segoe Print" panose="02000600000000000000" pitchFamily="2" charset="0"/>
              </a:rPr>
              <a:t> составляющие счастья. </a:t>
            </a:r>
          </a:p>
          <a:p>
            <a:r>
              <a:rPr lang="ru-RU" sz="1400" dirty="0">
                <a:solidFill>
                  <a:schemeClr val="tx1">
                    <a:lumMod val="95000"/>
                    <a:lumOff val="5000"/>
                  </a:schemeClr>
                </a:solidFill>
                <a:latin typeface="Segoe Print" panose="02000600000000000000" pitchFamily="2" charset="0"/>
              </a:rPr>
              <a:t>Так он проявил качества настоящего солдата и патриота </a:t>
            </a:r>
            <a:r>
              <a:rPr lang="ru-RU" sz="1400" b="1" dirty="0">
                <a:solidFill>
                  <a:schemeClr val="tx1">
                    <a:lumMod val="95000"/>
                    <a:lumOff val="5000"/>
                  </a:schemeClr>
                </a:solidFill>
                <a:latin typeface="Segoe Print" panose="02000600000000000000" pitchFamily="2" charset="0"/>
              </a:rPr>
              <a:t>своей страны</a:t>
            </a:r>
            <a:r>
              <a:rPr lang="ru-RU" sz="1400" dirty="0">
                <a:solidFill>
                  <a:schemeClr val="tx1">
                    <a:lumMod val="95000"/>
                    <a:lumOff val="5000"/>
                  </a:schemeClr>
                </a:solidFill>
                <a:latin typeface="Segoe Print" panose="02000600000000000000" pitchFamily="2" charset="0"/>
              </a:rPr>
              <a:t>.</a:t>
            </a:r>
          </a:p>
          <a:p>
            <a:r>
              <a:rPr lang="ru-RU" sz="1400" dirty="0">
                <a:solidFill>
                  <a:schemeClr val="tx1">
                    <a:lumMod val="95000"/>
                    <a:lumOff val="5000"/>
                  </a:schemeClr>
                </a:solidFill>
                <a:latin typeface="Segoe Print" panose="02000600000000000000" pitchFamily="2" charset="0"/>
              </a:rPr>
              <a:t>Годы войны богаты </a:t>
            </a:r>
            <a:r>
              <a:rPr lang="ru-RU" sz="1400" b="1" dirty="0">
                <a:solidFill>
                  <a:schemeClr val="tx1">
                    <a:lumMod val="95000"/>
                    <a:lumOff val="5000"/>
                  </a:schemeClr>
                </a:solidFill>
                <a:latin typeface="Segoe Print" panose="02000600000000000000" pitchFamily="2" charset="0"/>
              </a:rPr>
              <a:t>героическими подвигами</a:t>
            </a:r>
            <a:r>
              <a:rPr lang="ru-RU" sz="1400" dirty="0">
                <a:solidFill>
                  <a:schemeClr val="tx1">
                    <a:lumMod val="95000"/>
                    <a:lumOff val="5000"/>
                  </a:schemeClr>
                </a:solidFill>
                <a:latin typeface="Segoe Print" panose="02000600000000000000" pitchFamily="2" charset="0"/>
              </a:rPr>
              <a:t>.</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68328778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825" y="1691680"/>
            <a:ext cx="7632848" cy="3539430"/>
          </a:xfrm>
          <a:prstGeom prst="rect">
            <a:avLst/>
          </a:prstGeom>
        </p:spPr>
        <p:txBody>
          <a:bodyPr wrap="square">
            <a:spAutoFit/>
          </a:bodyPr>
          <a:lstStyle/>
          <a:p>
            <a:r>
              <a:rPr lang="ru-RU" b="1" dirty="0"/>
              <a:t>Типичные речевые ошибки</a:t>
            </a:r>
          </a:p>
          <a:p>
            <a:endParaRPr lang="ru-RU" sz="1400" dirty="0">
              <a:solidFill>
                <a:schemeClr val="tx1">
                  <a:lumMod val="95000"/>
                  <a:lumOff val="5000"/>
                </a:schemeClr>
              </a:solidFill>
              <a:latin typeface="Trebuchet MS" panose="020B0603020202020204" pitchFamily="34" charset="0"/>
            </a:endParaRPr>
          </a:p>
          <a:p>
            <a:r>
              <a:rPr lang="ru-RU" sz="1400" dirty="0">
                <a:solidFill>
                  <a:schemeClr val="tx1">
                    <a:lumMod val="95000"/>
                    <a:lumOff val="5000"/>
                  </a:schemeClr>
                </a:solidFill>
                <a:latin typeface="Trebuchet MS" panose="020B0603020202020204" pitchFamily="34" charset="0"/>
              </a:rPr>
              <a:t>избыточное употребление личных, притяжательных и указательных местоимений:</a:t>
            </a:r>
          </a:p>
          <a:p>
            <a:endParaRPr lang="ru-RU" dirty="0"/>
          </a:p>
          <a:p>
            <a:r>
              <a:rPr lang="ru-RU" sz="2000" dirty="0">
                <a:solidFill>
                  <a:schemeClr val="tx1">
                    <a:lumMod val="95000"/>
                    <a:lumOff val="5000"/>
                  </a:schemeClr>
                </a:solidFill>
                <a:latin typeface="Segoe Print" panose="02000600000000000000" pitchFamily="2" charset="0"/>
              </a:rPr>
              <a:t>Автор показывает </a:t>
            </a:r>
            <a:r>
              <a:rPr lang="ru-RU" sz="2000" b="1" dirty="0">
                <a:solidFill>
                  <a:srgbClr val="C00000"/>
                </a:solidFill>
                <a:latin typeface="Segoe Print" panose="02000600000000000000" pitchFamily="2" charset="0"/>
              </a:rPr>
              <a:t>нам</a:t>
            </a:r>
            <a:r>
              <a:rPr lang="ru-RU" sz="2000" dirty="0">
                <a:solidFill>
                  <a:schemeClr val="tx1">
                    <a:lumMod val="95000"/>
                    <a:lumOff val="5000"/>
                  </a:schemeClr>
                </a:solidFill>
                <a:latin typeface="Segoe Print" panose="02000600000000000000" pitchFamily="2" charset="0"/>
              </a:rPr>
              <a:t> сущность проблемы.</a:t>
            </a:r>
          </a:p>
          <a:p>
            <a:r>
              <a:rPr lang="ru-RU" sz="2000" dirty="0">
                <a:solidFill>
                  <a:schemeClr val="tx1">
                    <a:lumMod val="95000"/>
                    <a:lumOff val="5000"/>
                  </a:schemeClr>
                </a:solidFill>
                <a:latin typeface="Segoe Print" panose="02000600000000000000" pitchFamily="2" charset="0"/>
              </a:rPr>
              <a:t>В данном тексте </a:t>
            </a:r>
            <a:r>
              <a:rPr lang="ru-RU" sz="2000" b="1" dirty="0">
                <a:solidFill>
                  <a:srgbClr val="C00000"/>
                </a:solidFill>
                <a:latin typeface="Segoe Print" panose="02000600000000000000" pitchFamily="2" charset="0"/>
              </a:rPr>
              <a:t>нам</a:t>
            </a:r>
            <a:r>
              <a:rPr lang="ru-RU" sz="2000" dirty="0">
                <a:solidFill>
                  <a:schemeClr val="tx1">
                    <a:lumMod val="95000"/>
                    <a:lumOff val="5000"/>
                  </a:schemeClr>
                </a:solidFill>
                <a:latin typeface="Segoe Print" panose="02000600000000000000" pitchFamily="2" charset="0"/>
              </a:rPr>
              <a:t> показана проблема.</a:t>
            </a:r>
          </a:p>
          <a:p>
            <a:r>
              <a:rPr lang="ru-RU" sz="2000">
                <a:solidFill>
                  <a:schemeClr val="tx1">
                    <a:lumMod val="95000"/>
                    <a:lumOff val="5000"/>
                  </a:schemeClr>
                </a:solidFill>
                <a:latin typeface="Segoe Print" panose="02000600000000000000" pitchFamily="2" charset="0"/>
              </a:rPr>
              <a:t>П</a:t>
            </a:r>
            <a:r>
              <a:rPr lang="ru-RU" sz="2000" smtClean="0">
                <a:solidFill>
                  <a:schemeClr val="tx1">
                    <a:lumMod val="95000"/>
                    <a:lumOff val="5000"/>
                  </a:schemeClr>
                </a:solidFill>
                <a:latin typeface="Segoe Print" panose="02000600000000000000" pitchFamily="2" charset="0"/>
              </a:rPr>
              <a:t>римеры, </a:t>
            </a:r>
            <a:r>
              <a:rPr lang="ru-RU" sz="2000" dirty="0">
                <a:solidFill>
                  <a:schemeClr val="tx1">
                    <a:lumMod val="95000"/>
                    <a:lumOff val="5000"/>
                  </a:schemeClr>
                </a:solidFill>
                <a:latin typeface="Segoe Print" panose="02000600000000000000" pitchFamily="2" charset="0"/>
              </a:rPr>
              <a:t>дополняя друг друга, показывают </a:t>
            </a:r>
            <a:r>
              <a:rPr lang="ru-RU" sz="2000" b="1" dirty="0">
                <a:solidFill>
                  <a:srgbClr val="C00000"/>
                </a:solidFill>
                <a:latin typeface="Segoe Print" panose="02000600000000000000" pitchFamily="2" charset="0"/>
              </a:rPr>
              <a:t>нам</a:t>
            </a:r>
            <a:r>
              <a:rPr lang="ru-RU" sz="2000" dirty="0">
                <a:solidFill>
                  <a:schemeClr val="tx1">
                    <a:lumMod val="95000"/>
                    <a:lumOff val="5000"/>
                  </a:schemeClr>
                </a:solidFill>
                <a:latin typeface="Segoe Print" panose="02000600000000000000" pitchFamily="2" charset="0"/>
              </a:rPr>
              <a:t>, что </a:t>
            </a:r>
            <a:r>
              <a:rPr lang="ru-RU" sz="2000" dirty="0" err="1">
                <a:solidFill>
                  <a:schemeClr val="tx1">
                    <a:lumMod val="95000"/>
                    <a:lumOff val="5000"/>
                  </a:schemeClr>
                </a:solidFill>
                <a:latin typeface="Segoe Print" panose="02000600000000000000" pitchFamily="2" charset="0"/>
              </a:rPr>
              <a:t>война</a:t>
            </a:r>
            <a:r>
              <a:rPr lang="ru-RU" sz="2000" dirty="0">
                <a:solidFill>
                  <a:schemeClr val="tx1">
                    <a:lumMod val="95000"/>
                    <a:lumOff val="5000"/>
                  </a:schemeClr>
                </a:solidFill>
                <a:latin typeface="Segoe Print" panose="02000600000000000000" pitchFamily="2" charset="0"/>
              </a:rPr>
              <a:t> способна на </a:t>
            </a:r>
            <a:r>
              <a:rPr lang="ru-RU" sz="2000">
                <a:solidFill>
                  <a:schemeClr val="tx1">
                    <a:lumMod val="95000"/>
                    <a:lumOff val="5000"/>
                  </a:schemeClr>
                </a:solidFill>
                <a:latin typeface="Segoe Print" panose="02000600000000000000" pitchFamily="2" charset="0"/>
              </a:rPr>
              <a:t>многое</a:t>
            </a:r>
            <a:r>
              <a:rPr lang="ru-RU" sz="2000" smtClean="0">
                <a:solidFill>
                  <a:schemeClr val="tx1">
                    <a:lumMod val="95000"/>
                    <a:lumOff val="5000"/>
                  </a:schemeClr>
                </a:solidFill>
                <a:latin typeface="Segoe Print" panose="02000600000000000000" pitchFamily="2" charset="0"/>
              </a:rPr>
              <a:t>.</a:t>
            </a:r>
          </a:p>
          <a:p>
            <a:endParaRPr lang="ru-RU" sz="2000" dirty="0">
              <a:solidFill>
                <a:schemeClr val="tx1">
                  <a:lumMod val="95000"/>
                  <a:lumOff val="5000"/>
                </a:schemeClr>
              </a:solidFill>
              <a:latin typeface="Segoe Print" panose="02000600000000000000" pitchFamily="2" charset="0"/>
            </a:endParaRPr>
          </a:p>
          <a:p>
            <a:endParaRPr lang="ru-RU" dirty="0"/>
          </a:p>
        </p:txBody>
      </p:sp>
      <p:sp>
        <p:nvSpPr>
          <p:cNvPr id="4" name="Rectangle 1"/>
          <p:cNvSpPr>
            <a:spLocks noChangeArrowheads="1"/>
          </p:cNvSpPr>
          <p:nvPr/>
        </p:nvSpPr>
        <p:spPr bwMode="auto">
          <a:xfrm>
            <a:off x="375178" y="1403648"/>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5403585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691680"/>
            <a:ext cx="8136904" cy="3354765"/>
          </a:xfrm>
          <a:prstGeom prst="rect">
            <a:avLst/>
          </a:prstGeom>
        </p:spPr>
        <p:txBody>
          <a:bodyPr wrap="square">
            <a:spAutoFit/>
          </a:bodyPr>
          <a:lstStyle/>
          <a:p>
            <a:r>
              <a:rPr lang="ru-RU" b="1" dirty="0"/>
              <a:t>Типичные речевые ошибки</a:t>
            </a:r>
          </a:p>
          <a:p>
            <a:endParaRPr lang="ru-RU" sz="1400" dirty="0">
              <a:solidFill>
                <a:schemeClr val="tx1">
                  <a:lumMod val="95000"/>
                  <a:lumOff val="5000"/>
                </a:schemeClr>
              </a:solidFill>
              <a:latin typeface="Trebuchet MS" panose="020B0603020202020204" pitchFamily="34" charset="0"/>
            </a:endParaRPr>
          </a:p>
          <a:p>
            <a:r>
              <a:rPr lang="ru-RU" sz="1400" dirty="0">
                <a:solidFill>
                  <a:schemeClr val="tx1">
                    <a:lumMod val="95000"/>
                    <a:lumOff val="5000"/>
                  </a:schemeClr>
                </a:solidFill>
                <a:latin typeface="Trebuchet MS" panose="020B0603020202020204" pitchFamily="34" charset="0"/>
              </a:rPr>
              <a:t>избыточное употребление синонимов:</a:t>
            </a:r>
          </a:p>
          <a:p>
            <a:endParaRPr lang="ru-RU" dirty="0"/>
          </a:p>
          <a:p>
            <a:r>
              <a:rPr lang="ru-RU" sz="2000" dirty="0">
                <a:solidFill>
                  <a:schemeClr val="tx1">
                    <a:lumMod val="95000"/>
                    <a:lumOff val="5000"/>
                  </a:schemeClr>
                </a:solidFill>
                <a:latin typeface="Segoe Print" panose="02000600000000000000" pitchFamily="2" charset="0"/>
              </a:rPr>
              <a:t>Автор рассказывает о </a:t>
            </a:r>
            <a:r>
              <a:rPr lang="ru-RU" sz="2000" b="1" dirty="0">
                <a:solidFill>
                  <a:srgbClr val="C00000"/>
                </a:solidFill>
                <a:latin typeface="Segoe Print" panose="02000600000000000000" pitchFamily="2" charset="0"/>
              </a:rPr>
              <a:t>мужественном и героическом </a:t>
            </a:r>
            <a:r>
              <a:rPr lang="ru-RU" sz="2000" dirty="0">
                <a:solidFill>
                  <a:schemeClr val="tx1">
                    <a:lumMod val="95000"/>
                    <a:lumOff val="5000"/>
                  </a:schemeClr>
                </a:solidFill>
                <a:latin typeface="Segoe Print" panose="02000600000000000000" pitchFamily="2" charset="0"/>
              </a:rPr>
              <a:t>поведении русских воинов.</a:t>
            </a:r>
          </a:p>
          <a:p>
            <a:r>
              <a:rPr lang="ru-RU" sz="2000" dirty="0">
                <a:solidFill>
                  <a:schemeClr val="tx1">
                    <a:lumMod val="95000"/>
                    <a:lumOff val="5000"/>
                  </a:schemeClr>
                </a:solidFill>
                <a:latin typeface="Segoe Print" panose="02000600000000000000" pitchFamily="2" charset="0"/>
              </a:rPr>
              <a:t>Все это помогает читателям </a:t>
            </a:r>
            <a:r>
              <a:rPr lang="ru-RU" sz="2000" b="1" dirty="0">
                <a:solidFill>
                  <a:schemeClr val="tx1">
                    <a:lumMod val="95000"/>
                    <a:lumOff val="5000"/>
                  </a:schemeClr>
                </a:solidFill>
                <a:latin typeface="Segoe Print" panose="02000600000000000000" pitchFamily="2" charset="0"/>
              </a:rPr>
              <a:t>понять и увидеть </a:t>
            </a:r>
            <a:r>
              <a:rPr lang="ru-RU" sz="2000" dirty="0">
                <a:solidFill>
                  <a:schemeClr val="tx1">
                    <a:lumMod val="95000"/>
                    <a:lumOff val="5000"/>
                  </a:schemeClr>
                </a:solidFill>
                <a:latin typeface="Segoe Print" panose="02000600000000000000" pitchFamily="2" charset="0"/>
              </a:rPr>
              <a:t>важные для автора качества.</a:t>
            </a:r>
          </a:p>
          <a:p>
            <a:r>
              <a:rPr lang="ru-RU" sz="2000" dirty="0">
                <a:solidFill>
                  <a:schemeClr val="tx1">
                    <a:lumMod val="95000"/>
                    <a:lumOff val="5000"/>
                  </a:schemeClr>
                </a:solidFill>
                <a:latin typeface="Segoe Print" panose="02000600000000000000" pitchFamily="2" charset="0"/>
              </a:rPr>
              <a:t>Автор акцентирует внимание на важных </a:t>
            </a:r>
            <a:r>
              <a:rPr lang="ru-RU" sz="2000" b="1" dirty="0">
                <a:solidFill>
                  <a:schemeClr val="tx1">
                    <a:lumMod val="95000"/>
                    <a:lumOff val="5000"/>
                  </a:schemeClr>
                </a:solidFill>
                <a:latin typeface="Segoe Print" panose="02000600000000000000" pitchFamily="2" charset="0"/>
              </a:rPr>
              <a:t>моментах и вещах</a:t>
            </a:r>
            <a:r>
              <a:rPr lang="ru-RU" sz="2000" dirty="0">
                <a:solidFill>
                  <a:schemeClr val="tx1">
                    <a:lumMod val="95000"/>
                    <a:lumOff val="5000"/>
                  </a:schemeClr>
                </a:solidFill>
                <a:latin typeface="Segoe Print" panose="02000600000000000000" pitchFamily="2" charset="0"/>
              </a:rPr>
              <a:t>.</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43094296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8136904" cy="2616101"/>
          </a:xfrm>
          <a:prstGeom prst="rect">
            <a:avLst/>
          </a:prstGeom>
        </p:spPr>
        <p:txBody>
          <a:bodyPr wrap="square">
            <a:spAutoFit/>
          </a:bodyPr>
          <a:lstStyle/>
          <a:p>
            <a:r>
              <a:rPr lang="ru-RU" b="1" dirty="0"/>
              <a:t>Типичные речевые ошибки</a:t>
            </a:r>
          </a:p>
          <a:p>
            <a:endParaRPr lang="ru-RU" dirty="0"/>
          </a:p>
          <a:p>
            <a:r>
              <a:rPr lang="ru-RU" sz="2000" b="1" dirty="0">
                <a:solidFill>
                  <a:srgbClr val="C00000"/>
                </a:solidFill>
                <a:latin typeface="Segoe Print" panose="02000600000000000000" pitchFamily="2" charset="0"/>
              </a:rPr>
              <a:t>Оба</a:t>
            </a:r>
            <a:r>
              <a:rPr lang="ru-RU" sz="2000" dirty="0">
                <a:solidFill>
                  <a:schemeClr val="tx1">
                    <a:lumMod val="95000"/>
                    <a:lumOff val="5000"/>
                  </a:schemeClr>
                </a:solidFill>
                <a:latin typeface="Segoe Print" panose="02000600000000000000" pitchFamily="2" charset="0"/>
              </a:rPr>
              <a:t> примера дополняют </a:t>
            </a:r>
            <a:r>
              <a:rPr lang="ru-RU" sz="2000" b="1" dirty="0">
                <a:solidFill>
                  <a:srgbClr val="C00000"/>
                </a:solidFill>
                <a:latin typeface="Segoe Print" panose="02000600000000000000" pitchFamily="2" charset="0"/>
              </a:rPr>
              <a:t>друг друга </a:t>
            </a:r>
            <a:r>
              <a:rPr lang="ru-RU" sz="2000" dirty="0"/>
              <a:t>– речевая ошибка (</a:t>
            </a:r>
            <a:r>
              <a:rPr lang="ru-RU" sz="2000"/>
              <a:t>плеоназм</a:t>
            </a:r>
            <a:r>
              <a:rPr lang="ru-RU" sz="2000" smtClean="0"/>
              <a:t>).</a:t>
            </a:r>
          </a:p>
          <a:p>
            <a:endParaRPr lang="ru-RU" sz="2000" dirty="0"/>
          </a:p>
          <a:p>
            <a:r>
              <a:rPr lang="ru-RU" sz="2000" dirty="0">
                <a:solidFill>
                  <a:schemeClr val="tx1">
                    <a:lumMod val="95000"/>
                    <a:lumOff val="5000"/>
                  </a:schemeClr>
                </a:solidFill>
                <a:latin typeface="Segoe Print" panose="02000600000000000000" pitchFamily="2" charset="0"/>
              </a:rPr>
              <a:t>Оба примера, дополняя друг друга, показывают/дают понять…</a:t>
            </a:r>
            <a:r>
              <a:rPr lang="ru-RU" sz="2000" dirty="0"/>
              <a:t> – не является ошибкой.</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421328875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8136904" cy="5909310"/>
          </a:xfrm>
          <a:prstGeom prst="rect">
            <a:avLst/>
          </a:prstGeom>
        </p:spPr>
        <p:txBody>
          <a:bodyPr wrap="square">
            <a:spAutoFit/>
          </a:bodyPr>
          <a:lstStyle/>
          <a:p>
            <a:r>
              <a:rPr lang="ru-RU" b="1" dirty="0"/>
              <a:t>Типичные речевые ошибки</a:t>
            </a:r>
          </a:p>
          <a:p>
            <a:endParaRPr lang="ru-RU" sz="1400" dirty="0">
              <a:solidFill>
                <a:schemeClr val="tx1">
                  <a:lumMod val="95000"/>
                  <a:lumOff val="5000"/>
                </a:schemeClr>
              </a:solidFill>
              <a:latin typeface="Trebuchet MS" panose="020B0603020202020204" pitchFamily="34" charset="0"/>
            </a:endParaRPr>
          </a:p>
          <a:p>
            <a:r>
              <a:rPr lang="ru-RU" sz="2000" dirty="0">
                <a:solidFill>
                  <a:schemeClr val="tx1">
                    <a:lumMod val="95000"/>
                    <a:lumOff val="5000"/>
                  </a:schemeClr>
                </a:solidFill>
                <a:latin typeface="Trebuchet MS" panose="020B0603020202020204" pitchFamily="34" charset="0"/>
              </a:rPr>
              <a:t>речевая недостаточность:</a:t>
            </a:r>
          </a:p>
          <a:p>
            <a:endParaRPr lang="ru-RU" sz="2000" i="1" dirty="0"/>
          </a:p>
          <a:p>
            <a:r>
              <a:rPr lang="ru-RU" sz="2000" b="1" dirty="0">
                <a:solidFill>
                  <a:srgbClr val="C00000"/>
                </a:solidFill>
                <a:latin typeface="Segoe Print" panose="02000600000000000000" pitchFamily="2" charset="0"/>
              </a:rPr>
              <a:t>В </a:t>
            </a:r>
            <a:r>
              <a:rPr lang="ru-RU" sz="2000" b="1" dirty="0" err="1">
                <a:solidFill>
                  <a:srgbClr val="C00000"/>
                </a:solidFill>
                <a:latin typeface="Segoe Print" panose="02000600000000000000" pitchFamily="2" charset="0"/>
              </a:rPr>
              <a:t>чём</a:t>
            </a:r>
            <a:r>
              <a:rPr lang="ru-RU" sz="2000" b="1" dirty="0">
                <a:solidFill>
                  <a:srgbClr val="C00000"/>
                </a:solidFill>
                <a:latin typeface="Segoe Print" panose="02000600000000000000" pitchFamily="2" charset="0"/>
              </a:rPr>
              <a:t> </a:t>
            </a:r>
            <a:r>
              <a:rPr lang="ru-RU" sz="2000" dirty="0">
                <a:solidFill>
                  <a:schemeClr val="tx1">
                    <a:lumMod val="95000"/>
                    <a:lumOff val="5000"/>
                  </a:schemeClr>
                </a:solidFill>
                <a:latin typeface="Segoe Print" panose="02000600000000000000" pitchFamily="2" charset="0"/>
              </a:rPr>
              <a:t>счастье?</a:t>
            </a:r>
          </a:p>
          <a:p>
            <a:r>
              <a:rPr lang="ru-RU" sz="2000" dirty="0">
                <a:solidFill>
                  <a:schemeClr val="tx1">
                    <a:lumMod val="95000"/>
                    <a:lumOff val="5000"/>
                  </a:schemeClr>
                </a:solidFill>
                <a:latin typeface="Segoe Print" panose="02000600000000000000" pitchFamily="2" charset="0"/>
              </a:rPr>
              <a:t>Оба примера, </a:t>
            </a:r>
            <a:r>
              <a:rPr lang="ru-RU" sz="2000" b="1" dirty="0">
                <a:solidFill>
                  <a:srgbClr val="C00000"/>
                </a:solidFill>
                <a:latin typeface="Segoe Print" panose="02000600000000000000" pitchFamily="2" charset="0"/>
              </a:rPr>
              <a:t>дополняя</a:t>
            </a:r>
            <a:r>
              <a:rPr lang="ru-RU" sz="2000" dirty="0">
                <a:solidFill>
                  <a:schemeClr val="tx1">
                    <a:lumMod val="95000"/>
                    <a:lumOff val="5000"/>
                  </a:schemeClr>
                </a:solidFill>
                <a:latin typeface="Segoe Print" panose="02000600000000000000" pitchFamily="2" charset="0"/>
              </a:rPr>
              <a:t>, </a:t>
            </a:r>
            <a:r>
              <a:rPr lang="ru-RU" sz="2000">
                <a:solidFill>
                  <a:schemeClr val="tx1">
                    <a:lumMod val="95000"/>
                    <a:lumOff val="5000"/>
                  </a:schemeClr>
                </a:solidFill>
                <a:latin typeface="Segoe Print" panose="02000600000000000000" pitchFamily="2" charset="0"/>
              </a:rPr>
              <a:t>приводят </a:t>
            </a:r>
            <a:r>
              <a:rPr lang="ru-RU" sz="2000" smtClean="0">
                <a:solidFill>
                  <a:schemeClr val="tx1">
                    <a:lumMod val="95000"/>
                    <a:lumOff val="5000"/>
                  </a:schemeClr>
                </a:solidFill>
                <a:latin typeface="Segoe Print" panose="02000600000000000000" pitchFamily="2" charset="0"/>
              </a:rPr>
              <a:t>к </a:t>
            </a:r>
            <a:r>
              <a:rPr lang="ru-RU" sz="2000" dirty="0">
                <a:solidFill>
                  <a:schemeClr val="tx1">
                    <a:lumMod val="95000"/>
                    <a:lumOff val="5000"/>
                  </a:schemeClr>
                </a:solidFill>
                <a:latin typeface="Segoe Print" panose="02000600000000000000" pitchFamily="2" charset="0"/>
              </a:rPr>
              <a:t>пониманию позиции автора.</a:t>
            </a:r>
          </a:p>
          <a:p>
            <a:r>
              <a:rPr lang="ru-RU" sz="2000" b="1" dirty="0">
                <a:solidFill>
                  <a:srgbClr val="C00000"/>
                </a:solidFill>
                <a:latin typeface="Segoe Print" panose="02000600000000000000" pitchFamily="2" charset="0"/>
              </a:rPr>
              <a:t>Противопоставляя</a:t>
            </a:r>
            <a:r>
              <a:rPr lang="ru-RU" sz="2000" dirty="0">
                <a:solidFill>
                  <a:schemeClr val="tx1">
                    <a:lumMod val="95000"/>
                    <a:lumOff val="5000"/>
                  </a:schemeClr>
                </a:solidFill>
                <a:latin typeface="Segoe Print" panose="02000600000000000000" pitchFamily="2" charset="0"/>
              </a:rPr>
              <a:t>, автор приходит к выводу…</a:t>
            </a:r>
          </a:p>
          <a:p>
            <a:r>
              <a:rPr lang="ru-RU" sz="2000" b="1" dirty="0">
                <a:solidFill>
                  <a:srgbClr val="C00000"/>
                </a:solidFill>
                <a:latin typeface="Segoe Print" panose="02000600000000000000" pitchFamily="2" charset="0"/>
              </a:rPr>
              <a:t>Противопоставляя этому случаю</a:t>
            </a:r>
            <a:r>
              <a:rPr lang="ru-RU" sz="2000" dirty="0">
                <a:solidFill>
                  <a:schemeClr val="tx1">
                    <a:lumMod val="95000"/>
                    <a:lumOff val="5000"/>
                  </a:schemeClr>
                </a:solidFill>
                <a:latin typeface="Segoe Print" panose="02000600000000000000" pitchFamily="2" charset="0"/>
              </a:rPr>
              <a:t>, автор приводит пример...</a:t>
            </a:r>
          </a:p>
          <a:p>
            <a:r>
              <a:rPr lang="ru-RU" sz="2000" dirty="0">
                <a:solidFill>
                  <a:schemeClr val="tx1">
                    <a:lumMod val="95000"/>
                    <a:lumOff val="5000"/>
                  </a:schemeClr>
                </a:solidFill>
                <a:latin typeface="Segoe Print" panose="02000600000000000000" pitchFamily="2" charset="0"/>
              </a:rPr>
              <a:t>Автор </a:t>
            </a:r>
            <a:r>
              <a:rPr lang="ru-RU" sz="2000" b="1" dirty="0">
                <a:solidFill>
                  <a:srgbClr val="C00000"/>
                </a:solidFill>
                <a:latin typeface="Segoe Print" panose="02000600000000000000" pitchFamily="2" charset="0"/>
              </a:rPr>
              <a:t>доносит</a:t>
            </a:r>
            <a:r>
              <a:rPr lang="ru-RU" sz="2000" b="1" dirty="0">
                <a:solidFill>
                  <a:schemeClr val="tx1">
                    <a:lumMod val="95000"/>
                    <a:lumOff val="5000"/>
                  </a:schemeClr>
                </a:solidFill>
                <a:latin typeface="Segoe Print" panose="02000600000000000000" pitchFamily="2" charset="0"/>
              </a:rPr>
              <a:t> </a:t>
            </a:r>
            <a:r>
              <a:rPr lang="ru-RU" sz="2000" dirty="0">
                <a:solidFill>
                  <a:schemeClr val="tx1">
                    <a:lumMod val="95000"/>
                    <a:lumOff val="5000"/>
                  </a:schemeClr>
                </a:solidFill>
                <a:latin typeface="Segoe Print" panose="02000600000000000000" pitchFamily="2" charset="0"/>
              </a:rPr>
              <a:t>до нас, что нужно хранить память о близких людях. </a:t>
            </a:r>
          </a:p>
          <a:p>
            <a:r>
              <a:rPr lang="ru-RU" sz="2000" b="1" dirty="0">
                <a:solidFill>
                  <a:srgbClr val="C00000"/>
                </a:solidFill>
                <a:latin typeface="Segoe Print" panose="02000600000000000000" pitchFamily="2" charset="0"/>
              </a:rPr>
              <a:t>Предложение</a:t>
            </a:r>
            <a:r>
              <a:rPr lang="ru-RU" sz="2000" dirty="0">
                <a:solidFill>
                  <a:schemeClr val="tx1">
                    <a:lumMod val="95000"/>
                    <a:lumOff val="5000"/>
                  </a:schemeClr>
                </a:solidFill>
                <a:latin typeface="Segoe Print" panose="02000600000000000000" pitchFamily="2" charset="0"/>
              </a:rPr>
              <a:t> так и не осуществилось, </a:t>
            </a:r>
            <a:r>
              <a:rPr lang="ru-RU" sz="2000" b="1" dirty="0" err="1">
                <a:solidFill>
                  <a:srgbClr val="C00000"/>
                </a:solidFill>
                <a:latin typeface="Segoe Print" panose="02000600000000000000" pitchFamily="2" charset="0"/>
              </a:rPr>
              <a:t>причинои</a:t>
            </a:r>
            <a:r>
              <a:rPr lang="ru-RU" sz="2000" dirty="0">
                <a:solidFill>
                  <a:schemeClr val="tx1">
                    <a:lumMod val="95000"/>
                    <a:lumOff val="5000"/>
                  </a:schemeClr>
                </a:solidFill>
                <a:latin typeface="Segoe Print" panose="02000600000000000000" pitchFamily="2" charset="0"/>
              </a:rPr>
              <a:t>̆ стала </a:t>
            </a:r>
            <a:r>
              <a:rPr lang="ru-RU" sz="2000" dirty="0" err="1">
                <a:solidFill>
                  <a:schemeClr val="tx1">
                    <a:lumMod val="95000"/>
                    <a:lumOff val="5000"/>
                  </a:schemeClr>
                </a:solidFill>
                <a:latin typeface="Segoe Print" panose="02000600000000000000" pitchFamily="2" charset="0"/>
              </a:rPr>
              <a:t>война</a:t>
            </a:r>
            <a:r>
              <a:rPr lang="ru-RU" sz="2000" dirty="0">
                <a:solidFill>
                  <a:schemeClr val="tx1">
                    <a:lumMod val="95000"/>
                    <a:lumOff val="5000"/>
                  </a:schemeClr>
                </a:solidFill>
                <a:latin typeface="Segoe Print" panose="02000600000000000000" pitchFamily="2" charset="0"/>
              </a:rPr>
              <a:t>.</a:t>
            </a:r>
          </a:p>
          <a:p>
            <a:r>
              <a:rPr lang="ru-RU" sz="2000" b="1" dirty="0">
                <a:solidFill>
                  <a:srgbClr val="C00000"/>
                </a:solidFill>
                <a:latin typeface="Segoe Print" panose="02000600000000000000" pitchFamily="2" charset="0"/>
              </a:rPr>
              <a:t>Осознав</a:t>
            </a:r>
            <a:r>
              <a:rPr lang="ru-RU" sz="2000" dirty="0">
                <a:solidFill>
                  <a:schemeClr val="tx1">
                    <a:lumMod val="95000"/>
                    <a:lumOff val="5000"/>
                  </a:schemeClr>
                </a:solidFill>
                <a:latin typeface="Segoe Print" panose="02000600000000000000" pitchFamily="2" charset="0"/>
              </a:rPr>
              <a:t>, он купил ландыши и </a:t>
            </a:r>
            <a:r>
              <a:rPr lang="ru-RU" sz="2000" dirty="0" err="1">
                <a:solidFill>
                  <a:schemeClr val="tx1">
                    <a:lumMod val="95000"/>
                    <a:lumOff val="5000"/>
                  </a:schemeClr>
                </a:solidFill>
                <a:latin typeface="Segoe Print" panose="02000600000000000000" pitchFamily="2" charset="0"/>
              </a:rPr>
              <a:t>пошёл</a:t>
            </a:r>
            <a:r>
              <a:rPr lang="ru-RU" sz="2000" dirty="0">
                <a:solidFill>
                  <a:schemeClr val="tx1">
                    <a:lumMod val="95000"/>
                    <a:lumOff val="5000"/>
                  </a:schemeClr>
                </a:solidFill>
                <a:latin typeface="Segoe Print" panose="02000600000000000000" pitchFamily="2" charset="0"/>
              </a:rPr>
              <a:t> на место встречи.</a:t>
            </a:r>
          </a:p>
          <a:p>
            <a:r>
              <a:rPr lang="ru-RU" sz="2000" dirty="0">
                <a:solidFill>
                  <a:schemeClr val="tx1">
                    <a:lumMod val="95000"/>
                    <a:lumOff val="5000"/>
                  </a:schemeClr>
                </a:solidFill>
                <a:latin typeface="Segoe Print" panose="02000600000000000000" pitchFamily="2" charset="0"/>
              </a:rPr>
              <a:t>Остается чувство полного </a:t>
            </a:r>
            <a:r>
              <a:rPr lang="ru-RU" sz="2000" b="1" dirty="0">
                <a:solidFill>
                  <a:srgbClr val="C00000"/>
                </a:solidFill>
                <a:latin typeface="Segoe Print" panose="02000600000000000000" pitchFamily="2" charset="0"/>
              </a:rPr>
              <a:t>отсутствия</a:t>
            </a:r>
            <a:r>
              <a:rPr lang="ru-RU" sz="2000" dirty="0">
                <a:solidFill>
                  <a:schemeClr val="tx1">
                    <a:lumMod val="95000"/>
                    <a:lumOff val="5000"/>
                  </a:schemeClr>
                </a:solidFill>
                <a:latin typeface="Segoe Print" panose="02000600000000000000" pitchFamily="2" charset="0"/>
              </a:rPr>
              <a:t>.</a:t>
            </a:r>
          </a:p>
          <a:p>
            <a:r>
              <a:rPr lang="ru-RU" sz="2000" b="1" dirty="0">
                <a:solidFill>
                  <a:srgbClr val="C00000"/>
                </a:solidFill>
                <a:latin typeface="Segoe Print" panose="02000600000000000000" pitchFamily="2" charset="0"/>
              </a:rPr>
              <a:t>Примером</a:t>
            </a:r>
            <a:r>
              <a:rPr lang="ru-RU" sz="2000" dirty="0">
                <a:solidFill>
                  <a:schemeClr val="tx1">
                    <a:lumMod val="95000"/>
                    <a:lumOff val="5000"/>
                  </a:schemeClr>
                </a:solidFill>
                <a:latin typeface="Segoe Print" panose="02000600000000000000" pitchFamily="2" charset="0"/>
              </a:rPr>
              <a:t> служит Илья Обломов. </a:t>
            </a:r>
          </a:p>
          <a:p>
            <a:endParaRPr lang="ru-RU" i="1" dirty="0"/>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402576536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1" y="1691680"/>
            <a:ext cx="8136904" cy="3447098"/>
          </a:xfrm>
          <a:prstGeom prst="rect">
            <a:avLst/>
          </a:prstGeom>
        </p:spPr>
        <p:txBody>
          <a:bodyPr wrap="square">
            <a:spAutoFit/>
          </a:bodyPr>
          <a:lstStyle/>
          <a:p>
            <a:r>
              <a:rPr lang="ru-RU" b="1" dirty="0"/>
              <a:t>Типичные речевые ошибки</a:t>
            </a:r>
          </a:p>
          <a:p>
            <a:endParaRPr lang="ru-RU" dirty="0"/>
          </a:p>
          <a:p>
            <a:r>
              <a:rPr lang="ru-RU" sz="2000" dirty="0">
                <a:solidFill>
                  <a:schemeClr val="tx1">
                    <a:lumMod val="95000"/>
                    <a:lumOff val="5000"/>
                  </a:schemeClr>
                </a:solidFill>
                <a:latin typeface="Trebuchet MS" panose="020B0603020202020204" pitchFamily="34" charset="0"/>
              </a:rPr>
              <a:t>нарушение состава и формы фразеологизма (</a:t>
            </a:r>
            <a:r>
              <a:rPr lang="ru-RU" sz="2000" dirty="0">
                <a:solidFill>
                  <a:schemeClr val="tx1">
                    <a:lumMod val="95000"/>
                    <a:lumOff val="5000"/>
                  </a:schemeClr>
                </a:solidFill>
                <a:latin typeface="Segoe Print" panose="02000600000000000000" pitchFamily="2" charset="0"/>
              </a:rPr>
              <a:t>кошка наплакала, бросился на глаза</a:t>
            </a:r>
            <a:r>
              <a:rPr lang="ru-RU" sz="2000" dirty="0">
                <a:solidFill>
                  <a:schemeClr val="tx1">
                    <a:lumMod val="95000"/>
                    <a:lumOff val="5000"/>
                  </a:schemeClr>
                </a:solidFill>
                <a:latin typeface="Trebuchet MS" panose="020B0603020202020204" pitchFamily="34" charset="0"/>
              </a:rPr>
              <a:t>) является речевой ошибкой:</a:t>
            </a:r>
          </a:p>
          <a:p>
            <a:endParaRPr lang="ru-RU" sz="2000" dirty="0"/>
          </a:p>
          <a:p>
            <a:r>
              <a:rPr lang="ru-RU" sz="2000" b="1" dirty="0">
                <a:solidFill>
                  <a:srgbClr val="C00000"/>
                </a:solidFill>
                <a:latin typeface="Segoe Print" panose="02000600000000000000" pitchFamily="2" charset="0"/>
              </a:rPr>
              <a:t>Язык не поднимается </a:t>
            </a:r>
            <a:r>
              <a:rPr lang="ru-RU" sz="2000" dirty="0">
                <a:solidFill>
                  <a:schemeClr val="tx1">
                    <a:lumMod val="95000"/>
                    <a:lumOff val="5000"/>
                  </a:schemeClr>
                </a:solidFill>
                <a:latin typeface="Segoe Print" panose="02000600000000000000" pitchFamily="2" charset="0"/>
              </a:rPr>
              <a:t>говорить об этом.</a:t>
            </a:r>
          </a:p>
          <a:p>
            <a:r>
              <a:rPr lang="ru-RU" sz="2000" dirty="0">
                <a:solidFill>
                  <a:srgbClr val="C00000"/>
                </a:solidFill>
                <a:latin typeface="Segoe Print" panose="02000600000000000000" pitchFamily="2" charset="0"/>
              </a:rPr>
              <a:t>Не за </a:t>
            </a:r>
            <a:r>
              <a:rPr lang="ru-RU" sz="2000" b="1" dirty="0">
                <a:solidFill>
                  <a:srgbClr val="C00000"/>
                </a:solidFill>
                <a:latin typeface="Segoe Print" panose="02000600000000000000" pitchFamily="2" charset="0"/>
              </a:rPr>
              <a:t>горой</a:t>
            </a:r>
            <a:r>
              <a:rPr lang="ru-RU" sz="2000" dirty="0">
                <a:solidFill>
                  <a:srgbClr val="C00000"/>
                </a:solidFill>
                <a:latin typeface="Segoe Print" panose="02000600000000000000" pitchFamily="2" charset="0"/>
              </a:rPr>
              <a:t> </a:t>
            </a:r>
            <a:r>
              <a:rPr lang="ru-RU" sz="2000" dirty="0">
                <a:solidFill>
                  <a:schemeClr val="tx1">
                    <a:lumMod val="95000"/>
                    <a:lumOff val="5000"/>
                  </a:schemeClr>
                </a:solidFill>
                <a:latin typeface="Segoe Print" panose="02000600000000000000" pitchFamily="2" charset="0"/>
              </a:rPr>
              <a:t>тот день, когда мы окончим школу.</a:t>
            </a:r>
          </a:p>
          <a:p>
            <a:r>
              <a:rPr lang="ru-RU" sz="2000" b="1" smtClean="0">
                <a:solidFill>
                  <a:srgbClr val="C00000"/>
                </a:solidFill>
                <a:latin typeface="Segoe Print" panose="02000600000000000000" pitchFamily="2" charset="0"/>
              </a:rPr>
              <a:t>Лелею себя надеждой</a:t>
            </a:r>
            <a:r>
              <a:rPr lang="ru-RU" sz="2000" smtClean="0">
                <a:solidFill>
                  <a:schemeClr val="tx1">
                    <a:lumMod val="95000"/>
                    <a:lumOff val="5000"/>
                  </a:schemeClr>
                </a:solidFill>
                <a:latin typeface="Segoe Print" panose="02000600000000000000" pitchFamily="2" charset="0"/>
              </a:rPr>
              <a:t>, </a:t>
            </a:r>
            <a:r>
              <a:rPr lang="ru-RU" sz="2000" dirty="0">
                <a:solidFill>
                  <a:schemeClr val="tx1">
                    <a:lumMod val="95000"/>
                    <a:lumOff val="5000"/>
                  </a:schemeClr>
                </a:solidFill>
                <a:latin typeface="Segoe Print" panose="02000600000000000000" pitchFamily="2" charset="0"/>
              </a:rPr>
              <a:t>что вы со мной согласитесь. </a:t>
            </a:r>
          </a:p>
          <a:p>
            <a:r>
              <a:rPr lang="ru-RU" sz="2000" dirty="0">
                <a:solidFill>
                  <a:schemeClr val="tx1">
                    <a:lumMod val="95000"/>
                    <a:lumOff val="5000"/>
                  </a:schemeClr>
                </a:solidFill>
                <a:latin typeface="Segoe Print" panose="02000600000000000000" pitchFamily="2" charset="0"/>
              </a:rPr>
              <a:t>Нельзя </a:t>
            </a:r>
            <a:r>
              <a:rPr lang="ru-RU" sz="2000">
                <a:solidFill>
                  <a:schemeClr val="tx1">
                    <a:lumMod val="95000"/>
                    <a:lumOff val="5000"/>
                  </a:schemeClr>
                </a:solidFill>
                <a:latin typeface="Segoe Print" panose="02000600000000000000" pitchFamily="2" charset="0"/>
              </a:rPr>
              <a:t>сидеть </a:t>
            </a:r>
            <a:r>
              <a:rPr lang="ru-RU" sz="2000" b="1" smtClean="0">
                <a:solidFill>
                  <a:srgbClr val="C00000"/>
                </a:solidFill>
                <a:latin typeface="Segoe Print" panose="02000600000000000000" pitchFamily="2" charset="0"/>
              </a:rPr>
              <a:t>сложив</a:t>
            </a:r>
            <a:r>
              <a:rPr lang="ru-RU" sz="2000" smtClean="0">
                <a:solidFill>
                  <a:schemeClr val="tx1">
                    <a:lumMod val="95000"/>
                    <a:lumOff val="5000"/>
                  </a:schemeClr>
                </a:solidFill>
                <a:latin typeface="Segoe Print" panose="02000600000000000000" pitchFamily="2" charset="0"/>
              </a:rPr>
              <a:t> </a:t>
            </a:r>
            <a:r>
              <a:rPr lang="ru-RU" sz="2000" dirty="0">
                <a:solidFill>
                  <a:schemeClr val="tx1">
                    <a:lumMod val="95000"/>
                    <a:lumOff val="5000"/>
                  </a:schemeClr>
                </a:solidFill>
                <a:latin typeface="Segoe Print" panose="02000600000000000000" pitchFamily="2" charset="0"/>
              </a:rPr>
              <a:t>руки.</a:t>
            </a:r>
          </a:p>
          <a:p>
            <a:endParaRPr lang="ru-RU" sz="1400" dirty="0">
              <a:solidFill>
                <a:schemeClr val="tx1">
                  <a:lumMod val="95000"/>
                  <a:lumOff val="5000"/>
                </a:schemeClr>
              </a:solidFill>
              <a:latin typeface="Segoe Print" panose="02000600000000000000" pitchFamily="2" charset="0"/>
            </a:endParaRP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13605396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691680"/>
            <a:ext cx="8136904" cy="3354765"/>
          </a:xfrm>
          <a:prstGeom prst="rect">
            <a:avLst/>
          </a:prstGeom>
        </p:spPr>
        <p:txBody>
          <a:bodyPr wrap="square">
            <a:spAutoFit/>
          </a:bodyPr>
          <a:lstStyle/>
          <a:p>
            <a:r>
              <a:rPr lang="ru-RU" b="1" dirty="0"/>
              <a:t>Речевые ошибки: спорные случаи</a:t>
            </a:r>
          </a:p>
          <a:p>
            <a:endParaRPr lang="ru-RU" dirty="0"/>
          </a:p>
          <a:p>
            <a:r>
              <a:rPr lang="ru-RU" sz="2400" dirty="0">
                <a:solidFill>
                  <a:schemeClr val="tx1">
                    <a:lumMod val="95000"/>
                    <a:lumOff val="5000"/>
                  </a:schemeClr>
                </a:solidFill>
                <a:latin typeface="Trebuchet MS" panose="020B0603020202020204" pitchFamily="34" charset="0"/>
              </a:rPr>
              <a:t>употребление сочетаний «</a:t>
            </a:r>
            <a:r>
              <a:rPr lang="ru-RU" sz="2400" i="1" dirty="0">
                <a:solidFill>
                  <a:schemeClr val="tx1">
                    <a:lumMod val="95000"/>
                    <a:lumOff val="5000"/>
                  </a:schemeClr>
                </a:solidFill>
                <a:latin typeface="Trebuchet MS" panose="020B0603020202020204" pitchFamily="34" charset="0"/>
              </a:rPr>
              <a:t>в данном тексте</a:t>
            </a:r>
            <a:r>
              <a:rPr lang="ru-RU" sz="2400">
                <a:solidFill>
                  <a:schemeClr val="tx1">
                    <a:lumMod val="95000"/>
                    <a:lumOff val="5000"/>
                  </a:schemeClr>
                </a:solidFill>
                <a:latin typeface="Trebuchet MS" panose="020B0603020202020204" pitchFamily="34" charset="0"/>
              </a:rPr>
              <a:t>», </a:t>
            </a:r>
            <a:endParaRPr lang="ru-RU" sz="2400" smtClean="0">
              <a:solidFill>
                <a:schemeClr val="tx1">
                  <a:lumMod val="95000"/>
                  <a:lumOff val="5000"/>
                </a:schemeClr>
              </a:solidFill>
              <a:latin typeface="Trebuchet MS" panose="020B0603020202020204" pitchFamily="34" charset="0"/>
            </a:endParaRPr>
          </a:p>
          <a:p>
            <a:r>
              <a:rPr lang="ru-RU" sz="2400" smtClean="0">
                <a:solidFill>
                  <a:schemeClr val="tx1">
                    <a:lumMod val="95000"/>
                    <a:lumOff val="5000"/>
                  </a:schemeClr>
                </a:solidFill>
                <a:latin typeface="Trebuchet MS" panose="020B0603020202020204" pitchFamily="34" charset="0"/>
              </a:rPr>
              <a:t>«</a:t>
            </a:r>
            <a:r>
              <a:rPr lang="ru-RU" sz="2400" i="1" smtClean="0">
                <a:solidFill>
                  <a:schemeClr val="tx1">
                    <a:lumMod val="95000"/>
                    <a:lumOff val="5000"/>
                  </a:schemeClr>
                </a:solidFill>
                <a:latin typeface="Trebuchet MS" panose="020B0603020202020204" pitchFamily="34" charset="0"/>
              </a:rPr>
              <a:t>в </a:t>
            </a:r>
            <a:r>
              <a:rPr lang="ru-RU" sz="2400" i="1" dirty="0">
                <a:solidFill>
                  <a:schemeClr val="tx1">
                    <a:lumMod val="95000"/>
                    <a:lumOff val="5000"/>
                  </a:schemeClr>
                </a:solidFill>
                <a:latin typeface="Trebuchet MS" panose="020B0603020202020204" pitchFamily="34" charset="0"/>
              </a:rPr>
              <a:t>своём тексте</a:t>
            </a:r>
            <a:r>
              <a:rPr lang="ru-RU" sz="2400" dirty="0">
                <a:solidFill>
                  <a:schemeClr val="tx1">
                    <a:lumMod val="95000"/>
                    <a:lumOff val="5000"/>
                  </a:schemeClr>
                </a:solidFill>
                <a:latin typeface="Trebuchet MS" panose="020B0603020202020204" pitchFamily="34" charset="0"/>
              </a:rPr>
              <a:t>», «</a:t>
            </a:r>
            <a:r>
              <a:rPr lang="ru-RU" sz="2400" i="1" dirty="0">
                <a:solidFill>
                  <a:schemeClr val="tx1">
                    <a:lumMod val="95000"/>
                    <a:lumOff val="5000"/>
                  </a:schemeClr>
                </a:solidFill>
                <a:latin typeface="Trebuchet MS" panose="020B0603020202020204" pitchFamily="34" charset="0"/>
              </a:rPr>
              <a:t>в этом тексте</a:t>
            </a:r>
            <a:r>
              <a:rPr lang="ru-RU" sz="2400" dirty="0">
                <a:solidFill>
                  <a:schemeClr val="tx1">
                    <a:lumMod val="95000"/>
                    <a:lumOff val="5000"/>
                  </a:schemeClr>
                </a:solidFill>
                <a:latin typeface="Trebuchet MS" panose="020B0603020202020204" pitchFamily="34" charset="0"/>
              </a:rPr>
              <a:t>», даже если последняя конструкция используется в первом предложении сочинения, не является речевой ошибкой!</a:t>
            </a:r>
            <a:endParaRPr lang="en-US" sz="2400" dirty="0">
              <a:solidFill>
                <a:schemeClr val="tx1">
                  <a:lumMod val="95000"/>
                  <a:lumOff val="5000"/>
                </a:schemeClr>
              </a:solidFill>
              <a:latin typeface="Trebuchet MS" panose="020B0603020202020204" pitchFamily="34" charset="0"/>
            </a:endParaRPr>
          </a:p>
          <a:p>
            <a:endParaRPr lang="en-US" sz="1400" dirty="0">
              <a:solidFill>
                <a:schemeClr val="tx1">
                  <a:lumMod val="95000"/>
                  <a:lumOff val="5000"/>
                </a:schemeClr>
              </a:solidFill>
              <a:latin typeface="Trebuchet MS" panose="020B0603020202020204" pitchFamily="34" charset="0"/>
            </a:endParaRPr>
          </a:p>
          <a:p>
            <a:endParaRPr lang="ru-RU" sz="1400" dirty="0">
              <a:solidFill>
                <a:schemeClr val="tx1">
                  <a:lumMod val="95000"/>
                  <a:lumOff val="5000"/>
                </a:schemeClr>
              </a:solidFill>
              <a:latin typeface="Trebuchet MS" panose="020B0603020202020204" pitchFamily="34" charset="0"/>
            </a:endParaRP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48352305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860388" y="3993789"/>
            <a:ext cx="3920480" cy="1225302"/>
          </a:xfrm>
        </p:spPr>
        <p:txBody>
          <a:bodyPr>
            <a:normAutofit fontScale="92500" lnSpcReduction="20000"/>
          </a:bodyPr>
          <a:lstStyle/>
          <a:p>
            <a:r>
              <a:rPr lang="ru-RU" dirty="0" smtClean="0"/>
              <a:t>Сочинение и изложение в формате ОГЭ-2021</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2916982"/>
            <a:ext cx="2382999" cy="3312368"/>
          </a:xfrm>
          <a:prstGeom prst="rect">
            <a:avLst/>
          </a:prstGeom>
        </p:spPr>
      </p:pic>
      <p:pic>
        <p:nvPicPr>
          <p:cNvPr id="4" name="Рисунок 3"/>
          <p:cNvPicPr>
            <a:picLocks noChangeAspect="1"/>
          </p:cNvPicPr>
          <p:nvPr/>
        </p:nvPicPr>
        <p:blipFill rotWithShape="1">
          <a:blip r:embed="rId3"/>
          <a:srcRect l="1982" t="19689" r="44227" b="66249"/>
          <a:stretch/>
        </p:blipFill>
        <p:spPr>
          <a:xfrm>
            <a:off x="4214098" y="2556942"/>
            <a:ext cx="4896544" cy="720080"/>
          </a:xfrm>
          <a:prstGeom prst="rect">
            <a:avLst/>
          </a:prstGeom>
        </p:spPr>
      </p:pic>
      <p:pic>
        <p:nvPicPr>
          <p:cNvPr id="6" name="Рисунок 5"/>
          <p:cNvPicPr>
            <a:picLocks noChangeAspect="1"/>
          </p:cNvPicPr>
          <p:nvPr/>
        </p:nvPicPr>
        <p:blipFill rotWithShape="1">
          <a:blip r:embed="rId4"/>
          <a:srcRect l="33443" t="13079" r="60749" b="82619"/>
          <a:stretch/>
        </p:blipFill>
        <p:spPr>
          <a:xfrm>
            <a:off x="5956532" y="3293106"/>
            <a:ext cx="864096" cy="360039"/>
          </a:xfrm>
          <a:prstGeom prst="rect">
            <a:avLst/>
          </a:prstGeom>
        </p:spPr>
      </p:pic>
      <p:pic>
        <p:nvPicPr>
          <p:cNvPr id="5" name="Рисунок 4"/>
          <p:cNvPicPr>
            <a:picLocks noChangeAspect="1"/>
          </p:cNvPicPr>
          <p:nvPr/>
        </p:nvPicPr>
        <p:blipFill rotWithShape="1">
          <a:blip r:embed="rId5"/>
          <a:srcRect r="25514" b="48340"/>
          <a:stretch/>
        </p:blipFill>
        <p:spPr>
          <a:xfrm>
            <a:off x="4795640" y="3273219"/>
            <a:ext cx="1008112" cy="362187"/>
          </a:xfrm>
          <a:prstGeom prst="rect">
            <a:avLst/>
          </a:prstGeom>
        </p:spPr>
      </p:pic>
      <p:pic>
        <p:nvPicPr>
          <p:cNvPr id="8" name="Рисунок 7"/>
          <p:cNvPicPr>
            <a:picLocks noChangeAspect="1"/>
          </p:cNvPicPr>
          <p:nvPr/>
        </p:nvPicPr>
        <p:blipFill>
          <a:blip r:embed="rId6"/>
          <a:stretch>
            <a:fillRect/>
          </a:stretch>
        </p:blipFill>
        <p:spPr>
          <a:xfrm>
            <a:off x="8050849" y="3264474"/>
            <a:ext cx="1070806" cy="417299"/>
          </a:xfrm>
          <a:prstGeom prst="rect">
            <a:avLst/>
          </a:prstGeom>
        </p:spPr>
      </p:pic>
      <p:pic>
        <p:nvPicPr>
          <p:cNvPr id="9" name="Рисунок 8"/>
          <p:cNvPicPr>
            <a:picLocks noChangeAspect="1"/>
          </p:cNvPicPr>
          <p:nvPr/>
        </p:nvPicPr>
        <p:blipFill rotWithShape="1">
          <a:blip r:embed="rId7"/>
          <a:srcRect l="15744" t="25659" r="72228" b="64362"/>
          <a:stretch/>
        </p:blipFill>
        <p:spPr>
          <a:xfrm>
            <a:off x="7052283" y="3281044"/>
            <a:ext cx="823203" cy="384161"/>
          </a:xfrm>
          <a:prstGeom prst="rect">
            <a:avLst/>
          </a:prstGeom>
        </p:spPr>
      </p:pic>
      <p:pic>
        <p:nvPicPr>
          <p:cNvPr id="7" name="Рисунок 6"/>
          <p:cNvPicPr>
            <a:picLocks noChangeAspect="1"/>
          </p:cNvPicPr>
          <p:nvPr/>
        </p:nvPicPr>
        <p:blipFill rotWithShape="1">
          <a:blip r:embed="rId8"/>
          <a:srcRect l="4652" t="13025" r="1150" b="5105"/>
          <a:stretch/>
        </p:blipFill>
        <p:spPr>
          <a:xfrm>
            <a:off x="179513" y="2483768"/>
            <a:ext cx="8943135" cy="4103290"/>
          </a:xfrm>
          <a:prstGeom prst="rect">
            <a:avLst/>
          </a:prstGeom>
        </p:spPr>
      </p:pic>
      <p:sp>
        <p:nvSpPr>
          <p:cNvPr id="10" name="TextBox 9"/>
          <p:cNvSpPr txBox="1"/>
          <p:nvPr/>
        </p:nvSpPr>
        <p:spPr>
          <a:xfrm>
            <a:off x="1833624" y="5239230"/>
            <a:ext cx="1776448" cy="584775"/>
          </a:xfrm>
          <a:prstGeom prst="rect">
            <a:avLst/>
          </a:prstGeom>
          <a:noFill/>
        </p:spPr>
        <p:txBody>
          <a:bodyPr wrap="none" rtlCol="0">
            <a:spAutoFit/>
          </a:bodyPr>
          <a:lstStyle/>
          <a:p>
            <a:r>
              <a:rPr lang="en-US" dirty="0">
                <a:solidFill>
                  <a:srgbClr val="0070C0"/>
                </a:solidFill>
              </a:rPr>
              <a:t>ok-ege.ru</a:t>
            </a:r>
            <a:endParaRPr lang="ru-RU" dirty="0">
              <a:solidFill>
                <a:srgbClr val="0070C0"/>
              </a:solidFill>
            </a:endParaRPr>
          </a:p>
        </p:txBody>
      </p:sp>
      <p:sp>
        <p:nvSpPr>
          <p:cNvPr id="11" name="TextBox 10"/>
          <p:cNvSpPr txBox="1"/>
          <p:nvPr/>
        </p:nvSpPr>
        <p:spPr>
          <a:xfrm>
            <a:off x="212918" y="2629516"/>
            <a:ext cx="4289957" cy="1938992"/>
          </a:xfrm>
          <a:prstGeom prst="rect">
            <a:avLst/>
          </a:prstGeom>
          <a:noFill/>
        </p:spPr>
        <p:txBody>
          <a:bodyPr wrap="none" rtlCol="0">
            <a:spAutoFit/>
          </a:bodyPr>
          <a:lstStyle/>
          <a:p>
            <a:pPr algn="just"/>
            <a:r>
              <a:rPr lang="ru-RU" sz="1400" b="1" dirty="0">
                <a:solidFill>
                  <a:schemeClr val="tx1">
                    <a:lumMod val="95000"/>
                    <a:lumOff val="5000"/>
                  </a:schemeClr>
                </a:solidFill>
                <a:latin typeface="Trebuchet MS" panose="020B0603020202020204" pitchFamily="34" charset="0"/>
              </a:rPr>
              <a:t>Сборники тестов реальной степени сложности</a:t>
            </a:r>
          </a:p>
          <a:p>
            <a:pPr algn="just"/>
            <a:r>
              <a:rPr lang="ru-RU" sz="1400" b="1" dirty="0">
                <a:solidFill>
                  <a:schemeClr val="tx1">
                    <a:lumMod val="95000"/>
                    <a:lumOff val="5000"/>
                  </a:schemeClr>
                </a:solidFill>
                <a:latin typeface="Trebuchet MS" panose="020B0603020202020204" pitchFamily="34" charset="0"/>
              </a:rPr>
              <a:t>Методические материалы по заданиям 1-26</a:t>
            </a:r>
          </a:p>
          <a:p>
            <a:pPr algn="just"/>
            <a:r>
              <a:rPr lang="ru-RU" sz="1400" b="1" dirty="0">
                <a:solidFill>
                  <a:schemeClr val="tx1">
                    <a:lumMod val="95000"/>
                    <a:lumOff val="5000"/>
                  </a:schemeClr>
                </a:solidFill>
                <a:latin typeface="Trebuchet MS" panose="020B0603020202020204" pitchFamily="34" charset="0"/>
              </a:rPr>
              <a:t>Разборы проверенных работ</a:t>
            </a:r>
          </a:p>
          <a:p>
            <a:pPr algn="just"/>
            <a:r>
              <a:rPr lang="ru-RU" sz="1400" b="1" dirty="0">
                <a:solidFill>
                  <a:schemeClr val="tx1">
                    <a:lumMod val="95000"/>
                    <a:lumOff val="5000"/>
                  </a:schemeClr>
                </a:solidFill>
                <a:latin typeface="Trebuchet MS" panose="020B0603020202020204" pitchFamily="34" charset="0"/>
              </a:rPr>
              <a:t>Пособия по сочинению ЕГЭ и ИС</a:t>
            </a:r>
          </a:p>
          <a:p>
            <a:endParaRPr lang="ru-RU" sz="1600" dirty="0"/>
          </a:p>
          <a:p>
            <a:r>
              <a:rPr lang="ru-RU" sz="1600" b="1" dirty="0">
                <a:solidFill>
                  <a:srgbClr val="FF0000"/>
                </a:solidFill>
              </a:rPr>
              <a:t>   </a:t>
            </a:r>
            <a:endParaRPr lang="ru-RU" dirty="0"/>
          </a:p>
          <a:p>
            <a:endParaRPr lang="ru-RU" dirty="0"/>
          </a:p>
        </p:txBody>
      </p:sp>
      <p:pic>
        <p:nvPicPr>
          <p:cNvPr id="24" name="Рисунок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0261" y="2562803"/>
            <a:ext cx="1395183" cy="1430987"/>
          </a:xfrm>
          <a:prstGeom prst="rect">
            <a:avLst/>
          </a:prstGeom>
        </p:spPr>
      </p:pic>
      <p:pic>
        <p:nvPicPr>
          <p:cNvPr id="25" name="Рисунок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6444" y="2577830"/>
            <a:ext cx="1388368" cy="1430551"/>
          </a:xfrm>
          <a:prstGeom prst="rect">
            <a:avLst/>
          </a:prstGeom>
        </p:spPr>
      </p:pic>
      <p:pic>
        <p:nvPicPr>
          <p:cNvPr id="26" name="Рисунок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1421" y="4154212"/>
            <a:ext cx="1364022" cy="1367365"/>
          </a:xfrm>
          <a:prstGeom prst="rect">
            <a:avLst/>
          </a:prstGeom>
        </p:spPr>
      </p:pic>
      <p:pic>
        <p:nvPicPr>
          <p:cNvPr id="27" name="Рисунок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51394" y="4153022"/>
            <a:ext cx="1271271" cy="1271271"/>
          </a:xfrm>
          <a:prstGeom prst="rect">
            <a:avLst/>
          </a:prstGeom>
        </p:spPr>
      </p:pic>
      <p:pic>
        <p:nvPicPr>
          <p:cNvPr id="28" name="Рисунок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04470" y="4153022"/>
            <a:ext cx="1262349" cy="1295569"/>
          </a:xfrm>
          <a:prstGeom prst="rect">
            <a:avLst/>
          </a:prstGeom>
        </p:spPr>
      </p:pic>
      <p:pic>
        <p:nvPicPr>
          <p:cNvPr id="29" name="Рисунок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85538" y="2577829"/>
            <a:ext cx="1397783" cy="1415960"/>
          </a:xfrm>
          <a:prstGeom prst="rect">
            <a:avLst/>
          </a:prstGeom>
        </p:spPr>
      </p:pic>
      <p:sp>
        <p:nvSpPr>
          <p:cNvPr id="18" name="Прямоугольник 17"/>
          <p:cNvSpPr/>
          <p:nvPr/>
        </p:nvSpPr>
        <p:spPr>
          <a:xfrm>
            <a:off x="2980189" y="1565940"/>
            <a:ext cx="5628464" cy="1077218"/>
          </a:xfrm>
          <a:prstGeom prst="rect">
            <a:avLst/>
          </a:prstGeom>
        </p:spPr>
        <p:txBody>
          <a:bodyPr wrap="none">
            <a:spAutoFit/>
          </a:bodyPr>
          <a:lstStyle/>
          <a:p>
            <a:r>
              <a:rPr lang="ru-RU" b="1"/>
              <a:t>В интернет-магазине </a:t>
            </a:r>
            <a:r>
              <a:rPr lang="en-US">
                <a:solidFill>
                  <a:srgbClr val="0070C0"/>
                </a:solidFill>
              </a:rPr>
              <a:t>ok-ege.ru</a:t>
            </a:r>
            <a:endParaRPr lang="ru-RU">
              <a:solidFill>
                <a:srgbClr val="0070C0"/>
              </a:solidFill>
            </a:endParaRPr>
          </a:p>
          <a:p>
            <a:r>
              <a:rPr lang="ru-RU" b="1"/>
              <a:t> </a:t>
            </a:r>
            <a:endParaRPr lang="ru-RU" b="1" dirty="0"/>
          </a:p>
        </p:txBody>
      </p:sp>
    </p:spTree>
    <p:extLst>
      <p:ext uri="{BB962C8B-B14F-4D97-AF65-F5344CB8AC3E}">
        <p14:creationId xmlns:p14="http://schemas.microsoft.com/office/powerpoint/2010/main" val="335174201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8136904" cy="6370975"/>
          </a:xfrm>
          <a:prstGeom prst="rect">
            <a:avLst/>
          </a:prstGeom>
        </p:spPr>
        <p:txBody>
          <a:bodyPr wrap="square">
            <a:spAutoFit/>
          </a:bodyPr>
          <a:lstStyle/>
          <a:p>
            <a:r>
              <a:rPr lang="ru-RU" b="1" dirty="0"/>
              <a:t>Речевые ошибки: </a:t>
            </a:r>
            <a:r>
              <a:rPr lang="ru-RU" b="1"/>
              <a:t>спорные </a:t>
            </a:r>
            <a:r>
              <a:rPr lang="ru-RU" b="1" smtClean="0"/>
              <a:t>случаи</a:t>
            </a:r>
          </a:p>
          <a:p>
            <a:endParaRPr lang="ru-RU" b="1" dirty="0"/>
          </a:p>
          <a:p>
            <a:r>
              <a:rPr lang="ru-RU" sz="1400" b="1" dirty="0"/>
              <a:t>Устойчивые сочетания с плеоназмами (не является ошибкой</a:t>
            </a:r>
            <a:r>
              <a:rPr lang="en-US" sz="1400" b="1"/>
              <a:t>!</a:t>
            </a:r>
            <a:r>
              <a:rPr lang="ru-RU" sz="1400" b="1" smtClean="0"/>
              <a:t>)</a:t>
            </a:r>
          </a:p>
          <a:p>
            <a:endParaRPr lang="ru-RU" sz="1400" dirty="0"/>
          </a:p>
          <a:p>
            <a:r>
              <a:rPr lang="ru-RU" sz="1600" i="1" dirty="0"/>
              <a:t>планы на будущее</a:t>
            </a:r>
          </a:p>
          <a:p>
            <a:r>
              <a:rPr lang="ru-RU" sz="1600" i="1" dirty="0"/>
              <a:t>на сегодняшний день</a:t>
            </a:r>
          </a:p>
          <a:p>
            <a:r>
              <a:rPr lang="ru-RU" sz="1600" i="1" dirty="0"/>
              <a:t>штрафные санкции</a:t>
            </a:r>
          </a:p>
          <a:p>
            <a:r>
              <a:rPr lang="ru-RU" sz="1600" i="1" dirty="0"/>
              <a:t>не суй свой нос в мои (чужие) дела</a:t>
            </a:r>
          </a:p>
          <a:p>
            <a:r>
              <a:rPr lang="ru-RU" sz="1600" i="1" dirty="0"/>
              <a:t>во сне приснилось</a:t>
            </a:r>
          </a:p>
          <a:p>
            <a:r>
              <a:rPr lang="ru-RU" sz="1600" i="1" dirty="0"/>
              <a:t>топтать ногами</a:t>
            </a:r>
          </a:p>
          <a:p>
            <a:r>
              <a:rPr lang="ru-RU" sz="1600" i="1" dirty="0"/>
              <a:t>увидеть своими глазами</a:t>
            </a:r>
          </a:p>
          <a:p>
            <a:r>
              <a:rPr lang="ru-RU" sz="1600" i="1" dirty="0"/>
              <a:t>глазом не моргнув</a:t>
            </a:r>
          </a:p>
          <a:p>
            <a:r>
              <a:rPr lang="ru-RU" sz="1600" i="1" dirty="0"/>
              <a:t>начинать сначала</a:t>
            </a:r>
          </a:p>
          <a:p>
            <a:r>
              <a:rPr lang="ru-RU" sz="1600" i="1" dirty="0"/>
              <a:t>путь-дороженька</a:t>
            </a:r>
          </a:p>
          <a:p>
            <a:r>
              <a:rPr lang="ru-RU" sz="1600" i="1" dirty="0"/>
              <a:t>полюшко-поле</a:t>
            </a:r>
          </a:p>
          <a:p>
            <a:r>
              <a:rPr lang="ru-RU" sz="1600" i="1" dirty="0"/>
              <a:t>грусть-тоска</a:t>
            </a:r>
          </a:p>
          <a:p>
            <a:r>
              <a:rPr lang="ru-RU" sz="1600" i="1" dirty="0"/>
              <a:t>судьба-</a:t>
            </a:r>
            <a:r>
              <a:rPr lang="ru-RU" sz="1600" i="1" dirty="0" err="1"/>
              <a:t>судьбинушка</a:t>
            </a:r>
            <a:endParaRPr lang="ru-RU" sz="1600" i="1" dirty="0"/>
          </a:p>
          <a:p>
            <a:r>
              <a:rPr lang="ru-RU" sz="1600" i="1" dirty="0"/>
              <a:t>молодо-зелено</a:t>
            </a:r>
          </a:p>
          <a:p>
            <a:r>
              <a:rPr lang="ru-RU" sz="1600" i="1" dirty="0"/>
              <a:t>ни свет ни заря</a:t>
            </a:r>
          </a:p>
          <a:p>
            <a:r>
              <a:rPr lang="ru-RU" sz="1600" i="1" dirty="0"/>
              <a:t>до поры до времени</a:t>
            </a:r>
          </a:p>
          <a:p>
            <a:r>
              <a:rPr lang="ru-RU" sz="1600" i="1" dirty="0"/>
              <a:t>рыдать навзрыд</a:t>
            </a:r>
          </a:p>
          <a:p>
            <a:r>
              <a:rPr lang="ru-RU" sz="1600" i="1" dirty="0"/>
              <a:t>дело делать</a:t>
            </a:r>
          </a:p>
          <a:p>
            <a:endParaRPr lang="en-US" sz="1400" dirty="0">
              <a:solidFill>
                <a:schemeClr val="tx1">
                  <a:lumMod val="95000"/>
                  <a:lumOff val="5000"/>
                </a:schemeClr>
              </a:solidFill>
              <a:latin typeface="Trebuchet MS" panose="020B0603020202020204" pitchFamily="34" charset="0"/>
            </a:endParaRPr>
          </a:p>
          <a:p>
            <a:endParaRPr lang="ru-RU" sz="1400" dirty="0">
              <a:solidFill>
                <a:schemeClr val="tx1">
                  <a:lumMod val="95000"/>
                  <a:lumOff val="5000"/>
                </a:schemeClr>
              </a:solidFill>
              <a:latin typeface="Trebuchet MS" panose="020B0603020202020204" pitchFamily="34" charset="0"/>
            </a:endParaRPr>
          </a:p>
        </p:txBody>
      </p:sp>
      <p:sp>
        <p:nvSpPr>
          <p:cNvPr id="4" name="Rectangle 1"/>
          <p:cNvSpPr>
            <a:spLocks noChangeArrowheads="1"/>
          </p:cNvSpPr>
          <p:nvPr/>
        </p:nvSpPr>
        <p:spPr bwMode="auto">
          <a:xfrm>
            <a:off x="611561" y="2339753"/>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70488796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669321"/>
            <a:ext cx="8136904" cy="3785652"/>
          </a:xfrm>
          <a:prstGeom prst="rect">
            <a:avLst/>
          </a:prstGeom>
        </p:spPr>
        <p:txBody>
          <a:bodyPr wrap="square">
            <a:spAutoFit/>
          </a:bodyPr>
          <a:lstStyle/>
          <a:p>
            <a:r>
              <a:rPr lang="ru-RU" b="1" dirty="0"/>
              <a:t>Речевые ошибки: спорные случаи</a:t>
            </a:r>
          </a:p>
          <a:p>
            <a:r>
              <a:rPr lang="ru-RU" sz="2000" b="1" dirty="0"/>
              <a:t>Лексический повтор</a:t>
            </a:r>
          </a:p>
          <a:p>
            <a:endParaRPr lang="ru-RU" sz="1400" b="1" dirty="0"/>
          </a:p>
          <a:p>
            <a:r>
              <a:rPr lang="ru-RU" sz="2000" dirty="0">
                <a:solidFill>
                  <a:schemeClr val="tx1">
                    <a:lumMod val="95000"/>
                    <a:lumOff val="5000"/>
                  </a:schemeClr>
                </a:solidFill>
                <a:latin typeface="Trebuchet MS" panose="020B0603020202020204" pitchFamily="34" charset="0"/>
              </a:rPr>
              <a:t>Повтор ключевого слова допускается и не считается ошибкой!</a:t>
            </a:r>
          </a:p>
          <a:p>
            <a:endParaRPr lang="ru-RU" sz="2000" dirty="0"/>
          </a:p>
          <a:p>
            <a:r>
              <a:rPr lang="ru-RU" sz="2000" dirty="0">
                <a:solidFill>
                  <a:schemeClr val="tx1">
                    <a:lumMod val="95000"/>
                    <a:lumOff val="5000"/>
                  </a:schemeClr>
                </a:solidFill>
                <a:latin typeface="Trebuchet MS" panose="020B0603020202020204" pitchFamily="34" charset="0"/>
              </a:rPr>
              <a:t>Замена ключевого слова на «подходящие синонимы» часто приводит к ошибке:</a:t>
            </a:r>
          </a:p>
          <a:p>
            <a:endParaRPr lang="ru-RU" sz="2000" dirty="0">
              <a:solidFill>
                <a:schemeClr val="tx1">
                  <a:lumMod val="95000"/>
                  <a:lumOff val="5000"/>
                </a:schemeClr>
              </a:solidFill>
              <a:latin typeface="Trebuchet MS" panose="020B0603020202020204" pitchFamily="34" charset="0"/>
            </a:endParaRPr>
          </a:p>
          <a:p>
            <a:r>
              <a:rPr lang="ru-RU" sz="2000" dirty="0">
                <a:solidFill>
                  <a:schemeClr val="tx1">
                    <a:lumMod val="95000"/>
                    <a:lumOff val="5000"/>
                  </a:schemeClr>
                </a:solidFill>
                <a:latin typeface="Segoe Print" panose="02000600000000000000" pitchFamily="2" charset="0"/>
              </a:rPr>
              <a:t>мать – </a:t>
            </a:r>
            <a:r>
              <a:rPr lang="ru-RU" sz="2000" dirty="0">
                <a:solidFill>
                  <a:srgbClr val="C00000"/>
                </a:solidFill>
                <a:latin typeface="Segoe Print" panose="02000600000000000000" pitchFamily="2" charset="0"/>
              </a:rPr>
              <a:t>мамуля – женщина - глава семьи – родительница - опекунша</a:t>
            </a:r>
          </a:p>
          <a:p>
            <a:endParaRPr lang="en-US" sz="2000" dirty="0">
              <a:solidFill>
                <a:schemeClr val="tx1">
                  <a:lumMod val="95000"/>
                  <a:lumOff val="5000"/>
                </a:schemeClr>
              </a:solidFill>
              <a:latin typeface="Trebuchet MS" panose="020B0603020202020204" pitchFamily="34" charset="0"/>
            </a:endParaRPr>
          </a:p>
          <a:p>
            <a:endParaRPr lang="ru-RU" sz="1400" dirty="0">
              <a:solidFill>
                <a:schemeClr val="tx1">
                  <a:lumMod val="95000"/>
                  <a:lumOff val="5000"/>
                </a:schemeClr>
              </a:solidFill>
              <a:latin typeface="Trebuchet MS" panose="020B0603020202020204" pitchFamily="34" charset="0"/>
            </a:endParaRP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16154785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691680"/>
            <a:ext cx="8136904" cy="2308324"/>
          </a:xfrm>
          <a:prstGeom prst="rect">
            <a:avLst/>
          </a:prstGeom>
        </p:spPr>
        <p:txBody>
          <a:bodyPr wrap="square">
            <a:spAutoFit/>
          </a:bodyPr>
          <a:lstStyle/>
          <a:p>
            <a:r>
              <a:rPr lang="ru-RU" b="1" dirty="0"/>
              <a:t>Речевые ошибки: спорные случаи</a:t>
            </a:r>
          </a:p>
          <a:p>
            <a:endParaRPr lang="ru-RU" dirty="0"/>
          </a:p>
          <a:p>
            <a:r>
              <a:rPr lang="ru-RU" sz="2400" dirty="0">
                <a:solidFill>
                  <a:schemeClr val="tx1">
                    <a:lumMod val="95000"/>
                    <a:lumOff val="5000"/>
                  </a:schemeClr>
                </a:solidFill>
                <a:latin typeface="Trebuchet MS" panose="020B0603020202020204" pitchFamily="34" charset="0"/>
              </a:rPr>
              <a:t>не является ошибкой употребление имени и отчества автора текста без фамилии.</a:t>
            </a:r>
          </a:p>
          <a:p>
            <a:endParaRPr lang="ru-RU" dirty="0"/>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79671258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1691680"/>
            <a:ext cx="4703532" cy="70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r>
              <a:rPr lang="ru-RU" sz="1800" b="1" dirty="0">
                <a:solidFill>
                  <a:schemeClr val="tx1"/>
                </a:solidFill>
                <a:latin typeface="Arial" panose="020B0604020202020204" pitchFamily="34" charset="0"/>
              </a:rPr>
              <a:t>Профилактика «тематических» ошибок</a:t>
            </a:r>
          </a:p>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110097751"/>
              </p:ext>
            </p:extLst>
          </p:nvPr>
        </p:nvGraphicFramePr>
        <p:xfrm>
          <a:off x="1475656" y="2699792"/>
          <a:ext cx="6096000" cy="43891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89658552"/>
                    </a:ext>
                  </a:extLst>
                </a:gridCol>
                <a:gridCol w="3048000">
                  <a:extLst>
                    <a:ext uri="{9D8B030D-6E8A-4147-A177-3AD203B41FA5}">
                      <a16:colId xmlns:a16="http://schemas.microsoft.com/office/drawing/2014/main" val="1525497904"/>
                    </a:ext>
                  </a:extLst>
                </a:gridCol>
              </a:tblGrid>
              <a:tr h="370840">
                <a:tc>
                  <a:txBody>
                    <a:bodyPr/>
                    <a:lstStyle/>
                    <a:p>
                      <a:r>
                        <a:rPr lang="ru-RU" sz="1800" dirty="0" smtClean="0">
                          <a:solidFill>
                            <a:schemeClr val="tx1"/>
                          </a:solidFill>
                        </a:rPr>
                        <a:t>Как правильно:</a:t>
                      </a:r>
                      <a:br>
                        <a:rPr lang="ru-RU" sz="1800" dirty="0" smtClean="0">
                          <a:solidFill>
                            <a:schemeClr val="tx1"/>
                          </a:solidFill>
                        </a:rPr>
                      </a:br>
                      <a:r>
                        <a:rPr lang="ru-RU" sz="1800" b="0" dirty="0" smtClean="0">
                          <a:solidFill>
                            <a:schemeClr val="tx1"/>
                          </a:solidFill>
                        </a:rPr>
                        <a:t>рота солдат</a:t>
                      </a:r>
                      <a:br>
                        <a:rPr lang="ru-RU" sz="1800" b="0" dirty="0" smtClean="0">
                          <a:solidFill>
                            <a:schemeClr val="tx1"/>
                          </a:solidFill>
                        </a:rPr>
                      </a:br>
                      <a:r>
                        <a:rPr lang="ru-RU" sz="1800" b="0" dirty="0" smtClean="0">
                          <a:solidFill>
                            <a:schemeClr val="tx1"/>
                          </a:solidFill>
                        </a:rPr>
                        <a:t>рота солдатов</a:t>
                      </a:r>
                    </a:p>
                    <a:p>
                      <a:endParaRPr lang="ru-RU" sz="1800" dirty="0" smtClean="0">
                        <a:solidFill>
                          <a:schemeClr val="tx1"/>
                        </a:solidFill>
                      </a:endParaRPr>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Как</a:t>
                      </a:r>
                      <a:r>
                        <a:rPr lang="ru-RU" sz="1800" baseline="0" dirty="0" smtClean="0">
                          <a:solidFill>
                            <a:schemeClr val="tx1"/>
                          </a:solidFill>
                        </a:rPr>
                        <a:t> правильно</a:t>
                      </a:r>
                      <a:r>
                        <a:rPr lang="ru-RU" sz="1800" dirty="0" smtClean="0">
                          <a:solidFill>
                            <a:schemeClr val="tx1"/>
                          </a:solidFill>
                        </a:rPr>
                        <a:t>:</a:t>
                      </a:r>
                      <a:br>
                        <a:rPr lang="ru-RU" sz="1800" dirty="0" smtClean="0">
                          <a:solidFill>
                            <a:schemeClr val="tx1"/>
                          </a:solidFill>
                        </a:rPr>
                      </a:br>
                      <a:r>
                        <a:rPr lang="ru-RU" sz="1800" b="0" dirty="0" smtClean="0">
                          <a:solidFill>
                            <a:schemeClr val="tx1"/>
                          </a:solidFill>
                        </a:rPr>
                        <a:t>проявил добродушие</a:t>
                      </a:r>
                      <a:br>
                        <a:rPr lang="ru-RU" sz="1800" b="0" dirty="0" smtClean="0">
                          <a:solidFill>
                            <a:schemeClr val="tx1"/>
                          </a:solidFill>
                        </a:rPr>
                      </a:br>
                      <a:r>
                        <a:rPr lang="ru-RU" sz="1800" b="0" dirty="0" smtClean="0">
                          <a:solidFill>
                            <a:schemeClr val="tx1"/>
                          </a:solidFill>
                        </a:rPr>
                        <a:t>проявил добро</a:t>
                      </a:r>
                      <a:br>
                        <a:rPr lang="ru-RU" sz="1800" b="0" dirty="0" smtClean="0">
                          <a:solidFill>
                            <a:schemeClr val="tx1"/>
                          </a:solidFill>
                        </a:rPr>
                      </a:br>
                      <a:r>
                        <a:rPr lang="ru-RU" sz="1800" b="0" dirty="0" smtClean="0">
                          <a:solidFill>
                            <a:schemeClr val="tx1"/>
                          </a:solidFill>
                        </a:rPr>
                        <a:t>проявил милосердие </a:t>
                      </a:r>
                    </a:p>
                    <a:p>
                      <a:endParaRPr lang="ru-RU" sz="1800" dirty="0">
                        <a:solidFill>
                          <a:schemeClr val="tx1"/>
                        </a:solidFill>
                      </a:endParaRPr>
                    </a:p>
                  </a:txBody>
                  <a:tcPr>
                    <a:solidFill>
                      <a:schemeClr val="bg1"/>
                    </a:solidFill>
                  </a:tcPr>
                </a:tc>
                <a:extLst>
                  <a:ext uri="{0D108BD9-81ED-4DB2-BD59-A6C34878D82A}">
                    <a16:rowId xmlns:a16="http://schemas.microsoft.com/office/drawing/2014/main" val="162676678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800" b="1" dirty="0" smtClean="0"/>
                        <a:t>Как правильно:</a:t>
                      </a:r>
                      <a:r>
                        <a:rPr lang="ru-RU" sz="1800" dirty="0" smtClean="0"/>
                        <a:t/>
                      </a:r>
                      <a:br>
                        <a:rPr lang="ru-RU" sz="1800" dirty="0" smtClean="0"/>
                      </a:br>
                      <a:r>
                        <a:rPr lang="ru-RU" sz="1800" dirty="0" smtClean="0"/>
                        <a:t>русские солдаты</a:t>
                      </a:r>
                      <a:br>
                        <a:rPr lang="ru-RU" sz="1800" dirty="0" smtClean="0"/>
                      </a:br>
                      <a:r>
                        <a:rPr lang="ru-RU" sz="1800" dirty="0" smtClean="0"/>
                        <a:t>советские солдаты</a:t>
                      </a:r>
                    </a:p>
                    <a:p>
                      <a:pPr marL="0" marR="0" lvl="0" indent="0" algn="l" defTabSz="685800" rtl="0" eaLnBrk="1" fontAlgn="auto" latinLnBrk="0" hangingPunct="1">
                        <a:lnSpc>
                          <a:spcPct val="100000"/>
                        </a:lnSpc>
                        <a:spcBef>
                          <a:spcPts val="0"/>
                        </a:spcBef>
                        <a:spcAft>
                          <a:spcPts val="0"/>
                        </a:spcAft>
                        <a:buClrTx/>
                        <a:buSzTx/>
                        <a:buFontTx/>
                        <a:buNone/>
                        <a:tabLst/>
                        <a:defRPr/>
                      </a:pPr>
                      <a:r>
                        <a:rPr lang="ru-RU" sz="1800" dirty="0" smtClean="0"/>
                        <a:t>отечественные</a:t>
                      </a:r>
                      <a:r>
                        <a:rPr lang="ru-RU" sz="1800" baseline="0" dirty="0" smtClean="0"/>
                        <a:t> солдаты</a:t>
                      </a:r>
                      <a:endParaRPr lang="ru-RU" sz="1800" dirty="0" smtClean="0"/>
                    </a:p>
                    <a:p>
                      <a:endParaRPr lang="ru-RU" sz="1800"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800" b="1" dirty="0" smtClean="0"/>
                        <a:t>Где нет ошибки:</a:t>
                      </a:r>
                      <a:r>
                        <a:rPr lang="ru-RU" sz="1800" dirty="0" smtClean="0"/>
                        <a:t/>
                      </a:r>
                      <a:br>
                        <a:rPr lang="ru-RU" sz="1800" dirty="0" smtClean="0"/>
                      </a:br>
                      <a:r>
                        <a:rPr lang="ru-RU" sz="1800" dirty="0" smtClean="0"/>
                        <a:t>патриот своей Родины</a:t>
                      </a:r>
                      <a:br>
                        <a:rPr lang="ru-RU" sz="1800" dirty="0" smtClean="0"/>
                      </a:br>
                      <a:r>
                        <a:rPr lang="ru-RU" sz="1800" dirty="0" smtClean="0"/>
                        <a:t>патриот Родины</a:t>
                      </a:r>
                      <a:br>
                        <a:rPr lang="ru-RU" sz="1800" dirty="0" smtClean="0"/>
                      </a:br>
                      <a:r>
                        <a:rPr lang="ru-RU" sz="1800" dirty="0" smtClean="0"/>
                        <a:t>патриот</a:t>
                      </a:r>
                    </a:p>
                    <a:p>
                      <a:endParaRPr lang="ru-RU" sz="1800" dirty="0"/>
                    </a:p>
                  </a:txBody>
                  <a:tcPr>
                    <a:solidFill>
                      <a:schemeClr val="bg1"/>
                    </a:solidFill>
                  </a:tcPr>
                </a:tc>
                <a:extLst>
                  <a:ext uri="{0D108BD9-81ED-4DB2-BD59-A6C34878D82A}">
                    <a16:rowId xmlns:a16="http://schemas.microsoft.com/office/drawing/2014/main" val="1659240237"/>
                  </a:ext>
                </a:extLst>
              </a:tr>
              <a:tr h="370840">
                <a:tc>
                  <a:txBody>
                    <a:bodyPr/>
                    <a:lstStyle/>
                    <a:p>
                      <a:r>
                        <a:rPr lang="ru-RU" sz="1800" b="1" dirty="0" smtClean="0"/>
                        <a:t>Как правильно:</a:t>
                      </a:r>
                      <a:r>
                        <a:rPr lang="ru-RU" sz="1800" dirty="0" smtClean="0"/>
                        <a:t/>
                      </a:r>
                      <a:br>
                        <a:rPr lang="ru-RU" sz="1800" dirty="0" smtClean="0"/>
                      </a:br>
                      <a:r>
                        <a:rPr lang="ru-RU" sz="1800" dirty="0" smtClean="0"/>
                        <a:t>геройский поступок</a:t>
                      </a:r>
                      <a:br>
                        <a:rPr lang="ru-RU" sz="1800" dirty="0" smtClean="0"/>
                      </a:br>
                      <a:r>
                        <a:rPr lang="ru-RU" sz="1800" dirty="0" smtClean="0"/>
                        <a:t>геройский подвиг</a:t>
                      </a:r>
                      <a:br>
                        <a:rPr lang="ru-RU" sz="1800" dirty="0" smtClean="0"/>
                      </a:br>
                      <a:r>
                        <a:rPr lang="ru-RU" sz="1800" dirty="0" smtClean="0"/>
                        <a:t>героический подвиг</a:t>
                      </a:r>
                      <a:endParaRPr lang="ru-RU" sz="1800"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1800" b="1" dirty="0" smtClean="0"/>
                        <a:t>Какое слово лишнее:</a:t>
                      </a:r>
                      <a:r>
                        <a:rPr lang="ru-RU" sz="1800" dirty="0" smtClean="0"/>
                        <a:t/>
                      </a:r>
                      <a:br>
                        <a:rPr lang="ru-RU" sz="1800" dirty="0" smtClean="0"/>
                      </a:br>
                      <a:r>
                        <a:rPr lang="ru-RU" sz="1800" dirty="0" smtClean="0"/>
                        <a:t>сострадание</a:t>
                      </a:r>
                      <a:br>
                        <a:rPr lang="ru-RU" sz="1800" dirty="0" smtClean="0"/>
                      </a:br>
                      <a:r>
                        <a:rPr lang="ru-RU" sz="1800" dirty="0" smtClean="0"/>
                        <a:t>человечность</a:t>
                      </a:r>
                      <a:br>
                        <a:rPr lang="ru-RU" sz="1800" dirty="0" smtClean="0"/>
                      </a:br>
                      <a:r>
                        <a:rPr lang="ru-RU" sz="1800" dirty="0" smtClean="0"/>
                        <a:t>милосердие</a:t>
                      </a:r>
                      <a:br>
                        <a:rPr lang="ru-RU" sz="1800" dirty="0" smtClean="0"/>
                      </a:br>
                      <a:r>
                        <a:rPr lang="ru-RU" sz="1800" dirty="0" smtClean="0"/>
                        <a:t>душевность</a:t>
                      </a:r>
                    </a:p>
                  </a:txBody>
                  <a:tcPr>
                    <a:solidFill>
                      <a:schemeClr val="bg1"/>
                    </a:solidFill>
                  </a:tcPr>
                </a:tc>
                <a:extLst>
                  <a:ext uri="{0D108BD9-81ED-4DB2-BD59-A6C34878D82A}">
                    <a16:rowId xmlns:a16="http://schemas.microsoft.com/office/drawing/2014/main" val="2814249098"/>
                  </a:ext>
                </a:extLst>
              </a:tr>
            </a:tbl>
          </a:graphicData>
        </a:graphic>
      </p:graphicFrame>
    </p:spTree>
    <p:extLst>
      <p:ext uri="{BB962C8B-B14F-4D97-AF65-F5344CB8AC3E}">
        <p14:creationId xmlns:p14="http://schemas.microsoft.com/office/powerpoint/2010/main" val="27385183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691680"/>
            <a:ext cx="8136904" cy="5663089"/>
          </a:xfrm>
          <a:prstGeom prst="rect">
            <a:avLst/>
          </a:prstGeom>
        </p:spPr>
        <p:txBody>
          <a:bodyPr wrap="square">
            <a:spAutoFit/>
          </a:bodyPr>
          <a:lstStyle/>
          <a:p>
            <a:r>
              <a:rPr lang="ru-RU" b="1" dirty="0"/>
              <a:t>Речь и логика</a:t>
            </a:r>
            <a:endParaRPr lang="ru-RU" dirty="0"/>
          </a:p>
          <a:p>
            <a:r>
              <a:rPr lang="ru-RU" b="1" dirty="0"/>
              <a:t>Лексическая недостаточность</a:t>
            </a:r>
            <a:endParaRPr lang="ru-RU" dirty="0"/>
          </a:p>
          <a:p>
            <a:pPr lvl="0"/>
            <a:endParaRPr lang="ru-RU" sz="1400" smtClean="0">
              <a:solidFill>
                <a:schemeClr val="tx1">
                  <a:lumMod val="95000"/>
                  <a:lumOff val="5000"/>
                </a:schemeClr>
              </a:solidFill>
              <a:latin typeface="Trebuchet MS" panose="020B0603020202020204" pitchFamily="34" charset="0"/>
            </a:endParaRPr>
          </a:p>
          <a:p>
            <a:pPr lvl="0"/>
            <a:r>
              <a:rPr lang="ru-RU" sz="1400" smtClean="0">
                <a:solidFill>
                  <a:schemeClr val="tx1">
                    <a:lumMod val="95000"/>
                    <a:lumOff val="5000"/>
                  </a:schemeClr>
                </a:solidFill>
                <a:latin typeface="Trebuchet MS" panose="020B0603020202020204" pitchFamily="34" charset="0"/>
              </a:rPr>
              <a:t>Отсутствие </a:t>
            </a:r>
            <a:r>
              <a:rPr lang="ru-RU" sz="1400" dirty="0">
                <a:solidFill>
                  <a:schemeClr val="tx1">
                    <a:lumMod val="95000"/>
                    <a:lumOff val="5000"/>
                  </a:schemeClr>
                </a:solidFill>
                <a:latin typeface="Trebuchet MS" panose="020B0603020202020204" pitchFamily="34" charset="0"/>
              </a:rPr>
              <a:t>слова, без которого неясен или неоднозначен смысл высказывания.</a:t>
            </a:r>
          </a:p>
          <a:p>
            <a:endParaRPr lang="ru-RU" dirty="0"/>
          </a:p>
          <a:p>
            <a:r>
              <a:rPr lang="ru-RU" sz="2000" dirty="0">
                <a:solidFill>
                  <a:schemeClr val="tx1">
                    <a:lumMod val="95000"/>
                    <a:lumOff val="5000"/>
                  </a:schemeClr>
                </a:solidFill>
                <a:latin typeface="Segoe Print" panose="02000600000000000000" pitchFamily="2" charset="0"/>
              </a:rPr>
              <a:t>Он привлекает (внимание) читателей к данной проблеме. </a:t>
            </a:r>
          </a:p>
          <a:p>
            <a:r>
              <a:rPr lang="ru-RU" sz="2000" dirty="0">
                <a:solidFill>
                  <a:schemeClr val="tx1">
                    <a:lumMod val="95000"/>
                    <a:lumOff val="5000"/>
                  </a:schemeClr>
                </a:solidFill>
                <a:latin typeface="Segoe Print" panose="02000600000000000000" pitchFamily="2" charset="0"/>
              </a:rPr>
              <a:t>Размышляя о роли поэзии (в чем?), </a:t>
            </a:r>
            <a:r>
              <a:rPr lang="ru-RU" sz="2000" dirty="0" err="1">
                <a:solidFill>
                  <a:schemeClr val="tx1">
                    <a:lumMod val="95000"/>
                    <a:lumOff val="5000"/>
                  </a:schemeClr>
                </a:solidFill>
                <a:latin typeface="Segoe Print" panose="02000600000000000000" pitchFamily="2" charset="0"/>
              </a:rPr>
              <a:t>В.А.Каверин</a:t>
            </a:r>
            <a:r>
              <a:rPr lang="ru-RU" sz="2000" dirty="0">
                <a:solidFill>
                  <a:schemeClr val="tx1">
                    <a:lumMod val="95000"/>
                    <a:lumOff val="5000"/>
                  </a:schemeClr>
                </a:solidFill>
                <a:latin typeface="Segoe Print" panose="02000600000000000000" pitchFamily="2" charset="0"/>
              </a:rPr>
              <a:t> описывает ужасы начала войны.</a:t>
            </a:r>
          </a:p>
          <a:p>
            <a:r>
              <a:rPr lang="ru-RU" sz="2000" dirty="0">
                <a:solidFill>
                  <a:schemeClr val="tx1">
                    <a:lumMod val="95000"/>
                    <a:lumOff val="5000"/>
                  </a:schemeClr>
                </a:solidFill>
                <a:latin typeface="Segoe Print" panose="02000600000000000000" pitchFamily="2" charset="0"/>
              </a:rPr>
              <a:t>Но затем В.В. Быков акцентирует (внимание) на том, как «грубо» Коломиец рассказал «старику» правду.</a:t>
            </a:r>
          </a:p>
          <a:p>
            <a:r>
              <a:rPr lang="ru-RU" sz="2000" dirty="0">
                <a:solidFill>
                  <a:schemeClr val="tx1">
                    <a:lumMod val="95000"/>
                    <a:lumOff val="5000"/>
                  </a:schemeClr>
                </a:solidFill>
                <a:latin typeface="Segoe Print" panose="02000600000000000000" pitchFamily="2" charset="0"/>
              </a:rPr>
              <a:t>Героиня (отдает) все тепло другому человеку.</a:t>
            </a:r>
          </a:p>
          <a:p>
            <a:r>
              <a:rPr lang="ru-RU" sz="2000" dirty="0">
                <a:solidFill>
                  <a:schemeClr val="tx1">
                    <a:lumMod val="95000"/>
                    <a:lumOff val="5000"/>
                  </a:schemeClr>
                </a:solidFill>
                <a:latin typeface="Segoe Print" panose="02000600000000000000" pitchFamily="2" charset="0"/>
              </a:rPr>
              <a:t>Дает ему (возможность) познать. </a:t>
            </a:r>
          </a:p>
          <a:p>
            <a:r>
              <a:rPr lang="ru-RU" sz="2000" dirty="0">
                <a:solidFill>
                  <a:schemeClr val="tx1">
                    <a:lumMod val="95000"/>
                    <a:lumOff val="5000"/>
                  </a:schemeClr>
                </a:solidFill>
                <a:latin typeface="Segoe Print" panose="02000600000000000000" pitchFamily="2" charset="0"/>
              </a:rPr>
              <a:t>Нашел книгу без (указания) автора. </a:t>
            </a:r>
          </a:p>
          <a:p>
            <a:endParaRPr lang="ru-RU" dirty="0"/>
          </a:p>
          <a:p>
            <a:r>
              <a:rPr lang="ru-RU" sz="1400" dirty="0">
                <a:solidFill>
                  <a:schemeClr val="tx1">
                    <a:lumMod val="95000"/>
                    <a:lumOff val="5000"/>
                  </a:schemeClr>
                </a:solidFill>
                <a:latin typeface="Trebuchet MS" panose="020B0603020202020204" pitchFamily="34" charset="0"/>
              </a:rPr>
              <a:t>Рассматривается как речевая ошибка, К10. </a:t>
            </a:r>
          </a:p>
          <a:p>
            <a:endParaRPr lang="ru-RU" dirty="0"/>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82539576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691680"/>
            <a:ext cx="8136904" cy="4524315"/>
          </a:xfrm>
          <a:prstGeom prst="rect">
            <a:avLst/>
          </a:prstGeom>
        </p:spPr>
        <p:txBody>
          <a:bodyPr wrap="square">
            <a:spAutoFit/>
          </a:bodyPr>
          <a:lstStyle/>
          <a:p>
            <a:r>
              <a:rPr lang="ru-RU" b="1" dirty="0"/>
              <a:t>Речь и логика</a:t>
            </a:r>
            <a:endParaRPr lang="ru-RU" dirty="0"/>
          </a:p>
          <a:p>
            <a:r>
              <a:rPr lang="ru-RU" b="1" dirty="0"/>
              <a:t>Логическая недостаточность</a:t>
            </a:r>
            <a:endParaRPr lang="ru-RU" dirty="0"/>
          </a:p>
          <a:p>
            <a:pPr lvl="0"/>
            <a:endParaRPr lang="ru-RU" dirty="0"/>
          </a:p>
          <a:p>
            <a:pPr lvl="0"/>
            <a:r>
              <a:rPr lang="ru-RU" sz="1400" dirty="0">
                <a:solidFill>
                  <a:schemeClr val="tx1">
                    <a:lumMod val="95000"/>
                    <a:lumOff val="5000"/>
                  </a:schemeClr>
                </a:solidFill>
                <a:latin typeface="Trebuchet MS" panose="020B0603020202020204" pitchFamily="34" charset="0"/>
              </a:rPr>
              <a:t>Отсутствие необходимого средства связи предложений в тексте (или частей предложения). </a:t>
            </a:r>
          </a:p>
          <a:p>
            <a:endParaRPr lang="ru-RU" i="1" dirty="0"/>
          </a:p>
          <a:p>
            <a:r>
              <a:rPr lang="ru-RU" sz="2000" dirty="0">
                <a:solidFill>
                  <a:schemeClr val="tx1">
                    <a:lumMod val="95000"/>
                    <a:lumOff val="5000"/>
                  </a:schemeClr>
                </a:solidFill>
                <a:latin typeface="Segoe Print" panose="02000600000000000000" pitchFamily="2" charset="0"/>
              </a:rPr>
              <a:t>Автора возмущает человеческая жестокость. Многие родители уже не читают детям книги: им легче включить мультики или телевизор. Чувство нежности не принижает такое поведение. </a:t>
            </a:r>
          </a:p>
          <a:p>
            <a:endParaRPr lang="ru-RU" sz="2000" dirty="0"/>
          </a:p>
          <a:p>
            <a:r>
              <a:rPr lang="ru-RU" sz="1400" dirty="0">
                <a:solidFill>
                  <a:schemeClr val="tx1">
                    <a:lumMod val="95000"/>
                    <a:lumOff val="5000"/>
                  </a:schemeClr>
                </a:solidFill>
                <a:latin typeface="Trebuchet MS" panose="020B0603020202020204" pitchFamily="34" charset="0"/>
              </a:rPr>
              <a:t>Логическая ошибка, К5.</a:t>
            </a:r>
          </a:p>
          <a:p>
            <a:endParaRPr lang="ru-RU" dirty="0"/>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269772296"/>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6912768" cy="3293209"/>
          </a:xfrm>
          <a:prstGeom prst="rect">
            <a:avLst/>
          </a:prstGeom>
        </p:spPr>
        <p:txBody>
          <a:bodyPr wrap="square">
            <a:spAutoFit/>
          </a:bodyPr>
          <a:lstStyle/>
          <a:p>
            <a:r>
              <a:rPr lang="ru-RU" b="1" dirty="0"/>
              <a:t>«Язык юриста»</a:t>
            </a:r>
            <a:endParaRPr lang="ru-RU" dirty="0"/>
          </a:p>
          <a:p>
            <a:r>
              <a:rPr lang="ru-RU" dirty="0"/>
              <a:t> </a:t>
            </a:r>
          </a:p>
          <a:p>
            <a:pPr algn="just"/>
            <a:r>
              <a:rPr lang="ru-RU" sz="2400" dirty="0">
                <a:solidFill>
                  <a:schemeClr val="tx1">
                    <a:lumMod val="95000"/>
                    <a:lumOff val="5000"/>
                  </a:schemeClr>
                </a:solidFill>
                <a:latin typeface="Segoe Print" panose="02000600000000000000" pitchFamily="2" charset="0"/>
              </a:rPr>
              <a:t>Каждый человек испытывает различные эмоции и чувства от совершенного им поступка, который заключает в себе определенную ценность и значимость субъективной оценки окружающего его мира.</a:t>
            </a:r>
            <a:r>
              <a:rPr lang="ru-RU" sz="2400" dirty="0">
                <a:solidFill>
                  <a:schemeClr val="tx1">
                    <a:lumMod val="95000"/>
                    <a:lumOff val="5000"/>
                  </a:schemeClr>
                </a:solidFill>
              </a:rPr>
              <a:t> </a:t>
            </a:r>
            <a:endParaRPr lang="ru-RU" sz="2400" dirty="0">
              <a:solidFill>
                <a:schemeClr val="tx1">
                  <a:lumMod val="95000"/>
                  <a:lumOff val="5000"/>
                </a:schemeClr>
              </a:solidFill>
              <a:latin typeface="Segoe Print" panose="02000600000000000000" pitchFamily="2" charset="0"/>
            </a:endParaRP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77000136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691680"/>
            <a:ext cx="6912768" cy="2554545"/>
          </a:xfrm>
          <a:prstGeom prst="rect">
            <a:avLst/>
          </a:prstGeom>
        </p:spPr>
        <p:txBody>
          <a:bodyPr wrap="square">
            <a:spAutoFit/>
          </a:bodyPr>
          <a:lstStyle/>
          <a:p>
            <a:r>
              <a:rPr lang="ru-RU" b="1" dirty="0"/>
              <a:t>«Язык юриста»</a:t>
            </a:r>
            <a:endParaRPr lang="ru-RU" dirty="0"/>
          </a:p>
          <a:p>
            <a:r>
              <a:rPr lang="ru-RU" dirty="0"/>
              <a:t> </a:t>
            </a:r>
          </a:p>
          <a:p>
            <a:pPr algn="just"/>
            <a:r>
              <a:rPr lang="ru-RU" sz="2400" dirty="0">
                <a:solidFill>
                  <a:schemeClr val="tx1">
                    <a:lumMod val="95000"/>
                    <a:lumOff val="5000"/>
                  </a:schemeClr>
                </a:solidFill>
                <a:latin typeface="Segoe Print" panose="02000600000000000000" pitchFamily="2" charset="0"/>
              </a:rPr>
              <a:t>Обращение к данной проблеме автор демонстрирует посредством приведения примеров, характерных для многообразных жизненных ситуаций. </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587579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7560840" cy="3293209"/>
          </a:xfrm>
          <a:prstGeom prst="rect">
            <a:avLst/>
          </a:prstGeom>
        </p:spPr>
        <p:txBody>
          <a:bodyPr wrap="square">
            <a:spAutoFit/>
          </a:bodyPr>
          <a:lstStyle/>
          <a:p>
            <a:r>
              <a:rPr lang="ru-RU" b="1" dirty="0"/>
              <a:t>«Язык юриста»</a:t>
            </a:r>
            <a:endParaRPr lang="ru-RU" dirty="0"/>
          </a:p>
          <a:p>
            <a:r>
              <a:rPr lang="ru-RU" dirty="0"/>
              <a:t> </a:t>
            </a:r>
          </a:p>
          <a:p>
            <a:pPr algn="just"/>
            <a:r>
              <a:rPr lang="ru-RU" sz="2400" dirty="0">
                <a:solidFill>
                  <a:schemeClr val="tx1">
                    <a:lumMod val="95000"/>
                    <a:lumOff val="5000"/>
                  </a:schemeClr>
                </a:solidFill>
                <a:latin typeface="Segoe Print" panose="02000600000000000000" pitchFamily="2" charset="0"/>
              </a:rPr>
              <a:t>Таким образом, несмотря на то, что благодаря прогрессу в жизни людей появляются различные удобства для обеспечения комфортной жизни, из-за него человек утрачивает моральные и нравственные ценности.</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81857689"/>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8136904" cy="2185214"/>
          </a:xfrm>
          <a:prstGeom prst="rect">
            <a:avLst/>
          </a:prstGeom>
        </p:spPr>
        <p:txBody>
          <a:bodyPr wrap="square">
            <a:spAutoFit/>
          </a:bodyPr>
          <a:lstStyle/>
          <a:p>
            <a:r>
              <a:rPr lang="ru-RU" b="1" dirty="0"/>
              <a:t>«Язык метафор»</a:t>
            </a:r>
            <a:endParaRPr lang="ru-RU" dirty="0"/>
          </a:p>
          <a:p>
            <a:endParaRPr lang="ru-RU" dirty="0"/>
          </a:p>
          <a:p>
            <a:r>
              <a:rPr lang="ru-RU" sz="2400" dirty="0">
                <a:solidFill>
                  <a:schemeClr val="tx1">
                    <a:lumMod val="95000"/>
                    <a:lumOff val="5000"/>
                  </a:schemeClr>
                </a:solidFill>
                <a:latin typeface="Segoe Print" panose="02000600000000000000" pitchFamily="2" charset="0"/>
              </a:rPr>
              <a:t>Я считаю, что только люди с огромным стержнем внутри способны на такой большой подвиг.</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6022636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Скругленный прямоугольник 4"/>
          <p:cNvSpPr/>
          <p:nvPr/>
        </p:nvSpPr>
        <p:spPr bwMode="auto">
          <a:xfrm>
            <a:off x="868853" y="6712670"/>
            <a:ext cx="1866900" cy="323849"/>
          </a:xfrm>
          <a:prstGeom prst="roundRect">
            <a:avLst>
              <a:gd name="adj" fmla="val 16667"/>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ru-RU" sz="2100" b="1">
                <a:latin typeface="PT Serif"/>
              </a:rPr>
              <a:t>ОК ЕГЭ</a:t>
            </a:r>
            <a:endParaRPr sz="2400"/>
          </a:p>
        </p:txBody>
      </p:sp>
      <p:sp>
        <p:nvSpPr>
          <p:cNvPr id="3" name="TextBox 2"/>
          <p:cNvSpPr txBox="1"/>
          <p:nvPr/>
        </p:nvSpPr>
        <p:spPr bwMode="auto">
          <a:xfrm>
            <a:off x="3429000" y="2929786"/>
            <a:ext cx="5162550" cy="3393237"/>
          </a:xfrm>
          <a:prstGeom prst="rect">
            <a:avLst/>
          </a:prstGeom>
          <a:noFill/>
        </p:spPr>
        <p:txBody>
          <a:bodyPr wrap="square" rtlCol="0">
            <a:spAutoFit/>
          </a:bodyPr>
          <a:lstStyle/>
          <a:p>
            <a:pPr algn="just">
              <a:defRPr/>
            </a:pPr>
            <a:r>
              <a:rPr lang="ru-RU" sz="1650">
                <a:ea typeface="Times New Roman"/>
              </a:rPr>
              <a:t>Убедитесь, что в сочинении: </a:t>
            </a:r>
            <a:endParaRPr sz="2400"/>
          </a:p>
          <a:p>
            <a:pPr algn="just">
              <a:defRPr/>
            </a:pPr>
            <a:endParaRPr lang="ru-RU" sz="1650">
              <a:ea typeface="Times New Roman"/>
            </a:endParaRPr>
          </a:p>
          <a:p>
            <a:pPr marL="257175" indent="-257175" algn="just">
              <a:buFont typeface="Arial"/>
              <a:buChar char="•"/>
              <a:defRPr/>
            </a:pPr>
            <a:r>
              <a:rPr lang="ru-RU" sz="1650">
                <a:ea typeface="Times New Roman"/>
              </a:rPr>
              <a:t>отсутствуют речевые ошибки (проверяем единство стиля, отсутствие канцеляризмов, тавтологии и т.д.); </a:t>
            </a:r>
            <a:endParaRPr sz="2400"/>
          </a:p>
          <a:p>
            <a:pPr marL="257175" indent="-257175" algn="just">
              <a:buFont typeface="Arial"/>
              <a:buChar char="•"/>
              <a:defRPr/>
            </a:pPr>
            <a:r>
              <a:rPr lang="ru-RU" sz="1650">
                <a:ea typeface="Times New Roman"/>
              </a:rPr>
              <a:t>метафоры и другие средства выразительности используются уместно, их смысл понятен; </a:t>
            </a:r>
            <a:endParaRPr sz="2400"/>
          </a:p>
          <a:p>
            <a:pPr marL="257175" indent="-257175" algn="just">
              <a:buFont typeface="Arial"/>
              <a:buChar char="•"/>
              <a:defRPr/>
            </a:pPr>
            <a:r>
              <a:rPr lang="ru-RU" sz="1650">
                <a:ea typeface="Times New Roman"/>
              </a:rPr>
              <a:t>сведено к минимуму употребление местоимений и наречий (он, свой, ваш, мы, там, туда и т. д.), если местоимение или наречие времени / места используется, то уместно и однозначно; </a:t>
            </a:r>
            <a:endParaRPr sz="2400"/>
          </a:p>
          <a:p>
            <a:pPr marL="257175" indent="-257175" algn="just">
              <a:buFont typeface="Arial"/>
              <a:buChar char="•"/>
              <a:defRPr/>
            </a:pPr>
            <a:r>
              <a:rPr lang="ru-RU" sz="1650">
                <a:ea typeface="Times New Roman"/>
              </a:rPr>
              <a:t>фразеологизмы и устойчивые выражения используются без искажений и с учетом их значения.</a:t>
            </a:r>
            <a:endParaRPr sz="2400"/>
          </a:p>
        </p:txBody>
      </p:sp>
      <p:sp>
        <p:nvSpPr>
          <p:cNvPr id="2" name="Скругленный прямоугольник 1"/>
          <p:cNvSpPr/>
          <p:nvPr/>
        </p:nvSpPr>
        <p:spPr bwMode="auto">
          <a:xfrm>
            <a:off x="657224" y="2324099"/>
            <a:ext cx="3810000" cy="371475"/>
          </a:xfrm>
          <a:prstGeom prst="roundRect">
            <a:avLst>
              <a:gd name="adj"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800" b="1">
                <a:latin typeface="PT Serif"/>
              </a:rPr>
              <a:t>ЧЕК-ЛИСТ</a:t>
            </a:r>
            <a:endParaRPr sz="240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224" y="2987824"/>
            <a:ext cx="2290158" cy="3436652"/>
          </a:xfrm>
          <a:prstGeom prst="rect">
            <a:avLst/>
          </a:prstGeom>
        </p:spPr>
      </p:pic>
    </p:spTree>
    <p:extLst>
      <p:ext uri="{BB962C8B-B14F-4D97-AF65-F5344CB8AC3E}">
        <p14:creationId xmlns:p14="http://schemas.microsoft.com/office/powerpoint/2010/main" val="131768609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691680"/>
            <a:ext cx="8136904" cy="2554545"/>
          </a:xfrm>
          <a:prstGeom prst="rect">
            <a:avLst/>
          </a:prstGeom>
        </p:spPr>
        <p:txBody>
          <a:bodyPr wrap="square">
            <a:spAutoFit/>
          </a:bodyPr>
          <a:lstStyle/>
          <a:p>
            <a:r>
              <a:rPr lang="ru-RU" b="1" dirty="0"/>
              <a:t>«Язык метафор»</a:t>
            </a:r>
            <a:endParaRPr lang="ru-RU" dirty="0"/>
          </a:p>
          <a:p>
            <a:endParaRPr lang="ru-RU" dirty="0"/>
          </a:p>
          <a:p>
            <a:r>
              <a:rPr lang="ru-RU" sz="2400" dirty="0">
                <a:solidFill>
                  <a:schemeClr val="tx1">
                    <a:lumMod val="95000"/>
                    <a:lumOff val="5000"/>
                  </a:schemeClr>
                </a:solidFill>
                <a:latin typeface="Segoe Print" panose="02000600000000000000" pitchFamily="2" charset="0"/>
              </a:rPr>
              <a:t>В каждом доме есть и будет шкаф с книгами, как символ записи жизни жильцов дома, как центр тела у человека, запоминающий любую информацию, которую ты в него положишь.</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45010254"/>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691680"/>
            <a:ext cx="8136904" cy="1815882"/>
          </a:xfrm>
          <a:prstGeom prst="rect">
            <a:avLst/>
          </a:prstGeom>
        </p:spPr>
        <p:txBody>
          <a:bodyPr wrap="square">
            <a:spAutoFit/>
          </a:bodyPr>
          <a:lstStyle/>
          <a:p>
            <a:r>
              <a:rPr lang="ru-RU" b="1" dirty="0"/>
              <a:t>«Язык метафор»</a:t>
            </a:r>
            <a:endParaRPr lang="ru-RU" dirty="0"/>
          </a:p>
          <a:p>
            <a:endParaRPr lang="ru-RU" dirty="0"/>
          </a:p>
          <a:p>
            <a:r>
              <a:rPr lang="ru-RU" sz="2400" dirty="0">
                <a:solidFill>
                  <a:schemeClr val="tx1">
                    <a:lumMod val="95000"/>
                    <a:lumOff val="5000"/>
                  </a:schemeClr>
                </a:solidFill>
                <a:latin typeface="Segoe Print" panose="02000600000000000000" pitchFamily="2" charset="0"/>
              </a:rPr>
              <a:t>В каждом человеке нужно искать зерно самоуважения, на которое можно опереться.</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008170549"/>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691680"/>
            <a:ext cx="8136904" cy="2554545"/>
          </a:xfrm>
          <a:prstGeom prst="rect">
            <a:avLst/>
          </a:prstGeom>
        </p:spPr>
        <p:txBody>
          <a:bodyPr wrap="square">
            <a:spAutoFit/>
          </a:bodyPr>
          <a:lstStyle/>
          <a:p>
            <a:r>
              <a:rPr lang="ru-RU" b="1" dirty="0"/>
              <a:t>«Язык метафор»</a:t>
            </a:r>
            <a:endParaRPr lang="ru-RU" dirty="0"/>
          </a:p>
          <a:p>
            <a:endParaRPr lang="ru-RU" dirty="0"/>
          </a:p>
          <a:p>
            <a:pPr algn="just"/>
            <a:r>
              <a:rPr lang="ru-RU" sz="2400" dirty="0">
                <a:solidFill>
                  <a:schemeClr val="tx1">
                    <a:lumMod val="95000"/>
                    <a:lumOff val="5000"/>
                  </a:schemeClr>
                </a:solidFill>
                <a:latin typeface="Segoe Print" panose="02000600000000000000" pitchFamily="2" charset="0"/>
              </a:rPr>
              <a:t>Если молекула доброты запала в душу одного человека, и еще одного, и еще десяти, значит, не все потеряно, ибо добро прорастает, живет и процветает в этом мире.</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95615154"/>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8136904" cy="1815882"/>
          </a:xfrm>
          <a:prstGeom prst="rect">
            <a:avLst/>
          </a:prstGeom>
        </p:spPr>
        <p:txBody>
          <a:bodyPr wrap="square">
            <a:spAutoFit/>
          </a:bodyPr>
          <a:lstStyle/>
          <a:p>
            <a:r>
              <a:rPr lang="ru-RU" b="1" dirty="0"/>
              <a:t>«Язык улицы»</a:t>
            </a:r>
            <a:endParaRPr lang="ru-RU" dirty="0"/>
          </a:p>
          <a:p>
            <a:endParaRPr lang="ru-RU" dirty="0"/>
          </a:p>
          <a:p>
            <a:r>
              <a:rPr lang="ru-RU" sz="2400" dirty="0">
                <a:solidFill>
                  <a:schemeClr val="tx1">
                    <a:lumMod val="95000"/>
                    <a:lumOff val="5000"/>
                  </a:schemeClr>
                </a:solidFill>
                <a:latin typeface="Segoe Print" panose="02000600000000000000" pitchFamily="2" charset="0"/>
              </a:rPr>
              <a:t>Человек хочет стать счастливым, но не замечает счастья, которое у него под носом.</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106200514"/>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91680"/>
            <a:ext cx="8136904" cy="2923877"/>
          </a:xfrm>
          <a:prstGeom prst="rect">
            <a:avLst/>
          </a:prstGeom>
        </p:spPr>
        <p:txBody>
          <a:bodyPr wrap="square">
            <a:spAutoFit/>
          </a:bodyPr>
          <a:lstStyle/>
          <a:p>
            <a:r>
              <a:rPr lang="ru-RU" b="1" dirty="0"/>
              <a:t>«Язык улицы»</a:t>
            </a:r>
            <a:endParaRPr lang="ru-RU" dirty="0"/>
          </a:p>
          <a:p>
            <a:endParaRPr lang="ru-RU" dirty="0"/>
          </a:p>
          <a:p>
            <a:r>
              <a:rPr lang="ru-RU" sz="2400" dirty="0">
                <a:solidFill>
                  <a:schemeClr val="tx1">
                    <a:lumMod val="95000"/>
                    <a:lumOff val="5000"/>
                  </a:schemeClr>
                </a:solidFill>
                <a:latin typeface="Segoe Print" panose="02000600000000000000" pitchFamily="2" charset="0"/>
              </a:rPr>
              <a:t>Например, в произведении Р. </a:t>
            </a:r>
            <a:r>
              <a:rPr lang="ru-RU" sz="2400" dirty="0" err="1">
                <a:solidFill>
                  <a:schemeClr val="tx1">
                    <a:lumMod val="95000"/>
                    <a:lumOff val="5000"/>
                  </a:schemeClr>
                </a:solidFill>
                <a:latin typeface="Segoe Print" panose="02000600000000000000" pitchFamily="2" charset="0"/>
              </a:rPr>
              <a:t>Брэдбери</a:t>
            </a:r>
            <a:r>
              <a:rPr lang="ru-RU" sz="2400" dirty="0">
                <a:solidFill>
                  <a:schemeClr val="tx1">
                    <a:lumMod val="95000"/>
                    <a:lumOff val="5000"/>
                  </a:schemeClr>
                </a:solidFill>
                <a:latin typeface="Segoe Print" panose="02000600000000000000" pitchFamily="2" charset="0"/>
              </a:rPr>
              <a:t> “451 градус по Фаренгейту” пожарники, зациклившись на удобствах современного мира, принялись сжигать людей в собственных домах за хранение книг.</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550971327"/>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555776"/>
            <a:ext cx="8352928" cy="1569660"/>
          </a:xfrm>
          <a:prstGeom prst="rect">
            <a:avLst/>
          </a:prstGeom>
        </p:spPr>
        <p:txBody>
          <a:bodyPr wrap="square">
            <a:spAutoFit/>
          </a:bodyPr>
          <a:lstStyle/>
          <a:p>
            <a:r>
              <a:rPr lang="ru-RU" b="1" dirty="0"/>
              <a:t>Шаблоны – убийцы баллов: «универсальный прототип»</a:t>
            </a:r>
            <a:endParaRPr lang="ru-RU" dirty="0"/>
          </a:p>
          <a:p>
            <a:r>
              <a:rPr lang="ru-RU" dirty="0"/>
              <a:t> </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84" y="3995936"/>
            <a:ext cx="5688835" cy="3398563"/>
          </a:xfrm>
          <a:prstGeom prst="rect">
            <a:avLst/>
          </a:prstGeom>
        </p:spPr>
      </p:pic>
    </p:spTree>
    <p:extLst>
      <p:ext uri="{BB962C8B-B14F-4D97-AF65-F5344CB8AC3E}">
        <p14:creationId xmlns:p14="http://schemas.microsoft.com/office/powerpoint/2010/main" val="948566832"/>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p:nvPr/>
        </p:nvPicPr>
        <p:blipFill rotWithShape="1">
          <a:blip r:embed="rId2">
            <a:extLst>
              <a:ext uri="{28A0092B-C50C-407E-A947-70E740481C1C}">
                <a14:useLocalDpi xmlns:a14="http://schemas.microsoft.com/office/drawing/2010/main" val="0"/>
              </a:ext>
            </a:extLst>
          </a:blip>
          <a:srcRect l="-3417" t="21402" r="3417" b="47332"/>
          <a:stretch/>
        </p:blipFill>
        <p:spPr bwMode="auto">
          <a:xfrm>
            <a:off x="251520" y="3347864"/>
            <a:ext cx="5040560" cy="2736304"/>
          </a:xfrm>
          <a:prstGeom prst="rect">
            <a:avLst/>
          </a:prstGeom>
          <a:noFill/>
          <a:ln>
            <a:noFill/>
          </a:ln>
        </p:spPr>
      </p:pic>
      <p:sp>
        <p:nvSpPr>
          <p:cNvPr id="3" name="Прямоугольник 2"/>
          <p:cNvSpPr/>
          <p:nvPr/>
        </p:nvSpPr>
        <p:spPr>
          <a:xfrm>
            <a:off x="323528" y="1691680"/>
            <a:ext cx="8491427" cy="584775"/>
          </a:xfrm>
          <a:prstGeom prst="rect">
            <a:avLst/>
          </a:prstGeom>
        </p:spPr>
        <p:txBody>
          <a:bodyPr wrap="none">
            <a:spAutoFit/>
          </a:bodyPr>
          <a:lstStyle/>
          <a:p>
            <a:r>
              <a:rPr lang="ru-RU" b="1" smtClean="0"/>
              <a:t>Практика: речевые и грамматические ошибки</a:t>
            </a:r>
            <a:endParaRPr lang="ru-RU" dirty="0"/>
          </a:p>
        </p:txBody>
      </p:sp>
    </p:spTree>
    <p:extLst>
      <p:ext uri="{BB962C8B-B14F-4D97-AF65-F5344CB8AC3E}">
        <p14:creationId xmlns:p14="http://schemas.microsoft.com/office/powerpoint/2010/main" val="3624205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p:nvPr/>
        </p:nvPicPr>
        <p:blipFill rotWithShape="1">
          <a:blip r:embed="rId2">
            <a:extLst>
              <a:ext uri="{28A0092B-C50C-407E-A947-70E740481C1C}">
                <a14:useLocalDpi xmlns:a14="http://schemas.microsoft.com/office/drawing/2010/main" val="0"/>
              </a:ext>
            </a:extLst>
          </a:blip>
          <a:srcRect l="-3417" t="21402" r="3417" b="47332"/>
          <a:stretch/>
        </p:blipFill>
        <p:spPr bwMode="auto">
          <a:xfrm>
            <a:off x="251520" y="3347864"/>
            <a:ext cx="5040560" cy="2736304"/>
          </a:xfrm>
          <a:prstGeom prst="rect">
            <a:avLst/>
          </a:prstGeom>
          <a:noFill/>
          <a:ln>
            <a:noFill/>
          </a:ln>
        </p:spPr>
      </p:pic>
      <p:sp>
        <p:nvSpPr>
          <p:cNvPr id="3" name="Прямоугольник 2"/>
          <p:cNvSpPr/>
          <p:nvPr/>
        </p:nvSpPr>
        <p:spPr>
          <a:xfrm>
            <a:off x="467544" y="1691680"/>
            <a:ext cx="1863011" cy="584775"/>
          </a:xfrm>
          <a:prstGeom prst="rect">
            <a:avLst/>
          </a:prstGeom>
        </p:spPr>
        <p:txBody>
          <a:bodyPr wrap="none">
            <a:spAutoFit/>
          </a:bodyPr>
          <a:lstStyle/>
          <a:p>
            <a:r>
              <a:rPr lang="ru-RU" b="1" dirty="0"/>
              <a:t>Практика</a:t>
            </a:r>
            <a:endParaRPr lang="ru-RU" dirty="0"/>
          </a:p>
        </p:txBody>
      </p:sp>
      <p:sp>
        <p:nvSpPr>
          <p:cNvPr id="2" name="Прямоугольник 1"/>
          <p:cNvSpPr/>
          <p:nvPr/>
        </p:nvSpPr>
        <p:spPr>
          <a:xfrm>
            <a:off x="5364089" y="3283317"/>
            <a:ext cx="3419605" cy="2800767"/>
          </a:xfrm>
          <a:prstGeom prst="rect">
            <a:avLst/>
          </a:prstGeom>
        </p:spPr>
        <p:txBody>
          <a:bodyPr wrap="square">
            <a:spAutoFit/>
          </a:bodyPr>
          <a:lstStyle/>
          <a:p>
            <a:pPr algn="just"/>
            <a:r>
              <a:rPr lang="ru-RU" sz="1100" dirty="0">
                <a:solidFill>
                  <a:schemeClr val="tx1">
                    <a:lumMod val="95000"/>
                    <a:lumOff val="5000"/>
                  </a:schemeClr>
                </a:solidFill>
                <a:latin typeface="Segoe Print" panose="02000600000000000000" pitchFamily="2" charset="0"/>
              </a:rPr>
              <a:t>(1)Праздники. </a:t>
            </a:r>
          </a:p>
          <a:p>
            <a:pPr algn="just"/>
            <a:r>
              <a:rPr lang="ru-RU" sz="1100" dirty="0">
                <a:solidFill>
                  <a:schemeClr val="tx1">
                    <a:lumMod val="95000"/>
                    <a:lumOff val="5000"/>
                  </a:schemeClr>
                </a:solidFill>
                <a:latin typeface="Segoe Print" panose="02000600000000000000" pitchFamily="2" charset="0"/>
              </a:rPr>
              <a:t>Неоправданная парцелляция.</a:t>
            </a:r>
          </a:p>
          <a:p>
            <a:pPr algn="just"/>
            <a:r>
              <a:rPr lang="ru-RU" sz="1100" dirty="0">
                <a:solidFill>
                  <a:schemeClr val="tx1">
                    <a:lumMod val="95000"/>
                    <a:lumOff val="5000"/>
                  </a:schemeClr>
                </a:solidFill>
                <a:latin typeface="Segoe Print" panose="02000600000000000000" pitchFamily="2" charset="0"/>
              </a:rPr>
              <a:t>(2) уставшие от криков преподаватели (от крика) </a:t>
            </a:r>
          </a:p>
          <a:p>
            <a:pPr algn="just"/>
            <a:r>
              <a:rPr lang="ru-RU" sz="1100" dirty="0">
                <a:solidFill>
                  <a:schemeClr val="tx1">
                    <a:lumMod val="95000"/>
                    <a:lumOff val="5000"/>
                  </a:schemeClr>
                </a:solidFill>
                <a:latin typeface="Segoe Print" panose="02000600000000000000" pitchFamily="2" charset="0"/>
              </a:rPr>
              <a:t>(3) нагруженные (загруженные)</a:t>
            </a:r>
          </a:p>
          <a:p>
            <a:pPr algn="just"/>
            <a:r>
              <a:rPr lang="ru-RU" sz="1100" dirty="0">
                <a:solidFill>
                  <a:schemeClr val="tx1">
                    <a:lumMod val="95000"/>
                    <a:lumOff val="5000"/>
                  </a:schemeClr>
                </a:solidFill>
                <a:latin typeface="Segoe Print" panose="02000600000000000000" pitchFamily="2" charset="0"/>
              </a:rPr>
              <a:t>(4) для них</a:t>
            </a:r>
          </a:p>
          <a:p>
            <a:pPr algn="just"/>
            <a:r>
              <a:rPr lang="ru-RU" sz="1100" dirty="0">
                <a:solidFill>
                  <a:schemeClr val="tx1">
                    <a:lumMod val="95000"/>
                    <a:lumOff val="5000"/>
                  </a:schemeClr>
                </a:solidFill>
                <a:latin typeface="Segoe Print" panose="02000600000000000000" pitchFamily="2" charset="0"/>
              </a:rPr>
              <a:t>(5) К5</a:t>
            </a:r>
          </a:p>
          <a:p>
            <a:pPr algn="just"/>
            <a:endParaRPr lang="ru-RU" sz="1100" dirty="0">
              <a:solidFill>
                <a:schemeClr val="tx1">
                  <a:lumMod val="95000"/>
                  <a:lumOff val="5000"/>
                </a:schemeClr>
              </a:solidFill>
              <a:latin typeface="Segoe Print" panose="02000600000000000000" pitchFamily="2" charset="0"/>
            </a:endParaRPr>
          </a:p>
          <a:p>
            <a:pPr algn="just"/>
            <a:endParaRPr lang="ru-RU" sz="1100" dirty="0">
              <a:solidFill>
                <a:schemeClr val="tx1">
                  <a:lumMod val="95000"/>
                  <a:lumOff val="5000"/>
                </a:schemeClr>
              </a:solidFill>
              <a:latin typeface="Segoe Print" panose="02000600000000000000" pitchFamily="2" charset="0"/>
            </a:endParaRPr>
          </a:p>
          <a:p>
            <a:pPr algn="just"/>
            <a:r>
              <a:rPr lang="ru-RU" sz="1100" dirty="0">
                <a:solidFill>
                  <a:schemeClr val="tx1">
                    <a:lumMod val="95000"/>
                    <a:lumOff val="5000"/>
                  </a:schemeClr>
                </a:solidFill>
                <a:latin typeface="Segoe Print" panose="02000600000000000000" pitchFamily="2" charset="0"/>
              </a:rPr>
              <a:t>(7) Победа</a:t>
            </a:r>
          </a:p>
          <a:p>
            <a:pPr algn="just"/>
            <a:r>
              <a:rPr lang="ru-RU" sz="1100" dirty="0">
                <a:solidFill>
                  <a:schemeClr val="tx1">
                    <a:lumMod val="95000"/>
                    <a:lumOff val="5000"/>
                  </a:schemeClr>
                </a:solidFill>
                <a:latin typeface="Segoe Print" panose="02000600000000000000" pitchFamily="2" charset="0"/>
              </a:rPr>
              <a:t>(о) её последствиях и (о) цене</a:t>
            </a:r>
          </a:p>
          <a:p>
            <a:pPr algn="just"/>
            <a:r>
              <a:rPr lang="ru-RU" sz="1100" dirty="0">
                <a:solidFill>
                  <a:schemeClr val="tx1">
                    <a:lumMod val="95000"/>
                    <a:lumOff val="5000"/>
                  </a:schemeClr>
                </a:solidFill>
                <a:latin typeface="Segoe Print" panose="02000600000000000000" pitchFamily="2" charset="0"/>
              </a:rPr>
              <a:t>(8) хотел поговорить автор</a:t>
            </a:r>
          </a:p>
          <a:p>
            <a:pPr algn="just"/>
            <a:endParaRPr lang="ru-RU" sz="1100" dirty="0">
              <a:solidFill>
                <a:schemeClr val="tx1">
                  <a:lumMod val="95000"/>
                  <a:lumOff val="5000"/>
                </a:schemeClr>
              </a:solidFill>
              <a:latin typeface="Segoe Print" panose="02000600000000000000" pitchFamily="2" charset="0"/>
            </a:endParaRPr>
          </a:p>
          <a:p>
            <a:pPr algn="just"/>
            <a:endParaRPr lang="ru-RU" sz="1100" dirty="0">
              <a:solidFill>
                <a:schemeClr val="tx1">
                  <a:lumMod val="95000"/>
                  <a:lumOff val="5000"/>
                </a:schemeClr>
              </a:solidFill>
              <a:latin typeface="Segoe Print" panose="02000600000000000000" pitchFamily="2" charset="0"/>
            </a:endParaRPr>
          </a:p>
          <a:p>
            <a:pPr algn="just"/>
            <a:endParaRPr lang="ru-RU" sz="1100" dirty="0">
              <a:solidFill>
                <a:schemeClr val="tx1">
                  <a:lumMod val="95000"/>
                  <a:lumOff val="5000"/>
                </a:schemeClr>
              </a:solidFill>
              <a:latin typeface="Segoe Print" panose="02000600000000000000" pitchFamily="2" charset="0"/>
            </a:endParaRPr>
          </a:p>
          <a:p>
            <a:pPr algn="just"/>
            <a:endParaRPr lang="ru-RU" sz="1100" dirty="0">
              <a:solidFill>
                <a:schemeClr val="tx1">
                  <a:lumMod val="95000"/>
                  <a:lumOff val="5000"/>
                </a:schemeClr>
              </a:solidFill>
              <a:latin typeface="Segoe Print" panose="02000600000000000000" pitchFamily="2" charset="0"/>
            </a:endParaRPr>
          </a:p>
        </p:txBody>
      </p:sp>
    </p:spTree>
    <p:extLst>
      <p:ext uri="{BB962C8B-B14F-4D97-AF65-F5344CB8AC3E}">
        <p14:creationId xmlns:p14="http://schemas.microsoft.com/office/powerpoint/2010/main" val="3714539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8634" y="1691680"/>
            <a:ext cx="1863011" cy="584775"/>
          </a:xfrm>
          <a:prstGeom prst="rect">
            <a:avLst/>
          </a:prstGeom>
        </p:spPr>
        <p:txBody>
          <a:bodyPr wrap="none">
            <a:spAutoFit/>
          </a:bodyPr>
          <a:lstStyle/>
          <a:p>
            <a:r>
              <a:rPr lang="ru-RU" b="1" dirty="0"/>
              <a:t>Практика</a:t>
            </a:r>
            <a:endParaRPr lang="ru-RU" dirty="0"/>
          </a:p>
        </p:txBody>
      </p:sp>
      <p:pic>
        <p:nvPicPr>
          <p:cNvPr id="4" name="Рисунок 3"/>
          <p:cNvPicPr/>
          <p:nvPr/>
        </p:nvPicPr>
        <p:blipFill rotWithShape="1">
          <a:blip r:embed="rId2">
            <a:extLst>
              <a:ext uri="{28A0092B-C50C-407E-A947-70E740481C1C}">
                <a14:useLocalDpi xmlns:a14="http://schemas.microsoft.com/office/drawing/2010/main" val="0"/>
              </a:ext>
            </a:extLst>
          </a:blip>
          <a:srcRect t="51585" b="3945"/>
          <a:stretch/>
        </p:blipFill>
        <p:spPr bwMode="auto">
          <a:xfrm>
            <a:off x="458634" y="3044905"/>
            <a:ext cx="4977463" cy="3600400"/>
          </a:xfrm>
          <a:prstGeom prst="rect">
            <a:avLst/>
          </a:prstGeom>
          <a:noFill/>
          <a:ln>
            <a:noFill/>
          </a:ln>
        </p:spPr>
      </p:pic>
    </p:spTree>
    <p:extLst>
      <p:ext uri="{BB962C8B-B14F-4D97-AF65-F5344CB8AC3E}">
        <p14:creationId xmlns:p14="http://schemas.microsoft.com/office/powerpoint/2010/main" val="25297497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0251" y="1691680"/>
            <a:ext cx="1863011" cy="584775"/>
          </a:xfrm>
          <a:prstGeom prst="rect">
            <a:avLst/>
          </a:prstGeom>
        </p:spPr>
        <p:txBody>
          <a:bodyPr wrap="none">
            <a:spAutoFit/>
          </a:bodyPr>
          <a:lstStyle/>
          <a:p>
            <a:r>
              <a:rPr lang="ru-RU" b="1" dirty="0"/>
              <a:t>Практика</a:t>
            </a:r>
            <a:endParaRPr lang="ru-RU" dirty="0"/>
          </a:p>
        </p:txBody>
      </p:sp>
      <p:pic>
        <p:nvPicPr>
          <p:cNvPr id="4" name="Рисунок 3"/>
          <p:cNvPicPr/>
          <p:nvPr/>
        </p:nvPicPr>
        <p:blipFill rotWithShape="1">
          <a:blip r:embed="rId2">
            <a:extLst>
              <a:ext uri="{28A0092B-C50C-407E-A947-70E740481C1C}">
                <a14:useLocalDpi xmlns:a14="http://schemas.microsoft.com/office/drawing/2010/main" val="0"/>
              </a:ext>
            </a:extLst>
          </a:blip>
          <a:srcRect t="51585" b="3945"/>
          <a:stretch/>
        </p:blipFill>
        <p:spPr bwMode="auto">
          <a:xfrm>
            <a:off x="458634" y="3044905"/>
            <a:ext cx="4977463" cy="3600400"/>
          </a:xfrm>
          <a:prstGeom prst="rect">
            <a:avLst/>
          </a:prstGeom>
          <a:noFill/>
          <a:ln>
            <a:noFill/>
          </a:ln>
        </p:spPr>
      </p:pic>
      <p:sp>
        <p:nvSpPr>
          <p:cNvPr id="2" name="Прямоугольник 1"/>
          <p:cNvSpPr/>
          <p:nvPr/>
        </p:nvSpPr>
        <p:spPr>
          <a:xfrm>
            <a:off x="5652120" y="2843808"/>
            <a:ext cx="3294112" cy="2123658"/>
          </a:xfrm>
          <a:prstGeom prst="rect">
            <a:avLst/>
          </a:prstGeom>
        </p:spPr>
        <p:txBody>
          <a:bodyPr wrap="square">
            <a:spAutoFit/>
          </a:bodyPr>
          <a:lstStyle/>
          <a:p>
            <a:pPr algn="just"/>
            <a:r>
              <a:rPr lang="ru-RU" sz="1100" dirty="0">
                <a:solidFill>
                  <a:schemeClr val="tx1">
                    <a:lumMod val="95000"/>
                    <a:lumOff val="5000"/>
                  </a:schemeClr>
                </a:solidFill>
                <a:latin typeface="Segoe Print" panose="02000600000000000000" pitchFamily="2" charset="0"/>
              </a:rPr>
              <a:t>(10) в своём тексте </a:t>
            </a:r>
          </a:p>
          <a:p>
            <a:pPr algn="just"/>
            <a:r>
              <a:rPr lang="ru-RU" sz="1100" dirty="0">
                <a:solidFill>
                  <a:schemeClr val="tx1">
                    <a:lumMod val="95000"/>
                    <a:lumOff val="5000"/>
                  </a:schemeClr>
                </a:solidFill>
                <a:latin typeface="Segoe Print" panose="02000600000000000000" pitchFamily="2" charset="0"/>
              </a:rPr>
              <a:t>(16) в этих строчках </a:t>
            </a:r>
          </a:p>
          <a:p>
            <a:pPr algn="just"/>
            <a:r>
              <a:rPr lang="ru-RU" sz="1100" dirty="0">
                <a:solidFill>
                  <a:schemeClr val="tx1">
                    <a:lumMod val="95000"/>
                    <a:lumOff val="5000"/>
                  </a:schemeClr>
                </a:solidFill>
                <a:latin typeface="Segoe Print" panose="02000600000000000000" pitchFamily="2" charset="0"/>
              </a:rPr>
              <a:t>(17-18) очень хорошо передана </a:t>
            </a:r>
          </a:p>
          <a:p>
            <a:pPr algn="just"/>
            <a:r>
              <a:rPr lang="ru-RU" sz="1100" dirty="0">
                <a:solidFill>
                  <a:schemeClr val="tx1">
                    <a:lumMod val="95000"/>
                    <a:lumOff val="5000"/>
                  </a:schemeClr>
                </a:solidFill>
                <a:latin typeface="Segoe Print" panose="02000600000000000000" pitchFamily="2" charset="0"/>
              </a:rPr>
              <a:t>(17-18) передана степень потери для всего Советского Союза </a:t>
            </a:r>
          </a:p>
          <a:p>
            <a:pPr algn="just"/>
            <a:r>
              <a:rPr lang="ru-RU" sz="1100" dirty="0">
                <a:solidFill>
                  <a:schemeClr val="tx1">
                    <a:lumMod val="95000"/>
                    <a:lumOff val="5000"/>
                  </a:schemeClr>
                </a:solidFill>
                <a:latin typeface="Segoe Print" panose="02000600000000000000" pitchFamily="2" charset="0"/>
              </a:rPr>
              <a:t>(17-19) степень неописуема</a:t>
            </a:r>
          </a:p>
          <a:p>
            <a:pPr algn="just"/>
            <a:r>
              <a:rPr lang="ru-RU" sz="1100" dirty="0">
                <a:solidFill>
                  <a:schemeClr val="tx1">
                    <a:lumMod val="95000"/>
                    <a:lumOff val="5000"/>
                  </a:schemeClr>
                </a:solidFill>
                <a:latin typeface="Segoe Print" panose="02000600000000000000" pitchFamily="2" charset="0"/>
              </a:rPr>
              <a:t>(19) по последним предварительным подсчетам </a:t>
            </a:r>
          </a:p>
          <a:p>
            <a:pPr algn="just"/>
            <a:r>
              <a:rPr lang="ru-RU" sz="1100" dirty="0">
                <a:solidFill>
                  <a:schemeClr val="tx1">
                    <a:lumMod val="95000"/>
                    <a:lumOff val="5000"/>
                  </a:schemeClr>
                </a:solidFill>
                <a:latin typeface="Segoe Print" panose="02000600000000000000" pitchFamily="2" charset="0"/>
              </a:rPr>
              <a:t>(20-21) жертв … 26 миллионов (не указаны единицы измерения) </a:t>
            </a:r>
          </a:p>
          <a:p>
            <a:pPr algn="just"/>
            <a:r>
              <a:rPr lang="ru-RU" sz="1100" dirty="0">
                <a:solidFill>
                  <a:schemeClr val="tx1">
                    <a:lumMod val="95000"/>
                    <a:lumOff val="5000"/>
                  </a:schemeClr>
                </a:solidFill>
                <a:latin typeface="Segoe Print" panose="02000600000000000000" pitchFamily="2" charset="0"/>
              </a:rPr>
              <a:t>(22) жертв союзников</a:t>
            </a:r>
          </a:p>
          <a:p>
            <a:pPr algn="just"/>
            <a:r>
              <a:rPr lang="ru-RU" sz="1100" dirty="0">
                <a:solidFill>
                  <a:schemeClr val="tx1">
                    <a:lumMod val="95000"/>
                    <a:lumOff val="5000"/>
                  </a:schemeClr>
                </a:solidFill>
                <a:latin typeface="Segoe Print" panose="02000600000000000000" pitchFamily="2" charset="0"/>
              </a:rPr>
              <a:t>(22) искалеченных людей и судеб</a:t>
            </a:r>
          </a:p>
        </p:txBody>
      </p:sp>
    </p:spTree>
    <p:extLst>
      <p:ext uri="{BB962C8B-B14F-4D97-AF65-F5344CB8AC3E}">
        <p14:creationId xmlns:p14="http://schemas.microsoft.com/office/powerpoint/2010/main" val="44965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87"/>
          <p:cNvSpPr>
            <a:spLocks noChangeArrowheads="1"/>
          </p:cNvSpPr>
          <p:nvPr/>
        </p:nvSpPr>
        <p:spPr bwMode="auto">
          <a:xfrm>
            <a:off x="566738" y="1774826"/>
            <a:ext cx="8210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800" b="1">
                <a:solidFill>
                  <a:srgbClr val="0070C0"/>
                </a:solidFill>
                <a:latin typeface="Garamond" panose="02020404030301010803" pitchFamily="18" charset="0"/>
                <a:ea typeface="Lucida Grande"/>
                <a:cs typeface="Lucida Grande"/>
                <a:sym typeface="Arial" panose="020B0604020202020204" pitchFamily="34" charset="0"/>
              </a:rPr>
              <a:t>ГРАММАТИЧЕСКИЕ И РЕЧЕВЫЕ ОШИБКИ</a:t>
            </a:r>
            <a:endParaRPr lang="ru-RU" altLang="ru-RU" sz="2800" b="1">
              <a:solidFill>
                <a:srgbClr val="0070C0"/>
              </a:solidFill>
              <a:latin typeface="Garamond" panose="02020404030301010803" pitchFamily="18" charset="0"/>
              <a:ea typeface="Lucida Grande"/>
              <a:sym typeface="Arial" panose="020B0604020202020204" pitchFamily="34" charset="0"/>
            </a:endParaRPr>
          </a:p>
        </p:txBody>
      </p:sp>
      <p:sp>
        <p:nvSpPr>
          <p:cNvPr id="11272" name="Shape 89"/>
          <p:cNvSpPr>
            <a:spLocks noChangeArrowheads="1"/>
          </p:cNvSpPr>
          <p:nvPr/>
        </p:nvSpPr>
        <p:spPr bwMode="auto">
          <a:xfrm>
            <a:off x="1931988" y="3240088"/>
            <a:ext cx="6678612" cy="373062"/>
          </a:xfrm>
          <a:prstGeom prst="rect">
            <a:avLst/>
          </a:prstGeom>
          <a:noFill/>
          <a:ln>
            <a:noFill/>
          </a:ln>
        </p:spPr>
        <p:txBody>
          <a:bodyPr lIns="0" tIns="0" rIns="0" bIns="0">
            <a:spAutoFit/>
          </a:bodyPr>
          <a:lstStyle>
            <a:lvl1pPr indent="12700">
              <a:defRPr sz="2400">
                <a:solidFill>
                  <a:srgbClr val="000000"/>
                </a:solidFill>
                <a:latin typeface="Trebuchet MS" panose="020B0603020202020204" pitchFamily="34" charset="0"/>
                <a:ea typeface="Lucida Grande"/>
                <a:cs typeface="Lucida Grande"/>
                <a:sym typeface="Trebuchet MS" panose="020B0603020202020204" pitchFamily="34" charset="0"/>
              </a:defRPr>
            </a:lvl1pPr>
            <a:lvl2pPr marL="742950" indent="-285750">
              <a:defRPr sz="2400">
                <a:solidFill>
                  <a:srgbClr val="000000"/>
                </a:solidFill>
                <a:latin typeface="Trebuchet MS" panose="020B0603020202020204" pitchFamily="34" charset="0"/>
                <a:ea typeface="Lucida Grande"/>
                <a:cs typeface="Lucida Grande"/>
                <a:sym typeface="Trebuchet MS" panose="020B0603020202020204" pitchFamily="34" charset="0"/>
              </a:defRPr>
            </a:lvl2pPr>
            <a:lvl3pPr marL="11430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3pPr>
            <a:lvl4pPr marL="16002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4pPr>
            <a:lvl5pPr marL="2057400" indent="-228600">
              <a:defRPr sz="2400">
                <a:solidFill>
                  <a:srgbClr val="000000"/>
                </a:solidFill>
                <a:latin typeface="Trebuchet MS" panose="020B0603020202020204" pitchFamily="34" charset="0"/>
                <a:ea typeface="Lucida Grande"/>
                <a:cs typeface="Lucida Grande"/>
                <a:sym typeface="Trebuchet MS" panose="020B0603020202020204" pitchFamily="34" charset="0"/>
              </a:defRPr>
            </a:lvl5pPr>
            <a:lvl6pPr marL="25146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6pPr>
            <a:lvl7pPr marL="29718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7pPr>
            <a:lvl8pPr marL="34290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8pPr>
            <a:lvl9pPr marL="3886200" indent="-228600" eaLnBrk="0" fontAlgn="base" hangingPunct="0">
              <a:spcBef>
                <a:spcPct val="0"/>
              </a:spcBef>
              <a:spcAft>
                <a:spcPct val="0"/>
              </a:spcAft>
              <a:defRPr sz="2400">
                <a:solidFill>
                  <a:srgbClr val="000000"/>
                </a:solidFill>
                <a:latin typeface="Trebuchet MS" panose="020B0603020202020204" pitchFamily="34" charset="0"/>
                <a:ea typeface="Lucida Grande"/>
                <a:cs typeface="Lucida Grande"/>
                <a:sym typeface="Trebuchet MS" panose="020B0603020202020204" pitchFamily="34" charset="0"/>
              </a:defRPr>
            </a:lvl9pPr>
          </a:lstStyle>
          <a:p>
            <a:pPr eaLnBrk="1" hangingPunct="1">
              <a:defRPr/>
            </a:pPr>
            <a:endParaRPr lang="ru-RU" altLang="ru-RU" sz="2420" b="1">
              <a:solidFill>
                <a:srgbClr val="3333FF"/>
              </a:solidFill>
              <a:effectLst>
                <a:outerShdw blurRad="38100" dist="38100" dir="2700000" algn="tl">
                  <a:srgbClr val="000000"/>
                </a:outerShdw>
              </a:effectLst>
              <a:latin typeface="Calibri" panose="020F0502020204030204" pitchFamily="34" charset="0"/>
              <a:cs typeface="Arial" panose="020B0604020202020204" pitchFamily="34" charset="0"/>
              <a:sym typeface="Arial" panose="020B0604020202020204" pitchFamily="34" charset="0"/>
            </a:endParaRPr>
          </a:p>
        </p:txBody>
      </p:sp>
      <p:sp>
        <p:nvSpPr>
          <p:cNvPr id="6148" name="Rectangle 5"/>
          <p:cNvSpPr>
            <a:spLocks noChangeArrowheads="1"/>
          </p:cNvSpPr>
          <p:nvPr/>
        </p:nvSpPr>
        <p:spPr bwMode="auto">
          <a:xfrm>
            <a:off x="744539" y="2173288"/>
            <a:ext cx="806132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b="1" smtClean="0">
              <a:cs typeface="Calibri" panose="020F0502020204030204" pitchFamily="34" charset="0"/>
            </a:endParaRPr>
          </a:p>
          <a:p>
            <a:pPr eaLnBrk="1" hangingPunct="1">
              <a:spcBef>
                <a:spcPct val="0"/>
              </a:spcBef>
              <a:buFontTx/>
              <a:buNone/>
            </a:pPr>
            <a:r>
              <a:rPr lang="ru-RU" altLang="ru-RU" sz="2000" b="1" smtClean="0">
                <a:cs typeface="Calibri" panose="020F0502020204030204" pitchFamily="34" charset="0"/>
              </a:rPr>
              <a:t>Грамматическая </a:t>
            </a:r>
            <a:r>
              <a:rPr lang="ru-RU" altLang="ru-RU" sz="2000" b="1">
                <a:cs typeface="Calibri" panose="020F0502020204030204" pitchFamily="34" charset="0"/>
              </a:rPr>
              <a:t>ошибка </a:t>
            </a:r>
            <a:r>
              <a:rPr lang="ru-RU" altLang="ru-RU" sz="2000">
                <a:cs typeface="Calibri" panose="020F0502020204030204" pitchFamily="34" charset="0"/>
              </a:rPr>
              <a:t>– это ошибка в структуре языковой единицы: в структуре слова, словосочетания или предложения; это нарушение какой-либо грамматической нормы: словообразовательной, морфологической, синтаксической. </a:t>
            </a:r>
          </a:p>
          <a:p>
            <a:pPr eaLnBrk="1" hangingPunct="1">
              <a:spcBef>
                <a:spcPct val="0"/>
              </a:spcBef>
              <a:buFontTx/>
              <a:buNone/>
            </a:pPr>
            <a:endParaRPr lang="ru-RU" altLang="ru-RU" sz="2000">
              <a:cs typeface="Calibri" panose="020F0502020204030204" pitchFamily="34" charset="0"/>
            </a:endParaRPr>
          </a:p>
          <a:p>
            <a:pPr eaLnBrk="1" hangingPunct="1">
              <a:spcBef>
                <a:spcPct val="0"/>
              </a:spcBef>
              <a:buFontTx/>
              <a:buNone/>
            </a:pPr>
            <a:r>
              <a:rPr lang="ru-RU" altLang="ru-RU" sz="2000">
                <a:cs typeface="Calibri" panose="020F0502020204030204" pitchFamily="34" charset="0"/>
              </a:rPr>
              <a:t>В отличие от грамматических, </a:t>
            </a:r>
            <a:r>
              <a:rPr lang="ru-RU" altLang="ru-RU" sz="2000" b="1">
                <a:cs typeface="Calibri" panose="020F0502020204030204" pitchFamily="34" charset="0"/>
              </a:rPr>
              <a:t>речевые ошибки </a:t>
            </a:r>
            <a:r>
              <a:rPr lang="ru-RU" altLang="ru-RU" sz="2000">
                <a:cs typeface="Calibri" panose="020F0502020204030204" pitchFamily="34" charset="0"/>
              </a:rPr>
              <a:t>– это ошибки не в построении, не в структуре языковой единицы, а в ее использовании, чаще всего в употреблении слова. </a:t>
            </a:r>
          </a:p>
          <a:p>
            <a:pPr eaLnBrk="1" hangingPunct="1">
              <a:spcBef>
                <a:spcPct val="0"/>
              </a:spcBef>
              <a:buFontTx/>
              <a:buNone/>
            </a:pPr>
            <a:endParaRPr lang="ru-RU" altLang="ru-RU" sz="2000">
              <a:cs typeface="Calibri" panose="020F0502020204030204" pitchFamily="34" charset="0"/>
            </a:endParaRPr>
          </a:p>
          <a:p>
            <a:pPr eaLnBrk="1" hangingPunct="1">
              <a:spcBef>
                <a:spcPct val="0"/>
              </a:spcBef>
              <a:buFontTx/>
              <a:buNone/>
            </a:pPr>
            <a:r>
              <a:rPr lang="ru-RU" altLang="ru-RU" sz="2000">
                <a:cs typeface="Calibri" panose="020F0502020204030204" pitchFamily="34" charset="0"/>
              </a:rPr>
              <a:t>Речевую ошибку можно заметить только в контексте, в этом ее отличие от ошибки грамматической, для обнаружения которой контекст не нужен.</a:t>
            </a:r>
          </a:p>
        </p:txBody>
      </p:sp>
    </p:spTree>
    <p:extLst>
      <p:ext uri="{BB962C8B-B14F-4D97-AF65-F5344CB8AC3E}">
        <p14:creationId xmlns:p14="http://schemas.microsoft.com/office/powerpoint/2010/main" val="1978059969"/>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691680"/>
            <a:ext cx="1863011" cy="584775"/>
          </a:xfrm>
          <a:prstGeom prst="rect">
            <a:avLst/>
          </a:prstGeom>
        </p:spPr>
        <p:txBody>
          <a:bodyPr wrap="none">
            <a:spAutoFit/>
          </a:bodyPr>
          <a:lstStyle/>
          <a:p>
            <a:r>
              <a:rPr lang="ru-RU" b="1" dirty="0"/>
              <a:t>Практика</a:t>
            </a:r>
            <a:endParaRPr lang="ru-RU" dirty="0"/>
          </a:p>
        </p:txBody>
      </p:sp>
      <p:pic>
        <p:nvPicPr>
          <p:cNvPr id="5" name="Рисунок 4"/>
          <p:cNvPicPr/>
          <p:nvPr/>
        </p:nvPicPr>
        <p:blipFill rotWithShape="1">
          <a:blip r:embed="rId2">
            <a:extLst>
              <a:ext uri="{28A0092B-C50C-407E-A947-70E740481C1C}">
                <a14:useLocalDpi xmlns:a14="http://schemas.microsoft.com/office/drawing/2010/main" val="0"/>
              </a:ext>
            </a:extLst>
          </a:blip>
          <a:srcRect t="21363" b="34650"/>
          <a:stretch/>
        </p:blipFill>
        <p:spPr bwMode="auto">
          <a:xfrm>
            <a:off x="323528" y="3131840"/>
            <a:ext cx="4896544" cy="3240360"/>
          </a:xfrm>
          <a:prstGeom prst="rect">
            <a:avLst/>
          </a:prstGeom>
          <a:noFill/>
          <a:ln>
            <a:noFill/>
          </a:ln>
        </p:spPr>
      </p:pic>
    </p:spTree>
    <p:extLst>
      <p:ext uri="{BB962C8B-B14F-4D97-AF65-F5344CB8AC3E}">
        <p14:creationId xmlns:p14="http://schemas.microsoft.com/office/powerpoint/2010/main" val="4040445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691680"/>
            <a:ext cx="1863011" cy="584775"/>
          </a:xfrm>
          <a:prstGeom prst="rect">
            <a:avLst/>
          </a:prstGeom>
        </p:spPr>
        <p:txBody>
          <a:bodyPr wrap="none">
            <a:spAutoFit/>
          </a:bodyPr>
          <a:lstStyle/>
          <a:p>
            <a:r>
              <a:rPr lang="ru-RU" b="1" dirty="0"/>
              <a:t>Практика</a:t>
            </a:r>
            <a:endParaRPr lang="ru-RU" dirty="0"/>
          </a:p>
        </p:txBody>
      </p:sp>
      <p:pic>
        <p:nvPicPr>
          <p:cNvPr id="5" name="Рисунок 4"/>
          <p:cNvPicPr/>
          <p:nvPr/>
        </p:nvPicPr>
        <p:blipFill rotWithShape="1">
          <a:blip r:embed="rId2">
            <a:extLst>
              <a:ext uri="{28A0092B-C50C-407E-A947-70E740481C1C}">
                <a14:useLocalDpi xmlns:a14="http://schemas.microsoft.com/office/drawing/2010/main" val="0"/>
              </a:ext>
            </a:extLst>
          </a:blip>
          <a:srcRect t="21363" b="34650"/>
          <a:stretch/>
        </p:blipFill>
        <p:spPr bwMode="auto">
          <a:xfrm>
            <a:off x="323528" y="3131840"/>
            <a:ext cx="4896544" cy="3240360"/>
          </a:xfrm>
          <a:prstGeom prst="rect">
            <a:avLst/>
          </a:prstGeom>
          <a:noFill/>
          <a:ln>
            <a:noFill/>
          </a:ln>
        </p:spPr>
      </p:pic>
      <p:sp>
        <p:nvSpPr>
          <p:cNvPr id="4" name="Прямоугольник 3"/>
          <p:cNvSpPr/>
          <p:nvPr/>
        </p:nvSpPr>
        <p:spPr>
          <a:xfrm>
            <a:off x="5436096" y="3131841"/>
            <a:ext cx="3222104" cy="1307089"/>
          </a:xfrm>
          <a:prstGeom prst="rect">
            <a:avLst/>
          </a:prstGeom>
        </p:spPr>
        <p:txBody>
          <a:bodyPr wrap="square">
            <a:spAutoFit/>
          </a:bodyPr>
          <a:lstStyle/>
          <a:p>
            <a:pPr algn="just">
              <a:lnSpc>
                <a:spcPct val="115000"/>
              </a:lnSpc>
            </a:pPr>
            <a:endParaRPr lang="ru-RU" sz="1400" dirty="0">
              <a:solidFill>
                <a:schemeClr val="tx1">
                  <a:lumMod val="95000"/>
                  <a:lumOff val="5000"/>
                </a:schemeClr>
              </a:solidFill>
              <a:latin typeface="Segoe Print" panose="02000600000000000000" pitchFamily="2" charset="0"/>
            </a:endParaRPr>
          </a:p>
          <a:p>
            <a:pPr algn="just">
              <a:lnSpc>
                <a:spcPct val="115000"/>
              </a:lnSpc>
            </a:pPr>
            <a:r>
              <a:rPr lang="ru-RU" sz="1100" dirty="0">
                <a:solidFill>
                  <a:schemeClr val="tx1">
                    <a:lumMod val="95000"/>
                    <a:lumOff val="5000"/>
                  </a:schemeClr>
                </a:solidFill>
                <a:latin typeface="Segoe Print" panose="02000600000000000000" pitchFamily="2" charset="0"/>
              </a:rPr>
              <a:t>(23) о чем уж тут говорить </a:t>
            </a:r>
          </a:p>
          <a:p>
            <a:pPr algn="just">
              <a:lnSpc>
                <a:spcPct val="115000"/>
              </a:lnSpc>
            </a:pPr>
            <a:r>
              <a:rPr lang="ru-RU" sz="1100" dirty="0">
                <a:solidFill>
                  <a:schemeClr val="tx1">
                    <a:lumMod val="95000"/>
                    <a:lumOff val="5000"/>
                  </a:schemeClr>
                </a:solidFill>
                <a:latin typeface="Segoe Print" panose="02000600000000000000" pitchFamily="2" charset="0"/>
              </a:rPr>
              <a:t>(28) текст заканчивается очень хорошими словами </a:t>
            </a:r>
          </a:p>
          <a:p>
            <a:pPr algn="just">
              <a:lnSpc>
                <a:spcPct val="115000"/>
              </a:lnSpc>
            </a:pPr>
            <a:r>
              <a:rPr lang="ru-RU" sz="1100" dirty="0">
                <a:solidFill>
                  <a:schemeClr val="tx1">
                    <a:lumMod val="95000"/>
                    <a:lumOff val="5000"/>
                  </a:schemeClr>
                </a:solidFill>
                <a:latin typeface="Segoe Print" panose="02000600000000000000" pitchFamily="2" charset="0"/>
              </a:rPr>
              <a:t>(33) нас призывает </a:t>
            </a:r>
          </a:p>
          <a:p>
            <a:pPr algn="just">
              <a:lnSpc>
                <a:spcPct val="115000"/>
              </a:lnSpc>
            </a:pPr>
            <a:r>
              <a:rPr lang="ru-RU" sz="1100" dirty="0">
                <a:solidFill>
                  <a:schemeClr val="tx1">
                    <a:lumMod val="95000"/>
                    <a:lumOff val="5000"/>
                  </a:schemeClr>
                </a:solidFill>
                <a:latin typeface="Segoe Print" panose="02000600000000000000" pitchFamily="2" charset="0"/>
              </a:rPr>
              <a:t>(34) ведь</a:t>
            </a:r>
          </a:p>
        </p:txBody>
      </p:sp>
    </p:spTree>
    <p:extLst>
      <p:ext uri="{BB962C8B-B14F-4D97-AF65-F5344CB8AC3E}">
        <p14:creationId xmlns:p14="http://schemas.microsoft.com/office/powerpoint/2010/main" val="29267203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2208" y="1691680"/>
            <a:ext cx="1863011" cy="584775"/>
          </a:xfrm>
          <a:prstGeom prst="rect">
            <a:avLst/>
          </a:prstGeom>
        </p:spPr>
        <p:txBody>
          <a:bodyPr wrap="none">
            <a:spAutoFit/>
          </a:bodyPr>
          <a:lstStyle/>
          <a:p>
            <a:r>
              <a:rPr lang="ru-RU" b="1" dirty="0"/>
              <a:t>Практика</a:t>
            </a:r>
            <a:endParaRPr lang="ru-RU" dirty="0"/>
          </a:p>
        </p:txBody>
      </p:sp>
      <p:pic>
        <p:nvPicPr>
          <p:cNvPr id="6" name="Рисунок 5"/>
          <p:cNvPicPr/>
          <p:nvPr/>
        </p:nvPicPr>
        <p:blipFill rotWithShape="1">
          <a:blip r:embed="rId2">
            <a:extLst>
              <a:ext uri="{28A0092B-C50C-407E-A947-70E740481C1C}">
                <a14:useLocalDpi xmlns:a14="http://schemas.microsoft.com/office/drawing/2010/main" val="0"/>
              </a:ext>
            </a:extLst>
          </a:blip>
          <a:srcRect t="65235"/>
          <a:stretch/>
        </p:blipFill>
        <p:spPr bwMode="auto">
          <a:xfrm>
            <a:off x="539552" y="3275856"/>
            <a:ext cx="4608512" cy="3096344"/>
          </a:xfrm>
          <a:prstGeom prst="rect">
            <a:avLst/>
          </a:prstGeom>
          <a:noFill/>
          <a:ln>
            <a:noFill/>
          </a:ln>
        </p:spPr>
      </p:pic>
    </p:spTree>
    <p:extLst>
      <p:ext uri="{BB962C8B-B14F-4D97-AF65-F5344CB8AC3E}">
        <p14:creationId xmlns:p14="http://schemas.microsoft.com/office/powerpoint/2010/main" val="5069577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691680"/>
            <a:ext cx="1863011" cy="584775"/>
          </a:xfrm>
          <a:prstGeom prst="rect">
            <a:avLst/>
          </a:prstGeom>
        </p:spPr>
        <p:txBody>
          <a:bodyPr wrap="none">
            <a:spAutoFit/>
          </a:bodyPr>
          <a:lstStyle/>
          <a:p>
            <a:r>
              <a:rPr lang="ru-RU" b="1" dirty="0"/>
              <a:t>Практика</a:t>
            </a:r>
            <a:endParaRPr lang="ru-RU" dirty="0"/>
          </a:p>
        </p:txBody>
      </p:sp>
      <p:pic>
        <p:nvPicPr>
          <p:cNvPr id="6" name="Рисунок 5"/>
          <p:cNvPicPr/>
          <p:nvPr/>
        </p:nvPicPr>
        <p:blipFill rotWithShape="1">
          <a:blip r:embed="rId2">
            <a:extLst>
              <a:ext uri="{28A0092B-C50C-407E-A947-70E740481C1C}">
                <a14:useLocalDpi xmlns:a14="http://schemas.microsoft.com/office/drawing/2010/main" val="0"/>
              </a:ext>
            </a:extLst>
          </a:blip>
          <a:srcRect t="65235"/>
          <a:stretch/>
        </p:blipFill>
        <p:spPr bwMode="auto">
          <a:xfrm>
            <a:off x="539552" y="3275856"/>
            <a:ext cx="4608512" cy="3096344"/>
          </a:xfrm>
          <a:prstGeom prst="rect">
            <a:avLst/>
          </a:prstGeom>
          <a:noFill/>
          <a:ln>
            <a:noFill/>
          </a:ln>
        </p:spPr>
      </p:pic>
      <p:sp>
        <p:nvSpPr>
          <p:cNvPr id="2" name="Прямоугольник 1"/>
          <p:cNvSpPr/>
          <p:nvPr/>
        </p:nvSpPr>
        <p:spPr>
          <a:xfrm>
            <a:off x="5436096" y="3085899"/>
            <a:ext cx="3312368" cy="1826654"/>
          </a:xfrm>
          <a:prstGeom prst="rect">
            <a:avLst/>
          </a:prstGeom>
        </p:spPr>
        <p:txBody>
          <a:bodyPr wrap="square">
            <a:spAutoFit/>
          </a:bodyPr>
          <a:lstStyle/>
          <a:p>
            <a:pPr algn="just">
              <a:lnSpc>
                <a:spcPct val="115000"/>
              </a:lnSpc>
              <a:spcBef>
                <a:spcPts val="3000"/>
              </a:spcBef>
            </a:pPr>
            <a:r>
              <a:rPr lang="ru-RU" sz="1400" dirty="0">
                <a:solidFill>
                  <a:schemeClr val="tx1">
                    <a:lumMod val="95000"/>
                    <a:lumOff val="5000"/>
                  </a:schemeClr>
                </a:solidFill>
                <a:latin typeface="Segoe Print" panose="02000600000000000000" pitchFamily="2" charset="0"/>
              </a:rPr>
              <a:t>(36) с вышеизложенной позицией (37) о Войне нужно писать после её окончания (искажена логика предложения) (37-40) о войне … войну … война (41) это очень хорошо показано в </a:t>
            </a:r>
            <a:r>
              <a:rPr lang="ru-RU" sz="1400" dirty="0" err="1">
                <a:solidFill>
                  <a:schemeClr val="tx1">
                    <a:lumMod val="95000"/>
                    <a:lumOff val="5000"/>
                  </a:schemeClr>
                </a:solidFill>
                <a:latin typeface="Segoe Print" panose="02000600000000000000" pitchFamily="2" charset="0"/>
              </a:rPr>
              <a:t>в</a:t>
            </a:r>
            <a:r>
              <a:rPr lang="ru-RU" sz="1400" dirty="0">
                <a:solidFill>
                  <a:schemeClr val="tx1">
                    <a:lumMod val="95000"/>
                    <a:lumOff val="5000"/>
                  </a:schemeClr>
                </a:solidFill>
                <a:latin typeface="Segoe Print" panose="02000600000000000000" pitchFamily="2" charset="0"/>
              </a:rPr>
              <a:t> фильме и книге</a:t>
            </a:r>
          </a:p>
        </p:txBody>
      </p:sp>
    </p:spTree>
    <p:extLst>
      <p:ext uri="{BB962C8B-B14F-4D97-AF65-F5344CB8AC3E}">
        <p14:creationId xmlns:p14="http://schemas.microsoft.com/office/powerpoint/2010/main" val="5107506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1691680"/>
            <a:ext cx="1863011" cy="584775"/>
          </a:xfrm>
          <a:prstGeom prst="rect">
            <a:avLst/>
          </a:prstGeom>
        </p:spPr>
        <p:txBody>
          <a:bodyPr wrap="none">
            <a:spAutoFit/>
          </a:bodyPr>
          <a:lstStyle/>
          <a:p>
            <a:r>
              <a:rPr lang="ru-RU" b="1" dirty="0"/>
              <a:t>Практика</a:t>
            </a:r>
            <a:endParaRPr lang="ru-RU" dirty="0"/>
          </a:p>
        </p:txBody>
      </p:sp>
      <p:pic>
        <p:nvPicPr>
          <p:cNvPr id="2" name="Рисунок 1"/>
          <p:cNvPicPr>
            <a:picLocks noChangeAspect="1"/>
          </p:cNvPicPr>
          <p:nvPr/>
        </p:nvPicPr>
        <p:blipFill rotWithShape="1">
          <a:blip r:embed="rId2"/>
          <a:srcRect t="21623" b="33467"/>
          <a:stretch/>
        </p:blipFill>
        <p:spPr>
          <a:xfrm>
            <a:off x="251520" y="3069124"/>
            <a:ext cx="4716680" cy="3015044"/>
          </a:xfrm>
          <a:prstGeom prst="rect">
            <a:avLst/>
          </a:prstGeom>
        </p:spPr>
      </p:pic>
    </p:spTree>
    <p:extLst>
      <p:ext uri="{BB962C8B-B14F-4D97-AF65-F5344CB8AC3E}">
        <p14:creationId xmlns:p14="http://schemas.microsoft.com/office/powerpoint/2010/main" val="27705760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691680"/>
            <a:ext cx="1863011" cy="584775"/>
          </a:xfrm>
          <a:prstGeom prst="rect">
            <a:avLst/>
          </a:prstGeom>
        </p:spPr>
        <p:txBody>
          <a:bodyPr wrap="none">
            <a:spAutoFit/>
          </a:bodyPr>
          <a:lstStyle/>
          <a:p>
            <a:r>
              <a:rPr lang="ru-RU" b="1" dirty="0"/>
              <a:t>Практика</a:t>
            </a:r>
            <a:endParaRPr lang="ru-RU" dirty="0"/>
          </a:p>
        </p:txBody>
      </p:sp>
      <p:pic>
        <p:nvPicPr>
          <p:cNvPr id="2" name="Рисунок 1"/>
          <p:cNvPicPr>
            <a:picLocks noChangeAspect="1"/>
          </p:cNvPicPr>
          <p:nvPr/>
        </p:nvPicPr>
        <p:blipFill rotWithShape="1">
          <a:blip r:embed="rId2"/>
          <a:srcRect t="21623" b="33467"/>
          <a:stretch/>
        </p:blipFill>
        <p:spPr>
          <a:xfrm>
            <a:off x="251520" y="3069124"/>
            <a:ext cx="4716680" cy="3015044"/>
          </a:xfrm>
          <a:prstGeom prst="rect">
            <a:avLst/>
          </a:prstGeom>
        </p:spPr>
      </p:pic>
      <p:sp>
        <p:nvSpPr>
          <p:cNvPr id="4" name="Прямоугольник 3"/>
          <p:cNvSpPr/>
          <p:nvPr/>
        </p:nvSpPr>
        <p:spPr>
          <a:xfrm>
            <a:off x="5364088" y="3275857"/>
            <a:ext cx="3312368" cy="1059329"/>
          </a:xfrm>
          <a:prstGeom prst="rect">
            <a:avLst/>
          </a:prstGeom>
        </p:spPr>
        <p:txBody>
          <a:bodyPr wrap="square">
            <a:spAutoFit/>
          </a:bodyPr>
          <a:lstStyle/>
          <a:p>
            <a:pPr algn="just">
              <a:lnSpc>
                <a:spcPct val="115000"/>
              </a:lnSpc>
              <a:spcBef>
                <a:spcPts val="3000"/>
              </a:spcBef>
            </a:pPr>
            <a:r>
              <a:rPr lang="ru-RU" sz="1100" dirty="0">
                <a:solidFill>
                  <a:schemeClr val="tx1">
                    <a:lumMod val="95000"/>
                    <a:lumOff val="5000"/>
                  </a:schemeClr>
                </a:solidFill>
                <a:latin typeface="Segoe Print" panose="02000600000000000000" pitchFamily="2" charset="0"/>
              </a:rPr>
              <a:t>(45) с сыном главы лагеря (46) он еще не понимал (кто?) (48) трансформируется </a:t>
            </a:r>
            <a:r>
              <a:rPr lang="ru-RU" sz="1100" dirty="0" err="1">
                <a:solidFill>
                  <a:schemeClr val="tx1">
                    <a:lumMod val="95000"/>
                    <a:lumOff val="5000"/>
                  </a:schemeClr>
                </a:solidFill>
                <a:latin typeface="Segoe Print" panose="02000600000000000000" pitchFamily="2" charset="0"/>
              </a:rPr>
              <a:t>Шмуэль</a:t>
            </a:r>
            <a:r>
              <a:rPr lang="ru-RU" sz="1100" dirty="0">
                <a:solidFill>
                  <a:schemeClr val="tx1">
                    <a:lumMod val="95000"/>
                    <a:lumOff val="5000"/>
                  </a:schemeClr>
                </a:solidFill>
                <a:latin typeface="Segoe Print" panose="02000600000000000000" pitchFamily="2" charset="0"/>
              </a:rPr>
              <a:t> (50) праздник .. Праздновать (</a:t>
            </a:r>
            <a:r>
              <a:rPr lang="en-US" sz="1100" dirty="0">
                <a:solidFill>
                  <a:schemeClr val="tx1">
                    <a:lumMod val="95000"/>
                    <a:lumOff val="5000"/>
                  </a:schemeClr>
                </a:solidFill>
                <a:latin typeface="Segoe Print" panose="02000600000000000000" pitchFamily="2" charset="0"/>
              </a:rPr>
              <a:t>54</a:t>
            </a:r>
            <a:r>
              <a:rPr lang="ru-RU" sz="1100" dirty="0">
                <a:solidFill>
                  <a:schemeClr val="tx1">
                    <a:lumMod val="95000"/>
                    <a:lumOff val="5000"/>
                  </a:schemeClr>
                </a:solidFill>
                <a:latin typeface="Segoe Print" panose="02000600000000000000" pitchFamily="2" charset="0"/>
              </a:rPr>
              <a:t>)</a:t>
            </a:r>
            <a:r>
              <a:rPr lang="en-US" sz="1100" dirty="0">
                <a:solidFill>
                  <a:schemeClr val="tx1">
                    <a:lumMod val="95000"/>
                    <a:lumOff val="5000"/>
                  </a:schemeClr>
                </a:solidFill>
                <a:latin typeface="Segoe Print" panose="02000600000000000000" pitchFamily="2" charset="0"/>
              </a:rPr>
              <a:t> </a:t>
            </a:r>
            <a:r>
              <a:rPr lang="en-US" sz="1100" dirty="0" err="1">
                <a:solidFill>
                  <a:schemeClr val="tx1">
                    <a:lumMod val="95000"/>
                    <a:lumOff val="5000"/>
                  </a:schemeClr>
                </a:solidFill>
                <a:latin typeface="Segoe Print" panose="02000600000000000000" pitchFamily="2" charset="0"/>
              </a:rPr>
              <a:t>тому</a:t>
            </a:r>
            <a:r>
              <a:rPr lang="en-US" sz="1100" dirty="0">
                <a:solidFill>
                  <a:schemeClr val="tx1">
                    <a:lumMod val="95000"/>
                    <a:lumOff val="5000"/>
                  </a:schemeClr>
                </a:solidFill>
                <a:latin typeface="Segoe Print" panose="02000600000000000000" pitchFamily="2" charset="0"/>
              </a:rPr>
              <a:t> … </a:t>
            </a:r>
            <a:r>
              <a:rPr lang="en-US" sz="1100" dirty="0" err="1">
                <a:solidFill>
                  <a:schemeClr val="tx1">
                    <a:lumMod val="95000"/>
                    <a:lumOff val="5000"/>
                  </a:schemeClr>
                </a:solidFill>
                <a:latin typeface="Segoe Print" panose="02000600000000000000" pitchFamily="2" charset="0"/>
              </a:rPr>
              <a:t>тот</a:t>
            </a:r>
            <a:endParaRPr lang="ru-RU" sz="1100" dirty="0">
              <a:solidFill>
                <a:schemeClr val="tx1">
                  <a:lumMod val="95000"/>
                  <a:lumOff val="5000"/>
                </a:schemeClr>
              </a:solidFill>
              <a:latin typeface="Segoe Print" panose="02000600000000000000" pitchFamily="2" charset="0"/>
            </a:endParaRPr>
          </a:p>
          <a:p>
            <a:pPr algn="just">
              <a:lnSpc>
                <a:spcPct val="115000"/>
              </a:lnSpc>
            </a:pPr>
            <a:r>
              <a:rPr lang="ru-RU" sz="1100" dirty="0">
                <a:solidFill>
                  <a:schemeClr val="tx1">
                    <a:lumMod val="95000"/>
                    <a:lumOff val="5000"/>
                  </a:schemeClr>
                </a:solidFill>
                <a:latin typeface="Segoe Print" panose="02000600000000000000" pitchFamily="2" charset="0"/>
              </a:rPr>
              <a:t>(</a:t>
            </a:r>
            <a:r>
              <a:rPr lang="en-US" sz="1100" dirty="0">
                <a:solidFill>
                  <a:schemeClr val="tx1">
                    <a:lumMod val="95000"/>
                    <a:lumOff val="5000"/>
                  </a:schemeClr>
                </a:solidFill>
                <a:latin typeface="Segoe Print" panose="02000600000000000000" pitchFamily="2" charset="0"/>
              </a:rPr>
              <a:t>55-57</a:t>
            </a:r>
            <a:r>
              <a:rPr lang="ru-RU" sz="1100" dirty="0">
                <a:solidFill>
                  <a:schemeClr val="tx1">
                    <a:lumMod val="95000"/>
                    <a:lumOff val="5000"/>
                  </a:schemeClr>
                </a:solidFill>
                <a:latin typeface="Segoe Print" panose="02000600000000000000" pitchFamily="2" charset="0"/>
              </a:rPr>
              <a:t>)</a:t>
            </a:r>
            <a:r>
              <a:rPr lang="en-US" sz="1100" dirty="0">
                <a:solidFill>
                  <a:schemeClr val="tx1">
                    <a:lumMod val="95000"/>
                    <a:lumOff val="5000"/>
                  </a:schemeClr>
                </a:solidFill>
                <a:latin typeface="Segoe Print" panose="02000600000000000000" pitchFamily="2" charset="0"/>
              </a:rPr>
              <a:t> </a:t>
            </a:r>
            <a:r>
              <a:rPr lang="en-US" sz="1100" dirty="0" err="1">
                <a:solidFill>
                  <a:schemeClr val="tx1">
                    <a:lumMod val="95000"/>
                    <a:lumOff val="5000"/>
                  </a:schemeClr>
                </a:solidFill>
                <a:latin typeface="Segoe Print" panose="02000600000000000000" pitchFamily="2" charset="0"/>
              </a:rPr>
              <a:t>заполненные</a:t>
            </a:r>
            <a:r>
              <a:rPr lang="en-US" sz="1100" dirty="0">
                <a:solidFill>
                  <a:schemeClr val="tx1">
                    <a:lumMod val="95000"/>
                    <a:lumOff val="5000"/>
                  </a:schemeClr>
                </a:solidFill>
                <a:latin typeface="Segoe Print" panose="02000600000000000000" pitchFamily="2" charset="0"/>
              </a:rPr>
              <a:t> … </a:t>
            </a:r>
            <a:r>
              <a:rPr lang="en-US" sz="1100" dirty="0" err="1">
                <a:solidFill>
                  <a:schemeClr val="tx1">
                    <a:lumMod val="95000"/>
                    <a:lumOff val="5000"/>
                  </a:schemeClr>
                </a:solidFill>
                <a:latin typeface="Segoe Print" panose="02000600000000000000" pitchFamily="2" charset="0"/>
              </a:rPr>
              <a:t>заполненные</a:t>
            </a:r>
            <a:endParaRPr lang="ru-RU" sz="1100" dirty="0">
              <a:solidFill>
                <a:schemeClr val="tx1">
                  <a:lumMod val="95000"/>
                  <a:lumOff val="5000"/>
                </a:schemeClr>
              </a:solidFill>
              <a:latin typeface="Segoe Print" panose="02000600000000000000" pitchFamily="2" charset="0"/>
            </a:endParaRPr>
          </a:p>
        </p:txBody>
      </p:sp>
    </p:spTree>
    <p:extLst>
      <p:ext uri="{BB962C8B-B14F-4D97-AF65-F5344CB8AC3E}">
        <p14:creationId xmlns:p14="http://schemas.microsoft.com/office/powerpoint/2010/main" val="30624327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763688"/>
            <a:ext cx="8136904" cy="5262979"/>
          </a:xfrm>
          <a:prstGeom prst="rect">
            <a:avLst/>
          </a:prstGeom>
        </p:spPr>
        <p:txBody>
          <a:bodyPr wrap="square">
            <a:spAutoFit/>
          </a:bodyPr>
          <a:lstStyle/>
          <a:p>
            <a:r>
              <a:rPr lang="ru-RU" sz="2400" smtClean="0">
                <a:latin typeface="Segoe Script" panose="030B0504020000000003" pitchFamily="66" charset="0"/>
              </a:rPr>
              <a:t>В </a:t>
            </a:r>
            <a:r>
              <a:rPr lang="ru-RU" sz="2400" dirty="0" err="1">
                <a:latin typeface="Segoe Script" panose="030B0504020000000003" pitchFamily="66" charset="0"/>
              </a:rPr>
              <a:t>чём</a:t>
            </a:r>
            <a:r>
              <a:rPr lang="ru-RU" sz="2400" dirty="0">
                <a:latin typeface="Segoe Script" panose="030B0504020000000003" pitchFamily="66" charset="0"/>
              </a:rPr>
              <a:t> настоящая любовь? Именно эта проблема находится в центре внимания </a:t>
            </a:r>
            <a:r>
              <a:rPr lang="ru-RU" sz="2400">
                <a:latin typeface="Segoe Script" panose="030B0504020000000003" pitchFamily="66" charset="0"/>
              </a:rPr>
              <a:t>Юрия </a:t>
            </a:r>
            <a:r>
              <a:rPr lang="ru-RU" sz="2400" smtClean="0">
                <a:latin typeface="Segoe Script" panose="030B0504020000000003" pitchFamily="66" charset="0"/>
              </a:rPr>
              <a:t>Алексеевича. </a:t>
            </a:r>
            <a:endParaRPr lang="ru-RU" sz="2400" dirty="0">
              <a:latin typeface="Segoe Script" panose="030B0504020000000003" pitchFamily="66" charset="0"/>
            </a:endParaRPr>
          </a:p>
          <a:p>
            <a:r>
              <a:rPr lang="ru-RU" sz="2400" dirty="0">
                <a:latin typeface="Segoe Script" panose="030B0504020000000003" pitchFamily="66" charset="0"/>
              </a:rPr>
              <a:t>Рассуждая над этим вопросом, автор отмечает ответ Жени при диалоге с главным героем. В этом примере мы видим, что настоящая любовь, даже если она не взаимная, всё равно с течением времени продолжает существовать. Далее Нагибин, чтобы показать, что истинная любовь не имеет срока годности и продолжительности по времени, обращает внимание на исполнение </a:t>
            </a:r>
            <a:r>
              <a:rPr lang="ru-RU" sz="2400" dirty="0" err="1">
                <a:latin typeface="Segoe Script" panose="030B0504020000000003" pitchFamily="66" charset="0"/>
              </a:rPr>
              <a:t>Серёжеи</a:t>
            </a:r>
            <a:r>
              <a:rPr lang="ru-RU" sz="2400" dirty="0">
                <a:latin typeface="Segoe Script" panose="030B0504020000000003" pitchFamily="66" charset="0"/>
              </a:rPr>
              <a:t>̆ данного им обещания.</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309795799"/>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763688"/>
            <a:ext cx="8136904" cy="5262979"/>
          </a:xfrm>
          <a:prstGeom prst="rect">
            <a:avLst/>
          </a:prstGeom>
        </p:spPr>
        <p:txBody>
          <a:bodyPr wrap="square">
            <a:spAutoFit/>
          </a:bodyPr>
          <a:lstStyle/>
          <a:p>
            <a:r>
              <a:rPr lang="ru-RU" sz="2400" smtClean="0">
                <a:latin typeface="Segoe Script" panose="030B0504020000000003" pitchFamily="66" charset="0"/>
              </a:rPr>
              <a:t>В </a:t>
            </a:r>
            <a:r>
              <a:rPr lang="ru-RU" sz="2400" dirty="0" err="1">
                <a:latin typeface="Segoe Script" panose="030B0504020000000003" pitchFamily="66" charset="0"/>
              </a:rPr>
              <a:t>чём</a:t>
            </a:r>
            <a:r>
              <a:rPr lang="ru-RU" sz="2400" dirty="0">
                <a:latin typeface="Segoe Script" panose="030B0504020000000003" pitchFamily="66" charset="0"/>
              </a:rPr>
              <a:t> настоящая любовь? Именно эта проблема находится в центре внимания </a:t>
            </a:r>
            <a:r>
              <a:rPr lang="ru-RU" sz="2400">
                <a:latin typeface="Segoe Script" panose="030B0504020000000003" pitchFamily="66" charset="0"/>
              </a:rPr>
              <a:t>Юрия </a:t>
            </a:r>
            <a:r>
              <a:rPr lang="ru-RU" sz="2400" smtClean="0">
                <a:latin typeface="Segoe Script" panose="030B0504020000000003" pitchFamily="66" charset="0"/>
              </a:rPr>
              <a:t>Алексеевича. </a:t>
            </a:r>
            <a:endParaRPr lang="ru-RU" sz="2400" dirty="0">
              <a:latin typeface="Segoe Script" panose="030B0504020000000003" pitchFamily="66" charset="0"/>
            </a:endParaRPr>
          </a:p>
          <a:p>
            <a:r>
              <a:rPr lang="ru-RU" sz="2400" dirty="0">
                <a:latin typeface="Segoe Script" panose="030B0504020000000003" pitchFamily="66" charset="0"/>
              </a:rPr>
              <a:t>Рассуждая над этим вопросом, автор отмечает ответ Жени при диалоге с главным героем. В этом примере мы видим, что настоящая любовь, даже если она не взаимная, всё равно с течением времени продолжает существовать. Далее Нагибин, чтобы показать, что истинная любовь не имеет срока годности и продолжительности по времени, обращает внимание на исполнение </a:t>
            </a:r>
            <a:r>
              <a:rPr lang="ru-RU" sz="2400" dirty="0" err="1">
                <a:latin typeface="Segoe Script" panose="030B0504020000000003" pitchFamily="66" charset="0"/>
              </a:rPr>
              <a:t>Серёжеи</a:t>
            </a:r>
            <a:r>
              <a:rPr lang="ru-RU" sz="2400" dirty="0">
                <a:latin typeface="Segoe Script" panose="030B0504020000000003" pitchFamily="66" charset="0"/>
              </a:rPr>
              <a:t>̆ данного им обещания.</a:t>
            </a: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882523610"/>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763688"/>
            <a:ext cx="8352928" cy="3785652"/>
          </a:xfrm>
          <a:prstGeom prst="rect">
            <a:avLst/>
          </a:prstGeom>
        </p:spPr>
        <p:txBody>
          <a:bodyPr wrap="square">
            <a:spAutoFit/>
          </a:bodyPr>
          <a:lstStyle/>
          <a:p>
            <a:r>
              <a:rPr lang="ru-RU" sz="2400" smtClean="0">
                <a:latin typeface="Segoe Script" panose="030B0504020000000003" pitchFamily="66" charset="0"/>
              </a:rPr>
              <a:t>Перед </a:t>
            </a:r>
            <a:r>
              <a:rPr lang="ru-RU" sz="2400" dirty="0">
                <a:latin typeface="Segoe Script" panose="030B0504020000000003" pitchFamily="66" charset="0"/>
              </a:rPr>
              <a:t>автором стоит проблема в том, что многие не ценят память так, как ее ценят другие. Ведь память –  это ценность прожитой жизни. Не было бы памяти, никто бы не знал о прошлом. И как бы человек набрался бы опыта? Будь положительный или отрицательный. Цените память, ведь в мире больше беспамятных людей, которые даже не знают историю своей Родины</a:t>
            </a:r>
            <a:r>
              <a:rPr lang="ru-RU" sz="2400">
                <a:latin typeface="Segoe Script" panose="030B0504020000000003" pitchFamily="66" charset="0"/>
              </a:rPr>
              <a:t>. </a:t>
            </a:r>
            <a:endParaRPr lang="ru-RU" sz="2400" dirty="0">
              <a:latin typeface="Segoe Script" panose="030B0504020000000003" pitchFamily="66" charset="0"/>
            </a:endParaRP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554637132"/>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35696"/>
            <a:ext cx="8352928" cy="2677656"/>
          </a:xfrm>
          <a:prstGeom prst="rect">
            <a:avLst/>
          </a:prstGeom>
        </p:spPr>
        <p:txBody>
          <a:bodyPr wrap="square">
            <a:spAutoFit/>
          </a:bodyPr>
          <a:lstStyle/>
          <a:p>
            <a:r>
              <a:rPr lang="ru-RU" sz="2400" smtClean="0">
                <a:latin typeface="Segoe Script" panose="030B0504020000000003" pitchFamily="66" charset="0"/>
              </a:rPr>
              <a:t>Давайте </a:t>
            </a:r>
            <a:r>
              <a:rPr lang="ru-RU" sz="2400" dirty="0">
                <a:latin typeface="Segoe Script" panose="030B0504020000000003" pitchFamily="66" charset="0"/>
              </a:rPr>
              <a:t>затронем прошлое? Мало кто помнит поступок партизанки во время Великой Отечественной войны. Защищая сельчан, она подвергла себя пыткам солдат фашистской Германии. Ее вывели босиком в жуткий мороз, и она стояла до последнего, защищая Родину и </a:t>
            </a:r>
            <a:r>
              <a:rPr lang="ru-RU" sz="2400">
                <a:latin typeface="Segoe Script" panose="030B0504020000000003" pitchFamily="66" charset="0"/>
              </a:rPr>
              <a:t>жителей </a:t>
            </a:r>
            <a:r>
              <a:rPr lang="ru-RU" sz="2400" smtClean="0">
                <a:latin typeface="Segoe Script" panose="030B0504020000000003" pitchFamily="66" charset="0"/>
              </a:rPr>
              <a:t>села.</a:t>
            </a:r>
            <a:endParaRPr lang="ru-RU" sz="2400" dirty="0">
              <a:latin typeface="Segoe Script" panose="030B0504020000000003" pitchFamily="66" charset="0"/>
            </a:endParaRP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83371752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hape 87"/>
          <p:cNvSpPr>
            <a:spLocks noChangeArrowheads="1"/>
          </p:cNvSpPr>
          <p:nvPr/>
        </p:nvSpPr>
        <p:spPr bwMode="auto">
          <a:xfrm>
            <a:off x="1908176" y="1476376"/>
            <a:ext cx="6911975" cy="860425"/>
          </a:xfrm>
          <a:prstGeom prst="rect">
            <a:avLst/>
          </a:prstGeom>
          <a:noFill/>
          <a:ln>
            <a:noFill/>
          </a:ln>
        </p:spPr>
        <p:txBody>
          <a:bodyPr lIns="0" tIns="0" rIns="0" bIns="0">
            <a:spAutoFit/>
          </a:bodyPr>
          <a:lstStyle>
            <a:lvl1pPr indent="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ru-RU" altLang="ru-RU" b="1" dirty="0">
                <a:solidFill>
                  <a:srgbClr val="0070C0"/>
                </a:solidFill>
                <a:latin typeface="Garamond" panose="02020404030301010803" pitchFamily="18" charset="0"/>
                <a:ea typeface="Lucida Grande"/>
                <a:cs typeface="Lucida Grande"/>
                <a:sym typeface="Arial" panose="020B0604020202020204" pitchFamily="34" charset="0"/>
              </a:rPr>
              <a:t>К10  РЕЧЕВЫЕ ОШИБКИ</a:t>
            </a:r>
          </a:p>
          <a:p>
            <a:pPr eaLnBrk="1" hangingPunct="1">
              <a:spcBef>
                <a:spcPct val="0"/>
              </a:spcBef>
              <a:buFontTx/>
              <a:buNone/>
              <a:defRPr/>
            </a:pPr>
            <a:endParaRPr lang="ru-RU" altLang="ru-RU" sz="2400" b="1" u="sng" dirty="0">
              <a:solidFill>
                <a:schemeClr val="bg1"/>
              </a:solidFill>
              <a:effectLst>
                <a:outerShdw blurRad="38100" dist="38100" dir="2700000" algn="tl">
                  <a:srgbClr val="C0C0C0"/>
                </a:outerShdw>
              </a:effectLst>
              <a:latin typeface="Times New Roman" panose="02020603050405020304" pitchFamily="18" charset="0"/>
              <a:ea typeface="Lucida Grande"/>
              <a:sym typeface="Arial" panose="020B0604020202020204" pitchFamily="34" charset="0"/>
            </a:endParaRPr>
          </a:p>
        </p:txBody>
      </p:sp>
      <p:graphicFrame>
        <p:nvGraphicFramePr>
          <p:cNvPr id="35871" name="Group 31"/>
          <p:cNvGraphicFramePr>
            <a:graphicFrameLocks noGrp="1"/>
          </p:cNvGraphicFramePr>
          <p:nvPr>
            <p:extLst>
              <p:ext uri="{D42A27DB-BD31-4B8C-83A1-F6EECF244321}">
                <p14:modId xmlns:p14="http://schemas.microsoft.com/office/powerpoint/2010/main" val="3224421742"/>
              </p:ext>
            </p:extLst>
          </p:nvPr>
        </p:nvGraphicFramePr>
        <p:xfrm>
          <a:off x="395288" y="2124075"/>
          <a:ext cx="8424862" cy="5543550"/>
        </p:xfrm>
        <a:graphic>
          <a:graphicData uri="http://schemas.openxmlformats.org/drawingml/2006/table">
            <a:tbl>
              <a:tblPr/>
              <a:tblGrid>
                <a:gridCol w="462596">
                  <a:extLst>
                    <a:ext uri="{9D8B030D-6E8A-4147-A177-3AD203B41FA5}">
                      <a16:colId xmlns:a16="http://schemas.microsoft.com/office/drawing/2014/main" val="20000"/>
                    </a:ext>
                  </a:extLst>
                </a:gridCol>
                <a:gridCol w="3557086">
                  <a:extLst>
                    <a:ext uri="{9D8B030D-6E8A-4147-A177-3AD203B41FA5}">
                      <a16:colId xmlns:a16="http://schemas.microsoft.com/office/drawing/2014/main" val="20001"/>
                    </a:ext>
                  </a:extLst>
                </a:gridCol>
                <a:gridCol w="4405180">
                  <a:extLst>
                    <a:ext uri="{9D8B030D-6E8A-4147-A177-3AD203B41FA5}">
                      <a16:colId xmlns:a16="http://schemas.microsoft.com/office/drawing/2014/main" val="20002"/>
                    </a:ext>
                  </a:extLst>
                </a:gridCol>
              </a:tblGrid>
              <a:tr h="45639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rPr>
                        <a:t>№</a:t>
                      </a: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rPr>
                        <a:t>Вид ошибки</a:t>
                      </a: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Примеры</a:t>
                      </a: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741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1</a:t>
                      </a: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chemeClr val="tx1"/>
                          </a:solidFill>
                          <a:effectLst/>
                          <a:latin typeface="+mj-lt"/>
                          <a:cs typeface="Arial" panose="020B0604020202020204" pitchFamily="34" charset="0"/>
                        </a:rPr>
                        <a:t>Употребление слова в несвойственном ему значении</a:t>
                      </a:r>
                      <a:r>
                        <a:rPr kumimoji="0" lang="ru-RU" altLang="ru-RU" sz="2000" b="0" i="0" u="none" strike="noStrike" cap="none" normalizeH="0" baseline="0" dirty="0">
                          <a:ln>
                            <a:noFill/>
                          </a:ln>
                          <a:solidFill>
                            <a:schemeClr val="tx1"/>
                          </a:solidFill>
                          <a:effectLst/>
                          <a:latin typeface="+mj-lt"/>
                          <a:cs typeface="Arial" panose="020B0604020202020204" pitchFamily="34" charset="0"/>
                        </a:rPr>
                        <a:t> </a:t>
                      </a: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chemeClr val="tx1"/>
                          </a:solidFill>
                          <a:effectLst/>
                          <a:latin typeface="+mj-lt"/>
                          <a:cs typeface="Arial" panose="020B0604020202020204" pitchFamily="34" charset="0"/>
                        </a:rPr>
                        <a:t>Мы были </a:t>
                      </a:r>
                      <a:r>
                        <a:rPr kumimoji="0" lang="ru-RU" altLang="ru-RU" sz="2000" b="1" i="0" u="none" strike="noStrike" cap="none" normalizeH="0" baseline="0" dirty="0">
                          <a:ln>
                            <a:noFill/>
                          </a:ln>
                          <a:solidFill>
                            <a:schemeClr val="tx1"/>
                          </a:solidFill>
                          <a:effectLst/>
                          <a:latin typeface="+mj-lt"/>
                          <a:cs typeface="Arial" panose="020B0604020202020204" pitchFamily="34" charset="0"/>
                        </a:rPr>
                        <a:t>шокированы</a:t>
                      </a:r>
                      <a:r>
                        <a:rPr kumimoji="0" lang="ru-RU" altLang="ru-RU" sz="2000" b="0" i="0" u="none" strike="noStrike" cap="none" normalizeH="0" baseline="0" dirty="0">
                          <a:ln>
                            <a:noFill/>
                          </a:ln>
                          <a:solidFill>
                            <a:schemeClr val="tx1"/>
                          </a:solidFill>
                          <a:effectLst/>
                          <a:latin typeface="+mj-lt"/>
                          <a:cs typeface="Arial" panose="020B0604020202020204" pitchFamily="34" charset="0"/>
                        </a:rPr>
                        <a:t> прекрасной игрой актеров.</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chemeClr val="tx1"/>
                          </a:solidFill>
                          <a:effectLst/>
                          <a:latin typeface="+mj-lt"/>
                          <a:cs typeface="Arial" panose="020B0604020202020204" pitchFamily="34" charset="0"/>
                        </a:rPr>
                        <a:t>Мысль развивается </a:t>
                      </a:r>
                      <a:r>
                        <a:rPr kumimoji="0" lang="ru-RU" altLang="ru-RU" sz="2000" b="1" i="0" u="none" strike="noStrike" cap="none" normalizeH="0" baseline="0" dirty="0">
                          <a:ln>
                            <a:noFill/>
                          </a:ln>
                          <a:solidFill>
                            <a:schemeClr val="tx1"/>
                          </a:solidFill>
                          <a:effectLst/>
                          <a:latin typeface="+mj-lt"/>
                          <a:cs typeface="Arial" panose="020B0604020202020204" pitchFamily="34" charset="0"/>
                        </a:rPr>
                        <a:t>на продолжении </a:t>
                      </a:r>
                      <a:r>
                        <a:rPr kumimoji="0" lang="ru-RU" altLang="ru-RU" sz="2000" b="0" i="0" u="none" strike="noStrike" cap="none" normalizeH="0" baseline="0">
                          <a:ln>
                            <a:noFill/>
                          </a:ln>
                          <a:solidFill>
                            <a:schemeClr val="tx1"/>
                          </a:solidFill>
                          <a:effectLst/>
                          <a:latin typeface="+mj-lt"/>
                          <a:cs typeface="Arial" panose="020B0604020202020204" pitchFamily="34" charset="0"/>
                        </a:rPr>
                        <a:t>всего </a:t>
                      </a:r>
                      <a:r>
                        <a:rPr kumimoji="0" lang="ru-RU" altLang="ru-RU" sz="2000" b="0" i="0" u="none" strike="noStrike" cap="none" normalizeH="0" baseline="0" smtClean="0">
                          <a:ln>
                            <a:noFill/>
                          </a:ln>
                          <a:solidFill>
                            <a:schemeClr val="tx1"/>
                          </a:solidFill>
                          <a:effectLst/>
                          <a:latin typeface="+mj-lt"/>
                          <a:cs typeface="Arial" panose="020B0604020202020204" pitchFamily="34" charset="0"/>
                        </a:rPr>
                        <a:t>текста </a:t>
                      </a:r>
                      <a:endParaRPr kumimoji="0" lang="ru-RU" altLang="ru-RU" sz="2000" b="0" i="0" u="none" strike="noStrike" cap="none" normalizeH="0" baseline="0" dirty="0">
                        <a:ln>
                          <a:noFill/>
                        </a:ln>
                        <a:solidFill>
                          <a:schemeClr val="tx1"/>
                        </a:solidFill>
                        <a:effectLst/>
                        <a:latin typeface="+mj-lt"/>
                        <a:cs typeface="Arial" panose="020B0604020202020204" pitchFamily="34" charset="0"/>
                      </a:endParaRP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1750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2</a:t>
                      </a: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err="1">
                          <a:ln>
                            <a:noFill/>
                          </a:ln>
                          <a:solidFill>
                            <a:schemeClr val="tx1"/>
                          </a:solidFill>
                          <a:effectLst/>
                          <a:latin typeface="+mj-lt"/>
                          <a:cs typeface="Arial" panose="020B0604020202020204" pitchFamily="34" charset="0"/>
                        </a:rPr>
                        <a:t>Неразличение</a:t>
                      </a:r>
                      <a:r>
                        <a:rPr kumimoji="0" lang="ru-RU" altLang="ru-RU" sz="2000" b="1" i="0" u="none" strike="noStrike" cap="none" normalizeH="0" baseline="0" dirty="0">
                          <a:ln>
                            <a:noFill/>
                          </a:ln>
                          <a:solidFill>
                            <a:schemeClr val="tx1"/>
                          </a:solidFill>
                          <a:effectLst/>
                          <a:latin typeface="+mj-lt"/>
                          <a:cs typeface="Arial" panose="020B0604020202020204" pitchFamily="34" charset="0"/>
                        </a:rPr>
                        <a:t> оттенков значения, вносимых в слово приставкой и суффиксом </a:t>
                      </a:r>
                      <a:endParaRPr kumimoji="0" lang="ru-RU" altLang="ru-RU" sz="2000" b="0" i="0" u="none" strike="noStrike" cap="none" normalizeH="0" baseline="0" dirty="0">
                        <a:ln>
                          <a:noFill/>
                        </a:ln>
                        <a:solidFill>
                          <a:schemeClr val="tx1"/>
                        </a:solidFill>
                        <a:effectLst/>
                        <a:latin typeface="+mj-lt"/>
                        <a:cs typeface="Arial" panose="020B0604020202020204" pitchFamily="34" charset="0"/>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chemeClr val="tx1"/>
                          </a:solidFill>
                          <a:effectLst/>
                          <a:latin typeface="+mj-lt"/>
                          <a:cs typeface="Arial" panose="020B0604020202020204" pitchFamily="34" charset="0"/>
                        </a:rPr>
                        <a:t>Мое отношение к этой проблеме не </a:t>
                      </a:r>
                      <a:r>
                        <a:rPr kumimoji="0" lang="ru-RU" altLang="ru-RU" sz="2000" b="1" i="0" u="none" strike="noStrike" cap="none" normalizeH="0" baseline="0" dirty="0">
                          <a:ln>
                            <a:noFill/>
                          </a:ln>
                          <a:solidFill>
                            <a:schemeClr val="tx1"/>
                          </a:solidFill>
                          <a:effectLst/>
                          <a:latin typeface="+mj-lt"/>
                          <a:cs typeface="Arial" panose="020B0604020202020204" pitchFamily="34" charset="0"/>
                        </a:rPr>
                        <a:t>поменялось.</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chemeClr val="tx1"/>
                          </a:solidFill>
                          <a:effectLst/>
                          <a:latin typeface="+mj-lt"/>
                          <a:cs typeface="Arial" panose="020B0604020202020204" pitchFamily="34" charset="0"/>
                        </a:rPr>
                        <a:t>Были приняты </a:t>
                      </a:r>
                      <a:r>
                        <a:rPr kumimoji="0" lang="ru-RU" altLang="ru-RU" sz="2000" b="1" i="0" u="none" strike="noStrike" cap="none" normalizeH="0" baseline="0">
                          <a:ln>
                            <a:noFill/>
                          </a:ln>
                          <a:solidFill>
                            <a:schemeClr val="tx1"/>
                          </a:solidFill>
                          <a:effectLst/>
                          <a:latin typeface="+mj-lt"/>
                          <a:cs typeface="Arial" panose="020B0604020202020204" pitchFamily="34" charset="0"/>
                        </a:rPr>
                        <a:t>эффектные</a:t>
                      </a:r>
                      <a:r>
                        <a:rPr kumimoji="0" lang="ru-RU" altLang="ru-RU" sz="2000" b="0" i="0" u="none" strike="noStrike" cap="none" normalizeH="0" baseline="0">
                          <a:ln>
                            <a:noFill/>
                          </a:ln>
                          <a:solidFill>
                            <a:schemeClr val="tx1"/>
                          </a:solidFill>
                          <a:effectLst/>
                          <a:latin typeface="+mj-lt"/>
                          <a:cs typeface="Arial" panose="020B0604020202020204" pitchFamily="34" charset="0"/>
                        </a:rPr>
                        <a:t> </a:t>
                      </a:r>
                      <a:r>
                        <a:rPr kumimoji="0" lang="ru-RU" altLang="ru-RU" sz="2000" b="0" i="0" u="none" strike="noStrike" cap="none" normalizeH="0" baseline="0" smtClean="0">
                          <a:ln>
                            <a:noFill/>
                          </a:ln>
                          <a:solidFill>
                            <a:schemeClr val="tx1"/>
                          </a:solidFill>
                          <a:effectLst/>
                          <a:latin typeface="+mj-lt"/>
                          <a:cs typeface="Arial" panose="020B0604020202020204" pitchFamily="34" charset="0"/>
                        </a:rPr>
                        <a:t>меры</a:t>
                      </a:r>
                      <a:endParaRPr kumimoji="0" lang="ru-RU" altLang="ru-RU" sz="2000" b="0" i="0" u="none" strike="noStrike" cap="none" normalizeH="0" baseline="0" dirty="0">
                        <a:ln>
                          <a:noFill/>
                        </a:ln>
                        <a:solidFill>
                          <a:schemeClr val="tx1"/>
                        </a:solidFill>
                        <a:effectLst/>
                        <a:latin typeface="+mj-lt"/>
                        <a:cs typeface="Arial" panose="020B0604020202020204" pitchFamily="34" charset="0"/>
                      </a:endParaRP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838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3</a:t>
                      </a: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mj-lt"/>
                          <a:cs typeface="Arial" panose="020B0604020202020204" pitchFamily="34" charset="0"/>
                        </a:rPr>
                        <a:t>Неразличение синонимичных слов</a:t>
                      </a:r>
                      <a:endParaRPr kumimoji="0" lang="ru-RU" altLang="ru-RU" sz="2000" b="0" i="0" u="none" strike="noStrike" cap="none" normalizeH="0" baseline="0">
                        <a:ln>
                          <a:noFill/>
                        </a:ln>
                        <a:solidFill>
                          <a:schemeClr val="tx1"/>
                        </a:solidFill>
                        <a:effectLst/>
                        <a:latin typeface="+mj-lt"/>
                        <a:cs typeface="Arial" panose="020B0604020202020204" pitchFamily="34" charset="0"/>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chemeClr val="tx1"/>
                          </a:solidFill>
                          <a:effectLst/>
                          <a:latin typeface="+mj-lt"/>
                          <a:cs typeface="Arial" panose="020B0604020202020204" pitchFamily="34" charset="0"/>
                        </a:rPr>
                        <a:t>В </a:t>
                      </a:r>
                      <a:r>
                        <a:rPr kumimoji="0" lang="ru-RU" altLang="ru-RU" sz="2000" b="1" i="0" u="none" strike="noStrike" cap="none" normalizeH="0" baseline="0" dirty="0">
                          <a:ln>
                            <a:noFill/>
                          </a:ln>
                          <a:solidFill>
                            <a:schemeClr val="tx1"/>
                          </a:solidFill>
                          <a:effectLst/>
                          <a:latin typeface="+mj-lt"/>
                          <a:cs typeface="Arial" panose="020B0604020202020204" pitchFamily="34" charset="0"/>
                        </a:rPr>
                        <a:t>конечном</a:t>
                      </a:r>
                      <a:r>
                        <a:rPr kumimoji="0" lang="ru-RU" altLang="ru-RU" sz="2000" b="0" i="0" u="none" strike="noStrike" cap="none" normalizeH="0" baseline="0" dirty="0">
                          <a:ln>
                            <a:noFill/>
                          </a:ln>
                          <a:solidFill>
                            <a:schemeClr val="tx1"/>
                          </a:solidFill>
                          <a:effectLst/>
                          <a:latin typeface="+mj-lt"/>
                          <a:cs typeface="Arial" panose="020B0604020202020204" pitchFamily="34" charset="0"/>
                        </a:rPr>
                        <a:t> предложении автор </a:t>
                      </a:r>
                      <a:r>
                        <a:rPr kumimoji="0" lang="ru-RU" altLang="ru-RU" sz="2000" b="0" i="0" u="none" strike="noStrike" cap="none" normalizeH="0" baseline="0">
                          <a:ln>
                            <a:noFill/>
                          </a:ln>
                          <a:solidFill>
                            <a:schemeClr val="tx1"/>
                          </a:solidFill>
                          <a:effectLst/>
                          <a:latin typeface="+mj-lt"/>
                          <a:cs typeface="Arial" panose="020B0604020202020204" pitchFamily="34" charset="0"/>
                        </a:rPr>
                        <a:t>применяет </a:t>
                      </a:r>
                      <a:r>
                        <a:rPr kumimoji="0" lang="ru-RU" altLang="ru-RU" sz="2000" b="0" i="0" u="none" strike="noStrike" cap="none" normalizeH="0" baseline="0" smtClean="0">
                          <a:ln>
                            <a:noFill/>
                          </a:ln>
                          <a:solidFill>
                            <a:schemeClr val="tx1"/>
                          </a:solidFill>
                          <a:effectLst/>
                          <a:latin typeface="+mj-lt"/>
                          <a:cs typeface="Arial" panose="020B0604020202020204" pitchFamily="34" charset="0"/>
                        </a:rPr>
                        <a:t>градацию</a:t>
                      </a:r>
                      <a:endParaRPr kumimoji="0" lang="ru-RU" altLang="ru-RU" sz="2000" b="0" i="0" u="none" strike="noStrike" cap="none" normalizeH="0" baseline="0" dirty="0">
                        <a:ln>
                          <a:noFill/>
                        </a:ln>
                        <a:solidFill>
                          <a:schemeClr val="tx1"/>
                        </a:solidFill>
                        <a:effectLst/>
                        <a:latin typeface="+mj-lt"/>
                        <a:cs typeface="Arial" panose="020B0604020202020204" pitchFamily="34" charset="0"/>
                      </a:endParaRP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838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4</a:t>
                      </a: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mj-lt"/>
                          <a:cs typeface="Arial" panose="020B0604020202020204" pitchFamily="34" charset="0"/>
                        </a:rPr>
                        <a:t>Употребление слов иной стилевой окраски</a:t>
                      </a:r>
                      <a:r>
                        <a:rPr kumimoji="0" lang="ru-RU" altLang="ru-RU" sz="2000" b="0" i="0" u="none" strike="noStrike" cap="none" normalizeH="0" baseline="0">
                          <a:ln>
                            <a:noFill/>
                          </a:ln>
                          <a:solidFill>
                            <a:schemeClr val="tx1"/>
                          </a:solidFill>
                          <a:effectLst/>
                          <a:latin typeface="+mj-lt"/>
                          <a:cs typeface="Arial" panose="020B0604020202020204" pitchFamily="34" charset="0"/>
                        </a:rPr>
                        <a:t> </a:t>
                      </a: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chemeClr val="tx1"/>
                          </a:solidFill>
                          <a:effectLst/>
                          <a:latin typeface="+mj-lt"/>
                          <a:cs typeface="Arial" panose="020B0604020202020204" pitchFamily="34" charset="0"/>
                        </a:rPr>
                        <a:t>Автор, обращаясь к этой проблеме, пытается направить людей </a:t>
                      </a:r>
                      <a:r>
                        <a:rPr kumimoji="0" lang="ru-RU" altLang="ru-RU" sz="2000" b="1" i="0" u="none" strike="noStrike" cap="none" normalizeH="0" baseline="0" dirty="0">
                          <a:ln>
                            <a:noFill/>
                          </a:ln>
                          <a:solidFill>
                            <a:schemeClr val="tx1"/>
                          </a:solidFill>
                          <a:effectLst/>
                          <a:latin typeface="+mj-lt"/>
                          <a:cs typeface="Arial" panose="020B0604020202020204" pitchFamily="34" charset="0"/>
                        </a:rPr>
                        <a:t>немного в </a:t>
                      </a:r>
                      <a:r>
                        <a:rPr kumimoji="0" lang="ru-RU" altLang="ru-RU" sz="2000" b="1" i="0" u="none" strike="noStrike" cap="none" normalizeH="0" baseline="0">
                          <a:ln>
                            <a:noFill/>
                          </a:ln>
                          <a:solidFill>
                            <a:schemeClr val="tx1"/>
                          </a:solidFill>
                          <a:effectLst/>
                          <a:latin typeface="+mj-lt"/>
                          <a:cs typeface="Arial" panose="020B0604020202020204" pitchFamily="34" charset="0"/>
                        </a:rPr>
                        <a:t>другую </a:t>
                      </a:r>
                      <a:r>
                        <a:rPr kumimoji="0" lang="ru-RU" altLang="ru-RU" sz="2000" b="1" i="0" u="none" strike="noStrike" cap="none" normalizeH="0" baseline="0" smtClean="0">
                          <a:ln>
                            <a:noFill/>
                          </a:ln>
                          <a:solidFill>
                            <a:schemeClr val="tx1"/>
                          </a:solidFill>
                          <a:effectLst/>
                          <a:latin typeface="+mj-lt"/>
                          <a:cs typeface="Arial" panose="020B0604020202020204" pitchFamily="34" charset="0"/>
                        </a:rPr>
                        <a:t>колею</a:t>
                      </a:r>
                      <a:endParaRPr kumimoji="0" lang="ru-RU" altLang="ru-RU" sz="2000" b="1" i="0" u="none" strike="noStrike" cap="none" normalizeH="0" baseline="0" dirty="0">
                        <a:ln>
                          <a:noFill/>
                        </a:ln>
                        <a:solidFill>
                          <a:schemeClr val="tx1"/>
                        </a:solidFill>
                        <a:effectLst/>
                        <a:latin typeface="+mj-lt"/>
                        <a:cs typeface="Arial" panose="020B0604020202020204" pitchFamily="34" charset="0"/>
                      </a:endParaRP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66151786"/>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763688"/>
            <a:ext cx="8352928" cy="2246769"/>
          </a:xfrm>
          <a:prstGeom prst="rect">
            <a:avLst/>
          </a:prstGeom>
        </p:spPr>
        <p:txBody>
          <a:bodyPr wrap="square">
            <a:spAutoFit/>
          </a:bodyPr>
          <a:lstStyle/>
          <a:p>
            <a:r>
              <a:rPr lang="ru-RU" sz="2000" smtClean="0">
                <a:latin typeface="Segoe Script" panose="030B0504020000000003" pitchFamily="66" charset="0"/>
              </a:rPr>
              <a:t>А знает ли кто геройский поступок Арсеньевского летчика? Он спас город, пока тот спал. Взлетев в технически неисправном самолете, он увел его вдаль от города, спас тем самым многие жизни, пожертвовав одной (своей). Таких героев очень много. Многие не знают об их подвигах! Цените память, ибо без нее мир был бы скучен и сер!</a:t>
            </a:r>
            <a:endParaRPr lang="ru-RU" sz="2000" dirty="0">
              <a:latin typeface="Segoe Script" panose="030B0504020000000003" pitchFamily="66" charset="0"/>
            </a:endParaRPr>
          </a:p>
        </p:txBody>
      </p:sp>
      <p:sp>
        <p:nvSpPr>
          <p:cNvPr id="4" name="Rectangle 1"/>
          <p:cNvSpPr>
            <a:spLocks noChangeArrowheads="1"/>
          </p:cNvSpPr>
          <p:nvPr/>
        </p:nvSpPr>
        <p:spPr bwMode="auto">
          <a:xfrm>
            <a:off x="611561" y="2700397"/>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defTabSz="914400" eaLnBrk="0" fontAlgn="base">
              <a:spcBef>
                <a:spcPct val="0"/>
              </a:spcBef>
              <a:spcAft>
                <a:spcPct val="0"/>
              </a:spcAft>
            </a:pPr>
            <a:endParaRPr lang="ru-RU"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868842468"/>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915816"/>
            <a:ext cx="8136904" cy="5509200"/>
          </a:xfrm>
          <a:prstGeom prst="rect">
            <a:avLst/>
          </a:prstGeom>
        </p:spPr>
        <p:txBody>
          <a:bodyPr wrap="square">
            <a:spAutoFit/>
          </a:bodyPr>
          <a:lstStyle/>
          <a:p>
            <a:r>
              <a:rPr lang="ru-RU" b="1" dirty="0"/>
              <a:t>ИСПОЛЬЗОВАННАЯ ЛИТЕРАТУРА</a:t>
            </a:r>
          </a:p>
          <a:p>
            <a:endParaRPr lang="ru-RU" sz="1600" b="1" i="1" dirty="0"/>
          </a:p>
          <a:p>
            <a:pPr marL="342900" indent="-342900">
              <a:buAutoNum type="arabicPeriod"/>
            </a:pPr>
            <a:r>
              <a:rPr lang="ru-RU" sz="1200" dirty="0"/>
              <a:t>Методические материалы для председателей и членов предметных комиссий субъектов Российской Федерации по проверке выполнения заданий с развёрнутым ответом экзаменационных работ </a:t>
            </a:r>
            <a:r>
              <a:rPr lang="ru-RU" sz="1200"/>
              <a:t>ЕГЭ </a:t>
            </a:r>
            <a:r>
              <a:rPr lang="ru-RU" sz="1200" smtClean="0"/>
              <a:t>2025 </a:t>
            </a:r>
            <a:r>
              <a:rPr lang="ru-RU" sz="1200" dirty="0"/>
              <a:t>года. – Москва: ФИПИ, 2022.</a:t>
            </a:r>
          </a:p>
          <a:p>
            <a:pPr marL="342900" indent="-342900">
              <a:buAutoNum type="arabicPeriod"/>
            </a:pPr>
            <a:r>
              <a:rPr lang="ru-RU" sz="1200" dirty="0"/>
              <a:t>Указания по оцениванию развернутых ответов участников ЕГЭ для эксперта, проверяющего ответ на задание 27 по русскому языку</a:t>
            </a:r>
            <a:r>
              <a:rPr lang="ru-RU" sz="1200"/>
              <a:t>. </a:t>
            </a:r>
            <a:r>
              <a:rPr lang="ru-RU" sz="1200" smtClean="0"/>
              <a:t>2025. </a:t>
            </a:r>
            <a:r>
              <a:rPr lang="ru-RU" sz="1200" dirty="0"/>
              <a:t>– Сост. </a:t>
            </a:r>
            <a:r>
              <a:rPr lang="ru-RU" sz="1200" dirty="0" err="1"/>
              <a:t>Р.Д.Дощинский</a:t>
            </a:r>
            <a:r>
              <a:rPr lang="ru-RU" sz="1200" dirty="0"/>
              <a:t>, электронный документ.</a:t>
            </a:r>
          </a:p>
          <a:p>
            <a:pPr marL="342900" indent="-342900">
              <a:buAutoNum type="arabicPeriod"/>
            </a:pPr>
            <a:r>
              <a:rPr lang="ru-RU" sz="1200" dirty="0"/>
              <a:t>Методические рекомендации по проверке развёрнутых </a:t>
            </a:r>
            <a:r>
              <a:rPr lang="ru-RU" sz="1200"/>
              <a:t>ответов </a:t>
            </a:r>
            <a:r>
              <a:rPr lang="ru-RU" sz="1200" smtClean="0"/>
              <a:t>ЕГЭ-2024 </a:t>
            </a:r>
            <a:r>
              <a:rPr lang="ru-RU" sz="1200" dirty="0"/>
              <a:t>по русскому языку. Учебно-методическое пособие для экспертов предметной комиссии по русскому языку Санкт-Петербурга. – СПб: </a:t>
            </a:r>
            <a:r>
              <a:rPr lang="ru-RU" sz="1200" dirty="0" err="1"/>
              <a:t>СПбЦОКОиИТ</a:t>
            </a:r>
            <a:r>
              <a:rPr lang="ru-RU" sz="1200" dirty="0"/>
              <a:t>, 2021.</a:t>
            </a:r>
          </a:p>
          <a:p>
            <a:pPr marL="342900" indent="-342900">
              <a:buAutoNum type="arabicPeriod"/>
            </a:pPr>
            <a:r>
              <a:rPr lang="ru-RU" sz="1200" dirty="0"/>
              <a:t>Беляева О.Н., </a:t>
            </a:r>
            <a:r>
              <a:rPr lang="ru-RU" sz="1200" dirty="0" err="1"/>
              <a:t>Тыранов</a:t>
            </a:r>
            <a:r>
              <a:rPr lang="ru-RU" sz="1200" dirty="0"/>
              <a:t> Н.Д. Идеальное сочинение. Подготовка к ЕГЭ. Проблема. Позиция. Комментарий. – Р</a:t>
            </a:r>
            <a:r>
              <a:rPr lang="en-US" sz="1200" dirty="0"/>
              <a:t>/</a:t>
            </a:r>
            <a:r>
              <a:rPr lang="ru-RU" sz="1200" dirty="0"/>
              <a:t>н</a:t>
            </a:r>
            <a:r>
              <a:rPr lang="en-US" sz="1200" dirty="0"/>
              <a:t>/</a:t>
            </a:r>
            <a:r>
              <a:rPr lang="ru-RU" sz="1200" dirty="0"/>
              <a:t>Д.: Феникс</a:t>
            </a:r>
            <a:r>
              <a:rPr lang="ru-RU" sz="1200"/>
              <a:t>, </a:t>
            </a:r>
            <a:r>
              <a:rPr lang="ru-RU" sz="1200" smtClean="0"/>
              <a:t>2024.</a:t>
            </a:r>
            <a:endParaRPr lang="ru-RU" sz="1200" dirty="0"/>
          </a:p>
          <a:p>
            <a:pPr marL="342900" indent="-342900">
              <a:buAutoNum type="arabicPeriod"/>
            </a:pPr>
            <a:r>
              <a:rPr lang="ru-RU" sz="1200" dirty="0"/>
              <a:t>Беляева О.Н., </a:t>
            </a:r>
            <a:r>
              <a:rPr lang="ru-RU" sz="1200" dirty="0" err="1"/>
              <a:t>Тыранов</a:t>
            </a:r>
            <a:r>
              <a:rPr lang="ru-RU" sz="1200" dirty="0"/>
              <a:t> Н.Д. Сочинение без ошибок (логика, грамотность, этика). – М.: Титул, 2021.</a:t>
            </a:r>
          </a:p>
          <a:p>
            <a:pPr marL="342900" indent="-342900">
              <a:buFontTx/>
              <a:buAutoNum type="arabicPeriod"/>
            </a:pPr>
            <a:r>
              <a:rPr lang="ru-RU" sz="1200" dirty="0"/>
              <a:t>Беляева О.Н., </a:t>
            </a:r>
            <a:r>
              <a:rPr lang="ru-RU" sz="1200" dirty="0" err="1"/>
              <a:t>Кафтаева</a:t>
            </a:r>
            <a:r>
              <a:rPr lang="ru-RU" sz="1200" dirty="0"/>
              <a:t> К.А. Учимся читать и понимать текст. – Электронное пособие ОК ЕГЭ – </a:t>
            </a:r>
            <a:r>
              <a:rPr lang="en-US" sz="1200" dirty="0"/>
              <a:t>ok-ege.ru</a:t>
            </a:r>
            <a:endParaRPr lang="ru-RU" sz="1200" dirty="0"/>
          </a:p>
          <a:p>
            <a:pPr marL="342900" indent="-342900">
              <a:buAutoNum type="arabicPeriod"/>
            </a:pPr>
            <a:r>
              <a:rPr lang="ru-RU" sz="1200" dirty="0" err="1"/>
              <a:t>Ильяхов</a:t>
            </a:r>
            <a:r>
              <a:rPr lang="ru-RU" sz="1200" dirty="0"/>
              <a:t> М. Пиши, сокращай: Как создавать сильный текст / Максим </a:t>
            </a:r>
            <a:r>
              <a:rPr lang="ru-RU" sz="1200" dirty="0" err="1"/>
              <a:t>Ильяхов</a:t>
            </a:r>
            <a:r>
              <a:rPr lang="ru-RU" sz="1200" dirty="0"/>
              <a:t>, Людмила Сарычева. </a:t>
            </a:r>
            <a:r>
              <a:rPr lang="ru-RU" sz="1200"/>
              <a:t>— </a:t>
            </a:r>
            <a:r>
              <a:rPr lang="ru-RU" sz="1200" smtClean="0"/>
              <a:t>М</a:t>
            </a:r>
            <a:r>
              <a:rPr lang="ru-RU" sz="1200" dirty="0"/>
              <a:t>.: АП, </a:t>
            </a:r>
            <a:r>
              <a:rPr lang="ru-RU" sz="1200"/>
              <a:t>2017</a:t>
            </a:r>
            <a:r>
              <a:rPr lang="ru-RU" sz="1200" smtClean="0"/>
              <a:t>.</a:t>
            </a:r>
            <a:endParaRPr lang="en-US" sz="1200" dirty="0"/>
          </a:p>
          <a:p>
            <a:pPr marL="342900" indent="-342900">
              <a:buAutoNum type="arabicPeriod"/>
            </a:pPr>
            <a:r>
              <a:rPr lang="ru-RU" sz="1200" dirty="0"/>
              <a:t>Голуб И. Русская риторика и культура речи: учебное пособие / Голуб И.Б., Неклюдов В.Д. — М.: Логос, 2011. – 328 с.</a:t>
            </a:r>
            <a:endParaRPr lang="en-US" sz="1200" dirty="0"/>
          </a:p>
          <a:p>
            <a:pPr marL="342900" indent="-342900">
              <a:buAutoNum type="arabicPeriod"/>
            </a:pPr>
            <a:r>
              <a:rPr lang="ru-RU" sz="1200" dirty="0"/>
              <a:t>Розенталь Д.Э. Справочник по русскому языку. Практическая стилистика. — М.: Оникс 21 век, 2001. — 322 с. </a:t>
            </a:r>
          </a:p>
          <a:p>
            <a:pPr marL="342900" indent="-342900">
              <a:buAutoNum type="arabicPeriod"/>
            </a:pPr>
            <a:endParaRPr lang="ru-RU" sz="1200" dirty="0"/>
          </a:p>
          <a:p>
            <a:pPr marL="342900" indent="-342900">
              <a:buAutoNum type="arabicPeriod"/>
            </a:pPr>
            <a:endParaRPr lang="ru-RU" sz="1600" dirty="0"/>
          </a:p>
          <a:p>
            <a:r>
              <a:rPr lang="ru-RU" sz="1600" dirty="0"/>
              <a:t/>
            </a:r>
            <a:br>
              <a:rPr lang="ru-RU" sz="1600" dirty="0"/>
            </a:br>
            <a:endParaRPr lang="ru-RU" sz="1600" dirty="0"/>
          </a:p>
          <a:p>
            <a:pPr marL="285750" indent="-285750">
              <a:buFont typeface="Arial" panose="020B0604020202020204" pitchFamily="34" charset="0"/>
              <a:buChar char="•"/>
            </a:pPr>
            <a:endParaRPr lang="ru-RU" i="1" dirty="0"/>
          </a:p>
          <a:p>
            <a:endParaRPr lang="ru-RU" i="1" dirty="0"/>
          </a:p>
        </p:txBody>
      </p:sp>
    </p:spTree>
    <p:extLst>
      <p:ext uri="{BB962C8B-B14F-4D97-AF65-F5344CB8AC3E}">
        <p14:creationId xmlns:p14="http://schemas.microsoft.com/office/powerpoint/2010/main" val="1716364298"/>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556132" y="4572000"/>
            <a:ext cx="3920480" cy="1225302"/>
          </a:xfrm>
        </p:spPr>
        <p:txBody>
          <a:bodyPr>
            <a:normAutofit/>
          </a:bodyPr>
          <a:lstStyle/>
          <a:p>
            <a:r>
              <a:rPr lang="ru-RU" dirty="0" smtClean="0"/>
              <a:t>Спасибо за внимание!</a:t>
            </a:r>
            <a:endParaRPr lang="ru-RU" dirty="0"/>
          </a:p>
        </p:txBody>
      </p:sp>
      <p:sp>
        <p:nvSpPr>
          <p:cNvPr id="11" name="TextBox 10"/>
          <p:cNvSpPr txBox="1"/>
          <p:nvPr/>
        </p:nvSpPr>
        <p:spPr>
          <a:xfrm>
            <a:off x="193681" y="2629517"/>
            <a:ext cx="2319866" cy="4524315"/>
          </a:xfrm>
          <a:prstGeom prst="rect">
            <a:avLst/>
          </a:prstGeom>
          <a:noFill/>
        </p:spPr>
        <p:txBody>
          <a:bodyPr wrap="none" rtlCol="0">
            <a:spAutoFit/>
          </a:bodyPr>
          <a:lstStyle/>
          <a:p>
            <a:r>
              <a:rPr lang="ru-RU" sz="1600" dirty="0"/>
              <a:t>Для связи:</a:t>
            </a:r>
          </a:p>
          <a:p>
            <a:endParaRPr lang="ru-RU" sz="1600" dirty="0"/>
          </a:p>
          <a:p>
            <a:r>
              <a:rPr lang="ru-RU" sz="1600" dirty="0"/>
              <a:t>Страничка </a:t>
            </a:r>
            <a:r>
              <a:rPr lang="ru-RU" sz="1600" dirty="0" err="1"/>
              <a:t>ВК</a:t>
            </a:r>
            <a:endParaRPr lang="ru-RU" sz="1600" dirty="0"/>
          </a:p>
          <a:p>
            <a:r>
              <a:rPr lang="en-US" sz="1600" dirty="0">
                <a:hlinkClick r:id="rId2"/>
              </a:rPr>
              <a:t>https://vk.com/okege100</a:t>
            </a:r>
            <a:endParaRPr lang="ru-RU" sz="1600" dirty="0"/>
          </a:p>
          <a:p>
            <a:r>
              <a:rPr lang="en-US" sz="1600" dirty="0">
                <a:hlinkClick r:id="rId3"/>
              </a:rPr>
              <a:t>vk.com/</a:t>
            </a:r>
            <a:r>
              <a:rPr lang="en-US" sz="1600" dirty="0" err="1">
                <a:hlinkClick r:id="rId3"/>
              </a:rPr>
              <a:t>okgook</a:t>
            </a:r>
            <a:endParaRPr lang="ru-RU" sz="1600" dirty="0"/>
          </a:p>
          <a:p>
            <a:endParaRPr lang="ru-RU" sz="1600" dirty="0"/>
          </a:p>
          <a:p>
            <a:endParaRPr lang="ru-RU" sz="1600" dirty="0"/>
          </a:p>
          <a:p>
            <a:r>
              <a:rPr lang="ru-RU" sz="1600" dirty="0"/>
              <a:t>Группа </a:t>
            </a:r>
            <a:r>
              <a:rPr lang="ru-RU" sz="1600" dirty="0" err="1"/>
              <a:t>ВК</a:t>
            </a:r>
            <a:endParaRPr lang="ru-RU" sz="1600" dirty="0"/>
          </a:p>
          <a:p>
            <a:r>
              <a:rPr lang="en-US" sz="1600" dirty="0">
                <a:hlinkClick r:id="rId4"/>
              </a:rPr>
              <a:t>https://vk.com/okege</a:t>
            </a:r>
            <a:endParaRPr lang="ru-RU" sz="1600" dirty="0"/>
          </a:p>
          <a:p>
            <a:endParaRPr lang="ru-RU" sz="1600" dirty="0"/>
          </a:p>
          <a:p>
            <a:endParaRPr lang="ru-RU" sz="1600" dirty="0"/>
          </a:p>
          <a:p>
            <a:endParaRPr lang="ru-RU" sz="1600" dirty="0"/>
          </a:p>
          <a:p>
            <a:endParaRPr lang="ru-RU" sz="1600" dirty="0"/>
          </a:p>
          <a:p>
            <a:endParaRPr lang="ru-RU" sz="1600" dirty="0"/>
          </a:p>
          <a:p>
            <a:endParaRPr lang="ru-RU" dirty="0"/>
          </a:p>
          <a:p>
            <a:endParaRPr lang="ru-RU" dirty="0"/>
          </a:p>
        </p:txBody>
      </p:sp>
      <p:pic>
        <p:nvPicPr>
          <p:cNvPr id="12" name="Рисунок 11"/>
          <p:cNvPicPr>
            <a:picLocks noChangeAspect="1"/>
          </p:cNvPicPr>
          <p:nvPr/>
        </p:nvPicPr>
        <p:blipFill rotWithShape="1">
          <a:blip r:embed="rId5"/>
          <a:srcRect l="21302" t="13172" r="19423" b="50605"/>
          <a:stretch/>
        </p:blipFill>
        <p:spPr>
          <a:xfrm>
            <a:off x="3738743" y="2555776"/>
            <a:ext cx="5360996" cy="1842842"/>
          </a:xfrm>
          <a:prstGeom prst="rect">
            <a:avLst/>
          </a:prstGeom>
        </p:spPr>
      </p:pic>
    </p:spTree>
    <p:extLst>
      <p:ext uri="{BB962C8B-B14F-4D97-AF65-F5344CB8AC3E}">
        <p14:creationId xmlns:p14="http://schemas.microsoft.com/office/powerpoint/2010/main" val="1802128720"/>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556132" y="4572000"/>
            <a:ext cx="3920480" cy="1225302"/>
          </a:xfrm>
        </p:spPr>
        <p:txBody>
          <a:bodyPr>
            <a:normAutofit fontScale="47500" lnSpcReduction="20000"/>
          </a:bodyPr>
          <a:lstStyle/>
          <a:p>
            <a:endParaRPr lang="ru-RU"/>
          </a:p>
          <a:p>
            <a:r>
              <a:rPr lang="ru-RU" b="1" smtClean="0"/>
              <a:t>Экспресс-диагностика методической </a:t>
            </a:r>
            <a:r>
              <a:rPr lang="ru-RU" b="1"/>
              <a:t>базы преподавателя и подарок</a:t>
            </a:r>
            <a:endParaRPr lang="ru-RU"/>
          </a:p>
          <a:p>
            <a:r>
              <a:rPr lang="en-US">
                <a:hlinkClick r:id="rId2"/>
              </a:rPr>
              <a:t>https://vk.ru/app5898182_-</a:t>
            </a:r>
            <a:r>
              <a:rPr lang="en-US" smtClean="0">
                <a:hlinkClick r:id="rId2"/>
              </a:rPr>
              <a:t>118001699#s=3433510</a:t>
            </a:r>
            <a:endParaRPr lang="ru-RU" smtClean="0"/>
          </a:p>
          <a:p>
            <a:endParaRPr lang="ru-RU"/>
          </a:p>
          <a:p>
            <a:endParaRPr lang="ru-RU" smtClean="0"/>
          </a:p>
          <a:p>
            <a:endParaRPr lang="ru-RU"/>
          </a:p>
          <a:p>
            <a:endParaRPr lang="ru-RU" dirty="0"/>
          </a:p>
        </p:txBody>
      </p:sp>
      <p:sp>
        <p:nvSpPr>
          <p:cNvPr id="11" name="TextBox 10"/>
          <p:cNvSpPr txBox="1"/>
          <p:nvPr/>
        </p:nvSpPr>
        <p:spPr>
          <a:xfrm>
            <a:off x="193681" y="2629516"/>
            <a:ext cx="2954655" cy="3539430"/>
          </a:xfrm>
          <a:prstGeom prst="rect">
            <a:avLst/>
          </a:prstGeom>
          <a:noFill/>
        </p:spPr>
        <p:txBody>
          <a:bodyPr wrap="none" rtlCol="0">
            <a:spAutoFit/>
          </a:bodyPr>
          <a:lstStyle/>
          <a:p>
            <a:endParaRPr lang="ru-RU"/>
          </a:p>
          <a:p>
            <a:r>
              <a:rPr lang="ru-RU" sz="1600"/>
              <a:t>Для приятных покупок:</a:t>
            </a:r>
          </a:p>
          <a:p>
            <a:r>
              <a:rPr lang="ru-RU" sz="1600" b="1" smtClean="0"/>
              <a:t>магазин </a:t>
            </a:r>
            <a:r>
              <a:rPr lang="en-US" sz="1600" smtClean="0"/>
              <a:t>https</a:t>
            </a:r>
            <a:r>
              <a:rPr lang="en-US" sz="1600"/>
              <a:t>://ok-ege.ru</a:t>
            </a:r>
          </a:p>
          <a:p>
            <a:r>
              <a:rPr lang="ru-RU" sz="1600"/>
              <a:t>Для связи:</a:t>
            </a:r>
          </a:p>
          <a:p>
            <a:r>
              <a:rPr lang="ru-RU" sz="1600" b="1"/>
              <a:t>группа </a:t>
            </a:r>
            <a:r>
              <a:rPr lang="en-US" sz="1600" b="1"/>
              <a:t>VKhttps://vk.com/okege</a:t>
            </a:r>
            <a:endParaRPr lang="ru-RU" sz="1600" dirty="0"/>
          </a:p>
          <a:p>
            <a:endParaRPr lang="ru-RU" sz="1600" dirty="0"/>
          </a:p>
          <a:p>
            <a:endParaRPr lang="ru-RU" sz="1600" dirty="0"/>
          </a:p>
          <a:p>
            <a:endParaRPr lang="ru-RU" sz="1600" dirty="0"/>
          </a:p>
          <a:p>
            <a:endParaRPr lang="ru-RU" sz="1600" dirty="0"/>
          </a:p>
          <a:p>
            <a:endParaRPr lang="ru-RU" dirty="0"/>
          </a:p>
          <a:p>
            <a:endParaRPr lang="ru-RU" dirty="0"/>
          </a:p>
        </p:txBody>
      </p:sp>
      <p:pic>
        <p:nvPicPr>
          <p:cNvPr id="12" name="Рисунок 11"/>
          <p:cNvPicPr>
            <a:picLocks noChangeAspect="1"/>
          </p:cNvPicPr>
          <p:nvPr/>
        </p:nvPicPr>
        <p:blipFill rotWithShape="1">
          <a:blip r:embed="rId3"/>
          <a:srcRect l="21302" t="13172" r="19423" b="50605"/>
          <a:stretch/>
        </p:blipFill>
        <p:spPr>
          <a:xfrm>
            <a:off x="3738743" y="2555776"/>
            <a:ext cx="5360996" cy="1842842"/>
          </a:xfrm>
          <a:prstGeom prst="rect">
            <a:avLst/>
          </a:prstGeom>
        </p:spPr>
      </p:pic>
      <p:pic>
        <p:nvPicPr>
          <p:cNvPr id="3" name="Рисунок 2"/>
          <p:cNvPicPr>
            <a:picLocks noChangeAspect="1"/>
          </p:cNvPicPr>
          <p:nvPr/>
        </p:nvPicPr>
        <p:blipFill>
          <a:blip r:embed="rId4"/>
          <a:stretch>
            <a:fillRect/>
          </a:stretch>
        </p:blipFill>
        <p:spPr>
          <a:xfrm>
            <a:off x="3479308" y="5797302"/>
            <a:ext cx="2074128" cy="2061137"/>
          </a:xfrm>
          <a:prstGeom prst="rect">
            <a:avLst/>
          </a:prstGeom>
        </p:spPr>
      </p:pic>
    </p:spTree>
    <p:extLst>
      <p:ext uri="{BB962C8B-B14F-4D97-AF65-F5344CB8AC3E}">
        <p14:creationId xmlns:p14="http://schemas.microsoft.com/office/powerpoint/2010/main" val="3975015743"/>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860388" y="3993789"/>
            <a:ext cx="3920480" cy="1225302"/>
          </a:xfrm>
        </p:spPr>
        <p:txBody>
          <a:bodyPr>
            <a:normAutofit fontScale="92500" lnSpcReduction="20000"/>
          </a:bodyPr>
          <a:lstStyle/>
          <a:p>
            <a:r>
              <a:rPr lang="ru-RU" dirty="0" smtClean="0"/>
              <a:t>Сочинение и изложение в формате ОГЭ-2021</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2916982"/>
            <a:ext cx="2382999" cy="3312368"/>
          </a:xfrm>
          <a:prstGeom prst="rect">
            <a:avLst/>
          </a:prstGeom>
        </p:spPr>
      </p:pic>
      <p:pic>
        <p:nvPicPr>
          <p:cNvPr id="4" name="Рисунок 3"/>
          <p:cNvPicPr>
            <a:picLocks noChangeAspect="1"/>
          </p:cNvPicPr>
          <p:nvPr/>
        </p:nvPicPr>
        <p:blipFill rotWithShape="1">
          <a:blip r:embed="rId3"/>
          <a:srcRect l="1982" t="19689" r="44227" b="66249"/>
          <a:stretch/>
        </p:blipFill>
        <p:spPr>
          <a:xfrm>
            <a:off x="4214098" y="2556942"/>
            <a:ext cx="4896544" cy="720080"/>
          </a:xfrm>
          <a:prstGeom prst="rect">
            <a:avLst/>
          </a:prstGeom>
        </p:spPr>
      </p:pic>
      <p:pic>
        <p:nvPicPr>
          <p:cNvPr id="6" name="Рисунок 5"/>
          <p:cNvPicPr>
            <a:picLocks noChangeAspect="1"/>
          </p:cNvPicPr>
          <p:nvPr/>
        </p:nvPicPr>
        <p:blipFill rotWithShape="1">
          <a:blip r:embed="rId4"/>
          <a:srcRect l="33443" t="13079" r="60749" b="82619"/>
          <a:stretch/>
        </p:blipFill>
        <p:spPr>
          <a:xfrm>
            <a:off x="5956532" y="3293106"/>
            <a:ext cx="864096" cy="360039"/>
          </a:xfrm>
          <a:prstGeom prst="rect">
            <a:avLst/>
          </a:prstGeom>
        </p:spPr>
      </p:pic>
      <p:pic>
        <p:nvPicPr>
          <p:cNvPr id="5" name="Рисунок 4"/>
          <p:cNvPicPr>
            <a:picLocks noChangeAspect="1"/>
          </p:cNvPicPr>
          <p:nvPr/>
        </p:nvPicPr>
        <p:blipFill rotWithShape="1">
          <a:blip r:embed="rId5"/>
          <a:srcRect r="25514" b="48340"/>
          <a:stretch/>
        </p:blipFill>
        <p:spPr>
          <a:xfrm>
            <a:off x="4795640" y="3273219"/>
            <a:ext cx="1008112" cy="362187"/>
          </a:xfrm>
          <a:prstGeom prst="rect">
            <a:avLst/>
          </a:prstGeom>
        </p:spPr>
      </p:pic>
      <p:pic>
        <p:nvPicPr>
          <p:cNvPr id="8" name="Рисунок 7"/>
          <p:cNvPicPr>
            <a:picLocks noChangeAspect="1"/>
          </p:cNvPicPr>
          <p:nvPr/>
        </p:nvPicPr>
        <p:blipFill>
          <a:blip r:embed="rId6"/>
          <a:stretch>
            <a:fillRect/>
          </a:stretch>
        </p:blipFill>
        <p:spPr>
          <a:xfrm>
            <a:off x="8050849" y="3264474"/>
            <a:ext cx="1070806" cy="417299"/>
          </a:xfrm>
          <a:prstGeom prst="rect">
            <a:avLst/>
          </a:prstGeom>
        </p:spPr>
      </p:pic>
      <p:pic>
        <p:nvPicPr>
          <p:cNvPr id="9" name="Рисунок 8"/>
          <p:cNvPicPr>
            <a:picLocks noChangeAspect="1"/>
          </p:cNvPicPr>
          <p:nvPr/>
        </p:nvPicPr>
        <p:blipFill rotWithShape="1">
          <a:blip r:embed="rId7"/>
          <a:srcRect l="15744" t="25659" r="72228" b="64362"/>
          <a:stretch/>
        </p:blipFill>
        <p:spPr>
          <a:xfrm>
            <a:off x="7052283" y="3281044"/>
            <a:ext cx="823203" cy="384161"/>
          </a:xfrm>
          <a:prstGeom prst="rect">
            <a:avLst/>
          </a:prstGeom>
        </p:spPr>
      </p:pic>
      <p:pic>
        <p:nvPicPr>
          <p:cNvPr id="7" name="Рисунок 6"/>
          <p:cNvPicPr>
            <a:picLocks noChangeAspect="1"/>
          </p:cNvPicPr>
          <p:nvPr/>
        </p:nvPicPr>
        <p:blipFill rotWithShape="1">
          <a:blip r:embed="rId8"/>
          <a:srcRect l="4652" t="13025" r="1150" b="5105"/>
          <a:stretch/>
        </p:blipFill>
        <p:spPr>
          <a:xfrm>
            <a:off x="179513" y="2483768"/>
            <a:ext cx="8943135" cy="4103290"/>
          </a:xfrm>
          <a:prstGeom prst="rect">
            <a:avLst/>
          </a:prstGeom>
        </p:spPr>
      </p:pic>
      <p:sp>
        <p:nvSpPr>
          <p:cNvPr id="10" name="TextBox 9"/>
          <p:cNvSpPr txBox="1"/>
          <p:nvPr/>
        </p:nvSpPr>
        <p:spPr>
          <a:xfrm>
            <a:off x="1833624" y="5239230"/>
            <a:ext cx="1776448" cy="584775"/>
          </a:xfrm>
          <a:prstGeom prst="rect">
            <a:avLst/>
          </a:prstGeom>
          <a:noFill/>
        </p:spPr>
        <p:txBody>
          <a:bodyPr wrap="none" rtlCol="0">
            <a:spAutoFit/>
          </a:bodyPr>
          <a:lstStyle/>
          <a:p>
            <a:r>
              <a:rPr lang="en-US" dirty="0">
                <a:solidFill>
                  <a:srgbClr val="0070C0"/>
                </a:solidFill>
              </a:rPr>
              <a:t>ok-ege.ru</a:t>
            </a:r>
            <a:endParaRPr lang="ru-RU" dirty="0">
              <a:solidFill>
                <a:srgbClr val="0070C0"/>
              </a:solidFill>
            </a:endParaRPr>
          </a:p>
        </p:txBody>
      </p:sp>
      <p:sp>
        <p:nvSpPr>
          <p:cNvPr id="11" name="TextBox 10"/>
          <p:cNvSpPr txBox="1"/>
          <p:nvPr/>
        </p:nvSpPr>
        <p:spPr>
          <a:xfrm>
            <a:off x="212918" y="2629516"/>
            <a:ext cx="4289957" cy="1938992"/>
          </a:xfrm>
          <a:prstGeom prst="rect">
            <a:avLst/>
          </a:prstGeom>
          <a:noFill/>
        </p:spPr>
        <p:txBody>
          <a:bodyPr wrap="none" rtlCol="0">
            <a:spAutoFit/>
          </a:bodyPr>
          <a:lstStyle/>
          <a:p>
            <a:pPr algn="just"/>
            <a:r>
              <a:rPr lang="ru-RU" sz="1400" b="1" dirty="0">
                <a:solidFill>
                  <a:schemeClr val="tx1">
                    <a:lumMod val="95000"/>
                    <a:lumOff val="5000"/>
                  </a:schemeClr>
                </a:solidFill>
                <a:latin typeface="Trebuchet MS" panose="020B0603020202020204" pitchFamily="34" charset="0"/>
              </a:rPr>
              <a:t>Сборники тестов реальной степени сложности</a:t>
            </a:r>
          </a:p>
          <a:p>
            <a:pPr algn="just"/>
            <a:r>
              <a:rPr lang="ru-RU" sz="1400" b="1" dirty="0">
                <a:solidFill>
                  <a:schemeClr val="tx1">
                    <a:lumMod val="95000"/>
                    <a:lumOff val="5000"/>
                  </a:schemeClr>
                </a:solidFill>
                <a:latin typeface="Trebuchet MS" panose="020B0603020202020204" pitchFamily="34" charset="0"/>
              </a:rPr>
              <a:t>Методические материалы по заданиям 1-26</a:t>
            </a:r>
          </a:p>
          <a:p>
            <a:pPr algn="just"/>
            <a:r>
              <a:rPr lang="ru-RU" sz="1400" b="1" dirty="0">
                <a:solidFill>
                  <a:schemeClr val="tx1">
                    <a:lumMod val="95000"/>
                    <a:lumOff val="5000"/>
                  </a:schemeClr>
                </a:solidFill>
                <a:latin typeface="Trebuchet MS" panose="020B0603020202020204" pitchFamily="34" charset="0"/>
              </a:rPr>
              <a:t>Разборы проверенных работ</a:t>
            </a:r>
          </a:p>
          <a:p>
            <a:pPr algn="just"/>
            <a:r>
              <a:rPr lang="ru-RU" sz="1400" b="1" dirty="0">
                <a:solidFill>
                  <a:schemeClr val="tx1">
                    <a:lumMod val="95000"/>
                    <a:lumOff val="5000"/>
                  </a:schemeClr>
                </a:solidFill>
                <a:latin typeface="Trebuchet MS" panose="020B0603020202020204" pitchFamily="34" charset="0"/>
              </a:rPr>
              <a:t>Пособия по сочинению ЕГЭ и ИС</a:t>
            </a:r>
          </a:p>
          <a:p>
            <a:endParaRPr lang="ru-RU" sz="1600" dirty="0"/>
          </a:p>
          <a:p>
            <a:r>
              <a:rPr lang="ru-RU" sz="1600" b="1" dirty="0">
                <a:solidFill>
                  <a:srgbClr val="FF0000"/>
                </a:solidFill>
              </a:rPr>
              <a:t>   </a:t>
            </a:r>
            <a:endParaRPr lang="ru-RU" dirty="0"/>
          </a:p>
          <a:p>
            <a:endParaRPr lang="ru-RU" dirty="0"/>
          </a:p>
        </p:txBody>
      </p:sp>
      <p:pic>
        <p:nvPicPr>
          <p:cNvPr id="24" name="Рисунок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0261" y="2562803"/>
            <a:ext cx="1395183" cy="1430987"/>
          </a:xfrm>
          <a:prstGeom prst="rect">
            <a:avLst/>
          </a:prstGeom>
        </p:spPr>
      </p:pic>
      <p:pic>
        <p:nvPicPr>
          <p:cNvPr id="25" name="Рисунок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6444" y="2577830"/>
            <a:ext cx="1388368" cy="1430551"/>
          </a:xfrm>
          <a:prstGeom prst="rect">
            <a:avLst/>
          </a:prstGeom>
        </p:spPr>
      </p:pic>
      <p:pic>
        <p:nvPicPr>
          <p:cNvPr id="26" name="Рисунок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1421" y="4154212"/>
            <a:ext cx="1364022" cy="1367365"/>
          </a:xfrm>
          <a:prstGeom prst="rect">
            <a:avLst/>
          </a:prstGeom>
        </p:spPr>
      </p:pic>
      <p:pic>
        <p:nvPicPr>
          <p:cNvPr id="27" name="Рисунок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51394" y="4153022"/>
            <a:ext cx="1271271" cy="1271271"/>
          </a:xfrm>
          <a:prstGeom prst="rect">
            <a:avLst/>
          </a:prstGeom>
        </p:spPr>
      </p:pic>
      <p:pic>
        <p:nvPicPr>
          <p:cNvPr id="28" name="Рисунок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04470" y="4153022"/>
            <a:ext cx="1262349" cy="1295569"/>
          </a:xfrm>
          <a:prstGeom prst="rect">
            <a:avLst/>
          </a:prstGeom>
        </p:spPr>
      </p:pic>
      <p:pic>
        <p:nvPicPr>
          <p:cNvPr id="29" name="Рисунок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85538" y="2577829"/>
            <a:ext cx="1397783" cy="1415960"/>
          </a:xfrm>
          <a:prstGeom prst="rect">
            <a:avLst/>
          </a:prstGeom>
        </p:spPr>
      </p:pic>
      <p:sp>
        <p:nvSpPr>
          <p:cNvPr id="18" name="Прямоугольник 17"/>
          <p:cNvSpPr/>
          <p:nvPr/>
        </p:nvSpPr>
        <p:spPr>
          <a:xfrm>
            <a:off x="2952105" y="1157909"/>
            <a:ext cx="5721438" cy="1569660"/>
          </a:xfrm>
          <a:prstGeom prst="rect">
            <a:avLst/>
          </a:prstGeom>
        </p:spPr>
        <p:txBody>
          <a:bodyPr wrap="none">
            <a:spAutoFit/>
          </a:bodyPr>
          <a:lstStyle/>
          <a:p>
            <a:r>
              <a:rPr lang="ru-RU" b="1"/>
              <a:t>В интернет-магазине </a:t>
            </a:r>
            <a:r>
              <a:rPr lang="en-US" smtClean="0">
                <a:solidFill>
                  <a:srgbClr val="0070C0"/>
                </a:solidFill>
              </a:rPr>
              <a:t>ok-ege.ru</a:t>
            </a:r>
            <a:r>
              <a:rPr lang="ru-RU" smtClean="0">
                <a:solidFill>
                  <a:srgbClr val="0070C0"/>
                </a:solidFill>
              </a:rPr>
              <a:t> </a:t>
            </a:r>
          </a:p>
          <a:p>
            <a:r>
              <a:rPr lang="ru-RU" smtClean="0">
                <a:solidFill>
                  <a:srgbClr val="0070C0"/>
                </a:solidFill>
              </a:rPr>
              <a:t>в октябре кодовое слово НЕБО</a:t>
            </a:r>
            <a:endParaRPr lang="ru-RU">
              <a:solidFill>
                <a:srgbClr val="0070C0"/>
              </a:solidFill>
            </a:endParaRPr>
          </a:p>
          <a:p>
            <a:r>
              <a:rPr lang="ru-RU" b="1"/>
              <a:t> </a:t>
            </a:r>
            <a:endParaRPr lang="ru-RU" b="1" dirty="0"/>
          </a:p>
        </p:txBody>
      </p:sp>
    </p:spTree>
    <p:extLst>
      <p:ext uri="{BB962C8B-B14F-4D97-AF65-F5344CB8AC3E}">
        <p14:creationId xmlns:p14="http://schemas.microsoft.com/office/powerpoint/2010/main" val="1803025929"/>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Нажмите дважды"/>
          <p:cNvSpPr txBox="1">
            <a:spLocks noGrp="1"/>
          </p:cNvSpPr>
          <p:nvPr>
            <p:ph type="title"/>
          </p:nvPr>
        </p:nvSpPr>
        <p:spPr>
          <a:prstGeom prst="rect">
            <a:avLst/>
          </a:prstGeom>
        </p:spPr>
        <p:txBody>
          <a:bodyPr/>
          <a:lstStyle/>
          <a:p>
            <a:endParaRPr/>
          </a:p>
        </p:txBody>
      </p:sp>
      <p:sp>
        <p:nvSpPr>
          <p:cNvPr id="104" name="Нажмите дважды"/>
          <p:cNvSpPr txBox="1">
            <a:spLocks noGrp="1"/>
          </p:cNvSpPr>
          <p:nvPr>
            <p:ph type="body" idx="1"/>
          </p:nvPr>
        </p:nvSpPr>
        <p:spPr>
          <a:prstGeom prst="rect">
            <a:avLst/>
          </a:prstGeom>
        </p:spPr>
        <p:txBody>
          <a:bodyPr/>
          <a:lstStyle/>
          <a:p>
            <a:endParaRPr/>
          </a:p>
        </p:txBody>
      </p:sp>
      <p:pic>
        <p:nvPicPr>
          <p:cNvPr id="105" name="СТР_2.jpg" descr="СТР_2.jpg"/>
          <p:cNvPicPr>
            <a:picLocks noChangeAspect="1"/>
          </p:cNvPicPr>
          <p:nvPr/>
        </p:nvPicPr>
        <p:blipFill>
          <a:blip r:embed="rId2"/>
          <a:stretch>
            <a:fillRect/>
          </a:stretch>
        </p:blipFill>
        <p:spPr>
          <a:xfrm>
            <a:off x="0" y="0"/>
            <a:ext cx="9144000" cy="91440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hape 87"/>
          <p:cNvSpPr>
            <a:spLocks noChangeArrowheads="1"/>
          </p:cNvSpPr>
          <p:nvPr/>
        </p:nvSpPr>
        <p:spPr bwMode="auto">
          <a:xfrm>
            <a:off x="2124075" y="1417638"/>
            <a:ext cx="6840538" cy="862012"/>
          </a:xfrm>
          <a:prstGeom prst="rect">
            <a:avLst/>
          </a:prstGeom>
          <a:noFill/>
          <a:ln>
            <a:noFill/>
          </a:ln>
        </p:spPr>
        <p:txBody>
          <a:bodyPr lIns="0" tIns="0" rIns="0" bIns="0">
            <a:spAutoFit/>
          </a:bodyPr>
          <a:lstStyle>
            <a:lvl1pPr indent="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ru-RU" altLang="ru-RU" b="1" dirty="0">
                <a:solidFill>
                  <a:srgbClr val="0033CC"/>
                </a:solidFill>
                <a:latin typeface="Garamond" panose="02020404030301010803" pitchFamily="18" charset="0"/>
                <a:ea typeface="Lucida Grande"/>
                <a:cs typeface="Lucida Grande"/>
                <a:sym typeface="Arial" panose="020B0604020202020204" pitchFamily="34" charset="0"/>
              </a:rPr>
              <a:t>К10  РЕЧЕВЫЕ ОШИБКИ</a:t>
            </a:r>
          </a:p>
          <a:p>
            <a:pPr eaLnBrk="1" hangingPunct="1">
              <a:spcBef>
                <a:spcPct val="0"/>
              </a:spcBef>
              <a:buFontTx/>
              <a:buNone/>
              <a:defRPr/>
            </a:pPr>
            <a:endParaRPr lang="ru-RU" altLang="ru-RU" sz="2400" b="1" u="sng" dirty="0">
              <a:solidFill>
                <a:schemeClr val="bg1"/>
              </a:solidFill>
              <a:effectLst>
                <a:outerShdw blurRad="38100" dist="38100" dir="2700000" algn="tl">
                  <a:srgbClr val="C0C0C0"/>
                </a:outerShdw>
              </a:effectLst>
              <a:latin typeface="Times New Roman" panose="02020603050405020304" pitchFamily="18" charset="0"/>
              <a:ea typeface="Lucida Grande"/>
              <a:sym typeface="Arial" panose="020B0604020202020204" pitchFamily="34" charset="0"/>
            </a:endParaRPr>
          </a:p>
        </p:txBody>
      </p:sp>
      <p:graphicFrame>
        <p:nvGraphicFramePr>
          <p:cNvPr id="36895" name="Group 31"/>
          <p:cNvGraphicFramePr>
            <a:graphicFrameLocks noGrp="1"/>
          </p:cNvGraphicFramePr>
          <p:nvPr>
            <p:extLst>
              <p:ext uri="{D42A27DB-BD31-4B8C-83A1-F6EECF244321}">
                <p14:modId xmlns:p14="http://schemas.microsoft.com/office/powerpoint/2010/main" val="1459059822"/>
              </p:ext>
            </p:extLst>
          </p:nvPr>
        </p:nvGraphicFramePr>
        <p:xfrm>
          <a:off x="179388" y="1979712"/>
          <a:ext cx="8785225" cy="5616574"/>
        </p:xfrm>
        <a:graphic>
          <a:graphicData uri="http://schemas.openxmlformats.org/drawingml/2006/table">
            <a:tbl>
              <a:tblPr/>
              <a:tblGrid>
                <a:gridCol w="575706">
                  <a:extLst>
                    <a:ext uri="{9D8B030D-6E8A-4147-A177-3AD203B41FA5}">
                      <a16:colId xmlns:a16="http://schemas.microsoft.com/office/drawing/2014/main" val="20000"/>
                    </a:ext>
                  </a:extLst>
                </a:gridCol>
                <a:gridCol w="3695428">
                  <a:extLst>
                    <a:ext uri="{9D8B030D-6E8A-4147-A177-3AD203B41FA5}">
                      <a16:colId xmlns:a16="http://schemas.microsoft.com/office/drawing/2014/main" val="20001"/>
                    </a:ext>
                  </a:extLst>
                </a:gridCol>
                <a:gridCol w="4514091">
                  <a:extLst>
                    <a:ext uri="{9D8B030D-6E8A-4147-A177-3AD203B41FA5}">
                      <a16:colId xmlns:a16="http://schemas.microsoft.com/office/drawing/2014/main" val="20002"/>
                    </a:ext>
                  </a:extLst>
                </a:gridCol>
              </a:tblGrid>
              <a:tr h="61801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endParaRPr>
                    </a:p>
                  </a:txBody>
                  <a:tcPr marL="91445" marR="91445"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rPr>
                        <a:t>Вид ошибки</a:t>
                      </a:r>
                    </a:p>
                  </a:txBody>
                  <a:tcPr marL="91445" marR="91445"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Примеры</a:t>
                      </a:r>
                    </a:p>
                  </a:txBody>
                  <a:tcPr marL="91445" marR="91445"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195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rPr>
                        <a:t>5</a:t>
                      </a:r>
                    </a:p>
                  </a:txBody>
                  <a:tcPr marL="91445" marR="91445"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chemeClr val="tx1"/>
                          </a:solidFill>
                          <a:effectLst/>
                          <a:latin typeface="+mj-lt"/>
                          <a:cs typeface="Arial" panose="020B0604020202020204" pitchFamily="34" charset="0"/>
                        </a:rPr>
                        <a:t>Неоправданное употребление просторечных слов </a:t>
                      </a:r>
                    </a:p>
                  </a:txBody>
                  <a:tcPr marL="91445" marR="91445"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chemeClr val="tx1"/>
                          </a:solidFill>
                          <a:effectLst/>
                          <a:latin typeface="+mj-lt"/>
                          <a:cs typeface="Arial" panose="020B0604020202020204" pitchFamily="34" charset="0"/>
                        </a:rPr>
                        <a:t>Таким людям всегда удается </a:t>
                      </a:r>
                      <a:r>
                        <a:rPr kumimoji="0" lang="ru-RU" altLang="ru-RU" sz="2000" b="1" i="0" u="none" strike="noStrike" cap="none" normalizeH="0" baseline="0">
                          <a:ln>
                            <a:noFill/>
                          </a:ln>
                          <a:solidFill>
                            <a:schemeClr val="tx1"/>
                          </a:solidFill>
                          <a:effectLst/>
                          <a:latin typeface="+mj-lt"/>
                          <a:cs typeface="Arial" panose="020B0604020202020204" pitchFamily="34" charset="0"/>
                        </a:rPr>
                        <a:t>объегорить</a:t>
                      </a:r>
                      <a:r>
                        <a:rPr kumimoji="0" lang="ru-RU" altLang="ru-RU" sz="2000" b="0" i="0" u="none" strike="noStrike" cap="none" normalizeH="0" baseline="0">
                          <a:ln>
                            <a:noFill/>
                          </a:ln>
                          <a:solidFill>
                            <a:schemeClr val="tx1"/>
                          </a:solidFill>
                          <a:effectLst/>
                          <a:latin typeface="+mj-lt"/>
                          <a:cs typeface="Arial" panose="020B0604020202020204" pitchFamily="34" charset="0"/>
                        </a:rPr>
                        <a:t> </a:t>
                      </a:r>
                      <a:r>
                        <a:rPr kumimoji="0" lang="ru-RU" altLang="ru-RU" sz="2000" b="0" i="0" u="none" strike="noStrike" cap="none" normalizeH="0" baseline="0" smtClean="0">
                          <a:ln>
                            <a:noFill/>
                          </a:ln>
                          <a:solidFill>
                            <a:schemeClr val="tx1"/>
                          </a:solidFill>
                          <a:effectLst/>
                          <a:latin typeface="+mj-lt"/>
                          <a:cs typeface="Arial" panose="020B0604020202020204" pitchFamily="34" charset="0"/>
                        </a:rPr>
                        <a:t>других</a:t>
                      </a:r>
                      <a:endParaRPr kumimoji="0" lang="ru-RU" altLang="ru-RU" sz="2000" b="0" i="0" u="none" strike="noStrike" cap="none" normalizeH="0" baseline="0" dirty="0">
                        <a:ln>
                          <a:noFill/>
                        </a:ln>
                        <a:solidFill>
                          <a:schemeClr val="tx1"/>
                        </a:solidFill>
                        <a:effectLst/>
                        <a:latin typeface="+mj-lt"/>
                        <a:cs typeface="Arial" panose="020B0604020202020204" pitchFamily="34" charset="0"/>
                      </a:endParaRPr>
                    </a:p>
                  </a:txBody>
                  <a:tcPr marL="91445" marR="91445"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02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6</a:t>
                      </a:r>
                    </a:p>
                  </a:txBody>
                  <a:tcPr marL="91445" marR="91445"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chemeClr val="tx1"/>
                          </a:solidFill>
                          <a:effectLst/>
                          <a:latin typeface="+mj-lt"/>
                          <a:cs typeface="Arial" panose="020B0604020202020204" pitchFamily="34" charset="0"/>
                        </a:rPr>
                        <a:t>Неуместное употребление эмоционально-окрашенных слов и фразеологизмов</a:t>
                      </a:r>
                    </a:p>
                  </a:txBody>
                  <a:tcPr marL="91445" marR="91445"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chemeClr val="tx1"/>
                          </a:solidFill>
                          <a:effectLst/>
                          <a:latin typeface="+mj-lt"/>
                          <a:cs typeface="Arial" panose="020B0604020202020204" pitchFamily="34" charset="0"/>
                        </a:rPr>
                        <a:t>Астафьев </a:t>
                      </a:r>
                      <a:r>
                        <a:rPr kumimoji="0" lang="ru-RU" altLang="ru-RU" sz="2000" b="1" i="0" u="none" strike="noStrike" cap="none" normalizeH="0" baseline="0" dirty="0">
                          <a:ln>
                            <a:noFill/>
                          </a:ln>
                          <a:solidFill>
                            <a:schemeClr val="tx1"/>
                          </a:solidFill>
                          <a:effectLst/>
                          <a:latin typeface="+mj-lt"/>
                          <a:cs typeface="Arial" panose="020B0604020202020204" pitchFamily="34" charset="0"/>
                        </a:rPr>
                        <a:t>то и дело </a:t>
                      </a:r>
                      <a:r>
                        <a:rPr kumimoji="0" lang="ru-RU" altLang="ru-RU" sz="2000" b="0" i="0" u="none" strike="noStrike" cap="none" normalizeH="0" baseline="0" dirty="0">
                          <a:ln>
                            <a:noFill/>
                          </a:ln>
                          <a:solidFill>
                            <a:schemeClr val="tx1"/>
                          </a:solidFill>
                          <a:effectLst/>
                          <a:latin typeface="+mj-lt"/>
                          <a:cs typeface="Arial" panose="020B0604020202020204" pitchFamily="34" charset="0"/>
                        </a:rPr>
                        <a:t>прибегает к употреблению метафор </a:t>
                      </a:r>
                      <a:r>
                        <a:rPr kumimoji="0" lang="ru-RU" altLang="ru-RU" sz="2000" b="0" i="0" u="none" strike="noStrike" cap="none" normalizeH="0" baseline="0">
                          <a:ln>
                            <a:noFill/>
                          </a:ln>
                          <a:solidFill>
                            <a:schemeClr val="tx1"/>
                          </a:solidFill>
                          <a:effectLst/>
                          <a:latin typeface="+mj-lt"/>
                          <a:cs typeface="Arial" panose="020B0604020202020204" pitchFamily="34" charset="0"/>
                        </a:rPr>
                        <a:t>и </a:t>
                      </a:r>
                      <a:r>
                        <a:rPr kumimoji="0" lang="ru-RU" altLang="ru-RU" sz="2000" b="0" i="0" u="none" strike="noStrike" cap="none" normalizeH="0" baseline="0" smtClean="0">
                          <a:ln>
                            <a:noFill/>
                          </a:ln>
                          <a:solidFill>
                            <a:schemeClr val="tx1"/>
                          </a:solidFill>
                          <a:effectLst/>
                          <a:latin typeface="+mj-lt"/>
                          <a:cs typeface="Arial" panose="020B0604020202020204" pitchFamily="34" charset="0"/>
                        </a:rPr>
                        <a:t>олицетворений</a:t>
                      </a:r>
                      <a:endParaRPr kumimoji="0" lang="ru-RU" altLang="ru-RU" sz="2000" b="0" i="0" u="none" strike="noStrike" cap="none" normalizeH="0" baseline="0" dirty="0">
                        <a:ln>
                          <a:noFill/>
                        </a:ln>
                        <a:solidFill>
                          <a:schemeClr val="tx1"/>
                        </a:solidFill>
                        <a:effectLst/>
                        <a:latin typeface="+mj-lt"/>
                        <a:cs typeface="Times New Roman" panose="02020603050405020304" pitchFamily="18" charset="0"/>
                      </a:endParaRPr>
                    </a:p>
                  </a:txBody>
                  <a:tcPr marL="91445" marR="91445"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820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7</a:t>
                      </a:r>
                    </a:p>
                  </a:txBody>
                  <a:tcPr marL="91445" marR="91445"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rgbClr val="000000"/>
                          </a:solidFill>
                          <a:effectLst/>
                          <a:latin typeface="+mj-lt"/>
                          <a:cs typeface="Times New Roman" panose="02020603050405020304" pitchFamily="18" charset="0"/>
                        </a:rPr>
                        <a:t>Нарушение лексической сочетаемости</a:t>
                      </a:r>
                    </a:p>
                  </a:txBody>
                  <a:tcPr marL="91445" marR="91445"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rgbClr val="000000"/>
                          </a:solidFill>
                          <a:effectLst/>
                          <a:latin typeface="+mj-lt"/>
                          <a:cs typeface="Times New Roman" panose="02020603050405020304" pitchFamily="18" charset="0"/>
                        </a:rPr>
                        <a:t>Автор </a:t>
                      </a:r>
                      <a:r>
                        <a:rPr kumimoji="0" lang="ru-RU" altLang="ru-RU" sz="2000" b="1" i="0" u="none" strike="noStrike" cap="none" normalizeH="0" baseline="0" dirty="0">
                          <a:ln>
                            <a:noFill/>
                          </a:ln>
                          <a:solidFill>
                            <a:srgbClr val="000000"/>
                          </a:solidFill>
                          <a:effectLst/>
                          <a:latin typeface="+mj-lt"/>
                          <a:cs typeface="Times New Roman" panose="02020603050405020304" pitchFamily="18" charset="0"/>
                        </a:rPr>
                        <a:t>увеличивает</a:t>
                      </a:r>
                      <a:r>
                        <a:rPr kumimoji="0" lang="ru-RU" altLang="ru-RU" sz="2000" b="0" i="0" u="none" strike="noStrike" cap="none" normalizeH="0" baseline="0" dirty="0">
                          <a:ln>
                            <a:noFill/>
                          </a:ln>
                          <a:solidFill>
                            <a:srgbClr val="000000"/>
                          </a:solidFill>
                          <a:effectLst/>
                          <a:latin typeface="+mj-lt"/>
                          <a:cs typeface="Times New Roman" panose="02020603050405020304" pitchFamily="18" charset="0"/>
                        </a:rPr>
                        <a:t> впечатление. Автор использует художественные </a:t>
                      </a:r>
                      <a:r>
                        <a:rPr kumimoji="0" lang="ru-RU" altLang="ru-RU" sz="2000" b="1" i="0" u="none" strike="noStrike" cap="none" normalizeH="0" baseline="0" dirty="0">
                          <a:ln>
                            <a:noFill/>
                          </a:ln>
                          <a:solidFill>
                            <a:srgbClr val="000000"/>
                          </a:solidFill>
                          <a:effectLst/>
                          <a:latin typeface="+mj-lt"/>
                          <a:cs typeface="Times New Roman" panose="02020603050405020304" pitchFamily="18" charset="0"/>
                        </a:rPr>
                        <a:t>особенности </a:t>
                      </a:r>
                      <a:r>
                        <a:rPr kumimoji="0" lang="ru-RU" altLang="ru-RU" sz="2000" b="0" i="0" u="none" strike="noStrike" cap="none" normalizeH="0" baseline="0" dirty="0">
                          <a:ln>
                            <a:noFill/>
                          </a:ln>
                          <a:solidFill>
                            <a:srgbClr val="000000"/>
                          </a:solidFill>
                          <a:effectLst/>
                          <a:latin typeface="+mj-lt"/>
                          <a:cs typeface="Times New Roman" panose="02020603050405020304" pitchFamily="18" charset="0"/>
                        </a:rPr>
                        <a:t>(вместо </a:t>
                      </a:r>
                      <a:r>
                        <a:rPr kumimoji="0" lang="ru-RU" altLang="ru-RU" sz="2000" b="0" i="0" u="none" strike="noStrike" cap="none" normalizeH="0" baseline="0">
                          <a:ln>
                            <a:noFill/>
                          </a:ln>
                          <a:solidFill>
                            <a:srgbClr val="000000"/>
                          </a:solidFill>
                          <a:effectLst/>
                          <a:latin typeface="+mj-lt"/>
                          <a:cs typeface="Times New Roman" panose="02020603050405020304" pitchFamily="18" charset="0"/>
                        </a:rPr>
                        <a:t>с</a:t>
                      </a:r>
                      <a:r>
                        <a:rPr kumimoji="0" lang="ru-RU" altLang="ru-RU" sz="2000" b="1" i="0" u="none" strike="noStrike" cap="none" normalizeH="0" baseline="0">
                          <a:ln>
                            <a:noFill/>
                          </a:ln>
                          <a:solidFill>
                            <a:srgbClr val="000000"/>
                          </a:solidFill>
                          <a:effectLst/>
                          <a:latin typeface="+mj-lt"/>
                          <a:cs typeface="Times New Roman" panose="02020603050405020304" pitchFamily="18" charset="0"/>
                        </a:rPr>
                        <a:t>редств</a:t>
                      </a:r>
                      <a:r>
                        <a:rPr kumimoji="0" lang="ru-RU" altLang="ru-RU" sz="2000" b="0" i="0" u="none" strike="noStrike" cap="none" normalizeH="0" baseline="0">
                          <a:ln>
                            <a:noFill/>
                          </a:ln>
                          <a:solidFill>
                            <a:srgbClr val="000000"/>
                          </a:solidFill>
                          <a:effectLst/>
                          <a:latin typeface="+mj-lt"/>
                          <a:cs typeface="Times New Roman" panose="02020603050405020304" pitchFamily="18" charset="0"/>
                        </a:rPr>
                        <a:t>а</a:t>
                      </a:r>
                      <a:r>
                        <a:rPr kumimoji="0" lang="ru-RU" altLang="ru-RU" sz="2000" b="0" i="0" u="none" strike="noStrike" cap="none" normalizeH="0" baseline="0" smtClean="0">
                          <a:ln>
                            <a:noFill/>
                          </a:ln>
                          <a:solidFill>
                            <a:srgbClr val="000000"/>
                          </a:solidFill>
                          <a:effectLst/>
                          <a:latin typeface="+mj-lt"/>
                          <a:cs typeface="Times New Roman" panose="02020603050405020304" pitchFamily="18" charset="0"/>
                        </a:rPr>
                        <a:t>)</a:t>
                      </a:r>
                      <a:endParaRPr kumimoji="0" lang="ru-RU" altLang="ru-RU" sz="2000" b="0" i="0" u="none" strike="noStrike" cap="none" normalizeH="0" baseline="0" dirty="0">
                        <a:ln>
                          <a:noFill/>
                        </a:ln>
                        <a:solidFill>
                          <a:srgbClr val="000000"/>
                        </a:solidFill>
                        <a:effectLst/>
                        <a:latin typeface="+mj-lt"/>
                        <a:cs typeface="Times New Roman" panose="02020603050405020304" pitchFamily="18" charset="0"/>
                      </a:endParaRPr>
                    </a:p>
                  </a:txBody>
                  <a:tcPr marL="91445" marR="91445"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5223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8</a:t>
                      </a:r>
                    </a:p>
                  </a:txBody>
                  <a:tcPr marL="91445" marR="91445"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rgbClr val="000000"/>
                          </a:solidFill>
                          <a:effectLst/>
                          <a:latin typeface="+mj-lt"/>
                          <a:cs typeface="Times New Roman" panose="02020603050405020304" pitchFamily="18" charset="0"/>
                        </a:rPr>
                        <a:t>Употребление лишних слов, в том числе плеоназм</a:t>
                      </a:r>
                    </a:p>
                  </a:txBody>
                  <a:tcPr marL="91445" marR="91445"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rgbClr val="000000"/>
                          </a:solidFill>
                          <a:effectLst/>
                          <a:latin typeface="+mj-lt"/>
                          <a:cs typeface="Times New Roman" panose="02020603050405020304" pitchFamily="18" charset="0"/>
                        </a:rPr>
                        <a:t>Красоту пейзажа автор передает </a:t>
                      </a:r>
                      <a:r>
                        <a:rPr kumimoji="0" lang="ru-RU" altLang="ru-RU" sz="2000" b="1" i="0" u="none" strike="noStrike" cap="none" normalizeH="0" baseline="0" dirty="0">
                          <a:ln>
                            <a:noFill/>
                          </a:ln>
                          <a:solidFill>
                            <a:srgbClr val="000000"/>
                          </a:solidFill>
                          <a:effectLst/>
                          <a:latin typeface="+mj-lt"/>
                          <a:cs typeface="Times New Roman" panose="02020603050405020304" pitchFamily="18" charset="0"/>
                        </a:rPr>
                        <a:t>нам</a:t>
                      </a:r>
                      <a:r>
                        <a:rPr kumimoji="0" lang="ru-RU" altLang="ru-RU" sz="2000" b="0" i="0" u="none" strike="noStrike" cap="none" normalizeH="0" baseline="0" dirty="0">
                          <a:ln>
                            <a:noFill/>
                          </a:ln>
                          <a:solidFill>
                            <a:srgbClr val="000000"/>
                          </a:solidFill>
                          <a:effectLst/>
                          <a:latin typeface="+mj-lt"/>
                          <a:cs typeface="Times New Roman" panose="02020603050405020304" pitchFamily="18" charset="0"/>
                        </a:rPr>
                        <a:t> с помощью художественных приемов. </a:t>
                      </a:r>
                      <a:r>
                        <a:rPr kumimoji="0" lang="ru-RU" altLang="ru-RU" sz="2000" b="1" i="0" u="none" strike="noStrike" cap="none" normalizeH="0" baseline="0" dirty="0">
                          <a:ln>
                            <a:noFill/>
                          </a:ln>
                          <a:solidFill>
                            <a:srgbClr val="000000"/>
                          </a:solidFill>
                          <a:effectLst/>
                          <a:latin typeface="+mj-lt"/>
                          <a:cs typeface="Times New Roman" panose="02020603050405020304" pitchFamily="18" charset="0"/>
                        </a:rPr>
                        <a:t>Молодой</a:t>
                      </a:r>
                      <a:r>
                        <a:rPr kumimoji="0" lang="ru-RU" altLang="ru-RU" sz="2000" b="0" i="0" u="none" strike="noStrike" cap="none" normalizeH="0" baseline="0" dirty="0">
                          <a:ln>
                            <a:noFill/>
                          </a:ln>
                          <a:solidFill>
                            <a:srgbClr val="000000"/>
                          </a:solidFill>
                          <a:effectLst/>
                          <a:latin typeface="+mj-lt"/>
                          <a:cs typeface="Times New Roman" panose="02020603050405020304" pitchFamily="18" charset="0"/>
                        </a:rPr>
                        <a:t> юноша, </a:t>
                      </a:r>
                      <a:r>
                        <a:rPr kumimoji="0" lang="ru-RU" altLang="ru-RU" sz="2000" b="1" i="0" u="none" strike="noStrike" cap="none" normalizeH="0" baseline="0">
                          <a:ln>
                            <a:noFill/>
                          </a:ln>
                          <a:solidFill>
                            <a:srgbClr val="000000"/>
                          </a:solidFill>
                          <a:effectLst/>
                          <a:latin typeface="+mj-lt"/>
                          <a:cs typeface="Times New Roman" panose="02020603050405020304" pitchFamily="18" charset="0"/>
                        </a:rPr>
                        <a:t>очень</a:t>
                      </a:r>
                      <a:r>
                        <a:rPr kumimoji="0" lang="ru-RU" altLang="ru-RU" sz="2000" b="0" i="0" u="none" strike="noStrike" cap="none" normalizeH="0" baseline="0">
                          <a:ln>
                            <a:noFill/>
                          </a:ln>
                          <a:solidFill>
                            <a:srgbClr val="000000"/>
                          </a:solidFill>
                          <a:effectLst/>
                          <a:latin typeface="+mj-lt"/>
                          <a:cs typeface="Times New Roman" panose="02020603050405020304" pitchFamily="18" charset="0"/>
                        </a:rPr>
                        <a:t> </a:t>
                      </a:r>
                      <a:r>
                        <a:rPr kumimoji="0" lang="ru-RU" altLang="ru-RU" sz="2000" b="0" i="0" u="none" strike="noStrike" cap="none" normalizeH="0" baseline="0" smtClean="0">
                          <a:ln>
                            <a:noFill/>
                          </a:ln>
                          <a:solidFill>
                            <a:srgbClr val="000000"/>
                          </a:solidFill>
                          <a:effectLst/>
                          <a:latin typeface="+mj-lt"/>
                          <a:cs typeface="Times New Roman" panose="02020603050405020304" pitchFamily="18" charset="0"/>
                        </a:rPr>
                        <a:t>прекрасный</a:t>
                      </a:r>
                      <a:endParaRPr kumimoji="0" lang="ru-RU" altLang="ru-RU" sz="2000" b="0" i="0" u="none" strike="noStrike" cap="none" normalizeH="0" baseline="0" dirty="0">
                        <a:ln>
                          <a:noFill/>
                        </a:ln>
                        <a:solidFill>
                          <a:srgbClr val="000000"/>
                        </a:solidFill>
                        <a:effectLst/>
                        <a:latin typeface="+mj-lt"/>
                        <a:cs typeface="Times New Roman" panose="02020603050405020304" pitchFamily="18" charset="0"/>
                      </a:endParaRPr>
                    </a:p>
                  </a:txBody>
                  <a:tcPr marL="91445" marR="91445"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5939">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rPr>
                        <a:t>9</a:t>
                      </a:r>
                      <a:endPar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endParaRPr>
                    </a:p>
                  </a:txBody>
                  <a:tcPr marL="91445" marR="91445"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smtClean="0">
                          <a:ln>
                            <a:noFill/>
                          </a:ln>
                          <a:solidFill>
                            <a:srgbClr val="000000"/>
                          </a:solidFill>
                          <a:effectLst/>
                          <a:latin typeface="+mj-lt"/>
                          <a:cs typeface="Times New Roman" panose="02020603050405020304" pitchFamily="18" charset="0"/>
                        </a:rPr>
                        <a:t>Неоправданное повторение слова</a:t>
                      </a:r>
                      <a:endParaRPr kumimoji="0" lang="ru-RU" altLang="ru-RU" sz="2000" b="1" i="0" u="none" strike="noStrike" cap="none" normalizeH="0" baseline="0" dirty="0">
                        <a:ln>
                          <a:noFill/>
                        </a:ln>
                        <a:solidFill>
                          <a:srgbClr val="000000"/>
                        </a:solidFill>
                        <a:effectLst/>
                        <a:latin typeface="+mj-lt"/>
                        <a:cs typeface="Times New Roman" panose="02020603050405020304" pitchFamily="18" charset="0"/>
                      </a:endParaRPr>
                    </a:p>
                  </a:txBody>
                  <a:tcPr marL="91445" marR="91445"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smtClean="0">
                          <a:ln>
                            <a:noFill/>
                          </a:ln>
                          <a:solidFill>
                            <a:srgbClr val="000000"/>
                          </a:solidFill>
                          <a:effectLst/>
                          <a:latin typeface="+mj-lt"/>
                          <a:cs typeface="Times New Roman" panose="02020603050405020304" pitchFamily="18" charset="0"/>
                        </a:rPr>
                        <a:t>Герой </a:t>
                      </a:r>
                      <a:r>
                        <a:rPr kumimoji="0" lang="ru-RU" altLang="ru-RU" sz="2000" b="0" i="0" u="none" strike="noStrike" cap="none" normalizeH="0" baseline="0" dirty="0" smtClean="0">
                          <a:ln>
                            <a:noFill/>
                          </a:ln>
                          <a:solidFill>
                            <a:srgbClr val="000000"/>
                          </a:solidFill>
                          <a:effectLst/>
                          <a:latin typeface="+mj-lt"/>
                          <a:cs typeface="Times New Roman" panose="02020603050405020304" pitchFamily="18" charset="0"/>
                        </a:rPr>
                        <a:t>рассказа не задумывается над своим поступком. </a:t>
                      </a:r>
                      <a:r>
                        <a:rPr kumimoji="0" lang="ru-RU" altLang="ru-RU" sz="2000" b="1" i="0" u="none" strike="noStrike" cap="none" normalizeH="0" baseline="0" dirty="0" smtClean="0">
                          <a:ln>
                            <a:noFill/>
                          </a:ln>
                          <a:solidFill>
                            <a:srgbClr val="000000"/>
                          </a:solidFill>
                          <a:effectLst/>
                          <a:latin typeface="+mj-lt"/>
                          <a:cs typeface="Times New Roman" panose="02020603050405020304" pitchFamily="18" charset="0"/>
                        </a:rPr>
                        <a:t>Герой</a:t>
                      </a:r>
                      <a:r>
                        <a:rPr kumimoji="0" lang="ru-RU" altLang="ru-RU" sz="2000" b="0" i="0" u="none" strike="noStrike" cap="none" normalizeH="0" baseline="0" dirty="0" smtClean="0">
                          <a:ln>
                            <a:noFill/>
                          </a:ln>
                          <a:solidFill>
                            <a:srgbClr val="000000"/>
                          </a:solidFill>
                          <a:effectLst/>
                          <a:latin typeface="+mj-lt"/>
                          <a:cs typeface="Times New Roman" panose="02020603050405020304" pitchFamily="18" charset="0"/>
                        </a:rPr>
                        <a:t> даже не понимает всей </a:t>
                      </a:r>
                      <a:r>
                        <a:rPr kumimoji="0" lang="ru-RU" altLang="ru-RU" sz="2000" b="0" i="0" u="none" strike="noStrike" cap="none" normalizeH="0" baseline="0" smtClean="0">
                          <a:ln>
                            <a:noFill/>
                          </a:ln>
                          <a:solidFill>
                            <a:srgbClr val="000000"/>
                          </a:solidFill>
                          <a:effectLst/>
                          <a:latin typeface="+mj-lt"/>
                          <a:cs typeface="Times New Roman" panose="02020603050405020304" pitchFamily="18" charset="0"/>
                        </a:rPr>
                        <a:t>глубины содеянного</a:t>
                      </a:r>
                      <a:endParaRPr kumimoji="0" lang="ru-RU" altLang="ru-RU" sz="2000" b="0" i="0" u="none" strike="noStrike" cap="none" normalizeH="0" baseline="0" dirty="0">
                        <a:ln>
                          <a:noFill/>
                        </a:ln>
                        <a:solidFill>
                          <a:srgbClr val="000000"/>
                        </a:solidFill>
                        <a:effectLst/>
                        <a:latin typeface="+mj-lt"/>
                        <a:cs typeface="Times New Roman" panose="02020603050405020304" pitchFamily="18" charset="0"/>
                      </a:endParaRPr>
                    </a:p>
                  </a:txBody>
                  <a:tcPr marL="91445" marR="91445"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9319493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hape 87"/>
          <p:cNvSpPr>
            <a:spLocks noChangeArrowheads="1"/>
          </p:cNvSpPr>
          <p:nvPr/>
        </p:nvSpPr>
        <p:spPr bwMode="auto">
          <a:xfrm>
            <a:off x="1979614" y="1476376"/>
            <a:ext cx="6840537" cy="860425"/>
          </a:xfrm>
          <a:prstGeom prst="rect">
            <a:avLst/>
          </a:prstGeom>
          <a:noFill/>
          <a:ln>
            <a:noFill/>
          </a:ln>
        </p:spPr>
        <p:txBody>
          <a:bodyPr lIns="0" tIns="0" rIns="0" bIns="0">
            <a:spAutoFit/>
          </a:bodyPr>
          <a:lstStyle>
            <a:lvl1pPr indent="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ru-RU" altLang="ru-RU" b="1" dirty="0">
                <a:solidFill>
                  <a:srgbClr val="0033CC"/>
                </a:solidFill>
                <a:latin typeface="Garamond" panose="02020404030301010803" pitchFamily="18" charset="0"/>
                <a:ea typeface="Lucida Grande"/>
                <a:cs typeface="Lucida Grande"/>
                <a:sym typeface="Arial" panose="020B0604020202020204" pitchFamily="34" charset="0"/>
              </a:rPr>
              <a:t>К10  РЕЧЕВЫЕ ОШИБКИ</a:t>
            </a:r>
          </a:p>
          <a:p>
            <a:pPr eaLnBrk="1" hangingPunct="1">
              <a:spcBef>
                <a:spcPct val="0"/>
              </a:spcBef>
              <a:buFontTx/>
              <a:buNone/>
              <a:defRPr/>
            </a:pPr>
            <a:endParaRPr lang="ru-RU" altLang="ru-RU" sz="2400" b="1" u="sng" dirty="0">
              <a:solidFill>
                <a:schemeClr val="bg1"/>
              </a:solidFill>
              <a:effectLst>
                <a:outerShdw blurRad="38100" dist="38100" dir="2700000" algn="tl">
                  <a:srgbClr val="C0C0C0"/>
                </a:outerShdw>
              </a:effectLst>
              <a:latin typeface="Times New Roman" panose="02020603050405020304" pitchFamily="18" charset="0"/>
              <a:ea typeface="Lucida Grande"/>
              <a:sym typeface="Arial" panose="020B0604020202020204" pitchFamily="34" charset="0"/>
            </a:endParaRPr>
          </a:p>
        </p:txBody>
      </p:sp>
      <p:graphicFrame>
        <p:nvGraphicFramePr>
          <p:cNvPr id="37915" name="Group 27"/>
          <p:cNvGraphicFramePr>
            <a:graphicFrameLocks noGrp="1"/>
          </p:cNvGraphicFramePr>
          <p:nvPr>
            <p:extLst>
              <p:ext uri="{D42A27DB-BD31-4B8C-83A1-F6EECF244321}">
                <p14:modId xmlns:p14="http://schemas.microsoft.com/office/powerpoint/2010/main" val="28341591"/>
              </p:ext>
            </p:extLst>
          </p:nvPr>
        </p:nvGraphicFramePr>
        <p:xfrm>
          <a:off x="215901" y="2336801"/>
          <a:ext cx="8569325" cy="5178425"/>
        </p:xfrm>
        <a:graphic>
          <a:graphicData uri="http://schemas.openxmlformats.org/drawingml/2006/table">
            <a:tbl>
              <a:tblPr/>
              <a:tblGrid>
                <a:gridCol w="550340">
                  <a:extLst>
                    <a:ext uri="{9D8B030D-6E8A-4147-A177-3AD203B41FA5}">
                      <a16:colId xmlns:a16="http://schemas.microsoft.com/office/drawing/2014/main" val="20000"/>
                    </a:ext>
                  </a:extLst>
                </a:gridCol>
                <a:gridCol w="3618079">
                  <a:extLst>
                    <a:ext uri="{9D8B030D-6E8A-4147-A177-3AD203B41FA5}">
                      <a16:colId xmlns:a16="http://schemas.microsoft.com/office/drawing/2014/main" val="20001"/>
                    </a:ext>
                  </a:extLst>
                </a:gridCol>
                <a:gridCol w="4400906">
                  <a:extLst>
                    <a:ext uri="{9D8B030D-6E8A-4147-A177-3AD203B41FA5}">
                      <a16:colId xmlns:a16="http://schemas.microsoft.com/office/drawing/2014/main" val="20002"/>
                    </a:ext>
                  </a:extLst>
                </a:gridCol>
              </a:tblGrid>
              <a:tr h="41989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endParaRPr>
                    </a:p>
                  </a:txBody>
                  <a:tcPr marL="91446" marR="914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rPr>
                        <a:t>Вид ошибки</a:t>
                      </a:r>
                    </a:p>
                  </a:txBody>
                  <a:tcPr marL="91446" marR="914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Примеры</a:t>
                      </a:r>
                    </a:p>
                  </a:txBody>
                  <a:tcPr marL="91446" marR="914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228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10</a:t>
                      </a:r>
                    </a:p>
                  </a:txBody>
                  <a:tcPr marL="91446" marR="914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Употребление однокоренных слов в близком контексте (тавтология)</a:t>
                      </a:r>
                    </a:p>
                  </a:txBody>
                  <a:tcPr marL="91446" marR="914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В этом </a:t>
                      </a:r>
                      <a:r>
                        <a:rPr kumimoji="0" lang="ru-RU" altLang="ru-RU"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рассказе рассказывается </a:t>
                      </a:r>
                      <a:r>
                        <a:rPr kumimoji="0" lang="ru-RU" altLang="ru-RU"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о </a:t>
                      </a:r>
                      <a:r>
                        <a:rPr kumimoji="0" lang="ru-RU" altLang="ru-RU" sz="2000" b="0" i="0" u="none" strike="noStrike" cap="none" normalizeH="0" baseline="0">
                          <a:ln>
                            <a:noFill/>
                          </a:ln>
                          <a:solidFill>
                            <a:srgbClr val="000000"/>
                          </a:solidFill>
                          <a:effectLst/>
                          <a:latin typeface="Calibri" panose="020F0502020204030204" pitchFamily="34" charset="0"/>
                          <a:cs typeface="Calibri" panose="020F0502020204030204" pitchFamily="34" charset="0"/>
                        </a:rPr>
                        <a:t>реальных </a:t>
                      </a:r>
                      <a:r>
                        <a:rPr kumimoji="0" lang="ru-RU" altLang="ru-RU" sz="20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событиях</a:t>
                      </a:r>
                      <a:endParaRPr kumimoji="0" lang="ru-RU" altLang="ru-RU"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815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11</a:t>
                      </a:r>
                    </a:p>
                  </a:txBody>
                  <a:tcPr marL="91446" marR="914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Бедность и однообразие синтаксических </a:t>
                      </a:r>
                      <a:r>
                        <a:rPr kumimoji="0" lang="ru-RU" altLang="ru-RU" sz="20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конструкций</a:t>
                      </a:r>
                      <a:endParaRPr kumimoji="0" lang="ru-RU" altLang="ru-RU"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Когда писатель пришел в редакцию</a:t>
                      </a:r>
                      <a:r>
                        <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его принял главный редактор. </a:t>
                      </a:r>
                      <a:r>
                        <a:rPr kumimoji="0" lang="ru-RU" altLang="ru-RU"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Когда они поговорили, </a:t>
                      </a:r>
                      <a:r>
                        <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писатель отправился </a:t>
                      </a:r>
                      <a:r>
                        <a:rPr kumimoji="0" lang="ru-RU" altLang="ru-RU"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в </a:t>
                      </a:r>
                      <a:r>
                        <a:rPr kumimoji="0" lang="ru-RU" altLang="ru-RU"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гостиницу</a:t>
                      </a:r>
                      <a:endPar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9211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rPr>
                        <a:t>12</a:t>
                      </a:r>
                    </a:p>
                  </a:txBody>
                  <a:tcPr marL="91446" marR="914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Неудачное употребление местоимений</a:t>
                      </a:r>
                    </a:p>
                  </a:txBody>
                  <a:tcPr marL="91446" marR="914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Данный текст написал В. Белов. </a:t>
                      </a:r>
                      <a:r>
                        <a:rPr kumimoji="0" lang="ru-RU" altLang="ru-RU"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Он </a:t>
                      </a:r>
                      <a:r>
                        <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относится к художественному стилю.</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У меня сразу же возникла картина в </a:t>
                      </a:r>
                      <a:r>
                        <a:rPr kumimoji="0" lang="ru-RU" altLang="ru-RU"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своем</a:t>
                      </a:r>
                      <a:r>
                        <a:rPr kumimoji="0" lang="ru-RU" altLang="ru-RU" sz="20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r>
                        <a:rPr kumimoji="0" lang="ru-RU" altLang="ru-RU"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воображении</a:t>
                      </a:r>
                      <a:endPar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5987">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rPr>
                        <a:t>13</a:t>
                      </a:r>
                      <a:endPar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endParaRPr>
                    </a:p>
                  </a:txBody>
                  <a:tcPr marL="91446" marR="914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Речевая недостаточность</a:t>
                      </a:r>
                      <a:endParaRPr kumimoji="0" lang="ru-RU" altLang="ru-RU"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Привлечь </a:t>
                      </a:r>
                      <a:r>
                        <a:rPr kumimoji="0" lang="en-US" alt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&lt;…&gt;</a:t>
                      </a:r>
                      <a:r>
                        <a:rPr kumimoji="0" lang="ru-RU" alt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читателей к </a:t>
                      </a:r>
                      <a:r>
                        <a:rPr kumimoji="0" lang="ru-RU" altLang="ru-RU"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данной проблеме</a:t>
                      </a:r>
                      <a:endPar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922427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hape 87"/>
          <p:cNvSpPr>
            <a:spLocks noChangeArrowheads="1"/>
          </p:cNvSpPr>
          <p:nvPr/>
        </p:nvSpPr>
        <p:spPr bwMode="auto">
          <a:xfrm>
            <a:off x="1979614" y="1476376"/>
            <a:ext cx="6840537" cy="860425"/>
          </a:xfrm>
          <a:prstGeom prst="rect">
            <a:avLst/>
          </a:prstGeom>
          <a:noFill/>
          <a:ln>
            <a:noFill/>
          </a:ln>
        </p:spPr>
        <p:txBody>
          <a:bodyPr lIns="0" tIns="0" rIns="0" bIns="0">
            <a:spAutoFit/>
          </a:bodyPr>
          <a:lstStyle>
            <a:lvl1pPr indent="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ru-RU" altLang="ru-RU" b="1" dirty="0">
                <a:solidFill>
                  <a:srgbClr val="0033CC"/>
                </a:solidFill>
                <a:latin typeface="Garamond" panose="02020404030301010803" pitchFamily="18" charset="0"/>
                <a:ea typeface="Lucida Grande"/>
                <a:cs typeface="Lucida Grande"/>
                <a:sym typeface="Arial" panose="020B0604020202020204" pitchFamily="34" charset="0"/>
              </a:rPr>
              <a:t>К10  РЕЧЕВЫЕ ОШИБКИ</a:t>
            </a:r>
          </a:p>
          <a:p>
            <a:pPr eaLnBrk="1" hangingPunct="1">
              <a:spcBef>
                <a:spcPct val="0"/>
              </a:spcBef>
              <a:buFontTx/>
              <a:buNone/>
              <a:defRPr/>
            </a:pPr>
            <a:endParaRPr lang="ru-RU" altLang="ru-RU" sz="2400" b="1" u="sng" dirty="0">
              <a:solidFill>
                <a:schemeClr val="bg1"/>
              </a:solidFill>
              <a:effectLst>
                <a:outerShdw blurRad="38100" dist="38100" dir="2700000" algn="tl">
                  <a:srgbClr val="C0C0C0"/>
                </a:outerShdw>
              </a:effectLst>
              <a:latin typeface="Times New Roman" panose="02020603050405020304" pitchFamily="18" charset="0"/>
              <a:ea typeface="Lucida Grande"/>
              <a:sym typeface="Arial" panose="020B0604020202020204" pitchFamily="34" charset="0"/>
            </a:endParaRPr>
          </a:p>
        </p:txBody>
      </p:sp>
      <p:graphicFrame>
        <p:nvGraphicFramePr>
          <p:cNvPr id="37915" name="Group 27"/>
          <p:cNvGraphicFramePr>
            <a:graphicFrameLocks noGrp="1"/>
          </p:cNvGraphicFramePr>
          <p:nvPr>
            <p:extLst>
              <p:ext uri="{D42A27DB-BD31-4B8C-83A1-F6EECF244321}">
                <p14:modId xmlns:p14="http://schemas.microsoft.com/office/powerpoint/2010/main" val="2181895779"/>
              </p:ext>
            </p:extLst>
          </p:nvPr>
        </p:nvGraphicFramePr>
        <p:xfrm>
          <a:off x="215901" y="2336801"/>
          <a:ext cx="8569325" cy="5778087"/>
        </p:xfrm>
        <a:graphic>
          <a:graphicData uri="http://schemas.openxmlformats.org/drawingml/2006/table">
            <a:tbl>
              <a:tblPr/>
              <a:tblGrid>
                <a:gridCol w="550340">
                  <a:extLst>
                    <a:ext uri="{9D8B030D-6E8A-4147-A177-3AD203B41FA5}">
                      <a16:colId xmlns:a16="http://schemas.microsoft.com/office/drawing/2014/main" val="20000"/>
                    </a:ext>
                  </a:extLst>
                </a:gridCol>
                <a:gridCol w="3618079">
                  <a:extLst>
                    <a:ext uri="{9D8B030D-6E8A-4147-A177-3AD203B41FA5}">
                      <a16:colId xmlns:a16="http://schemas.microsoft.com/office/drawing/2014/main" val="20001"/>
                    </a:ext>
                  </a:extLst>
                </a:gridCol>
                <a:gridCol w="4400906">
                  <a:extLst>
                    <a:ext uri="{9D8B030D-6E8A-4147-A177-3AD203B41FA5}">
                      <a16:colId xmlns:a16="http://schemas.microsoft.com/office/drawing/2014/main" val="20002"/>
                    </a:ext>
                  </a:extLst>
                </a:gridCol>
              </a:tblGrid>
              <a:tr h="41989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endParaRPr>
                    </a:p>
                  </a:txBody>
                  <a:tcPr marL="91446" marR="914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rPr>
                        <a:t>Вид ошибки</a:t>
                      </a:r>
                    </a:p>
                  </a:txBody>
                  <a:tcPr marL="91446" marR="914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rPr>
                        <a:t>Примеры</a:t>
                      </a:r>
                    </a:p>
                  </a:txBody>
                  <a:tcPr marL="91446" marR="914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228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14</a:t>
                      </a:r>
                      <a:endPar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endParaRPr>
                    </a:p>
                  </a:txBody>
                  <a:tcPr marL="91446" marR="914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lang="ru-RU" sz="2000" smtClean="0"/>
                        <a:t>Неуместное употребление слов и конструкций с ярко выраженными признаками официально-делового стиля (канцеляризм, речевой штамп)</a:t>
                      </a:r>
                      <a:endParaRPr kumimoji="0" lang="ru-RU" altLang="ru-RU"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lang="ru-RU" sz="2000" smtClean="0"/>
                        <a:t>Отец вынес выговор сыну. За неимением цветов жизнь человеческая будет лишена красок. Автор ставит проблему необходимости усиления внимания к изучению природы</a:t>
                      </a:r>
                      <a:endParaRPr kumimoji="0" lang="ru-RU" altLang="ru-RU"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51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15</a:t>
                      </a:r>
                      <a:endParaRPr kumimoji="0" lang="ru-RU" altLang="ru-RU" sz="2000" b="1" i="0" u="none" strike="noStrike" cap="none" normalizeH="0" baseline="0">
                        <a:ln>
                          <a:noFill/>
                        </a:ln>
                        <a:solidFill>
                          <a:schemeClr val="tx1"/>
                        </a:solidFill>
                        <a:effectLst/>
                        <a:latin typeface="Garamond" panose="02020404030301010803" pitchFamily="18" charset="0"/>
                        <a:cs typeface="Arial" panose="020B0604020202020204" pitchFamily="34" charset="0"/>
                      </a:endParaRPr>
                    </a:p>
                  </a:txBody>
                  <a:tcPr marL="91446" marR="914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lang="ru-RU" sz="2000" smtClean="0"/>
                        <a:t>Неуместное употребление книжных слов и выражений</a:t>
                      </a:r>
                      <a:endParaRPr kumimoji="0" lang="ru-RU" altLang="ru-RU"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lang="ru-RU" sz="2000" smtClean="0"/>
                        <a:t>Реконструировал этот провинциальный клуб районный </a:t>
                      </a:r>
                      <a:r>
                        <a:rPr lang="ru-RU" sz="2000" b="1" smtClean="0"/>
                        <a:t>зодчий</a:t>
                      </a:r>
                      <a:r>
                        <a:rPr lang="ru-RU" sz="2000" smtClean="0"/>
                        <a:t> </a:t>
                      </a:r>
                      <a:endParaRPr kumimoji="0" lang="ru-RU" altLang="ru-RU"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147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16</a:t>
                      </a:r>
                      <a:endPar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endParaRPr>
                    </a:p>
                  </a:txBody>
                  <a:tcPr marL="91446" marR="914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lang="ru-RU" sz="2000" smtClean="0"/>
                        <a:t>Неуместное употребление заимствованных слов (в том числе варваризмов)</a:t>
                      </a:r>
                      <a:endParaRPr kumimoji="0" lang="ru-RU" altLang="ru-RU"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lang="ru-RU" sz="2000" smtClean="0"/>
                        <a:t>Герой говорит, что у него всё </a:t>
                      </a:r>
                      <a:r>
                        <a:rPr lang="ru-RU" sz="2000" b="1" smtClean="0"/>
                        <a:t>Ok</a:t>
                      </a:r>
                      <a:endParaRPr kumimoji="0" lang="ru-RU" altLang="ru-RU"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5987">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ru-RU" altLang="ru-RU" sz="20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17</a:t>
                      </a:r>
                      <a:endParaRPr kumimoji="0" lang="ru-RU" altLang="ru-RU" sz="2000" b="1" i="0" u="none" strike="noStrike" cap="none" normalizeH="0" baseline="0" dirty="0">
                        <a:ln>
                          <a:noFill/>
                        </a:ln>
                        <a:solidFill>
                          <a:schemeClr val="tx1"/>
                        </a:solidFill>
                        <a:effectLst/>
                        <a:latin typeface="Garamond" panose="02020404030301010803" pitchFamily="18" charset="0"/>
                        <a:cs typeface="Arial" panose="020B0604020202020204" pitchFamily="34" charset="0"/>
                      </a:endParaRPr>
                    </a:p>
                  </a:txBody>
                  <a:tcPr marL="91446" marR="914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lang="ru-RU" sz="2000" smtClean="0"/>
                        <a:t>Неуместное употребление лексики разных исторических эпох (анахронизмов) </a:t>
                      </a:r>
                      <a:endParaRPr kumimoji="0" lang="ru-RU" altLang="ru-RU"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lang="ru-RU" sz="2000" smtClean="0"/>
                        <a:t>Акакий Акакиевич был мелким </a:t>
                      </a:r>
                      <a:r>
                        <a:rPr lang="ru-RU" sz="2000" b="1" smtClean="0"/>
                        <a:t>клерком</a:t>
                      </a:r>
                      <a:endParaRPr kumimoji="0" lang="ru-RU" altLang="ru-RU"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6" marR="914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1034101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6256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4236</TotalTime>
  <Words>3093</Words>
  <Application>Microsoft Office PowerPoint</Application>
  <PresentationFormat>Произвольный</PresentationFormat>
  <Paragraphs>483</Paragraphs>
  <Slides>65</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65</vt:i4>
      </vt:variant>
    </vt:vector>
  </HeadingPairs>
  <TitlesOfParts>
    <vt:vector size="78" baseType="lpstr">
      <vt:lpstr>Arial</vt:lpstr>
      <vt:lpstr>Calibri</vt:lpstr>
      <vt:lpstr>Garamond</vt:lpstr>
      <vt:lpstr>Helvetica</vt:lpstr>
      <vt:lpstr>Lucida Grande</vt:lpstr>
      <vt:lpstr>Montserrat</vt:lpstr>
      <vt:lpstr>Montserrat Medium</vt:lpstr>
      <vt:lpstr>PT Serif</vt:lpstr>
      <vt:lpstr>Segoe Print</vt:lpstr>
      <vt:lpstr>Segoe Script</vt:lpstr>
      <vt:lpstr>Times New Roman</vt:lpstr>
      <vt:lpstr>Trebuchet MS</vt:lpstr>
      <vt:lpstr>Тема Office</vt:lpstr>
      <vt:lpstr>Без права на ошибку  РЕЧЕВЫЕ ОШИБКИ</vt:lpstr>
      <vt:lpstr>Беляева Оксана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Дмитрос Чернаков</dc:creator>
  <cp:lastModifiedBy>Оксана Беляева</cp:lastModifiedBy>
  <cp:revision>27</cp:revision>
  <dcterms:modified xsi:type="dcterms:W3CDTF">2025-10-30T08:04:53Z</dcterms:modified>
</cp:coreProperties>
</file>