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7" r:id="rId1"/>
  </p:sldMasterIdLst>
  <p:notesMasterIdLst>
    <p:notesMasterId r:id="rId24"/>
  </p:notesMasterIdLst>
  <p:sldIdLst>
    <p:sldId id="256" r:id="rId2"/>
    <p:sldId id="331" r:id="rId3"/>
    <p:sldId id="330" r:id="rId4"/>
    <p:sldId id="459" r:id="rId5"/>
    <p:sldId id="509" r:id="rId6"/>
    <p:sldId id="508" r:id="rId7"/>
    <p:sldId id="511" r:id="rId8"/>
    <p:sldId id="510" r:id="rId9"/>
    <p:sldId id="514" r:id="rId10"/>
    <p:sldId id="512" r:id="rId11"/>
    <p:sldId id="513" r:id="rId12"/>
    <p:sldId id="329" r:id="rId13"/>
    <p:sldId id="519" r:id="rId14"/>
    <p:sldId id="507" r:id="rId15"/>
    <p:sldId id="506" r:id="rId16"/>
    <p:sldId id="515" r:id="rId17"/>
    <p:sldId id="497" r:id="rId18"/>
    <p:sldId id="498" r:id="rId19"/>
    <p:sldId id="499" r:id="rId20"/>
    <p:sldId id="503" r:id="rId21"/>
    <p:sldId id="502" r:id="rId22"/>
    <p:sldId id="257" r:id="rId23"/>
  </p:sldIdLst>
  <p:sldSz cx="9144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6256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16256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16256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16256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16256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16256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16256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16256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16256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lvl9pPr>
  </p:defaultTextStyle>
  <p:extLst>
    <p:ext uri="{521415D9-36F7-43E2-AB2F-B90AF26B5E84}">
      <p14:sectionLst xmlns:p14="http://schemas.microsoft.com/office/powerpoint/2010/main">
        <p14:section name="Раздел без заголовка" id="{B35E2642-AE6A-498D-950E-043693E00994}">
          <p14:sldIdLst/>
        </p14:section>
        <p14:section name="Раздел без заголовка" id="{E5365CD3-2337-4023-B6D5-766339E94374}">
          <p14:sldIdLst>
            <p14:sldId id="256"/>
            <p14:sldId id="331"/>
            <p14:sldId id="330"/>
            <p14:sldId id="459"/>
            <p14:sldId id="509"/>
            <p14:sldId id="508"/>
            <p14:sldId id="511"/>
            <p14:sldId id="510"/>
            <p14:sldId id="514"/>
            <p14:sldId id="512"/>
            <p14:sldId id="513"/>
            <p14:sldId id="329"/>
            <p14:sldId id="519"/>
            <p14:sldId id="507"/>
            <p14:sldId id="506"/>
            <p14:sldId id="515"/>
            <p14:sldId id="497"/>
            <p14:sldId id="498"/>
            <p14:sldId id="499"/>
            <p14:sldId id="503"/>
            <p14:sldId id="502"/>
            <p14:sldId id="257"/>
          </p14:sldIdLst>
        </p14:section>
      </p14:sectionLst>
    </p:ext>
    <p:ext uri="{EFAFB233-063F-42B5-8137-9DF3F51BA10A}">
      <p15:sldGuideLst xmlns:p15="http://schemas.microsoft.com/office/powerpoint/2012/main">
        <p15:guide id="1" orient="horz" pos="288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86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37" autoAdjust="0"/>
    <p:restoredTop sz="94626" autoAdjust="0"/>
  </p:normalViewPr>
  <p:slideViewPr>
    <p:cSldViewPr>
      <p:cViewPr varScale="1">
        <p:scale>
          <a:sx n="90" d="100"/>
          <a:sy n="90" d="100"/>
        </p:scale>
        <p:origin x="2544" y="216"/>
      </p:cViewPr>
      <p:guideLst>
        <p:guide orient="horz" pos="288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7" name="Shape 97"/>
          <p:cNvSpPr>
            <a:spLocks noGrp="1" noRot="1" noChangeAspect="1"/>
          </p:cNvSpPr>
          <p:nvPr>
            <p:ph type="sldImg"/>
          </p:nvPr>
        </p:nvSpPr>
        <p:spPr>
          <a:xfrm>
            <a:off x="1714500" y="685800"/>
            <a:ext cx="3429000" cy="3429000"/>
          </a:xfrm>
          <a:prstGeom prst="rect">
            <a:avLst/>
          </a:prstGeom>
        </p:spPr>
        <p:txBody>
          <a:bodyPr/>
          <a:lstStyle/>
          <a:p>
            <a:endParaRPr/>
          </a:p>
        </p:txBody>
      </p:sp>
      <p:sp>
        <p:nvSpPr>
          <p:cNvPr id="98" name="Shape 9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990861294"/>
      </p:ext>
    </p:extLst>
  </p:cSld>
  <p:clrMap bg1="lt1" tx1="dk1" bg2="lt2" tx2="dk2" accent1="accent1" accent2="accent2" accent3="accent3" accent4="accent4" accent5="accent5" accent6="accent6" hlink="hlink" folHlink="folHlink"/>
  <p:notesStyle>
    <a:lvl1pPr defTabSz="1625600" latinLnBrk="0">
      <a:defRPr sz="2000">
        <a:latin typeface="+mj-lt"/>
        <a:ea typeface="+mj-ea"/>
        <a:cs typeface="+mj-cs"/>
        <a:sym typeface="Calibri"/>
      </a:defRPr>
    </a:lvl1pPr>
    <a:lvl2pPr indent="228600" defTabSz="1625600" latinLnBrk="0">
      <a:defRPr sz="2000">
        <a:latin typeface="+mj-lt"/>
        <a:ea typeface="+mj-ea"/>
        <a:cs typeface="+mj-cs"/>
        <a:sym typeface="Calibri"/>
      </a:defRPr>
    </a:lvl2pPr>
    <a:lvl3pPr indent="457200" defTabSz="1625600" latinLnBrk="0">
      <a:defRPr sz="2000">
        <a:latin typeface="+mj-lt"/>
        <a:ea typeface="+mj-ea"/>
        <a:cs typeface="+mj-cs"/>
        <a:sym typeface="Calibri"/>
      </a:defRPr>
    </a:lvl3pPr>
    <a:lvl4pPr indent="685800" defTabSz="1625600" latinLnBrk="0">
      <a:defRPr sz="2000">
        <a:latin typeface="+mj-lt"/>
        <a:ea typeface="+mj-ea"/>
        <a:cs typeface="+mj-cs"/>
        <a:sym typeface="Calibri"/>
      </a:defRPr>
    </a:lvl4pPr>
    <a:lvl5pPr indent="914400" defTabSz="1625600" latinLnBrk="0">
      <a:defRPr sz="2000">
        <a:latin typeface="+mj-lt"/>
        <a:ea typeface="+mj-ea"/>
        <a:cs typeface="+mj-cs"/>
        <a:sym typeface="Calibri"/>
      </a:defRPr>
    </a:lvl5pPr>
    <a:lvl6pPr indent="1143000" defTabSz="1625600" latinLnBrk="0">
      <a:defRPr sz="2000">
        <a:latin typeface="+mj-lt"/>
        <a:ea typeface="+mj-ea"/>
        <a:cs typeface="+mj-cs"/>
        <a:sym typeface="Calibri"/>
      </a:defRPr>
    </a:lvl6pPr>
    <a:lvl7pPr indent="1371600" defTabSz="1625600" latinLnBrk="0">
      <a:defRPr sz="2000">
        <a:latin typeface="+mj-lt"/>
        <a:ea typeface="+mj-ea"/>
        <a:cs typeface="+mj-cs"/>
        <a:sym typeface="Calibri"/>
      </a:defRPr>
    </a:lvl7pPr>
    <a:lvl8pPr indent="1600200" defTabSz="1625600" latinLnBrk="0">
      <a:defRPr sz="2000">
        <a:latin typeface="+mj-lt"/>
        <a:ea typeface="+mj-ea"/>
        <a:cs typeface="+mj-cs"/>
        <a:sym typeface="Calibri"/>
      </a:defRPr>
    </a:lvl8pPr>
    <a:lvl9pPr indent="1828800" defTabSz="1625600" latinLnBrk="0">
      <a:defRPr sz="20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Образ слайда 1"/>
          <p:cNvSpPr>
            <a:spLocks noGrp="1" noRot="1" noChangeAspect="1" noTextEdit="1"/>
          </p:cNvSpPr>
          <p:nvPr>
            <p:ph type="sldImg"/>
          </p:nvPr>
        </p:nvSpPr>
        <p:spPr bwMode="auto">
          <a:xfrm>
            <a:off x="1885950" y="1143000"/>
            <a:ext cx="30861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8674"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ru-RU" altLang="ru-RU" dirty="0"/>
          </a:p>
        </p:txBody>
      </p:sp>
      <p:sp>
        <p:nvSpPr>
          <p:cNvPr id="28675"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5C2AF4B4-5806-784C-AA19-5B5158FA90F3}" type="slidenum">
              <a:rPr lang="ru-RU" altLang="ru-RU"/>
              <a:pPr/>
              <a:t>3</a:t>
            </a:fld>
            <a:endParaRPr lang="ru-RU" altLang="ru-RU"/>
          </a:p>
        </p:txBody>
      </p:sp>
    </p:spTree>
    <p:extLst>
      <p:ext uri="{BB962C8B-B14F-4D97-AF65-F5344CB8AC3E}">
        <p14:creationId xmlns:p14="http://schemas.microsoft.com/office/powerpoint/2010/main" val="3306774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Образ слайда 1"/>
          <p:cNvSpPr>
            <a:spLocks noGrp="1" noRot="1" noChangeAspect="1" noTextEdit="1"/>
          </p:cNvSpPr>
          <p:nvPr>
            <p:ph type="sldImg"/>
          </p:nvPr>
        </p:nvSpPr>
        <p:spPr bwMode="auto">
          <a:noFill/>
          <a:ln>
            <a:solidFill>
              <a:srgbClr val="000000"/>
            </a:solidFill>
            <a:miter lim="800000"/>
            <a:headEnd/>
            <a:tailEnd/>
          </a:ln>
        </p:spPr>
      </p:sp>
      <p:sp>
        <p:nvSpPr>
          <p:cNvPr id="9219" name="Заметки 2"/>
          <p:cNvSpPr>
            <a:spLocks noGrp="1"/>
          </p:cNvSpPr>
          <p:nvPr>
            <p:ph type="body" idx="1"/>
          </p:nvPr>
        </p:nvSpPr>
        <p:spPr bwMode="auto">
          <a:noFill/>
        </p:spPr>
        <p:txBody>
          <a:bodyPr/>
          <a:lstStyle/>
          <a:p>
            <a:endParaRPr lang="ru-RU" altLang="ru-RU"/>
          </a:p>
        </p:txBody>
      </p:sp>
      <p:sp>
        <p:nvSpPr>
          <p:cNvPr id="9220" name="Номер слайда 3"/>
          <p:cNvSpPr>
            <a:spLocks noGrp="1"/>
          </p:cNvSpPr>
          <p:nvPr>
            <p:ph type="sldNum" sz="quarter" idx="5"/>
          </p:nvPr>
        </p:nvSpPr>
        <p:spPr bwMode="auto">
          <a:noFill/>
          <a:ln>
            <a:miter lim="800000"/>
            <a:headEnd/>
            <a:tailEnd/>
          </a:ln>
        </p:spPr>
        <p:txBody>
          <a:bodyPr/>
          <a:lstStyle/>
          <a:p>
            <a:fld id="{4A1AE387-B5AC-4F60-AFCD-935BFD610515}" type="slidenum">
              <a:rPr lang="ru-RU" altLang="ru-RU"/>
              <a:pPr/>
              <a:t>4</a:t>
            </a:fld>
            <a:endParaRPr lang="ru-RU" altLang="ru-RU"/>
          </a:p>
        </p:txBody>
      </p:sp>
    </p:spTree>
    <p:extLst>
      <p:ext uri="{BB962C8B-B14F-4D97-AF65-F5344CB8AC3E}">
        <p14:creationId xmlns:p14="http://schemas.microsoft.com/office/powerpoint/2010/main" val="3814239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840569"/>
            <a:ext cx="7772400" cy="1960033"/>
          </a:xfrm>
        </p:spPr>
        <p:txBody>
          <a:bodyPr/>
          <a:lstStyle/>
          <a:p>
            <a:r>
              <a:rPr lang="ru-RU"/>
              <a:t>Образец заголовка</a:t>
            </a:r>
          </a:p>
        </p:txBody>
      </p:sp>
      <p:sp>
        <p:nvSpPr>
          <p:cNvPr id="3" name="Подзаголовок 2"/>
          <p:cNvSpPr>
            <a:spLocks noGrp="1"/>
          </p:cNvSpPr>
          <p:nvPr>
            <p:ph type="subTitle" idx="1"/>
          </p:nvPr>
        </p:nvSpPr>
        <p:spPr>
          <a:xfrm>
            <a:off x="1371600" y="5181600"/>
            <a:ext cx="64008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883EE8B6-6E3C-43DB-9596-4DF3C6574126}" type="datetimeFigureOut">
              <a:rPr lang="ru-RU" smtClean="0"/>
              <a:pPr/>
              <a:t>23.10.2025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6CB4B4D-7CA3-9044-876B-883B54F8677D}" type="slidenum">
              <a:rPr lang="ru-RU" smtClean="0"/>
              <a:pPr/>
              <a:t>‹#›</a:t>
            </a:fld>
            <a:endParaRPr lang="ru-RU"/>
          </a:p>
        </p:txBody>
      </p:sp>
    </p:spTree>
    <p:extLst>
      <p:ext uri="{BB962C8B-B14F-4D97-AF65-F5344CB8AC3E}">
        <p14:creationId xmlns:p14="http://schemas.microsoft.com/office/powerpoint/2010/main" val="2706807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83EE8B6-6E3C-43DB-9596-4DF3C6574126}" type="datetimeFigureOut">
              <a:rPr lang="ru-RU" smtClean="0"/>
              <a:pPr/>
              <a:t>23.10.2025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6CB4B4D-7CA3-9044-876B-883B54F8677D}" type="slidenum">
              <a:rPr lang="ru-RU" smtClean="0"/>
              <a:pPr/>
              <a:t>‹#›</a:t>
            </a:fld>
            <a:endParaRPr lang="ru-RU"/>
          </a:p>
        </p:txBody>
      </p:sp>
    </p:spTree>
    <p:extLst>
      <p:ext uri="{BB962C8B-B14F-4D97-AF65-F5344CB8AC3E}">
        <p14:creationId xmlns:p14="http://schemas.microsoft.com/office/powerpoint/2010/main" val="3175270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366186"/>
            <a:ext cx="2057400" cy="7802033"/>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366186"/>
            <a:ext cx="6019800" cy="7802033"/>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83EE8B6-6E3C-43DB-9596-4DF3C6574126}" type="datetimeFigureOut">
              <a:rPr lang="ru-RU" smtClean="0"/>
              <a:pPr/>
              <a:t>23.10.2025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6CB4B4D-7CA3-9044-876B-883B54F8677D}" type="slidenum">
              <a:rPr lang="ru-RU" smtClean="0"/>
              <a:pPr/>
              <a:t>‹#›</a:t>
            </a:fld>
            <a:endParaRPr lang="ru-RU"/>
          </a:p>
        </p:txBody>
      </p:sp>
    </p:spTree>
    <p:extLst>
      <p:ext uri="{BB962C8B-B14F-4D97-AF65-F5344CB8AC3E}">
        <p14:creationId xmlns:p14="http://schemas.microsoft.com/office/powerpoint/2010/main" val="3149050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Заголовок и объект">
    <p:spTree>
      <p:nvGrpSpPr>
        <p:cNvPr id="1" name=""/>
        <p:cNvGrpSpPr/>
        <p:nvPr/>
      </p:nvGrpSpPr>
      <p:grpSpPr>
        <a:xfrm>
          <a:off x="0" y="0"/>
          <a:ext cx="0" cy="0"/>
          <a:chOff x="0" y="0"/>
          <a:chExt cx="0" cy="0"/>
        </a:xfrm>
      </p:grpSpPr>
      <p:sp>
        <p:nvSpPr>
          <p:cNvPr id="25" name="Дата 24"/>
          <p:cNvSpPr>
            <a:spLocks noGrp="1"/>
          </p:cNvSpPr>
          <p:nvPr>
            <p:ph type="dt" sz="half" idx="10"/>
          </p:nvPr>
        </p:nvSpPr>
        <p:spPr/>
        <p:txBody>
          <a:bodyPr/>
          <a:lstStyle/>
          <a:p>
            <a:fld id="{905C7C29-1F75-3749-9778-0E90C09842F8}" type="datetimeFigureOut">
              <a:rPr lang="ru-RU" smtClean="0"/>
              <a:pPr/>
              <a:t>23.10.2025</a:t>
            </a:fld>
            <a:endParaRPr lang="ru-RU"/>
          </a:p>
        </p:txBody>
      </p:sp>
      <p:sp>
        <p:nvSpPr>
          <p:cNvPr id="19" name="Нижний колонтитул 18"/>
          <p:cNvSpPr>
            <a:spLocks noGrp="1"/>
          </p:cNvSpPr>
          <p:nvPr>
            <p:ph type="ftr" sz="quarter" idx="11"/>
          </p:nvPr>
        </p:nvSpPr>
        <p:spPr>
          <a:xfrm>
            <a:off x="3581400" y="101602"/>
            <a:ext cx="2895600" cy="385234"/>
          </a:xfrm>
        </p:spPr>
        <p:txBody>
          <a:bodyPr/>
          <a:lstStyle/>
          <a:p>
            <a:endParaRPr lang="ru-RU"/>
          </a:p>
        </p:txBody>
      </p:sp>
      <p:sp>
        <p:nvSpPr>
          <p:cNvPr id="16" name="Номер слайда 15"/>
          <p:cNvSpPr>
            <a:spLocks noGrp="1"/>
          </p:cNvSpPr>
          <p:nvPr>
            <p:ph type="sldNum" sz="quarter" idx="12"/>
          </p:nvPr>
        </p:nvSpPr>
        <p:spPr>
          <a:xfrm>
            <a:off x="8229600" y="8631936"/>
            <a:ext cx="758952" cy="329184"/>
          </a:xfrm>
        </p:spPr>
        <p:txBody>
          <a:bodyPr/>
          <a:lstStyle/>
          <a:p>
            <a:fld id="{08FCD51D-059B-2147-932A-9D4C6FF30A81}" type="slidenum">
              <a:rPr lang="ru-RU" smtClean="0"/>
              <a:pPr/>
              <a:t>‹#›</a:t>
            </a:fld>
            <a:endParaRPr lang="ru-RU"/>
          </a:p>
        </p:txBody>
      </p:sp>
    </p:spTree>
    <p:extLst>
      <p:ext uri="{BB962C8B-B14F-4D97-AF65-F5344CB8AC3E}">
        <p14:creationId xmlns:p14="http://schemas.microsoft.com/office/powerpoint/2010/main" val="33014971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Рисунок с подписью">
    <p:spTree>
      <p:nvGrpSpPr>
        <p:cNvPr id="1" name=""/>
        <p:cNvGrpSpPr/>
        <p:nvPr/>
      </p:nvGrpSpPr>
      <p:grpSpPr>
        <a:xfrm>
          <a:off x="0" y="0"/>
          <a:ext cx="0" cy="0"/>
          <a:chOff x="0" y="0"/>
          <a:chExt cx="0" cy="0"/>
        </a:xfrm>
      </p:grpSpPr>
      <p:sp>
        <p:nvSpPr>
          <p:cNvPr id="7" name="Дата 6"/>
          <p:cNvSpPr>
            <a:spLocks noGrp="1"/>
          </p:cNvSpPr>
          <p:nvPr>
            <p:ph type="dt" sz="half" idx="10"/>
          </p:nvPr>
        </p:nvSpPr>
        <p:spPr/>
        <p:txBody>
          <a:bodyPr/>
          <a:lstStyle/>
          <a:p>
            <a:fld id="{905C7C29-1F75-3749-9778-0E90C09842F8}" type="datetimeFigureOut">
              <a:rPr lang="ru-RU" smtClean="0"/>
              <a:pPr/>
              <a:t>23.10.2025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08FCD51D-059B-2147-932A-9D4C6FF30A81}" type="slidenum">
              <a:rPr lang="ru-RU" smtClean="0"/>
              <a:pPr/>
              <a:t>‹#›</a:t>
            </a:fld>
            <a:endParaRPr lang="ru-RU"/>
          </a:p>
        </p:txBody>
      </p:sp>
    </p:spTree>
    <p:extLst>
      <p:ext uri="{BB962C8B-B14F-4D97-AF65-F5344CB8AC3E}">
        <p14:creationId xmlns:p14="http://schemas.microsoft.com/office/powerpoint/2010/main" val="2116193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10/23/25</a:t>
            </a:fld>
            <a:endParaRPr lang="en-US"/>
          </a:p>
        </p:txBody>
      </p:sp>
      <p:sp>
        <p:nvSpPr>
          <p:cNvPr id="4" name="Holder 4"/>
          <p:cNvSpPr>
            <a:spLocks noGrp="1"/>
          </p:cNvSpPr>
          <p:nvPr>
            <p:ph type="sldNum" sz="quarter" idx="7"/>
          </p:nvPr>
        </p:nvSpPr>
        <p:spPr/>
        <p:txBody>
          <a:bodyPr lIns="0" tIns="0" rIns="0" bIns="0"/>
          <a:lstStyle>
            <a:lvl1pPr>
              <a:defRPr sz="471" b="0" i="0">
                <a:solidFill>
                  <a:schemeClr val="tx1"/>
                </a:solidFill>
                <a:latin typeface="Times New Roman"/>
                <a:cs typeface="Times New Roman"/>
              </a:defRPr>
            </a:lvl1pPr>
          </a:lstStyle>
          <a:p>
            <a:pPr marL="9961">
              <a:spcBef>
                <a:spcPts val="71"/>
              </a:spcBef>
            </a:pPr>
            <a:r>
              <a:rPr lang="ru-DE" spc="-12"/>
              <a:t>09.01.2020 </a:t>
            </a:r>
            <a:r>
              <a:rPr lang="ru-DE" spc="59"/>
              <a:t> </a:t>
            </a:r>
            <a:r>
              <a:rPr lang="ru-DE" spc="-16"/>
              <a:t>10:53:</a:t>
            </a:r>
            <a:fld id="{81D60167-4931-47E6-BA6A-407CBD079E47}" type="slidenum">
              <a:rPr spc="-16" smtClean="0"/>
              <a:pPr marL="9961">
                <a:spcBef>
                  <a:spcPts val="71"/>
                </a:spcBef>
              </a:pPr>
              <a:t>‹#›</a:t>
            </a:fld>
            <a:endParaRPr spc="-16" dirty="0"/>
          </a:p>
        </p:txBody>
      </p:sp>
    </p:spTree>
    <p:extLst>
      <p:ext uri="{BB962C8B-B14F-4D97-AF65-F5344CB8AC3E}">
        <p14:creationId xmlns:p14="http://schemas.microsoft.com/office/powerpoint/2010/main" val="1117811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83EE8B6-6E3C-43DB-9596-4DF3C6574126}" type="datetimeFigureOut">
              <a:rPr lang="ru-RU" smtClean="0"/>
              <a:pPr/>
              <a:t>23.10.2025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6CB4B4D-7CA3-9044-876B-883B54F8677D}" type="slidenum">
              <a:rPr lang="ru-RU" smtClean="0"/>
              <a:pPr/>
              <a:t>‹#›</a:t>
            </a:fld>
            <a:endParaRPr lang="ru-RU"/>
          </a:p>
        </p:txBody>
      </p:sp>
    </p:spTree>
    <p:extLst>
      <p:ext uri="{BB962C8B-B14F-4D97-AF65-F5344CB8AC3E}">
        <p14:creationId xmlns:p14="http://schemas.microsoft.com/office/powerpoint/2010/main" val="2640137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5875867"/>
            <a:ext cx="7772400" cy="1816100"/>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3875620"/>
            <a:ext cx="77724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883EE8B6-6E3C-43DB-9596-4DF3C6574126}" type="datetimeFigureOut">
              <a:rPr lang="ru-RU" smtClean="0"/>
              <a:pPr/>
              <a:t>23.10.2025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6CB4B4D-7CA3-9044-876B-883B54F8677D}" type="slidenum">
              <a:rPr lang="ru-RU" smtClean="0"/>
              <a:pPr/>
              <a:t>‹#›</a:t>
            </a:fld>
            <a:endParaRPr lang="ru-RU"/>
          </a:p>
        </p:txBody>
      </p:sp>
    </p:spTree>
    <p:extLst>
      <p:ext uri="{BB962C8B-B14F-4D97-AF65-F5344CB8AC3E}">
        <p14:creationId xmlns:p14="http://schemas.microsoft.com/office/powerpoint/2010/main" val="548900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2133602"/>
            <a:ext cx="403860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2133602"/>
            <a:ext cx="403860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83EE8B6-6E3C-43DB-9596-4DF3C6574126}" type="datetimeFigureOut">
              <a:rPr lang="ru-RU" smtClean="0"/>
              <a:pPr/>
              <a:t>23.10.2025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6CB4B4D-7CA3-9044-876B-883B54F8677D}" type="slidenum">
              <a:rPr lang="ru-RU" smtClean="0"/>
              <a:pPr/>
              <a:t>‹#›</a:t>
            </a:fld>
            <a:endParaRPr lang="ru-RU"/>
          </a:p>
        </p:txBody>
      </p:sp>
    </p:spTree>
    <p:extLst>
      <p:ext uri="{BB962C8B-B14F-4D97-AF65-F5344CB8AC3E}">
        <p14:creationId xmlns:p14="http://schemas.microsoft.com/office/powerpoint/2010/main" val="338916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2046817"/>
            <a:ext cx="4040188"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899833"/>
            <a:ext cx="4040188"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8" y="2046817"/>
            <a:ext cx="4041775"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8" y="2899833"/>
            <a:ext cx="4041775"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83EE8B6-6E3C-43DB-9596-4DF3C6574126}" type="datetimeFigureOut">
              <a:rPr lang="ru-RU" smtClean="0"/>
              <a:pPr/>
              <a:t>23.10.2025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86CB4B4D-7CA3-9044-876B-883B54F8677D}" type="slidenum">
              <a:rPr lang="ru-RU" smtClean="0"/>
              <a:pPr/>
              <a:t>‹#›</a:t>
            </a:fld>
            <a:endParaRPr lang="ru-RU"/>
          </a:p>
        </p:txBody>
      </p:sp>
    </p:spTree>
    <p:extLst>
      <p:ext uri="{BB962C8B-B14F-4D97-AF65-F5344CB8AC3E}">
        <p14:creationId xmlns:p14="http://schemas.microsoft.com/office/powerpoint/2010/main" val="851928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883EE8B6-6E3C-43DB-9596-4DF3C6574126}" type="datetimeFigureOut">
              <a:rPr lang="ru-RU" smtClean="0"/>
              <a:pPr/>
              <a:t>23.10.2025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86CB4B4D-7CA3-9044-876B-883B54F8677D}" type="slidenum">
              <a:rPr lang="ru-RU" smtClean="0"/>
              <a:pPr/>
              <a:t>‹#›</a:t>
            </a:fld>
            <a:endParaRPr lang="ru-RU"/>
          </a:p>
        </p:txBody>
      </p:sp>
    </p:spTree>
    <p:extLst>
      <p:ext uri="{BB962C8B-B14F-4D97-AF65-F5344CB8AC3E}">
        <p14:creationId xmlns:p14="http://schemas.microsoft.com/office/powerpoint/2010/main" val="2989756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83EE8B6-6E3C-43DB-9596-4DF3C6574126}" type="datetimeFigureOut">
              <a:rPr lang="ru-RU" smtClean="0"/>
              <a:pPr/>
              <a:t>23.10.2025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86CB4B4D-7CA3-9044-876B-883B54F8677D}" type="slidenum">
              <a:rPr lang="ru-RU" smtClean="0"/>
              <a:pPr/>
              <a:t>‹#›</a:t>
            </a:fld>
            <a:endParaRPr lang="ru-RU"/>
          </a:p>
        </p:txBody>
      </p:sp>
    </p:spTree>
    <p:extLst>
      <p:ext uri="{BB962C8B-B14F-4D97-AF65-F5344CB8AC3E}">
        <p14:creationId xmlns:p14="http://schemas.microsoft.com/office/powerpoint/2010/main" val="4039930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3" y="364067"/>
            <a:ext cx="3008313" cy="154940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364069"/>
            <a:ext cx="5111750"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3" y="1913469"/>
            <a:ext cx="3008313"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883EE8B6-6E3C-43DB-9596-4DF3C6574126}" type="datetimeFigureOut">
              <a:rPr lang="ru-RU" smtClean="0"/>
              <a:pPr/>
              <a:t>23.10.2025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6CB4B4D-7CA3-9044-876B-883B54F8677D}" type="slidenum">
              <a:rPr lang="ru-RU" smtClean="0"/>
              <a:pPr/>
              <a:t>‹#›</a:t>
            </a:fld>
            <a:endParaRPr lang="ru-RU"/>
          </a:p>
        </p:txBody>
      </p:sp>
    </p:spTree>
    <p:extLst>
      <p:ext uri="{BB962C8B-B14F-4D97-AF65-F5344CB8AC3E}">
        <p14:creationId xmlns:p14="http://schemas.microsoft.com/office/powerpoint/2010/main" val="1865902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6400801"/>
            <a:ext cx="5486400" cy="755651"/>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817033"/>
            <a:ext cx="54864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7156452"/>
            <a:ext cx="54864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883EE8B6-6E3C-43DB-9596-4DF3C6574126}" type="datetimeFigureOut">
              <a:rPr lang="ru-RU" smtClean="0"/>
              <a:pPr/>
              <a:t>23.10.2025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6CB4B4D-7CA3-9044-876B-883B54F8677D}" type="slidenum">
              <a:rPr lang="ru-RU" smtClean="0"/>
              <a:pPr/>
              <a:t>‹#›</a:t>
            </a:fld>
            <a:endParaRPr lang="ru-RU"/>
          </a:p>
        </p:txBody>
      </p:sp>
    </p:spTree>
    <p:extLst>
      <p:ext uri="{BB962C8B-B14F-4D97-AF65-F5344CB8AC3E}">
        <p14:creationId xmlns:p14="http://schemas.microsoft.com/office/powerpoint/2010/main" val="2230695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66184"/>
            <a:ext cx="8229600" cy="1524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2133602"/>
            <a:ext cx="8229600" cy="603461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8475136"/>
            <a:ext cx="21336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883EE8B6-6E3C-43DB-9596-4DF3C6574126}" type="datetimeFigureOut">
              <a:rPr lang="ru-RU" smtClean="0"/>
              <a:pPr/>
              <a:t>23.10.2025</a:t>
            </a:fld>
            <a:endParaRPr lang="ru-RU"/>
          </a:p>
        </p:txBody>
      </p:sp>
      <p:sp>
        <p:nvSpPr>
          <p:cNvPr id="5" name="Нижний колонтитул 4"/>
          <p:cNvSpPr>
            <a:spLocks noGrp="1"/>
          </p:cNvSpPr>
          <p:nvPr>
            <p:ph type="ftr" sz="quarter" idx="3"/>
          </p:nvPr>
        </p:nvSpPr>
        <p:spPr>
          <a:xfrm>
            <a:off x="3124200" y="8475136"/>
            <a:ext cx="28956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8475136"/>
            <a:ext cx="21336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86CB4B4D-7CA3-9044-876B-883B54F8677D}" type="slidenum">
              <a:rPr lang="ru-RU" smtClean="0"/>
              <a:pPr/>
              <a:t>‹#›</a:t>
            </a:fld>
            <a:endParaRPr lang="ru-RU"/>
          </a:p>
        </p:txBody>
      </p:sp>
    </p:spTree>
    <p:extLst>
      <p:ext uri="{BB962C8B-B14F-4D97-AF65-F5344CB8AC3E}">
        <p14:creationId xmlns:p14="http://schemas.microsoft.com/office/powerpoint/2010/main" val="340641074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80" r:id="rId12"/>
    <p:sldLayoutId id="2147483681" r:id="rId13"/>
    <p:sldLayoutId id="214748368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image" Target="../media/image36.png"/><Relationship Id="rId1" Type="http://schemas.openxmlformats.org/officeDocument/2006/relationships/slideLayout" Target="../slideLayouts/slideLayout14.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1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g"/></Relationships>
</file>

<file path=ppt/slides/_rels/slide1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jpeg"/></Relationships>
</file>

<file path=ppt/slides/_rels/slide20.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 Id="rId14" Type="http://schemas.openxmlformats.org/officeDocument/2006/relationships/image" Target="../media/image27.jpe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Нажмите дважды"/>
          <p:cNvSpPr txBox="1">
            <a:spLocks noGrp="1"/>
          </p:cNvSpPr>
          <p:nvPr>
            <p:ph type="ctrTitle"/>
          </p:nvPr>
        </p:nvSpPr>
        <p:spPr>
          <a:xfrm>
            <a:off x="755576" y="1187624"/>
            <a:ext cx="7702624" cy="1872208"/>
          </a:xfrm>
          <a:prstGeom prst="rect">
            <a:avLst/>
          </a:prstGeom>
          <a:solidFill>
            <a:srgbClr val="1E86CA"/>
          </a:solidFill>
        </p:spPr>
        <p:txBody>
          <a:bodyPr>
            <a:normAutofit/>
          </a:bodyPr>
          <a:lstStyle/>
          <a:p>
            <a:r>
              <a:rPr lang="ru-RU" sz="3200" b="1" dirty="0">
                <a:solidFill>
                  <a:schemeClr val="bg1"/>
                </a:solidFill>
                <a:latin typeface="Helvetica" pitchFamily="2" charset="0"/>
              </a:rPr>
              <a:t>Страноведение России как компонент обучения</a:t>
            </a:r>
            <a:endParaRPr sz="3200" b="1" dirty="0">
              <a:solidFill>
                <a:schemeClr val="bg1"/>
              </a:solidFill>
              <a:latin typeface="Helvetica" pitchFamily="2" charset="0"/>
            </a:endParaRPr>
          </a:p>
        </p:txBody>
      </p:sp>
      <p:sp>
        <p:nvSpPr>
          <p:cNvPr id="101" name="Нажмите дважды"/>
          <p:cNvSpPr txBox="1">
            <a:spLocks noGrp="1"/>
          </p:cNvSpPr>
          <p:nvPr>
            <p:ph type="subTitle" idx="1"/>
          </p:nvPr>
        </p:nvSpPr>
        <p:spPr>
          <a:xfrm>
            <a:off x="1659632" y="7956376"/>
            <a:ext cx="5720680" cy="504056"/>
          </a:xfrm>
          <a:prstGeom prst="rect">
            <a:avLst/>
          </a:prstGeom>
          <a:solidFill>
            <a:srgbClr val="1E86CA"/>
          </a:solidFill>
        </p:spPr>
        <p:txBody>
          <a:bodyPr>
            <a:noAutofit/>
          </a:bodyPr>
          <a:lstStyle/>
          <a:p>
            <a:r>
              <a:rPr lang="ru-RU" sz="2800" dirty="0">
                <a:solidFill>
                  <a:schemeClr val="bg1"/>
                </a:solidFill>
                <a:uFill>
                  <a:solidFill>
                    <a:schemeClr val="bg1"/>
                  </a:solidFill>
                </a:uFill>
                <a:latin typeface="Helvetica" pitchFamily="2" charset="0"/>
              </a:rPr>
              <a:t>Кауфман Марианна Юрьевна</a:t>
            </a:r>
            <a:endParaRPr sz="2800" dirty="0">
              <a:solidFill>
                <a:schemeClr val="bg1"/>
              </a:solidFill>
              <a:uFill>
                <a:solidFill>
                  <a:schemeClr val="bg1"/>
                </a:solidFill>
              </a:uFill>
              <a:latin typeface="Helvetica" pitchFamily="2" charset="0"/>
            </a:endParaRPr>
          </a:p>
        </p:txBody>
      </p:sp>
      <p:pic>
        <p:nvPicPr>
          <p:cNvPr id="2" name="Рисунок 1">
            <a:extLst>
              <a:ext uri="{FF2B5EF4-FFF2-40B4-BE49-F238E27FC236}">
                <a16:creationId xmlns:a16="http://schemas.microsoft.com/office/drawing/2014/main" id="{76EE8ADC-4AC0-EA7C-01D2-1FECB5F8EA42}"/>
              </a:ext>
            </a:extLst>
          </p:cNvPr>
          <p:cNvPicPr>
            <a:picLocks noChangeAspect="1"/>
          </p:cNvPicPr>
          <p:nvPr/>
        </p:nvPicPr>
        <p:blipFill>
          <a:blip r:embed="rId2"/>
          <a:stretch>
            <a:fillRect/>
          </a:stretch>
        </p:blipFill>
        <p:spPr>
          <a:xfrm>
            <a:off x="1850256" y="3091259"/>
            <a:ext cx="5339432" cy="476336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CFB7EF21-C70F-1C59-03BA-22B6C825E47A}"/>
              </a:ext>
            </a:extLst>
          </p:cNvPr>
          <p:cNvPicPr>
            <a:picLocks noChangeAspect="1"/>
          </p:cNvPicPr>
          <p:nvPr/>
        </p:nvPicPr>
        <p:blipFill>
          <a:blip r:embed="rId2"/>
          <a:stretch>
            <a:fillRect/>
          </a:stretch>
        </p:blipFill>
        <p:spPr>
          <a:xfrm>
            <a:off x="76510" y="1403648"/>
            <a:ext cx="8595482" cy="6048672"/>
          </a:xfrm>
          <a:prstGeom prst="rect">
            <a:avLst/>
          </a:prstGeom>
        </p:spPr>
      </p:pic>
    </p:spTree>
    <p:extLst>
      <p:ext uri="{BB962C8B-B14F-4D97-AF65-F5344CB8AC3E}">
        <p14:creationId xmlns:p14="http://schemas.microsoft.com/office/powerpoint/2010/main" val="2739114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4C718608-181C-90E1-8D14-6B48A933ED47}"/>
              </a:ext>
            </a:extLst>
          </p:cNvPr>
          <p:cNvPicPr>
            <a:picLocks noChangeAspect="1"/>
          </p:cNvPicPr>
          <p:nvPr/>
        </p:nvPicPr>
        <p:blipFill>
          <a:blip r:embed="rId2"/>
          <a:stretch>
            <a:fillRect/>
          </a:stretch>
        </p:blipFill>
        <p:spPr>
          <a:xfrm>
            <a:off x="323528" y="1043608"/>
            <a:ext cx="8676456" cy="6105653"/>
          </a:xfrm>
          <a:prstGeom prst="rect">
            <a:avLst/>
          </a:prstGeom>
        </p:spPr>
      </p:pic>
    </p:spTree>
    <p:extLst>
      <p:ext uri="{BB962C8B-B14F-4D97-AF65-F5344CB8AC3E}">
        <p14:creationId xmlns:p14="http://schemas.microsoft.com/office/powerpoint/2010/main" val="476203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1917" y="7117013"/>
            <a:ext cx="178297" cy="118678"/>
          </a:xfrm>
          <a:prstGeom prst="rect">
            <a:avLst/>
          </a:prstGeom>
        </p:spPr>
        <p:txBody>
          <a:bodyPr vert="horz" wrap="square" lIns="0" tIns="9961" rIns="0" bIns="0" rtlCol="0">
            <a:spAutoFit/>
          </a:bodyPr>
          <a:lstStyle/>
          <a:p>
            <a:pPr marL="9961">
              <a:spcBef>
                <a:spcPts val="78"/>
              </a:spcBef>
            </a:pPr>
            <a:r>
              <a:rPr sz="706" spc="20" dirty="0">
                <a:latin typeface="Calibri"/>
                <a:cs typeface="Calibri"/>
              </a:rPr>
              <a:t>1</a:t>
            </a:r>
            <a:r>
              <a:rPr sz="706" spc="67" dirty="0">
                <a:latin typeface="Calibri"/>
                <a:cs typeface="Calibri"/>
              </a:rPr>
              <a:t>50</a:t>
            </a:r>
            <a:endParaRPr sz="706">
              <a:latin typeface="Calibri"/>
              <a:cs typeface="Calibri"/>
            </a:endParaRPr>
          </a:p>
        </p:txBody>
      </p:sp>
      <p:sp>
        <p:nvSpPr>
          <p:cNvPr id="3" name="object 3"/>
          <p:cNvSpPr/>
          <p:nvPr/>
        </p:nvSpPr>
        <p:spPr>
          <a:xfrm>
            <a:off x="446996" y="2167550"/>
            <a:ext cx="3692273" cy="3809824"/>
          </a:xfrm>
          <a:prstGeom prst="rect">
            <a:avLst/>
          </a:prstGeom>
          <a:blipFill>
            <a:blip r:embed="rId2" cstate="print"/>
            <a:stretch>
              <a:fillRect/>
            </a:stretch>
          </a:blipFill>
        </p:spPr>
        <p:txBody>
          <a:bodyPr wrap="square" lIns="0" tIns="0" rIns="0" bIns="0" rtlCol="0"/>
          <a:lstStyle/>
          <a:p>
            <a:endParaRPr sz="2510"/>
          </a:p>
        </p:txBody>
      </p:sp>
      <p:sp>
        <p:nvSpPr>
          <p:cNvPr id="4" name="object 4"/>
          <p:cNvSpPr/>
          <p:nvPr/>
        </p:nvSpPr>
        <p:spPr>
          <a:xfrm>
            <a:off x="451990" y="1809884"/>
            <a:ext cx="239447" cy="158111"/>
          </a:xfrm>
          <a:prstGeom prst="rect">
            <a:avLst/>
          </a:prstGeom>
          <a:blipFill>
            <a:blip r:embed="rId3" cstate="print"/>
            <a:stretch>
              <a:fillRect/>
            </a:stretch>
          </a:blipFill>
        </p:spPr>
        <p:txBody>
          <a:bodyPr wrap="square" lIns="0" tIns="0" rIns="0" bIns="0" rtlCol="0"/>
          <a:lstStyle/>
          <a:p>
            <a:endParaRPr sz="2510"/>
          </a:p>
        </p:txBody>
      </p:sp>
      <p:sp>
        <p:nvSpPr>
          <p:cNvPr id="5" name="object 5"/>
          <p:cNvSpPr txBox="1"/>
          <p:nvPr/>
        </p:nvSpPr>
        <p:spPr>
          <a:xfrm>
            <a:off x="529211" y="1811536"/>
            <a:ext cx="85165" cy="138899"/>
          </a:xfrm>
          <a:prstGeom prst="rect">
            <a:avLst/>
          </a:prstGeom>
        </p:spPr>
        <p:txBody>
          <a:bodyPr vert="horz" wrap="square" lIns="0" tIns="11953" rIns="0" bIns="0" rtlCol="0">
            <a:spAutoFit/>
          </a:bodyPr>
          <a:lstStyle/>
          <a:p>
            <a:pPr marL="9961">
              <a:spcBef>
                <a:spcPts val="94"/>
              </a:spcBef>
            </a:pPr>
            <a:r>
              <a:rPr sz="824" spc="86" dirty="0">
                <a:latin typeface="Calibri"/>
                <a:cs typeface="Calibri"/>
              </a:rPr>
              <a:t>4</a:t>
            </a:r>
            <a:endParaRPr sz="824">
              <a:latin typeface="Calibri"/>
              <a:cs typeface="Calibri"/>
            </a:endParaRPr>
          </a:p>
        </p:txBody>
      </p:sp>
      <p:sp>
        <p:nvSpPr>
          <p:cNvPr id="6" name="object 6"/>
          <p:cNvSpPr txBox="1"/>
          <p:nvPr/>
        </p:nvSpPr>
        <p:spPr>
          <a:xfrm>
            <a:off x="724177" y="1813668"/>
            <a:ext cx="3493247" cy="256479"/>
          </a:xfrm>
          <a:prstGeom prst="rect">
            <a:avLst/>
          </a:prstGeom>
        </p:spPr>
        <p:txBody>
          <a:bodyPr vert="horz" wrap="square" lIns="0" tIns="25399" rIns="0" bIns="0" rtlCol="0">
            <a:spAutoFit/>
          </a:bodyPr>
          <a:lstStyle/>
          <a:p>
            <a:pPr marL="9961" marR="3984">
              <a:lnSpc>
                <a:spcPts val="894"/>
              </a:lnSpc>
              <a:spcBef>
                <a:spcPts val="199"/>
              </a:spcBef>
            </a:pPr>
            <a:r>
              <a:rPr sz="824" spc="31" dirty="0">
                <a:latin typeface="Calibri"/>
                <a:cs typeface="Calibri"/>
              </a:rPr>
              <a:t>Solve </a:t>
            </a:r>
            <a:r>
              <a:rPr sz="824" spc="-8" dirty="0">
                <a:latin typeface="Calibri"/>
                <a:cs typeface="Calibri"/>
              </a:rPr>
              <a:t>the </a:t>
            </a:r>
            <a:r>
              <a:rPr sz="824" spc="20" dirty="0">
                <a:latin typeface="Calibri"/>
                <a:cs typeface="Calibri"/>
              </a:rPr>
              <a:t>riddle </a:t>
            </a:r>
            <a:r>
              <a:rPr sz="824" spc="39" dirty="0">
                <a:latin typeface="Calibri"/>
                <a:cs typeface="Calibri"/>
              </a:rPr>
              <a:t>and </a:t>
            </a:r>
            <a:r>
              <a:rPr sz="824" spc="12" dirty="0">
                <a:latin typeface="Calibri"/>
                <a:cs typeface="Calibri"/>
              </a:rPr>
              <a:t>find </a:t>
            </a:r>
            <a:r>
              <a:rPr sz="824" spc="-8" dirty="0">
                <a:latin typeface="Calibri"/>
                <a:cs typeface="Calibri"/>
              </a:rPr>
              <a:t>the </a:t>
            </a:r>
            <a:r>
              <a:rPr sz="824" spc="20" dirty="0">
                <a:latin typeface="Calibri"/>
                <a:cs typeface="Calibri"/>
              </a:rPr>
              <a:t>birthdays </a:t>
            </a:r>
            <a:r>
              <a:rPr sz="824" spc="12" dirty="0">
                <a:latin typeface="Calibri"/>
                <a:cs typeface="Calibri"/>
              </a:rPr>
              <a:t>of </a:t>
            </a:r>
            <a:r>
              <a:rPr sz="824" dirty="0">
                <a:latin typeface="Calibri"/>
                <a:cs typeface="Calibri"/>
              </a:rPr>
              <a:t>these </a:t>
            </a:r>
            <a:r>
              <a:rPr sz="824" spc="12" dirty="0">
                <a:latin typeface="Calibri"/>
                <a:cs typeface="Calibri"/>
              </a:rPr>
              <a:t>famous </a:t>
            </a:r>
            <a:r>
              <a:rPr sz="824" spc="24" dirty="0">
                <a:latin typeface="Calibri"/>
                <a:cs typeface="Calibri"/>
              </a:rPr>
              <a:t>people. </a:t>
            </a:r>
            <a:r>
              <a:rPr sz="824" spc="31" dirty="0">
                <a:latin typeface="Calibri"/>
                <a:cs typeface="Calibri"/>
              </a:rPr>
              <a:t>Разгадайте  </a:t>
            </a:r>
            <a:r>
              <a:rPr sz="824" spc="47" dirty="0">
                <a:latin typeface="Calibri"/>
                <a:cs typeface="Calibri"/>
              </a:rPr>
              <a:t>загадку </a:t>
            </a:r>
            <a:r>
              <a:rPr sz="824" spc="8" dirty="0">
                <a:latin typeface="Calibri"/>
                <a:cs typeface="Calibri"/>
              </a:rPr>
              <a:t>и </a:t>
            </a:r>
            <a:r>
              <a:rPr sz="824" spc="20" dirty="0">
                <a:latin typeface="Calibri"/>
                <a:cs typeface="Calibri"/>
              </a:rPr>
              <a:t>найдите </a:t>
            </a:r>
            <a:r>
              <a:rPr sz="824" spc="12" dirty="0">
                <a:latin typeface="Calibri"/>
                <a:cs typeface="Calibri"/>
              </a:rPr>
              <a:t>даты </a:t>
            </a:r>
            <a:r>
              <a:rPr sz="824" spc="20" dirty="0">
                <a:latin typeface="Calibri"/>
                <a:cs typeface="Calibri"/>
              </a:rPr>
              <a:t>рождения </a:t>
            </a:r>
            <a:r>
              <a:rPr sz="824" spc="118" dirty="0">
                <a:latin typeface="Calibri"/>
                <a:cs typeface="Calibri"/>
              </a:rPr>
              <a:t> </a:t>
            </a:r>
            <a:r>
              <a:rPr sz="824" spc="39" dirty="0">
                <a:latin typeface="Calibri"/>
                <a:cs typeface="Calibri"/>
              </a:rPr>
              <a:t>этих </a:t>
            </a:r>
            <a:r>
              <a:rPr sz="824" spc="24" dirty="0">
                <a:latin typeface="Calibri"/>
                <a:cs typeface="Calibri"/>
              </a:rPr>
              <a:t>известных </a:t>
            </a:r>
            <a:r>
              <a:rPr sz="824" spc="12" dirty="0">
                <a:latin typeface="Calibri"/>
                <a:cs typeface="Calibri"/>
              </a:rPr>
              <a:t>людей.</a:t>
            </a:r>
            <a:endParaRPr sz="824">
              <a:latin typeface="Calibri"/>
              <a:cs typeface="Calibri"/>
            </a:endParaRPr>
          </a:p>
        </p:txBody>
      </p:sp>
      <p:sp>
        <p:nvSpPr>
          <p:cNvPr id="7" name="object 7"/>
          <p:cNvSpPr/>
          <p:nvPr/>
        </p:nvSpPr>
        <p:spPr>
          <a:xfrm>
            <a:off x="451990" y="6794889"/>
            <a:ext cx="239447" cy="158116"/>
          </a:xfrm>
          <a:prstGeom prst="rect">
            <a:avLst/>
          </a:prstGeom>
          <a:blipFill>
            <a:blip r:embed="rId4" cstate="print"/>
            <a:stretch>
              <a:fillRect/>
            </a:stretch>
          </a:blipFill>
        </p:spPr>
        <p:txBody>
          <a:bodyPr wrap="square" lIns="0" tIns="0" rIns="0" bIns="0" rtlCol="0"/>
          <a:lstStyle/>
          <a:p>
            <a:endParaRPr sz="2510"/>
          </a:p>
        </p:txBody>
      </p:sp>
      <p:sp>
        <p:nvSpPr>
          <p:cNvPr id="8" name="object 8"/>
          <p:cNvSpPr txBox="1"/>
          <p:nvPr/>
        </p:nvSpPr>
        <p:spPr>
          <a:xfrm>
            <a:off x="529211" y="5981792"/>
            <a:ext cx="3107267" cy="996097"/>
          </a:xfrm>
          <a:prstGeom prst="rect">
            <a:avLst/>
          </a:prstGeom>
        </p:spPr>
        <p:txBody>
          <a:bodyPr vert="horz" wrap="square" lIns="0" tIns="9961" rIns="0" bIns="0" rtlCol="0">
            <a:spAutoFit/>
          </a:bodyPr>
          <a:lstStyle/>
          <a:p>
            <a:pPr marL="317743" indent="-113053">
              <a:lnSpc>
                <a:spcPts val="996"/>
              </a:lnSpc>
              <a:spcBef>
                <a:spcPts val="78"/>
              </a:spcBef>
              <a:buAutoNum type="arabicPeriod"/>
              <a:tabLst>
                <a:tab pos="318241" algn="l"/>
              </a:tabLst>
            </a:pPr>
            <a:r>
              <a:rPr sz="863" spc="20" dirty="0">
                <a:latin typeface="Times New Roman"/>
                <a:cs typeface="Times New Roman"/>
              </a:rPr>
              <a:t>The birthday </a:t>
            </a:r>
            <a:r>
              <a:rPr sz="863" spc="-4" dirty="0">
                <a:latin typeface="Times New Roman"/>
                <a:cs typeface="Times New Roman"/>
              </a:rPr>
              <a:t>of </a:t>
            </a:r>
            <a:r>
              <a:rPr sz="863" spc="20" dirty="0">
                <a:latin typeface="Times New Roman"/>
                <a:cs typeface="Times New Roman"/>
              </a:rPr>
              <a:t>one </a:t>
            </a:r>
            <a:r>
              <a:rPr sz="863" spc="-4" dirty="0">
                <a:latin typeface="Times New Roman"/>
                <a:cs typeface="Times New Roman"/>
              </a:rPr>
              <a:t>of </a:t>
            </a:r>
            <a:r>
              <a:rPr sz="863" spc="24" dirty="0">
                <a:latin typeface="Times New Roman"/>
                <a:cs typeface="Times New Roman"/>
              </a:rPr>
              <a:t>the </a:t>
            </a:r>
            <a:r>
              <a:rPr sz="863" spc="12" dirty="0">
                <a:latin typeface="Times New Roman"/>
                <a:cs typeface="Times New Roman"/>
              </a:rPr>
              <a:t>poets </a:t>
            </a:r>
            <a:r>
              <a:rPr sz="863" spc="-4" dirty="0">
                <a:latin typeface="Times New Roman"/>
                <a:cs typeface="Times New Roman"/>
              </a:rPr>
              <a:t>is </a:t>
            </a:r>
            <a:r>
              <a:rPr sz="863" spc="31" dirty="0">
                <a:latin typeface="Times New Roman"/>
                <a:cs typeface="Times New Roman"/>
              </a:rPr>
              <a:t>on </a:t>
            </a:r>
            <a:r>
              <a:rPr sz="863" spc="24" dirty="0">
                <a:latin typeface="Times New Roman"/>
                <a:cs typeface="Times New Roman"/>
              </a:rPr>
              <a:t>the</a:t>
            </a:r>
            <a:r>
              <a:rPr sz="863" spc="160" dirty="0">
                <a:latin typeface="Times New Roman"/>
                <a:cs typeface="Times New Roman"/>
              </a:rPr>
              <a:t> </a:t>
            </a:r>
            <a:r>
              <a:rPr sz="863" spc="12" dirty="0">
                <a:latin typeface="Times New Roman"/>
                <a:cs typeface="Times New Roman"/>
              </a:rPr>
              <a:t>eighth.</a:t>
            </a:r>
            <a:endParaRPr sz="863">
              <a:latin typeface="Times New Roman"/>
              <a:cs typeface="Times New Roman"/>
            </a:endParaRPr>
          </a:p>
          <a:p>
            <a:pPr marL="317743" indent="-113053">
              <a:lnSpc>
                <a:spcPts val="957"/>
              </a:lnSpc>
              <a:buAutoNum type="arabicPeriod"/>
              <a:tabLst>
                <a:tab pos="318241" algn="l"/>
              </a:tabLst>
            </a:pPr>
            <a:r>
              <a:rPr sz="863" spc="20" dirty="0">
                <a:latin typeface="Times New Roman"/>
                <a:cs typeface="Times New Roman"/>
              </a:rPr>
              <a:t>The </a:t>
            </a:r>
            <a:r>
              <a:rPr sz="863" spc="-12" dirty="0">
                <a:latin typeface="Times New Roman"/>
                <a:cs typeface="Times New Roman"/>
              </a:rPr>
              <a:t>singer’s </a:t>
            </a:r>
            <a:r>
              <a:rPr sz="863" spc="20" dirty="0">
                <a:latin typeface="Times New Roman"/>
                <a:cs typeface="Times New Roman"/>
              </a:rPr>
              <a:t>birthday </a:t>
            </a:r>
            <a:r>
              <a:rPr sz="863" spc="-4" dirty="0">
                <a:latin typeface="Times New Roman"/>
                <a:cs typeface="Times New Roman"/>
              </a:rPr>
              <a:t>is </a:t>
            </a:r>
            <a:r>
              <a:rPr sz="863" spc="27" dirty="0">
                <a:latin typeface="Times New Roman"/>
                <a:cs typeface="Times New Roman"/>
              </a:rPr>
              <a:t>in</a:t>
            </a:r>
            <a:r>
              <a:rPr sz="863" spc="110" dirty="0">
                <a:latin typeface="Times New Roman"/>
                <a:cs typeface="Times New Roman"/>
              </a:rPr>
              <a:t> </a:t>
            </a:r>
            <a:r>
              <a:rPr sz="863" spc="4" dirty="0">
                <a:latin typeface="Times New Roman"/>
                <a:cs typeface="Times New Roman"/>
              </a:rPr>
              <a:t>January.</a:t>
            </a:r>
            <a:endParaRPr sz="863">
              <a:latin typeface="Times New Roman"/>
              <a:cs typeface="Times New Roman"/>
            </a:endParaRPr>
          </a:p>
          <a:p>
            <a:pPr marL="317743" indent="-113053">
              <a:lnSpc>
                <a:spcPts val="957"/>
              </a:lnSpc>
              <a:buAutoNum type="arabicPeriod"/>
              <a:tabLst>
                <a:tab pos="318241" algn="l"/>
              </a:tabLst>
            </a:pPr>
            <a:r>
              <a:rPr sz="863" spc="20" dirty="0">
                <a:latin typeface="Times New Roman"/>
                <a:cs typeface="Times New Roman"/>
              </a:rPr>
              <a:t>The birthday </a:t>
            </a:r>
            <a:r>
              <a:rPr sz="863" spc="-4" dirty="0">
                <a:latin typeface="Times New Roman"/>
                <a:cs typeface="Times New Roman"/>
              </a:rPr>
              <a:t>of </a:t>
            </a:r>
            <a:r>
              <a:rPr sz="863" spc="20" dirty="0">
                <a:latin typeface="Times New Roman"/>
                <a:cs typeface="Times New Roman"/>
              </a:rPr>
              <a:t>one </a:t>
            </a:r>
            <a:r>
              <a:rPr sz="863" spc="-4" dirty="0">
                <a:latin typeface="Times New Roman"/>
                <a:cs typeface="Times New Roman"/>
              </a:rPr>
              <a:t>of </a:t>
            </a:r>
            <a:r>
              <a:rPr sz="863" spc="24" dirty="0">
                <a:latin typeface="Times New Roman"/>
                <a:cs typeface="Times New Roman"/>
              </a:rPr>
              <a:t>the </a:t>
            </a:r>
            <a:r>
              <a:rPr sz="863" spc="20" dirty="0">
                <a:latin typeface="Times New Roman"/>
                <a:cs typeface="Times New Roman"/>
              </a:rPr>
              <a:t>women </a:t>
            </a:r>
            <a:r>
              <a:rPr sz="863" spc="-4" dirty="0">
                <a:latin typeface="Times New Roman"/>
                <a:cs typeface="Times New Roman"/>
              </a:rPr>
              <a:t>is </a:t>
            </a:r>
            <a:r>
              <a:rPr sz="863" spc="27" dirty="0">
                <a:latin typeface="Times New Roman"/>
                <a:cs typeface="Times New Roman"/>
              </a:rPr>
              <a:t>in</a:t>
            </a:r>
            <a:r>
              <a:rPr sz="863" spc="176" dirty="0">
                <a:latin typeface="Times New Roman"/>
                <a:cs typeface="Times New Roman"/>
              </a:rPr>
              <a:t> </a:t>
            </a:r>
            <a:r>
              <a:rPr sz="863" dirty="0">
                <a:latin typeface="Times New Roman"/>
                <a:cs typeface="Times New Roman"/>
              </a:rPr>
              <a:t>September.</a:t>
            </a:r>
            <a:endParaRPr sz="863">
              <a:latin typeface="Times New Roman"/>
              <a:cs typeface="Times New Roman"/>
            </a:endParaRPr>
          </a:p>
          <a:p>
            <a:pPr marL="317743" indent="-113053">
              <a:lnSpc>
                <a:spcPts val="957"/>
              </a:lnSpc>
              <a:buAutoNum type="arabicPeriod"/>
              <a:tabLst>
                <a:tab pos="318241" algn="l"/>
              </a:tabLst>
            </a:pPr>
            <a:r>
              <a:rPr sz="863" spc="8" dirty="0">
                <a:latin typeface="Times New Roman"/>
                <a:cs typeface="Times New Roman"/>
              </a:rPr>
              <a:t>Pupils </a:t>
            </a:r>
            <a:r>
              <a:rPr sz="863" spc="24" dirty="0">
                <a:latin typeface="Times New Roman"/>
                <a:cs typeface="Times New Roman"/>
              </a:rPr>
              <a:t>must </a:t>
            </a:r>
            <a:r>
              <a:rPr sz="863" spc="20" dirty="0">
                <a:latin typeface="Times New Roman"/>
                <a:cs typeface="Times New Roman"/>
              </a:rPr>
              <a:t>know </a:t>
            </a:r>
            <a:r>
              <a:rPr sz="863" dirty="0">
                <a:latin typeface="Times New Roman"/>
                <a:cs typeface="Times New Roman"/>
              </a:rPr>
              <a:t>Pushkin’s</a:t>
            </a:r>
            <a:r>
              <a:rPr sz="863" spc="98" dirty="0">
                <a:latin typeface="Times New Roman"/>
                <a:cs typeface="Times New Roman"/>
              </a:rPr>
              <a:t> </a:t>
            </a:r>
            <a:r>
              <a:rPr sz="863" spc="8" dirty="0">
                <a:latin typeface="Times New Roman"/>
                <a:cs typeface="Times New Roman"/>
              </a:rPr>
              <a:t>birthday.</a:t>
            </a:r>
            <a:endParaRPr sz="863">
              <a:latin typeface="Times New Roman"/>
              <a:cs typeface="Times New Roman"/>
            </a:endParaRPr>
          </a:p>
          <a:p>
            <a:pPr marL="317743" marR="3984" indent="-113053">
              <a:lnSpc>
                <a:spcPts val="957"/>
              </a:lnSpc>
              <a:spcBef>
                <a:spcPts val="55"/>
              </a:spcBef>
              <a:buAutoNum type="arabicPeriod"/>
              <a:tabLst>
                <a:tab pos="318241" algn="l"/>
              </a:tabLst>
            </a:pPr>
            <a:r>
              <a:rPr sz="863" spc="20" dirty="0">
                <a:latin typeface="Times New Roman"/>
                <a:cs typeface="Times New Roman"/>
              </a:rPr>
              <a:t>The birthday </a:t>
            </a:r>
            <a:r>
              <a:rPr sz="863" spc="-4" dirty="0">
                <a:latin typeface="Times New Roman"/>
                <a:cs typeface="Times New Roman"/>
              </a:rPr>
              <a:t>of </a:t>
            </a:r>
            <a:r>
              <a:rPr sz="863" spc="24" dirty="0">
                <a:latin typeface="Times New Roman"/>
                <a:cs typeface="Times New Roman"/>
              </a:rPr>
              <a:t>the author </a:t>
            </a:r>
            <a:r>
              <a:rPr sz="863" spc="-4" dirty="0">
                <a:latin typeface="Times New Roman"/>
                <a:cs typeface="Times New Roman"/>
              </a:rPr>
              <a:t>of </a:t>
            </a:r>
            <a:r>
              <a:rPr sz="863" spc="20" dirty="0">
                <a:latin typeface="Times New Roman"/>
                <a:cs typeface="Times New Roman"/>
              </a:rPr>
              <a:t>wonderful poems </a:t>
            </a:r>
            <a:r>
              <a:rPr sz="863" dirty="0">
                <a:latin typeface="Times New Roman"/>
                <a:cs typeface="Times New Roman"/>
              </a:rPr>
              <a:t>for </a:t>
            </a:r>
            <a:r>
              <a:rPr sz="863" spc="20" dirty="0">
                <a:latin typeface="Times New Roman"/>
                <a:cs typeface="Times New Roman"/>
              </a:rPr>
              <a:t>children  </a:t>
            </a:r>
            <a:r>
              <a:rPr sz="863" spc="-4" dirty="0">
                <a:latin typeface="Times New Roman"/>
                <a:cs typeface="Times New Roman"/>
              </a:rPr>
              <a:t>is </a:t>
            </a:r>
            <a:r>
              <a:rPr sz="863" spc="27" dirty="0">
                <a:latin typeface="Times New Roman"/>
                <a:cs typeface="Times New Roman"/>
              </a:rPr>
              <a:t>in</a:t>
            </a:r>
            <a:r>
              <a:rPr sz="863" spc="24" dirty="0">
                <a:latin typeface="Times New Roman"/>
                <a:cs typeface="Times New Roman"/>
              </a:rPr>
              <a:t> </a:t>
            </a:r>
            <a:r>
              <a:rPr sz="863" spc="8" dirty="0">
                <a:latin typeface="Times New Roman"/>
                <a:cs typeface="Times New Roman"/>
              </a:rPr>
              <a:t>spring.</a:t>
            </a:r>
            <a:endParaRPr sz="863">
              <a:latin typeface="Times New Roman"/>
              <a:cs typeface="Times New Roman"/>
            </a:endParaRPr>
          </a:p>
          <a:p>
            <a:pPr marL="9961">
              <a:spcBef>
                <a:spcPts val="604"/>
              </a:spcBef>
              <a:tabLst>
                <a:tab pos="204691" algn="l"/>
              </a:tabLst>
            </a:pPr>
            <a:r>
              <a:rPr sz="824" spc="86" dirty="0">
                <a:latin typeface="Calibri"/>
                <a:cs typeface="Calibri"/>
              </a:rPr>
              <a:t>5	</a:t>
            </a:r>
            <a:r>
              <a:rPr sz="824" spc="-4" dirty="0">
                <a:latin typeface="Calibri"/>
                <a:cs typeface="Calibri"/>
              </a:rPr>
              <a:t>Listen  </a:t>
            </a:r>
            <a:r>
              <a:rPr sz="824" spc="-8" dirty="0">
                <a:latin typeface="Calibri"/>
                <a:cs typeface="Calibri"/>
              </a:rPr>
              <a:t>to  the</a:t>
            </a:r>
            <a:r>
              <a:rPr sz="824" spc="-12" dirty="0">
                <a:latin typeface="Calibri"/>
                <a:cs typeface="Calibri"/>
              </a:rPr>
              <a:t> </a:t>
            </a:r>
            <a:r>
              <a:rPr sz="824" spc="24" dirty="0">
                <a:latin typeface="Calibri"/>
                <a:cs typeface="Calibri"/>
              </a:rPr>
              <a:t>speaker </a:t>
            </a:r>
            <a:r>
              <a:rPr sz="824" spc="39" dirty="0">
                <a:latin typeface="Calibri"/>
                <a:cs typeface="Calibri"/>
              </a:rPr>
              <a:t>and </a:t>
            </a:r>
            <a:r>
              <a:rPr sz="824" spc="24" dirty="0">
                <a:latin typeface="Calibri"/>
                <a:cs typeface="Calibri"/>
              </a:rPr>
              <a:t>check </a:t>
            </a:r>
            <a:r>
              <a:rPr sz="824" spc="20" dirty="0">
                <a:latin typeface="Calibri"/>
                <a:cs typeface="Calibri"/>
              </a:rPr>
              <a:t>your answers.</a:t>
            </a:r>
            <a:endParaRPr sz="824">
              <a:latin typeface="Calibri"/>
              <a:cs typeface="Calibri"/>
            </a:endParaRPr>
          </a:p>
        </p:txBody>
      </p:sp>
      <p:sp>
        <p:nvSpPr>
          <p:cNvPr id="9" name="object 9"/>
          <p:cNvSpPr/>
          <p:nvPr/>
        </p:nvSpPr>
        <p:spPr>
          <a:xfrm>
            <a:off x="1061013" y="2215428"/>
            <a:ext cx="1334246" cy="1556373"/>
          </a:xfrm>
          <a:custGeom>
            <a:avLst/>
            <a:gdLst/>
            <a:ahLst/>
            <a:cxnLst/>
            <a:rect l="l" t="t" r="r" b="b"/>
            <a:pathLst>
              <a:path w="1701164" h="1984375">
                <a:moveTo>
                  <a:pt x="0" y="0"/>
                </a:moveTo>
                <a:lnTo>
                  <a:pt x="1700783" y="0"/>
                </a:lnTo>
                <a:lnTo>
                  <a:pt x="1700783" y="1984248"/>
                </a:lnTo>
                <a:lnTo>
                  <a:pt x="0" y="1984248"/>
                </a:lnTo>
                <a:lnTo>
                  <a:pt x="0" y="0"/>
                </a:lnTo>
                <a:close/>
              </a:path>
            </a:pathLst>
          </a:custGeom>
          <a:solidFill>
            <a:srgbClr val="000000">
              <a:alpha val="25000"/>
            </a:srgbClr>
          </a:solidFill>
        </p:spPr>
        <p:txBody>
          <a:bodyPr wrap="square" lIns="0" tIns="0" rIns="0" bIns="0" rtlCol="0"/>
          <a:lstStyle/>
          <a:p>
            <a:endParaRPr sz="2510"/>
          </a:p>
        </p:txBody>
      </p:sp>
      <p:sp>
        <p:nvSpPr>
          <p:cNvPr id="10" name="object 10"/>
          <p:cNvSpPr/>
          <p:nvPr/>
        </p:nvSpPr>
        <p:spPr>
          <a:xfrm>
            <a:off x="1140322" y="2295537"/>
            <a:ext cx="1175590" cy="1394704"/>
          </a:xfrm>
          <a:prstGeom prst="rect">
            <a:avLst/>
          </a:prstGeom>
          <a:blipFill>
            <a:blip r:embed="rId5" cstate="print"/>
            <a:stretch>
              <a:fillRect/>
            </a:stretch>
          </a:blipFill>
        </p:spPr>
        <p:txBody>
          <a:bodyPr wrap="square" lIns="0" tIns="0" rIns="0" bIns="0" rtlCol="0"/>
          <a:lstStyle/>
          <a:p>
            <a:endParaRPr sz="2510"/>
          </a:p>
        </p:txBody>
      </p:sp>
      <p:sp>
        <p:nvSpPr>
          <p:cNvPr id="11" name="object 11"/>
          <p:cNvSpPr/>
          <p:nvPr/>
        </p:nvSpPr>
        <p:spPr>
          <a:xfrm>
            <a:off x="1140323" y="2295535"/>
            <a:ext cx="1175871" cy="1397000"/>
          </a:xfrm>
          <a:custGeom>
            <a:avLst/>
            <a:gdLst/>
            <a:ahLst/>
            <a:cxnLst/>
            <a:rect l="l" t="t" r="r" b="b"/>
            <a:pathLst>
              <a:path w="1499235" h="1781175">
                <a:moveTo>
                  <a:pt x="0" y="179070"/>
                </a:moveTo>
                <a:lnTo>
                  <a:pt x="225082" y="1780628"/>
                </a:lnTo>
                <a:lnTo>
                  <a:pt x="1499222" y="1601571"/>
                </a:lnTo>
                <a:lnTo>
                  <a:pt x="1274127" y="0"/>
                </a:lnTo>
                <a:lnTo>
                  <a:pt x="0" y="179070"/>
                </a:lnTo>
                <a:close/>
              </a:path>
            </a:pathLst>
          </a:custGeom>
          <a:ln w="50800">
            <a:solidFill>
              <a:srgbClr val="FFFFFF"/>
            </a:solidFill>
          </a:ln>
        </p:spPr>
        <p:txBody>
          <a:bodyPr wrap="square" lIns="0" tIns="0" rIns="0" bIns="0" rtlCol="0"/>
          <a:lstStyle/>
          <a:p>
            <a:endParaRPr sz="2510"/>
          </a:p>
        </p:txBody>
      </p:sp>
      <p:sp>
        <p:nvSpPr>
          <p:cNvPr id="12" name="object 12"/>
          <p:cNvSpPr/>
          <p:nvPr/>
        </p:nvSpPr>
        <p:spPr>
          <a:xfrm>
            <a:off x="1295306" y="3475002"/>
            <a:ext cx="1091204" cy="304302"/>
          </a:xfrm>
          <a:custGeom>
            <a:avLst/>
            <a:gdLst/>
            <a:ahLst/>
            <a:cxnLst/>
            <a:rect l="l" t="t" r="r" b="b"/>
            <a:pathLst>
              <a:path w="1391285" h="387985">
                <a:moveTo>
                  <a:pt x="1331602" y="0"/>
                </a:moveTo>
                <a:lnTo>
                  <a:pt x="1280512" y="5775"/>
                </a:lnTo>
                <a:lnTo>
                  <a:pt x="81442" y="174292"/>
                </a:lnTo>
                <a:lnTo>
                  <a:pt x="30739" y="182818"/>
                </a:lnTo>
                <a:lnTo>
                  <a:pt x="0" y="223608"/>
                </a:lnTo>
                <a:lnTo>
                  <a:pt x="5775" y="274698"/>
                </a:lnTo>
                <a:lnTo>
                  <a:pt x="10208" y="306245"/>
                </a:lnTo>
                <a:lnTo>
                  <a:pt x="18742" y="356940"/>
                </a:lnTo>
                <a:lnTo>
                  <a:pt x="32045" y="381719"/>
                </a:lnTo>
                <a:lnTo>
                  <a:pt x="59532" y="387674"/>
                </a:lnTo>
                <a:lnTo>
                  <a:pt x="110614" y="381898"/>
                </a:lnTo>
                <a:lnTo>
                  <a:pt x="1309684" y="213382"/>
                </a:lnTo>
                <a:lnTo>
                  <a:pt x="1360387" y="204855"/>
                </a:lnTo>
                <a:lnTo>
                  <a:pt x="1385170" y="191554"/>
                </a:lnTo>
                <a:lnTo>
                  <a:pt x="1391127" y="164065"/>
                </a:lnTo>
                <a:lnTo>
                  <a:pt x="1385351" y="112976"/>
                </a:lnTo>
                <a:lnTo>
                  <a:pt x="1380919" y="81442"/>
                </a:lnTo>
                <a:lnTo>
                  <a:pt x="1372392" y="30739"/>
                </a:lnTo>
                <a:lnTo>
                  <a:pt x="1359090" y="5956"/>
                </a:lnTo>
                <a:lnTo>
                  <a:pt x="1331602" y="0"/>
                </a:lnTo>
                <a:close/>
              </a:path>
            </a:pathLst>
          </a:custGeom>
          <a:solidFill>
            <a:srgbClr val="FFFFFF"/>
          </a:solidFill>
        </p:spPr>
        <p:txBody>
          <a:bodyPr wrap="square" lIns="0" tIns="0" rIns="0" bIns="0" rtlCol="0"/>
          <a:lstStyle/>
          <a:p>
            <a:endParaRPr sz="2510"/>
          </a:p>
        </p:txBody>
      </p:sp>
      <p:sp>
        <p:nvSpPr>
          <p:cNvPr id="13" name="object 13"/>
          <p:cNvSpPr txBox="1"/>
          <p:nvPr/>
        </p:nvSpPr>
        <p:spPr>
          <a:xfrm rot="21180000">
            <a:off x="1416239" y="3571520"/>
            <a:ext cx="836679" cy="102592"/>
          </a:xfrm>
          <a:prstGeom prst="rect">
            <a:avLst/>
          </a:prstGeom>
        </p:spPr>
        <p:txBody>
          <a:bodyPr vert="horz" wrap="square" lIns="0" tIns="0" rIns="0" bIns="0" rtlCol="0">
            <a:spAutoFit/>
          </a:bodyPr>
          <a:lstStyle/>
          <a:p>
            <a:pPr>
              <a:lnSpc>
                <a:spcPts val="784"/>
              </a:lnSpc>
            </a:pPr>
            <a:r>
              <a:rPr sz="784" spc="4" dirty="0">
                <a:latin typeface="Times New Roman"/>
                <a:cs typeface="Times New Roman"/>
              </a:rPr>
              <a:t>Ale</a:t>
            </a:r>
            <a:r>
              <a:rPr sz="1176" spc="5" baseline="2777" dirty="0">
                <a:latin typeface="Times New Roman"/>
                <a:cs typeface="Times New Roman"/>
              </a:rPr>
              <a:t>ksandr</a:t>
            </a:r>
            <a:r>
              <a:rPr sz="1176" spc="-47" baseline="2777" dirty="0">
                <a:latin typeface="Times New Roman"/>
                <a:cs typeface="Times New Roman"/>
              </a:rPr>
              <a:t> </a:t>
            </a:r>
            <a:r>
              <a:rPr sz="1176" spc="29" baseline="5555" dirty="0">
                <a:latin typeface="Times New Roman"/>
                <a:cs typeface="Times New Roman"/>
              </a:rPr>
              <a:t>Pushk</a:t>
            </a:r>
            <a:r>
              <a:rPr sz="1176" spc="29" baseline="8333" dirty="0">
                <a:latin typeface="Times New Roman"/>
                <a:cs typeface="Times New Roman"/>
              </a:rPr>
              <a:t>in</a:t>
            </a:r>
            <a:endParaRPr sz="1176" baseline="8333">
              <a:latin typeface="Times New Roman"/>
              <a:cs typeface="Times New Roman"/>
            </a:endParaRPr>
          </a:p>
        </p:txBody>
      </p:sp>
      <p:sp>
        <p:nvSpPr>
          <p:cNvPr id="14" name="object 14"/>
          <p:cNvSpPr/>
          <p:nvPr/>
        </p:nvSpPr>
        <p:spPr>
          <a:xfrm>
            <a:off x="1295306" y="3475002"/>
            <a:ext cx="1091204" cy="304302"/>
          </a:xfrm>
          <a:custGeom>
            <a:avLst/>
            <a:gdLst/>
            <a:ahLst/>
            <a:cxnLst/>
            <a:rect l="l" t="t" r="r" b="b"/>
            <a:pathLst>
              <a:path w="1391285" h="387985">
                <a:moveTo>
                  <a:pt x="81442" y="174292"/>
                </a:moveTo>
                <a:lnTo>
                  <a:pt x="30739" y="182818"/>
                </a:lnTo>
                <a:lnTo>
                  <a:pt x="5956" y="196120"/>
                </a:lnTo>
                <a:lnTo>
                  <a:pt x="0" y="223608"/>
                </a:lnTo>
                <a:lnTo>
                  <a:pt x="5775" y="274698"/>
                </a:lnTo>
                <a:lnTo>
                  <a:pt x="10208" y="306245"/>
                </a:lnTo>
                <a:lnTo>
                  <a:pt x="18742" y="356940"/>
                </a:lnTo>
                <a:lnTo>
                  <a:pt x="32045" y="381719"/>
                </a:lnTo>
                <a:lnTo>
                  <a:pt x="59532" y="387674"/>
                </a:lnTo>
                <a:lnTo>
                  <a:pt x="110614" y="381898"/>
                </a:lnTo>
                <a:lnTo>
                  <a:pt x="1309684" y="213382"/>
                </a:lnTo>
                <a:lnTo>
                  <a:pt x="1360387" y="204855"/>
                </a:lnTo>
                <a:lnTo>
                  <a:pt x="1385170" y="191554"/>
                </a:lnTo>
                <a:lnTo>
                  <a:pt x="1391127" y="164065"/>
                </a:lnTo>
                <a:lnTo>
                  <a:pt x="1385351" y="112976"/>
                </a:lnTo>
                <a:lnTo>
                  <a:pt x="1380919" y="81442"/>
                </a:lnTo>
                <a:lnTo>
                  <a:pt x="1372392" y="30739"/>
                </a:lnTo>
                <a:lnTo>
                  <a:pt x="1359090" y="5956"/>
                </a:lnTo>
                <a:lnTo>
                  <a:pt x="1331602" y="0"/>
                </a:lnTo>
                <a:lnTo>
                  <a:pt x="1280512" y="5775"/>
                </a:lnTo>
                <a:lnTo>
                  <a:pt x="81442" y="174292"/>
                </a:lnTo>
                <a:close/>
              </a:path>
            </a:pathLst>
          </a:custGeom>
          <a:ln w="6350">
            <a:solidFill>
              <a:srgbClr val="000000"/>
            </a:solidFill>
          </a:ln>
        </p:spPr>
        <p:txBody>
          <a:bodyPr wrap="square" lIns="0" tIns="0" rIns="0" bIns="0" rtlCol="0"/>
          <a:lstStyle/>
          <a:p>
            <a:endParaRPr sz="2510"/>
          </a:p>
        </p:txBody>
      </p:sp>
      <p:sp>
        <p:nvSpPr>
          <p:cNvPr id="15" name="object 15"/>
          <p:cNvSpPr/>
          <p:nvPr/>
        </p:nvSpPr>
        <p:spPr>
          <a:xfrm>
            <a:off x="1747998" y="4485829"/>
            <a:ext cx="1789455" cy="1337733"/>
          </a:xfrm>
          <a:custGeom>
            <a:avLst/>
            <a:gdLst/>
            <a:ahLst/>
            <a:cxnLst/>
            <a:rect l="l" t="t" r="r" b="b"/>
            <a:pathLst>
              <a:path w="2281554" h="1705610">
                <a:moveTo>
                  <a:pt x="0" y="0"/>
                </a:moveTo>
                <a:lnTo>
                  <a:pt x="2281428" y="0"/>
                </a:lnTo>
                <a:lnTo>
                  <a:pt x="2281428" y="1705356"/>
                </a:lnTo>
                <a:lnTo>
                  <a:pt x="0" y="1705356"/>
                </a:lnTo>
                <a:lnTo>
                  <a:pt x="0" y="0"/>
                </a:lnTo>
                <a:close/>
              </a:path>
            </a:pathLst>
          </a:custGeom>
          <a:solidFill>
            <a:srgbClr val="000000">
              <a:alpha val="25000"/>
            </a:srgbClr>
          </a:solidFill>
        </p:spPr>
        <p:txBody>
          <a:bodyPr wrap="square" lIns="0" tIns="0" rIns="0" bIns="0" rtlCol="0"/>
          <a:lstStyle/>
          <a:p>
            <a:endParaRPr sz="2510"/>
          </a:p>
        </p:txBody>
      </p:sp>
      <p:sp>
        <p:nvSpPr>
          <p:cNvPr id="16" name="object 16"/>
          <p:cNvSpPr/>
          <p:nvPr/>
        </p:nvSpPr>
        <p:spPr>
          <a:xfrm>
            <a:off x="1828317" y="4566950"/>
            <a:ext cx="1630505" cy="1170279"/>
          </a:xfrm>
          <a:prstGeom prst="rect">
            <a:avLst/>
          </a:prstGeom>
          <a:blipFill>
            <a:blip r:embed="rId6" cstate="print"/>
            <a:stretch>
              <a:fillRect/>
            </a:stretch>
          </a:blipFill>
        </p:spPr>
        <p:txBody>
          <a:bodyPr wrap="square" lIns="0" tIns="0" rIns="0" bIns="0" rtlCol="0"/>
          <a:lstStyle/>
          <a:p>
            <a:endParaRPr sz="2510"/>
          </a:p>
        </p:txBody>
      </p:sp>
      <p:sp>
        <p:nvSpPr>
          <p:cNvPr id="17" name="object 17"/>
          <p:cNvSpPr/>
          <p:nvPr/>
        </p:nvSpPr>
        <p:spPr>
          <a:xfrm>
            <a:off x="1828322" y="4566950"/>
            <a:ext cx="1630580" cy="1177365"/>
          </a:xfrm>
          <a:custGeom>
            <a:avLst/>
            <a:gdLst/>
            <a:ahLst/>
            <a:cxnLst/>
            <a:rect l="l" t="t" r="r" b="b"/>
            <a:pathLst>
              <a:path w="2078989" h="1501139">
                <a:moveTo>
                  <a:pt x="0" y="1500886"/>
                </a:moveTo>
                <a:lnTo>
                  <a:pt x="2078901" y="1500886"/>
                </a:lnTo>
                <a:lnTo>
                  <a:pt x="2078901" y="0"/>
                </a:lnTo>
                <a:lnTo>
                  <a:pt x="0" y="0"/>
                </a:lnTo>
                <a:lnTo>
                  <a:pt x="0" y="1500886"/>
                </a:lnTo>
                <a:close/>
              </a:path>
            </a:pathLst>
          </a:custGeom>
          <a:ln w="50800">
            <a:solidFill>
              <a:srgbClr val="FFFFFF"/>
            </a:solidFill>
          </a:ln>
        </p:spPr>
        <p:txBody>
          <a:bodyPr wrap="square" lIns="0" tIns="0" rIns="0" bIns="0" rtlCol="0"/>
          <a:lstStyle/>
          <a:p>
            <a:endParaRPr sz="2510"/>
          </a:p>
        </p:txBody>
      </p:sp>
      <p:sp>
        <p:nvSpPr>
          <p:cNvPr id="18" name="object 18"/>
          <p:cNvSpPr/>
          <p:nvPr/>
        </p:nvSpPr>
        <p:spPr>
          <a:xfrm>
            <a:off x="2200755" y="5669587"/>
            <a:ext cx="1032933" cy="164851"/>
          </a:xfrm>
          <a:custGeom>
            <a:avLst/>
            <a:gdLst/>
            <a:ahLst/>
            <a:cxnLst/>
            <a:rect l="l" t="t" r="r" b="b"/>
            <a:pathLst>
              <a:path w="1316989" h="210185">
                <a:moveTo>
                  <a:pt x="1227696" y="0"/>
                </a:moveTo>
                <a:lnTo>
                  <a:pt x="88900" y="0"/>
                </a:lnTo>
                <a:lnTo>
                  <a:pt x="37504" y="1389"/>
                </a:lnTo>
                <a:lnTo>
                  <a:pt x="11112" y="11112"/>
                </a:lnTo>
                <a:lnTo>
                  <a:pt x="1389" y="37504"/>
                </a:lnTo>
                <a:lnTo>
                  <a:pt x="0" y="88899"/>
                </a:lnTo>
                <a:lnTo>
                  <a:pt x="0" y="120751"/>
                </a:lnTo>
                <a:lnTo>
                  <a:pt x="1389" y="172146"/>
                </a:lnTo>
                <a:lnTo>
                  <a:pt x="11112" y="198539"/>
                </a:lnTo>
                <a:lnTo>
                  <a:pt x="37504" y="208262"/>
                </a:lnTo>
                <a:lnTo>
                  <a:pt x="88900" y="209651"/>
                </a:lnTo>
                <a:lnTo>
                  <a:pt x="1227696" y="209651"/>
                </a:lnTo>
                <a:lnTo>
                  <a:pt x="1279091" y="208262"/>
                </a:lnTo>
                <a:lnTo>
                  <a:pt x="1305483" y="198539"/>
                </a:lnTo>
                <a:lnTo>
                  <a:pt x="1315207" y="172146"/>
                </a:lnTo>
                <a:lnTo>
                  <a:pt x="1316596" y="120751"/>
                </a:lnTo>
                <a:lnTo>
                  <a:pt x="1316596" y="88899"/>
                </a:lnTo>
                <a:lnTo>
                  <a:pt x="1315207" y="37504"/>
                </a:lnTo>
                <a:lnTo>
                  <a:pt x="1305483" y="11112"/>
                </a:lnTo>
                <a:lnTo>
                  <a:pt x="1279091" y="1389"/>
                </a:lnTo>
                <a:lnTo>
                  <a:pt x="1227696" y="0"/>
                </a:lnTo>
                <a:close/>
              </a:path>
            </a:pathLst>
          </a:custGeom>
          <a:solidFill>
            <a:srgbClr val="FFFFFF"/>
          </a:solidFill>
        </p:spPr>
        <p:txBody>
          <a:bodyPr wrap="square" lIns="0" tIns="0" rIns="0" bIns="0" rtlCol="0"/>
          <a:lstStyle/>
          <a:p>
            <a:endParaRPr sz="2510"/>
          </a:p>
        </p:txBody>
      </p:sp>
      <p:sp>
        <p:nvSpPr>
          <p:cNvPr id="19" name="object 19"/>
          <p:cNvSpPr/>
          <p:nvPr/>
        </p:nvSpPr>
        <p:spPr>
          <a:xfrm>
            <a:off x="2200755" y="5669587"/>
            <a:ext cx="1032933" cy="164851"/>
          </a:xfrm>
          <a:custGeom>
            <a:avLst/>
            <a:gdLst/>
            <a:ahLst/>
            <a:cxnLst/>
            <a:rect l="l" t="t" r="r" b="b"/>
            <a:pathLst>
              <a:path w="1316989" h="210185">
                <a:moveTo>
                  <a:pt x="88900" y="0"/>
                </a:moveTo>
                <a:lnTo>
                  <a:pt x="37504" y="1389"/>
                </a:lnTo>
                <a:lnTo>
                  <a:pt x="11112" y="11112"/>
                </a:lnTo>
                <a:lnTo>
                  <a:pt x="1389" y="37504"/>
                </a:lnTo>
                <a:lnTo>
                  <a:pt x="0" y="88899"/>
                </a:lnTo>
                <a:lnTo>
                  <a:pt x="0" y="120751"/>
                </a:lnTo>
                <a:lnTo>
                  <a:pt x="1389" y="172146"/>
                </a:lnTo>
                <a:lnTo>
                  <a:pt x="11112" y="198539"/>
                </a:lnTo>
                <a:lnTo>
                  <a:pt x="37504" y="208262"/>
                </a:lnTo>
                <a:lnTo>
                  <a:pt x="88900" y="209651"/>
                </a:lnTo>
                <a:lnTo>
                  <a:pt x="1227696" y="209651"/>
                </a:lnTo>
                <a:lnTo>
                  <a:pt x="1279091" y="208262"/>
                </a:lnTo>
                <a:lnTo>
                  <a:pt x="1305483" y="198539"/>
                </a:lnTo>
                <a:lnTo>
                  <a:pt x="1315207" y="172146"/>
                </a:lnTo>
                <a:lnTo>
                  <a:pt x="1316596" y="120751"/>
                </a:lnTo>
                <a:lnTo>
                  <a:pt x="1316596" y="88899"/>
                </a:lnTo>
                <a:lnTo>
                  <a:pt x="1315207" y="37504"/>
                </a:lnTo>
                <a:lnTo>
                  <a:pt x="1305483" y="11112"/>
                </a:lnTo>
                <a:lnTo>
                  <a:pt x="1279091" y="1389"/>
                </a:lnTo>
                <a:lnTo>
                  <a:pt x="1227696" y="0"/>
                </a:lnTo>
                <a:lnTo>
                  <a:pt x="88900" y="0"/>
                </a:lnTo>
                <a:close/>
              </a:path>
            </a:pathLst>
          </a:custGeom>
          <a:ln w="6350">
            <a:solidFill>
              <a:srgbClr val="000000"/>
            </a:solidFill>
          </a:ln>
        </p:spPr>
        <p:txBody>
          <a:bodyPr wrap="square" lIns="0" tIns="0" rIns="0" bIns="0" rtlCol="0"/>
          <a:lstStyle/>
          <a:p>
            <a:endParaRPr sz="2510"/>
          </a:p>
        </p:txBody>
      </p:sp>
      <p:sp>
        <p:nvSpPr>
          <p:cNvPr id="20" name="object 20"/>
          <p:cNvSpPr txBox="1"/>
          <p:nvPr/>
        </p:nvSpPr>
        <p:spPr>
          <a:xfrm>
            <a:off x="2199509" y="5668479"/>
            <a:ext cx="1035424" cy="130732"/>
          </a:xfrm>
          <a:prstGeom prst="rect">
            <a:avLst/>
          </a:prstGeom>
        </p:spPr>
        <p:txBody>
          <a:bodyPr vert="horz" wrap="square" lIns="0" tIns="9961" rIns="0" bIns="0" rtlCol="0">
            <a:spAutoFit/>
          </a:bodyPr>
          <a:lstStyle/>
          <a:p>
            <a:pPr marL="9961">
              <a:spcBef>
                <a:spcPts val="78"/>
              </a:spcBef>
              <a:tabLst>
                <a:tab pos="1024947" algn="l"/>
              </a:tabLst>
            </a:pPr>
            <a:r>
              <a:rPr sz="784" u="sng" spc="-12" dirty="0">
                <a:latin typeface="Times New Roman"/>
                <a:cs typeface="Times New Roman"/>
              </a:rPr>
              <a:t>   </a:t>
            </a:r>
            <a:r>
              <a:rPr sz="784" u="sng" spc="-71" dirty="0">
                <a:latin typeface="Times New Roman"/>
                <a:cs typeface="Times New Roman"/>
              </a:rPr>
              <a:t> </a:t>
            </a:r>
            <a:r>
              <a:rPr sz="784" u="sng" spc="24" dirty="0">
                <a:latin typeface="Times New Roman"/>
                <a:cs typeface="Times New Roman"/>
              </a:rPr>
              <a:t>Vladimir</a:t>
            </a:r>
            <a:r>
              <a:rPr sz="784" u="sng" spc="27" dirty="0">
                <a:latin typeface="Times New Roman"/>
                <a:cs typeface="Times New Roman"/>
              </a:rPr>
              <a:t> </a:t>
            </a:r>
            <a:r>
              <a:rPr sz="784" u="sng" spc="4" dirty="0">
                <a:latin typeface="Times New Roman"/>
                <a:cs typeface="Times New Roman"/>
              </a:rPr>
              <a:t>Visotskiy	</a:t>
            </a:r>
            <a:endParaRPr sz="784">
              <a:latin typeface="Times New Roman"/>
              <a:cs typeface="Times New Roman"/>
            </a:endParaRPr>
          </a:p>
        </p:txBody>
      </p:sp>
      <p:sp>
        <p:nvSpPr>
          <p:cNvPr id="21" name="object 21"/>
          <p:cNvSpPr/>
          <p:nvPr/>
        </p:nvSpPr>
        <p:spPr>
          <a:xfrm>
            <a:off x="3237942" y="3351446"/>
            <a:ext cx="1079749" cy="1276972"/>
          </a:xfrm>
          <a:custGeom>
            <a:avLst/>
            <a:gdLst/>
            <a:ahLst/>
            <a:cxnLst/>
            <a:rect l="l" t="t" r="r" b="b"/>
            <a:pathLst>
              <a:path w="1376679" h="1628139">
                <a:moveTo>
                  <a:pt x="0" y="0"/>
                </a:moveTo>
                <a:lnTo>
                  <a:pt x="1376172" y="0"/>
                </a:lnTo>
                <a:lnTo>
                  <a:pt x="1376172" y="1627631"/>
                </a:lnTo>
                <a:lnTo>
                  <a:pt x="0" y="1627631"/>
                </a:lnTo>
                <a:lnTo>
                  <a:pt x="0" y="0"/>
                </a:lnTo>
                <a:close/>
              </a:path>
            </a:pathLst>
          </a:custGeom>
          <a:solidFill>
            <a:srgbClr val="000000">
              <a:alpha val="25000"/>
            </a:srgbClr>
          </a:solidFill>
        </p:spPr>
        <p:txBody>
          <a:bodyPr wrap="square" lIns="0" tIns="0" rIns="0" bIns="0" rtlCol="0"/>
          <a:lstStyle/>
          <a:p>
            <a:endParaRPr sz="2510"/>
          </a:p>
        </p:txBody>
      </p:sp>
      <p:sp>
        <p:nvSpPr>
          <p:cNvPr id="22" name="object 22"/>
          <p:cNvSpPr/>
          <p:nvPr/>
        </p:nvSpPr>
        <p:spPr>
          <a:xfrm>
            <a:off x="3318106" y="3428831"/>
            <a:ext cx="920070" cy="1118735"/>
          </a:xfrm>
          <a:prstGeom prst="rect">
            <a:avLst/>
          </a:prstGeom>
          <a:blipFill>
            <a:blip r:embed="rId7" cstate="print"/>
            <a:stretch>
              <a:fillRect/>
            </a:stretch>
          </a:blipFill>
        </p:spPr>
        <p:txBody>
          <a:bodyPr wrap="square" lIns="0" tIns="0" rIns="0" bIns="0" rtlCol="0"/>
          <a:lstStyle/>
          <a:p>
            <a:endParaRPr sz="2510"/>
          </a:p>
        </p:txBody>
      </p:sp>
      <p:sp>
        <p:nvSpPr>
          <p:cNvPr id="23" name="object 23"/>
          <p:cNvSpPr/>
          <p:nvPr/>
        </p:nvSpPr>
        <p:spPr>
          <a:xfrm>
            <a:off x="3318108" y="3428822"/>
            <a:ext cx="920376" cy="1119094"/>
          </a:xfrm>
          <a:custGeom>
            <a:avLst/>
            <a:gdLst/>
            <a:ahLst/>
            <a:cxnLst/>
            <a:rect l="l" t="t" r="r" b="b"/>
            <a:pathLst>
              <a:path w="1173479" h="1426845">
                <a:moveTo>
                  <a:pt x="242087" y="0"/>
                </a:moveTo>
                <a:lnTo>
                  <a:pt x="0" y="1245425"/>
                </a:lnTo>
                <a:lnTo>
                  <a:pt x="930998" y="1426400"/>
                </a:lnTo>
                <a:lnTo>
                  <a:pt x="1173086" y="180962"/>
                </a:lnTo>
                <a:lnTo>
                  <a:pt x="242087" y="0"/>
                </a:lnTo>
                <a:close/>
              </a:path>
            </a:pathLst>
          </a:custGeom>
          <a:ln w="50800">
            <a:solidFill>
              <a:srgbClr val="FFFFFF"/>
            </a:solidFill>
          </a:ln>
        </p:spPr>
        <p:txBody>
          <a:bodyPr wrap="square" lIns="0" tIns="0" rIns="0" bIns="0" rtlCol="0"/>
          <a:lstStyle/>
          <a:p>
            <a:endParaRPr sz="2510"/>
          </a:p>
        </p:txBody>
      </p:sp>
      <p:sp>
        <p:nvSpPr>
          <p:cNvPr id="24" name="object 24"/>
          <p:cNvSpPr/>
          <p:nvPr/>
        </p:nvSpPr>
        <p:spPr>
          <a:xfrm>
            <a:off x="3201616" y="4292342"/>
            <a:ext cx="976655" cy="334682"/>
          </a:xfrm>
          <a:custGeom>
            <a:avLst/>
            <a:gdLst/>
            <a:ahLst/>
            <a:cxnLst/>
            <a:rect l="l" t="t" r="r" b="b"/>
            <a:pathLst>
              <a:path w="1245235" h="426720">
                <a:moveTo>
                  <a:pt x="68037" y="0"/>
                </a:moveTo>
                <a:lnTo>
                  <a:pt x="25694" y="28562"/>
                </a:lnTo>
                <a:lnTo>
                  <a:pt x="14521" y="78752"/>
                </a:lnTo>
                <a:lnTo>
                  <a:pt x="0" y="160733"/>
                </a:lnTo>
                <a:lnTo>
                  <a:pt x="4510" y="188494"/>
                </a:lnTo>
                <a:lnTo>
                  <a:pt x="28562" y="203076"/>
                </a:lnTo>
                <a:lnTo>
                  <a:pt x="78745" y="214249"/>
                </a:lnTo>
                <a:lnTo>
                  <a:pt x="1125898" y="417791"/>
                </a:lnTo>
                <a:lnTo>
                  <a:pt x="1176611" y="426230"/>
                </a:lnTo>
                <a:lnTo>
                  <a:pt x="1204373" y="421719"/>
                </a:lnTo>
                <a:lnTo>
                  <a:pt x="1218954" y="397667"/>
                </a:lnTo>
                <a:lnTo>
                  <a:pt x="1230127" y="347484"/>
                </a:lnTo>
                <a:lnTo>
                  <a:pt x="1236198" y="316217"/>
                </a:lnTo>
                <a:lnTo>
                  <a:pt x="1244643" y="265504"/>
                </a:lnTo>
                <a:lnTo>
                  <a:pt x="1240135" y="237742"/>
                </a:lnTo>
                <a:lnTo>
                  <a:pt x="1216081" y="223161"/>
                </a:lnTo>
                <a:lnTo>
                  <a:pt x="1165890" y="211988"/>
                </a:lnTo>
                <a:lnTo>
                  <a:pt x="118750" y="8445"/>
                </a:lnTo>
                <a:lnTo>
                  <a:pt x="68037" y="0"/>
                </a:lnTo>
                <a:close/>
              </a:path>
            </a:pathLst>
          </a:custGeom>
          <a:solidFill>
            <a:srgbClr val="FFFFFF"/>
          </a:solidFill>
        </p:spPr>
        <p:txBody>
          <a:bodyPr wrap="square" lIns="0" tIns="0" rIns="0" bIns="0" rtlCol="0"/>
          <a:lstStyle/>
          <a:p>
            <a:endParaRPr sz="2510"/>
          </a:p>
        </p:txBody>
      </p:sp>
      <p:sp>
        <p:nvSpPr>
          <p:cNvPr id="25" name="object 25"/>
          <p:cNvSpPr txBox="1"/>
          <p:nvPr/>
        </p:nvSpPr>
        <p:spPr>
          <a:xfrm rot="660000">
            <a:off x="3304794" y="4402417"/>
            <a:ext cx="764038" cy="102592"/>
          </a:xfrm>
          <a:prstGeom prst="rect">
            <a:avLst/>
          </a:prstGeom>
        </p:spPr>
        <p:txBody>
          <a:bodyPr vert="horz" wrap="square" lIns="0" tIns="0" rIns="0" bIns="0" rtlCol="0">
            <a:spAutoFit/>
          </a:bodyPr>
          <a:lstStyle/>
          <a:p>
            <a:pPr>
              <a:lnSpc>
                <a:spcPts val="784"/>
              </a:lnSpc>
            </a:pPr>
            <a:r>
              <a:rPr sz="784" spc="31" dirty="0">
                <a:latin typeface="Times New Roman"/>
                <a:cs typeface="Times New Roman"/>
              </a:rPr>
              <a:t>Marina</a:t>
            </a:r>
            <a:r>
              <a:rPr sz="784" spc="4" dirty="0">
                <a:latin typeface="Times New Roman"/>
                <a:cs typeface="Times New Roman"/>
              </a:rPr>
              <a:t> </a:t>
            </a:r>
            <a:r>
              <a:rPr sz="784" dirty="0">
                <a:latin typeface="Times New Roman"/>
                <a:cs typeface="Times New Roman"/>
              </a:rPr>
              <a:t>Tsvetaeva</a:t>
            </a:r>
            <a:endParaRPr sz="784">
              <a:latin typeface="Times New Roman"/>
              <a:cs typeface="Times New Roman"/>
            </a:endParaRPr>
          </a:p>
        </p:txBody>
      </p:sp>
      <p:sp>
        <p:nvSpPr>
          <p:cNvPr id="26" name="object 26"/>
          <p:cNvSpPr/>
          <p:nvPr/>
        </p:nvSpPr>
        <p:spPr>
          <a:xfrm>
            <a:off x="3201616" y="4292342"/>
            <a:ext cx="976655" cy="334682"/>
          </a:xfrm>
          <a:custGeom>
            <a:avLst/>
            <a:gdLst/>
            <a:ahLst/>
            <a:cxnLst/>
            <a:rect l="l" t="t" r="r" b="b"/>
            <a:pathLst>
              <a:path w="1245235" h="426720">
                <a:moveTo>
                  <a:pt x="118750" y="8445"/>
                </a:moveTo>
                <a:lnTo>
                  <a:pt x="68037" y="0"/>
                </a:lnTo>
                <a:lnTo>
                  <a:pt x="40275" y="4508"/>
                </a:lnTo>
                <a:lnTo>
                  <a:pt x="25694" y="28562"/>
                </a:lnTo>
                <a:lnTo>
                  <a:pt x="14521" y="78752"/>
                </a:lnTo>
                <a:lnTo>
                  <a:pt x="8438" y="110020"/>
                </a:lnTo>
                <a:lnTo>
                  <a:pt x="0" y="160733"/>
                </a:lnTo>
                <a:lnTo>
                  <a:pt x="4510" y="188494"/>
                </a:lnTo>
                <a:lnTo>
                  <a:pt x="28562" y="203076"/>
                </a:lnTo>
                <a:lnTo>
                  <a:pt x="78745" y="214249"/>
                </a:lnTo>
                <a:lnTo>
                  <a:pt x="1125898" y="417791"/>
                </a:lnTo>
                <a:lnTo>
                  <a:pt x="1176611" y="426230"/>
                </a:lnTo>
                <a:lnTo>
                  <a:pt x="1204373" y="421719"/>
                </a:lnTo>
                <a:lnTo>
                  <a:pt x="1218954" y="397667"/>
                </a:lnTo>
                <a:lnTo>
                  <a:pt x="1230127" y="347484"/>
                </a:lnTo>
                <a:lnTo>
                  <a:pt x="1236198" y="316217"/>
                </a:lnTo>
                <a:lnTo>
                  <a:pt x="1244643" y="265504"/>
                </a:lnTo>
                <a:lnTo>
                  <a:pt x="1240135" y="237742"/>
                </a:lnTo>
                <a:lnTo>
                  <a:pt x="1216081" y="223161"/>
                </a:lnTo>
                <a:lnTo>
                  <a:pt x="1165890" y="211988"/>
                </a:lnTo>
                <a:lnTo>
                  <a:pt x="118750" y="8445"/>
                </a:lnTo>
                <a:close/>
              </a:path>
            </a:pathLst>
          </a:custGeom>
          <a:ln w="6349">
            <a:solidFill>
              <a:srgbClr val="000000"/>
            </a:solidFill>
          </a:ln>
        </p:spPr>
        <p:txBody>
          <a:bodyPr wrap="square" lIns="0" tIns="0" rIns="0" bIns="0" rtlCol="0"/>
          <a:lstStyle/>
          <a:p>
            <a:endParaRPr sz="2510"/>
          </a:p>
        </p:txBody>
      </p:sp>
      <p:sp>
        <p:nvSpPr>
          <p:cNvPr id="27" name="object 27"/>
          <p:cNvSpPr/>
          <p:nvPr/>
        </p:nvSpPr>
        <p:spPr>
          <a:xfrm>
            <a:off x="2389224" y="2106965"/>
            <a:ext cx="1836271" cy="1255059"/>
          </a:xfrm>
          <a:custGeom>
            <a:avLst/>
            <a:gdLst/>
            <a:ahLst/>
            <a:cxnLst/>
            <a:rect l="l" t="t" r="r" b="b"/>
            <a:pathLst>
              <a:path w="2341245" h="1600200">
                <a:moveTo>
                  <a:pt x="0" y="0"/>
                </a:moveTo>
                <a:lnTo>
                  <a:pt x="2340864" y="0"/>
                </a:lnTo>
                <a:lnTo>
                  <a:pt x="2340864" y="1600200"/>
                </a:lnTo>
                <a:lnTo>
                  <a:pt x="0" y="1600200"/>
                </a:lnTo>
                <a:lnTo>
                  <a:pt x="0" y="0"/>
                </a:lnTo>
                <a:close/>
              </a:path>
            </a:pathLst>
          </a:custGeom>
          <a:solidFill>
            <a:srgbClr val="000000">
              <a:alpha val="25000"/>
            </a:srgbClr>
          </a:solidFill>
        </p:spPr>
        <p:txBody>
          <a:bodyPr wrap="square" lIns="0" tIns="0" rIns="0" bIns="0" rtlCol="0"/>
          <a:lstStyle/>
          <a:p>
            <a:endParaRPr sz="2510"/>
          </a:p>
        </p:txBody>
      </p:sp>
      <p:sp>
        <p:nvSpPr>
          <p:cNvPr id="28" name="object 28"/>
          <p:cNvSpPr/>
          <p:nvPr/>
        </p:nvSpPr>
        <p:spPr>
          <a:xfrm>
            <a:off x="2469069" y="2186472"/>
            <a:ext cx="1664895" cy="1083373"/>
          </a:xfrm>
          <a:prstGeom prst="rect">
            <a:avLst/>
          </a:prstGeom>
          <a:blipFill>
            <a:blip r:embed="rId8" cstate="print"/>
            <a:stretch>
              <a:fillRect/>
            </a:stretch>
          </a:blipFill>
        </p:spPr>
        <p:txBody>
          <a:bodyPr wrap="square" lIns="0" tIns="0" rIns="0" bIns="0" rtlCol="0"/>
          <a:lstStyle/>
          <a:p>
            <a:endParaRPr sz="2510"/>
          </a:p>
        </p:txBody>
      </p:sp>
      <p:sp>
        <p:nvSpPr>
          <p:cNvPr id="29" name="object 29"/>
          <p:cNvSpPr/>
          <p:nvPr/>
        </p:nvSpPr>
        <p:spPr>
          <a:xfrm>
            <a:off x="2467934" y="2186468"/>
            <a:ext cx="1679388" cy="1095686"/>
          </a:xfrm>
          <a:custGeom>
            <a:avLst/>
            <a:gdLst/>
            <a:ahLst/>
            <a:cxnLst/>
            <a:rect l="l" t="t" r="r" b="b"/>
            <a:pathLst>
              <a:path w="2141220" h="1397000">
                <a:moveTo>
                  <a:pt x="124536" y="0"/>
                </a:moveTo>
                <a:lnTo>
                  <a:pt x="0" y="1184935"/>
                </a:lnTo>
                <a:lnTo>
                  <a:pt x="2016645" y="1396885"/>
                </a:lnTo>
                <a:lnTo>
                  <a:pt x="2141181" y="211963"/>
                </a:lnTo>
                <a:lnTo>
                  <a:pt x="124536" y="0"/>
                </a:lnTo>
                <a:close/>
              </a:path>
            </a:pathLst>
          </a:custGeom>
          <a:ln w="50800">
            <a:solidFill>
              <a:srgbClr val="FFFFFF"/>
            </a:solidFill>
          </a:ln>
        </p:spPr>
        <p:txBody>
          <a:bodyPr wrap="square" lIns="0" tIns="0" rIns="0" bIns="0" rtlCol="0"/>
          <a:lstStyle/>
          <a:p>
            <a:endParaRPr sz="2510"/>
          </a:p>
        </p:txBody>
      </p:sp>
      <p:sp>
        <p:nvSpPr>
          <p:cNvPr id="30" name="object 30"/>
          <p:cNvSpPr/>
          <p:nvPr/>
        </p:nvSpPr>
        <p:spPr>
          <a:xfrm>
            <a:off x="108383" y="3010876"/>
            <a:ext cx="1133537" cy="1280459"/>
          </a:xfrm>
          <a:custGeom>
            <a:avLst/>
            <a:gdLst/>
            <a:ahLst/>
            <a:cxnLst/>
            <a:rect l="l" t="t" r="r" b="b"/>
            <a:pathLst>
              <a:path w="1445260" h="1632585">
                <a:moveTo>
                  <a:pt x="0" y="0"/>
                </a:moveTo>
                <a:lnTo>
                  <a:pt x="1444752" y="0"/>
                </a:lnTo>
                <a:lnTo>
                  <a:pt x="1444752" y="1632203"/>
                </a:lnTo>
                <a:lnTo>
                  <a:pt x="0" y="1632203"/>
                </a:lnTo>
                <a:lnTo>
                  <a:pt x="0" y="0"/>
                </a:lnTo>
                <a:close/>
              </a:path>
            </a:pathLst>
          </a:custGeom>
          <a:solidFill>
            <a:srgbClr val="000000">
              <a:alpha val="25000"/>
            </a:srgbClr>
          </a:solidFill>
        </p:spPr>
        <p:txBody>
          <a:bodyPr wrap="square" lIns="0" tIns="0" rIns="0" bIns="0" rtlCol="0"/>
          <a:lstStyle/>
          <a:p>
            <a:endParaRPr sz="2510"/>
          </a:p>
        </p:txBody>
      </p:sp>
      <p:sp>
        <p:nvSpPr>
          <p:cNvPr id="31" name="object 31"/>
          <p:cNvSpPr/>
          <p:nvPr/>
        </p:nvSpPr>
        <p:spPr>
          <a:xfrm>
            <a:off x="186712" y="3089998"/>
            <a:ext cx="975362" cy="1120485"/>
          </a:xfrm>
          <a:prstGeom prst="rect">
            <a:avLst/>
          </a:prstGeom>
          <a:blipFill>
            <a:blip r:embed="rId9" cstate="print"/>
            <a:stretch>
              <a:fillRect/>
            </a:stretch>
          </a:blipFill>
        </p:spPr>
        <p:txBody>
          <a:bodyPr wrap="square" lIns="0" tIns="0" rIns="0" bIns="0" rtlCol="0"/>
          <a:lstStyle/>
          <a:p>
            <a:endParaRPr sz="2510"/>
          </a:p>
        </p:txBody>
      </p:sp>
      <p:sp>
        <p:nvSpPr>
          <p:cNvPr id="32" name="object 32"/>
          <p:cNvSpPr/>
          <p:nvPr/>
        </p:nvSpPr>
        <p:spPr>
          <a:xfrm>
            <a:off x="186712" y="3089999"/>
            <a:ext cx="975659" cy="1121086"/>
          </a:xfrm>
          <a:custGeom>
            <a:avLst/>
            <a:gdLst/>
            <a:ahLst/>
            <a:cxnLst/>
            <a:rect l="l" t="t" r="r" b="b"/>
            <a:pathLst>
              <a:path w="1243965" h="1429385">
                <a:moveTo>
                  <a:pt x="0" y="283133"/>
                </a:moveTo>
                <a:lnTo>
                  <a:pt x="372338" y="1429080"/>
                </a:lnTo>
                <a:lnTo>
                  <a:pt x="1243736" y="1145946"/>
                </a:lnTo>
                <a:lnTo>
                  <a:pt x="871397" y="0"/>
                </a:lnTo>
                <a:lnTo>
                  <a:pt x="0" y="283133"/>
                </a:lnTo>
                <a:close/>
              </a:path>
            </a:pathLst>
          </a:custGeom>
          <a:ln w="50799">
            <a:solidFill>
              <a:srgbClr val="FFFFFF"/>
            </a:solidFill>
          </a:ln>
        </p:spPr>
        <p:txBody>
          <a:bodyPr wrap="square" lIns="0" tIns="0" rIns="0" bIns="0" rtlCol="0"/>
          <a:lstStyle/>
          <a:p>
            <a:endParaRPr sz="2510"/>
          </a:p>
        </p:txBody>
      </p:sp>
      <p:sp>
        <p:nvSpPr>
          <p:cNvPr id="33" name="object 33"/>
          <p:cNvSpPr/>
          <p:nvPr/>
        </p:nvSpPr>
        <p:spPr>
          <a:xfrm>
            <a:off x="2688996" y="3077129"/>
            <a:ext cx="1092200" cy="269439"/>
          </a:xfrm>
          <a:custGeom>
            <a:avLst/>
            <a:gdLst/>
            <a:ahLst/>
            <a:cxnLst/>
            <a:rect l="l" t="t" r="r" b="b"/>
            <a:pathLst>
              <a:path w="1392554" h="343535">
                <a:moveTo>
                  <a:pt x="53765" y="0"/>
                </a:moveTo>
                <a:lnTo>
                  <a:pt x="14074" y="32142"/>
                </a:lnTo>
                <a:lnTo>
                  <a:pt x="7325" y="83113"/>
                </a:lnTo>
                <a:lnTo>
                  <a:pt x="0" y="166049"/>
                </a:lnTo>
                <a:lnTo>
                  <a:pt x="6913" y="193313"/>
                </a:lnTo>
                <a:lnTo>
                  <a:pt x="32142" y="205740"/>
                </a:lnTo>
                <a:lnTo>
                  <a:pt x="83106" y="212488"/>
                </a:lnTo>
                <a:lnTo>
                  <a:pt x="1287219" y="339057"/>
                </a:lnTo>
                <a:lnTo>
                  <a:pt x="1338480" y="343042"/>
                </a:lnTo>
                <a:lnTo>
                  <a:pt x="1365746" y="336129"/>
                </a:lnTo>
                <a:lnTo>
                  <a:pt x="1378177" y="310899"/>
                </a:lnTo>
                <a:lnTo>
                  <a:pt x="1384933" y="259936"/>
                </a:lnTo>
                <a:lnTo>
                  <a:pt x="1388260" y="228262"/>
                </a:lnTo>
                <a:lnTo>
                  <a:pt x="1392253" y="177000"/>
                </a:lnTo>
                <a:lnTo>
                  <a:pt x="1385342" y="149734"/>
                </a:lnTo>
                <a:lnTo>
                  <a:pt x="1360110" y="137304"/>
                </a:lnTo>
                <a:lnTo>
                  <a:pt x="1309139" y="130548"/>
                </a:lnTo>
                <a:lnTo>
                  <a:pt x="105027" y="3992"/>
                </a:lnTo>
                <a:lnTo>
                  <a:pt x="53765" y="0"/>
                </a:lnTo>
                <a:close/>
              </a:path>
            </a:pathLst>
          </a:custGeom>
          <a:solidFill>
            <a:srgbClr val="FFFFFF"/>
          </a:solidFill>
        </p:spPr>
        <p:txBody>
          <a:bodyPr wrap="square" lIns="0" tIns="0" rIns="0" bIns="0" rtlCol="0"/>
          <a:lstStyle/>
          <a:p>
            <a:endParaRPr sz="2510"/>
          </a:p>
        </p:txBody>
      </p:sp>
      <p:sp>
        <p:nvSpPr>
          <p:cNvPr id="34" name="object 34"/>
          <p:cNvSpPr txBox="1"/>
          <p:nvPr/>
        </p:nvSpPr>
        <p:spPr>
          <a:xfrm rot="300000">
            <a:off x="2801336" y="3154699"/>
            <a:ext cx="856957" cy="102592"/>
          </a:xfrm>
          <a:prstGeom prst="rect">
            <a:avLst/>
          </a:prstGeom>
        </p:spPr>
        <p:txBody>
          <a:bodyPr vert="horz" wrap="square" lIns="0" tIns="0" rIns="0" bIns="0" rtlCol="0">
            <a:spAutoFit/>
          </a:bodyPr>
          <a:lstStyle/>
          <a:p>
            <a:pPr>
              <a:lnSpc>
                <a:spcPts val="784"/>
              </a:lnSpc>
            </a:pPr>
            <a:r>
              <a:rPr sz="1176" baseline="8333" dirty="0">
                <a:latin typeface="Times New Roman"/>
                <a:cs typeface="Times New Roman"/>
              </a:rPr>
              <a:t>Ko</a:t>
            </a:r>
            <a:r>
              <a:rPr sz="1176" baseline="5555" dirty="0">
                <a:latin typeface="Times New Roman"/>
                <a:cs typeface="Times New Roman"/>
              </a:rPr>
              <a:t>rney</a:t>
            </a:r>
            <a:r>
              <a:rPr sz="1176" spc="-41" baseline="5555" dirty="0">
                <a:latin typeface="Times New Roman"/>
                <a:cs typeface="Times New Roman"/>
              </a:rPr>
              <a:t> </a:t>
            </a:r>
            <a:r>
              <a:rPr sz="1176" baseline="5555" dirty="0">
                <a:latin typeface="Times New Roman"/>
                <a:cs typeface="Times New Roman"/>
              </a:rPr>
              <a:t>C</a:t>
            </a:r>
            <a:r>
              <a:rPr sz="1176" baseline="2777" dirty="0">
                <a:latin typeface="Times New Roman"/>
                <a:cs typeface="Times New Roman"/>
              </a:rPr>
              <a:t>hukov</a:t>
            </a:r>
            <a:r>
              <a:rPr sz="784" dirty="0">
                <a:latin typeface="Times New Roman"/>
                <a:cs typeface="Times New Roman"/>
              </a:rPr>
              <a:t>skiy</a:t>
            </a:r>
            <a:endParaRPr sz="784">
              <a:latin typeface="Times New Roman"/>
              <a:cs typeface="Times New Roman"/>
            </a:endParaRPr>
          </a:p>
        </p:txBody>
      </p:sp>
      <p:sp>
        <p:nvSpPr>
          <p:cNvPr id="35" name="object 35"/>
          <p:cNvSpPr/>
          <p:nvPr/>
        </p:nvSpPr>
        <p:spPr>
          <a:xfrm>
            <a:off x="2688996" y="3077129"/>
            <a:ext cx="1092200" cy="269439"/>
          </a:xfrm>
          <a:custGeom>
            <a:avLst/>
            <a:gdLst/>
            <a:ahLst/>
            <a:cxnLst/>
            <a:rect l="l" t="t" r="r" b="b"/>
            <a:pathLst>
              <a:path w="1392554" h="343535">
                <a:moveTo>
                  <a:pt x="105027" y="3992"/>
                </a:moveTo>
                <a:lnTo>
                  <a:pt x="53765" y="0"/>
                </a:lnTo>
                <a:lnTo>
                  <a:pt x="14074" y="32142"/>
                </a:lnTo>
                <a:lnTo>
                  <a:pt x="7325" y="83113"/>
                </a:lnTo>
                <a:lnTo>
                  <a:pt x="0" y="166049"/>
                </a:lnTo>
                <a:lnTo>
                  <a:pt x="6913" y="193313"/>
                </a:lnTo>
                <a:lnTo>
                  <a:pt x="32142" y="205740"/>
                </a:lnTo>
                <a:lnTo>
                  <a:pt x="83106" y="212488"/>
                </a:lnTo>
                <a:lnTo>
                  <a:pt x="1287219" y="339057"/>
                </a:lnTo>
                <a:lnTo>
                  <a:pt x="1338480" y="343042"/>
                </a:lnTo>
                <a:lnTo>
                  <a:pt x="1365746" y="336129"/>
                </a:lnTo>
                <a:lnTo>
                  <a:pt x="1378177" y="310899"/>
                </a:lnTo>
                <a:lnTo>
                  <a:pt x="1384933" y="259936"/>
                </a:lnTo>
                <a:lnTo>
                  <a:pt x="1388260" y="228262"/>
                </a:lnTo>
                <a:lnTo>
                  <a:pt x="1392253" y="177000"/>
                </a:lnTo>
                <a:lnTo>
                  <a:pt x="1385342" y="149734"/>
                </a:lnTo>
                <a:lnTo>
                  <a:pt x="1360110" y="137304"/>
                </a:lnTo>
                <a:lnTo>
                  <a:pt x="1309139" y="130548"/>
                </a:lnTo>
                <a:lnTo>
                  <a:pt x="105027" y="3992"/>
                </a:lnTo>
                <a:close/>
              </a:path>
            </a:pathLst>
          </a:custGeom>
          <a:ln w="6350">
            <a:solidFill>
              <a:srgbClr val="000000"/>
            </a:solidFill>
          </a:ln>
        </p:spPr>
        <p:txBody>
          <a:bodyPr wrap="square" lIns="0" tIns="0" rIns="0" bIns="0" rtlCol="0"/>
          <a:lstStyle/>
          <a:p>
            <a:endParaRPr sz="2510"/>
          </a:p>
        </p:txBody>
      </p:sp>
      <p:sp>
        <p:nvSpPr>
          <p:cNvPr id="36" name="object 36"/>
          <p:cNvSpPr/>
          <p:nvPr/>
        </p:nvSpPr>
        <p:spPr>
          <a:xfrm>
            <a:off x="389890" y="3968894"/>
            <a:ext cx="896471" cy="417855"/>
          </a:xfrm>
          <a:custGeom>
            <a:avLst/>
            <a:gdLst/>
            <a:ahLst/>
            <a:cxnLst/>
            <a:rect l="l" t="t" r="r" b="b"/>
            <a:pathLst>
              <a:path w="1143000" h="532764">
                <a:moveTo>
                  <a:pt x="1055825" y="0"/>
                </a:moveTo>
                <a:lnTo>
                  <a:pt x="1006519" y="14560"/>
                </a:lnTo>
                <a:lnTo>
                  <a:pt x="71633" y="318318"/>
                </a:lnTo>
                <a:lnTo>
                  <a:pt x="23186" y="335520"/>
                </a:lnTo>
                <a:lnTo>
                  <a:pt x="0" y="381026"/>
                </a:lnTo>
                <a:lnTo>
                  <a:pt x="14560" y="430332"/>
                </a:lnTo>
                <a:lnTo>
                  <a:pt x="24402" y="460634"/>
                </a:lnTo>
                <a:lnTo>
                  <a:pt x="41604" y="509082"/>
                </a:lnTo>
                <a:lnTo>
                  <a:pt x="59006" y="531177"/>
                </a:lnTo>
                <a:lnTo>
                  <a:pt x="87110" y="532268"/>
                </a:lnTo>
                <a:lnTo>
                  <a:pt x="136416" y="517708"/>
                </a:lnTo>
                <a:lnTo>
                  <a:pt x="1071301" y="213950"/>
                </a:lnTo>
                <a:lnTo>
                  <a:pt x="1119749" y="196747"/>
                </a:lnTo>
                <a:lnTo>
                  <a:pt x="1141843" y="179344"/>
                </a:lnTo>
                <a:lnTo>
                  <a:pt x="1142935" y="151236"/>
                </a:lnTo>
                <a:lnTo>
                  <a:pt x="1128375" y="101923"/>
                </a:lnTo>
                <a:lnTo>
                  <a:pt x="1118533" y="71633"/>
                </a:lnTo>
                <a:lnTo>
                  <a:pt x="1101330" y="23186"/>
                </a:lnTo>
                <a:lnTo>
                  <a:pt x="1083928" y="1091"/>
                </a:lnTo>
                <a:lnTo>
                  <a:pt x="1055825" y="0"/>
                </a:lnTo>
                <a:close/>
              </a:path>
            </a:pathLst>
          </a:custGeom>
          <a:solidFill>
            <a:srgbClr val="FFFFFF"/>
          </a:solidFill>
        </p:spPr>
        <p:txBody>
          <a:bodyPr wrap="square" lIns="0" tIns="0" rIns="0" bIns="0" rtlCol="0"/>
          <a:lstStyle/>
          <a:p>
            <a:endParaRPr sz="2510"/>
          </a:p>
        </p:txBody>
      </p:sp>
      <p:sp>
        <p:nvSpPr>
          <p:cNvPr id="37" name="object 37"/>
          <p:cNvSpPr txBox="1"/>
          <p:nvPr/>
        </p:nvSpPr>
        <p:spPr>
          <a:xfrm rot="20520000">
            <a:off x="492385" y="4156973"/>
            <a:ext cx="470358" cy="102592"/>
          </a:xfrm>
          <a:prstGeom prst="rect">
            <a:avLst/>
          </a:prstGeom>
        </p:spPr>
        <p:txBody>
          <a:bodyPr vert="horz" wrap="square" lIns="0" tIns="0" rIns="0" bIns="0" rtlCol="0">
            <a:spAutoFit/>
          </a:bodyPr>
          <a:lstStyle/>
          <a:p>
            <a:pPr>
              <a:lnSpc>
                <a:spcPts val="784"/>
              </a:lnSpc>
            </a:pPr>
            <a:r>
              <a:rPr sz="784" spc="12" dirty="0">
                <a:latin typeface="Times New Roman"/>
                <a:cs typeface="Times New Roman"/>
              </a:rPr>
              <a:t>Agatha</a:t>
            </a:r>
            <a:r>
              <a:rPr sz="784" spc="-24" dirty="0">
                <a:latin typeface="Times New Roman"/>
                <a:cs typeface="Times New Roman"/>
              </a:rPr>
              <a:t> </a:t>
            </a:r>
            <a:r>
              <a:rPr sz="784" spc="31" dirty="0">
                <a:latin typeface="Times New Roman"/>
                <a:cs typeface="Times New Roman"/>
              </a:rPr>
              <a:t>Ch</a:t>
            </a:r>
            <a:endParaRPr sz="784">
              <a:latin typeface="Times New Roman"/>
              <a:cs typeface="Times New Roman"/>
            </a:endParaRPr>
          </a:p>
        </p:txBody>
      </p:sp>
      <p:sp>
        <p:nvSpPr>
          <p:cNvPr id="38" name="object 38"/>
          <p:cNvSpPr txBox="1"/>
          <p:nvPr/>
        </p:nvSpPr>
        <p:spPr>
          <a:xfrm>
            <a:off x="926697" y="4019868"/>
            <a:ext cx="1252071" cy="155375"/>
          </a:xfrm>
          <a:prstGeom prst="rect">
            <a:avLst/>
          </a:prstGeom>
        </p:spPr>
        <p:txBody>
          <a:bodyPr vert="horz" wrap="square" lIns="0" tIns="34365" rIns="0" bIns="0" rtlCol="0">
            <a:spAutoFit/>
          </a:bodyPr>
          <a:lstStyle/>
          <a:p>
            <a:pPr>
              <a:spcBef>
                <a:spcPts val="271"/>
              </a:spcBef>
            </a:pPr>
            <a:r>
              <a:rPr sz="1176" spc="-205" baseline="-8333" dirty="0">
                <a:latin typeface="Times New Roman"/>
                <a:cs typeface="Times New Roman"/>
              </a:rPr>
              <a:t>r</a:t>
            </a:r>
            <a:r>
              <a:rPr sz="784" spc="-137" dirty="0">
                <a:latin typeface="Times New Roman"/>
                <a:cs typeface="Times New Roman"/>
              </a:rPr>
              <a:t>i</a:t>
            </a:r>
            <a:r>
              <a:rPr sz="1176" spc="-205" baseline="5555" dirty="0">
                <a:latin typeface="Times New Roman"/>
                <a:cs typeface="Times New Roman"/>
              </a:rPr>
              <a:t>st</a:t>
            </a:r>
            <a:r>
              <a:rPr sz="1176" spc="-205" baseline="16666" dirty="0">
                <a:latin typeface="Times New Roman"/>
                <a:cs typeface="Times New Roman"/>
              </a:rPr>
              <a:t>i</a:t>
            </a:r>
            <a:endParaRPr sz="1176" baseline="16666">
              <a:latin typeface="Times New Roman"/>
              <a:cs typeface="Times New Roman"/>
            </a:endParaRPr>
          </a:p>
        </p:txBody>
      </p:sp>
      <p:sp>
        <p:nvSpPr>
          <p:cNvPr id="39" name="object 39"/>
          <p:cNvSpPr txBox="1"/>
          <p:nvPr/>
        </p:nvSpPr>
        <p:spPr>
          <a:xfrm rot="20520000">
            <a:off x="1076890" y="4025714"/>
            <a:ext cx="109228" cy="102592"/>
          </a:xfrm>
          <a:prstGeom prst="rect">
            <a:avLst/>
          </a:prstGeom>
        </p:spPr>
        <p:txBody>
          <a:bodyPr vert="horz" wrap="square" lIns="0" tIns="0" rIns="0" bIns="0" rtlCol="0">
            <a:spAutoFit/>
          </a:bodyPr>
          <a:lstStyle/>
          <a:p>
            <a:pPr>
              <a:lnSpc>
                <a:spcPts val="784"/>
              </a:lnSpc>
            </a:pPr>
            <a:r>
              <a:rPr sz="784" dirty="0">
                <a:latin typeface="Times New Roman"/>
                <a:cs typeface="Times New Roman"/>
              </a:rPr>
              <a:t>e</a:t>
            </a:r>
            <a:endParaRPr sz="784">
              <a:latin typeface="Times New Roman"/>
              <a:cs typeface="Times New Roman"/>
            </a:endParaRPr>
          </a:p>
        </p:txBody>
      </p:sp>
      <p:sp>
        <p:nvSpPr>
          <p:cNvPr id="40" name="object 40"/>
          <p:cNvSpPr/>
          <p:nvPr/>
        </p:nvSpPr>
        <p:spPr>
          <a:xfrm>
            <a:off x="389890" y="3968894"/>
            <a:ext cx="896471" cy="417855"/>
          </a:xfrm>
          <a:custGeom>
            <a:avLst/>
            <a:gdLst/>
            <a:ahLst/>
            <a:cxnLst/>
            <a:rect l="l" t="t" r="r" b="b"/>
            <a:pathLst>
              <a:path w="1143000" h="532764">
                <a:moveTo>
                  <a:pt x="71633" y="318318"/>
                </a:moveTo>
                <a:lnTo>
                  <a:pt x="23186" y="335520"/>
                </a:lnTo>
                <a:lnTo>
                  <a:pt x="1091" y="352923"/>
                </a:lnTo>
                <a:lnTo>
                  <a:pt x="0" y="381026"/>
                </a:lnTo>
                <a:lnTo>
                  <a:pt x="14560" y="430332"/>
                </a:lnTo>
                <a:lnTo>
                  <a:pt x="24402" y="460634"/>
                </a:lnTo>
                <a:lnTo>
                  <a:pt x="41604" y="509082"/>
                </a:lnTo>
                <a:lnTo>
                  <a:pt x="59006" y="531177"/>
                </a:lnTo>
                <a:lnTo>
                  <a:pt x="87110" y="532268"/>
                </a:lnTo>
                <a:lnTo>
                  <a:pt x="136416" y="517708"/>
                </a:lnTo>
                <a:lnTo>
                  <a:pt x="1071301" y="213950"/>
                </a:lnTo>
                <a:lnTo>
                  <a:pt x="1119749" y="196747"/>
                </a:lnTo>
                <a:lnTo>
                  <a:pt x="1141843" y="179344"/>
                </a:lnTo>
                <a:lnTo>
                  <a:pt x="1142935" y="151236"/>
                </a:lnTo>
                <a:lnTo>
                  <a:pt x="1128375" y="101923"/>
                </a:lnTo>
                <a:lnTo>
                  <a:pt x="1118533" y="71633"/>
                </a:lnTo>
                <a:lnTo>
                  <a:pt x="1101330" y="23186"/>
                </a:lnTo>
                <a:lnTo>
                  <a:pt x="1083928" y="1091"/>
                </a:lnTo>
                <a:lnTo>
                  <a:pt x="1055825" y="0"/>
                </a:lnTo>
                <a:lnTo>
                  <a:pt x="1006519" y="14560"/>
                </a:lnTo>
                <a:lnTo>
                  <a:pt x="71633" y="318318"/>
                </a:lnTo>
                <a:close/>
              </a:path>
            </a:pathLst>
          </a:custGeom>
          <a:ln w="6350">
            <a:solidFill>
              <a:srgbClr val="000000"/>
            </a:solidFill>
          </a:ln>
        </p:spPr>
        <p:txBody>
          <a:bodyPr wrap="square" lIns="0" tIns="0" rIns="0" bIns="0" rtlCol="0"/>
          <a:lstStyle/>
          <a:p>
            <a:endParaRPr sz="2510"/>
          </a:p>
        </p:txBody>
      </p:sp>
      <p:sp>
        <p:nvSpPr>
          <p:cNvPr id="41" name="object 41"/>
          <p:cNvSpPr/>
          <p:nvPr/>
        </p:nvSpPr>
        <p:spPr>
          <a:xfrm>
            <a:off x="818487" y="5172565"/>
            <a:ext cx="1190812" cy="555812"/>
          </a:xfrm>
          <a:custGeom>
            <a:avLst/>
            <a:gdLst/>
            <a:ahLst/>
            <a:cxnLst/>
            <a:rect l="l" t="t" r="r" b="b"/>
            <a:pathLst>
              <a:path w="1518285" h="708660">
                <a:moveTo>
                  <a:pt x="0" y="0"/>
                </a:moveTo>
                <a:lnTo>
                  <a:pt x="1517904" y="0"/>
                </a:lnTo>
                <a:lnTo>
                  <a:pt x="1517904" y="708660"/>
                </a:lnTo>
                <a:lnTo>
                  <a:pt x="0" y="708660"/>
                </a:lnTo>
                <a:lnTo>
                  <a:pt x="0" y="0"/>
                </a:lnTo>
                <a:close/>
              </a:path>
            </a:pathLst>
          </a:custGeom>
          <a:solidFill>
            <a:srgbClr val="000000">
              <a:alpha val="25000"/>
            </a:srgbClr>
          </a:solidFill>
        </p:spPr>
        <p:txBody>
          <a:bodyPr wrap="square" lIns="0" tIns="0" rIns="0" bIns="0" rtlCol="0"/>
          <a:lstStyle/>
          <a:p>
            <a:endParaRPr sz="2510"/>
          </a:p>
        </p:txBody>
      </p:sp>
      <p:sp>
        <p:nvSpPr>
          <p:cNvPr id="42" name="object 42"/>
          <p:cNvSpPr/>
          <p:nvPr/>
        </p:nvSpPr>
        <p:spPr>
          <a:xfrm>
            <a:off x="875294" y="5230171"/>
            <a:ext cx="1076263" cy="442757"/>
          </a:xfrm>
          <a:custGeom>
            <a:avLst/>
            <a:gdLst/>
            <a:ahLst/>
            <a:cxnLst/>
            <a:rect l="l" t="t" r="r" b="b"/>
            <a:pathLst>
              <a:path w="1372235" h="564514">
                <a:moveTo>
                  <a:pt x="1315605" y="0"/>
                </a:moveTo>
                <a:lnTo>
                  <a:pt x="0" y="208368"/>
                </a:lnTo>
                <a:lnTo>
                  <a:pt x="56311" y="563943"/>
                </a:lnTo>
                <a:lnTo>
                  <a:pt x="1371917" y="355574"/>
                </a:lnTo>
                <a:lnTo>
                  <a:pt x="1315605" y="0"/>
                </a:lnTo>
                <a:close/>
              </a:path>
            </a:pathLst>
          </a:custGeom>
          <a:solidFill>
            <a:srgbClr val="FFFFFF"/>
          </a:solidFill>
        </p:spPr>
        <p:txBody>
          <a:bodyPr wrap="square" lIns="0" tIns="0" rIns="0" bIns="0" rtlCol="0"/>
          <a:lstStyle/>
          <a:p>
            <a:endParaRPr sz="2510"/>
          </a:p>
        </p:txBody>
      </p:sp>
      <p:sp>
        <p:nvSpPr>
          <p:cNvPr id="43" name="object 43"/>
          <p:cNvSpPr txBox="1"/>
          <p:nvPr/>
        </p:nvSpPr>
        <p:spPr>
          <a:xfrm rot="21060000">
            <a:off x="980897" y="5376021"/>
            <a:ext cx="863971" cy="142924"/>
          </a:xfrm>
          <a:prstGeom prst="rect">
            <a:avLst/>
          </a:prstGeom>
        </p:spPr>
        <p:txBody>
          <a:bodyPr vert="horz" wrap="square" lIns="0" tIns="0" rIns="0" bIns="0" rtlCol="0">
            <a:spAutoFit/>
          </a:bodyPr>
          <a:lstStyle/>
          <a:p>
            <a:pPr>
              <a:lnSpc>
                <a:spcPts val="1090"/>
              </a:lnSpc>
            </a:pPr>
            <a:r>
              <a:rPr sz="1098" spc="27" dirty="0">
                <a:latin typeface="Calibri"/>
                <a:cs typeface="Calibri"/>
              </a:rPr>
              <a:t>15</a:t>
            </a:r>
            <a:r>
              <a:rPr sz="1098" spc="20" dirty="0">
                <a:latin typeface="Calibri"/>
                <a:cs typeface="Calibri"/>
              </a:rPr>
              <a:t> </a:t>
            </a:r>
            <a:r>
              <a:rPr sz="1098" spc="24" dirty="0">
                <a:latin typeface="Calibri"/>
                <a:cs typeface="Calibri"/>
              </a:rPr>
              <a:t>September</a:t>
            </a:r>
            <a:endParaRPr sz="1098">
              <a:latin typeface="Calibri"/>
              <a:cs typeface="Calibri"/>
            </a:endParaRPr>
          </a:p>
        </p:txBody>
      </p:sp>
      <p:sp>
        <p:nvSpPr>
          <p:cNvPr id="44" name="object 44"/>
          <p:cNvSpPr/>
          <p:nvPr/>
        </p:nvSpPr>
        <p:spPr>
          <a:xfrm>
            <a:off x="394955" y="4613566"/>
            <a:ext cx="1194298" cy="591671"/>
          </a:xfrm>
          <a:custGeom>
            <a:avLst/>
            <a:gdLst/>
            <a:ahLst/>
            <a:cxnLst/>
            <a:rect l="l" t="t" r="r" b="b"/>
            <a:pathLst>
              <a:path w="1522730" h="754379">
                <a:moveTo>
                  <a:pt x="0" y="0"/>
                </a:moveTo>
                <a:lnTo>
                  <a:pt x="1522476" y="0"/>
                </a:lnTo>
                <a:lnTo>
                  <a:pt x="1522476" y="754380"/>
                </a:lnTo>
                <a:lnTo>
                  <a:pt x="0" y="754380"/>
                </a:lnTo>
                <a:lnTo>
                  <a:pt x="0" y="0"/>
                </a:lnTo>
                <a:close/>
              </a:path>
            </a:pathLst>
          </a:custGeom>
          <a:solidFill>
            <a:srgbClr val="000000">
              <a:alpha val="25000"/>
            </a:srgbClr>
          </a:solidFill>
        </p:spPr>
        <p:txBody>
          <a:bodyPr wrap="square" lIns="0" tIns="0" rIns="0" bIns="0" rtlCol="0"/>
          <a:lstStyle/>
          <a:p>
            <a:endParaRPr sz="2510"/>
          </a:p>
        </p:txBody>
      </p:sp>
      <p:sp>
        <p:nvSpPr>
          <p:cNvPr id="45" name="object 45"/>
          <p:cNvSpPr/>
          <p:nvPr/>
        </p:nvSpPr>
        <p:spPr>
          <a:xfrm>
            <a:off x="451763" y="4671168"/>
            <a:ext cx="1079749" cy="476624"/>
          </a:xfrm>
          <a:custGeom>
            <a:avLst/>
            <a:gdLst/>
            <a:ahLst/>
            <a:cxnLst/>
            <a:rect l="l" t="t" r="r" b="b"/>
            <a:pathLst>
              <a:path w="1376680" h="607695">
                <a:moveTo>
                  <a:pt x="68694" y="0"/>
                </a:moveTo>
                <a:lnTo>
                  <a:pt x="0" y="353390"/>
                </a:lnTo>
                <a:lnTo>
                  <a:pt x="1307528" y="607542"/>
                </a:lnTo>
                <a:lnTo>
                  <a:pt x="1376222" y="254165"/>
                </a:lnTo>
                <a:lnTo>
                  <a:pt x="68694" y="0"/>
                </a:lnTo>
                <a:close/>
              </a:path>
            </a:pathLst>
          </a:custGeom>
          <a:solidFill>
            <a:srgbClr val="FFFFFF"/>
          </a:solidFill>
        </p:spPr>
        <p:txBody>
          <a:bodyPr wrap="square" lIns="0" tIns="0" rIns="0" bIns="0" rtlCol="0"/>
          <a:lstStyle/>
          <a:p>
            <a:endParaRPr sz="2510"/>
          </a:p>
        </p:txBody>
      </p:sp>
      <p:sp>
        <p:nvSpPr>
          <p:cNvPr id="46" name="object 46"/>
          <p:cNvSpPr txBox="1"/>
          <p:nvPr/>
        </p:nvSpPr>
        <p:spPr>
          <a:xfrm rot="660000">
            <a:off x="779280" y="4834122"/>
            <a:ext cx="425893" cy="142924"/>
          </a:xfrm>
          <a:prstGeom prst="rect">
            <a:avLst/>
          </a:prstGeom>
        </p:spPr>
        <p:txBody>
          <a:bodyPr vert="horz" wrap="square" lIns="0" tIns="0" rIns="0" bIns="0" rtlCol="0">
            <a:spAutoFit/>
          </a:bodyPr>
          <a:lstStyle/>
          <a:p>
            <a:pPr>
              <a:lnSpc>
                <a:spcPts val="1090"/>
              </a:lnSpc>
            </a:pPr>
            <a:r>
              <a:rPr sz="1098" spc="71" dirty="0">
                <a:latin typeface="Calibri"/>
                <a:cs typeface="Calibri"/>
              </a:rPr>
              <a:t>6</a:t>
            </a:r>
            <a:r>
              <a:rPr sz="1098" spc="-4" dirty="0">
                <a:latin typeface="Calibri"/>
                <a:cs typeface="Calibri"/>
              </a:rPr>
              <a:t> </a:t>
            </a:r>
            <a:r>
              <a:rPr sz="1098" spc="39" dirty="0">
                <a:latin typeface="Calibri"/>
                <a:cs typeface="Calibri"/>
              </a:rPr>
              <a:t>June</a:t>
            </a:r>
            <a:endParaRPr sz="1098">
              <a:latin typeface="Calibri"/>
              <a:cs typeface="Calibri"/>
            </a:endParaRPr>
          </a:p>
        </p:txBody>
      </p:sp>
      <p:sp>
        <p:nvSpPr>
          <p:cNvPr id="47" name="object 47"/>
          <p:cNvSpPr/>
          <p:nvPr/>
        </p:nvSpPr>
        <p:spPr>
          <a:xfrm>
            <a:off x="987890" y="4085505"/>
            <a:ext cx="1190812" cy="555812"/>
          </a:xfrm>
          <a:custGeom>
            <a:avLst/>
            <a:gdLst/>
            <a:ahLst/>
            <a:cxnLst/>
            <a:rect l="l" t="t" r="r" b="b"/>
            <a:pathLst>
              <a:path w="1518285" h="708660">
                <a:moveTo>
                  <a:pt x="0" y="0"/>
                </a:moveTo>
                <a:lnTo>
                  <a:pt x="1517903" y="0"/>
                </a:lnTo>
                <a:lnTo>
                  <a:pt x="1517903" y="708660"/>
                </a:lnTo>
                <a:lnTo>
                  <a:pt x="0" y="708660"/>
                </a:lnTo>
                <a:lnTo>
                  <a:pt x="0" y="0"/>
                </a:lnTo>
                <a:close/>
              </a:path>
            </a:pathLst>
          </a:custGeom>
          <a:solidFill>
            <a:srgbClr val="000000">
              <a:alpha val="25000"/>
            </a:srgbClr>
          </a:solidFill>
        </p:spPr>
        <p:txBody>
          <a:bodyPr wrap="square" lIns="0" tIns="0" rIns="0" bIns="0" rtlCol="0"/>
          <a:lstStyle/>
          <a:p>
            <a:endParaRPr sz="2510"/>
          </a:p>
        </p:txBody>
      </p:sp>
      <p:sp>
        <p:nvSpPr>
          <p:cNvPr id="48" name="object 48"/>
          <p:cNvSpPr/>
          <p:nvPr/>
        </p:nvSpPr>
        <p:spPr>
          <a:xfrm>
            <a:off x="1044705" y="4143112"/>
            <a:ext cx="1076263" cy="442757"/>
          </a:xfrm>
          <a:custGeom>
            <a:avLst/>
            <a:gdLst/>
            <a:ahLst/>
            <a:cxnLst/>
            <a:rect l="l" t="t" r="r" b="b"/>
            <a:pathLst>
              <a:path w="1372235" h="564514">
                <a:moveTo>
                  <a:pt x="1315605" y="0"/>
                </a:moveTo>
                <a:lnTo>
                  <a:pt x="0" y="208368"/>
                </a:lnTo>
                <a:lnTo>
                  <a:pt x="56311" y="563943"/>
                </a:lnTo>
                <a:lnTo>
                  <a:pt x="1371917" y="355574"/>
                </a:lnTo>
                <a:lnTo>
                  <a:pt x="1315605" y="0"/>
                </a:lnTo>
                <a:close/>
              </a:path>
            </a:pathLst>
          </a:custGeom>
          <a:solidFill>
            <a:srgbClr val="FFFFFF"/>
          </a:solidFill>
        </p:spPr>
        <p:txBody>
          <a:bodyPr wrap="square" lIns="0" tIns="0" rIns="0" bIns="0" rtlCol="0"/>
          <a:lstStyle/>
          <a:p>
            <a:endParaRPr sz="2510"/>
          </a:p>
        </p:txBody>
      </p:sp>
      <p:sp>
        <p:nvSpPr>
          <p:cNvPr id="49" name="object 49"/>
          <p:cNvSpPr txBox="1"/>
          <p:nvPr/>
        </p:nvSpPr>
        <p:spPr>
          <a:xfrm rot="21060000">
            <a:off x="1254282" y="4288981"/>
            <a:ext cx="655970" cy="142924"/>
          </a:xfrm>
          <a:prstGeom prst="rect">
            <a:avLst/>
          </a:prstGeom>
        </p:spPr>
        <p:txBody>
          <a:bodyPr vert="horz" wrap="square" lIns="0" tIns="0" rIns="0" bIns="0" rtlCol="0">
            <a:spAutoFit/>
          </a:bodyPr>
          <a:lstStyle/>
          <a:p>
            <a:pPr>
              <a:lnSpc>
                <a:spcPts val="1090"/>
              </a:lnSpc>
            </a:pPr>
            <a:r>
              <a:rPr sz="1098" spc="71" dirty="0">
                <a:latin typeface="Calibri"/>
                <a:cs typeface="Calibri"/>
              </a:rPr>
              <a:t>8</a:t>
            </a:r>
            <a:r>
              <a:rPr sz="1098" spc="12" dirty="0">
                <a:latin typeface="Calibri"/>
                <a:cs typeface="Calibri"/>
              </a:rPr>
              <a:t> </a:t>
            </a:r>
            <a:r>
              <a:rPr sz="1098" spc="59" dirty="0">
                <a:latin typeface="Calibri"/>
                <a:cs typeface="Calibri"/>
              </a:rPr>
              <a:t>October</a:t>
            </a:r>
            <a:endParaRPr sz="1098">
              <a:latin typeface="Calibri"/>
              <a:cs typeface="Calibri"/>
            </a:endParaRPr>
          </a:p>
        </p:txBody>
      </p:sp>
      <p:sp>
        <p:nvSpPr>
          <p:cNvPr id="50" name="object 50"/>
          <p:cNvSpPr/>
          <p:nvPr/>
        </p:nvSpPr>
        <p:spPr>
          <a:xfrm>
            <a:off x="2967955" y="4625549"/>
            <a:ext cx="1187325" cy="717176"/>
          </a:xfrm>
          <a:custGeom>
            <a:avLst/>
            <a:gdLst/>
            <a:ahLst/>
            <a:cxnLst/>
            <a:rect l="l" t="t" r="r" b="b"/>
            <a:pathLst>
              <a:path w="1513839" h="914400">
                <a:moveTo>
                  <a:pt x="0" y="0"/>
                </a:moveTo>
                <a:lnTo>
                  <a:pt x="1513332" y="0"/>
                </a:lnTo>
                <a:lnTo>
                  <a:pt x="1513332" y="914400"/>
                </a:lnTo>
                <a:lnTo>
                  <a:pt x="0" y="914400"/>
                </a:lnTo>
                <a:lnTo>
                  <a:pt x="0" y="0"/>
                </a:lnTo>
                <a:close/>
              </a:path>
            </a:pathLst>
          </a:custGeom>
          <a:solidFill>
            <a:srgbClr val="000000">
              <a:alpha val="25000"/>
            </a:srgbClr>
          </a:solidFill>
        </p:spPr>
        <p:txBody>
          <a:bodyPr wrap="square" lIns="0" tIns="0" rIns="0" bIns="0" rtlCol="0"/>
          <a:lstStyle/>
          <a:p>
            <a:endParaRPr sz="2510"/>
          </a:p>
        </p:txBody>
      </p:sp>
      <p:sp>
        <p:nvSpPr>
          <p:cNvPr id="51" name="object 51"/>
          <p:cNvSpPr/>
          <p:nvPr/>
        </p:nvSpPr>
        <p:spPr>
          <a:xfrm>
            <a:off x="3021171" y="4679573"/>
            <a:ext cx="1079749" cy="607110"/>
          </a:xfrm>
          <a:custGeom>
            <a:avLst/>
            <a:gdLst/>
            <a:ahLst/>
            <a:cxnLst/>
            <a:rect l="l" t="t" r="r" b="b"/>
            <a:pathLst>
              <a:path w="1376679" h="774064">
                <a:moveTo>
                  <a:pt x="117208" y="0"/>
                </a:moveTo>
                <a:lnTo>
                  <a:pt x="0" y="340398"/>
                </a:lnTo>
                <a:lnTo>
                  <a:pt x="1259433" y="774039"/>
                </a:lnTo>
                <a:lnTo>
                  <a:pt x="1376641" y="433654"/>
                </a:lnTo>
                <a:lnTo>
                  <a:pt x="117208" y="0"/>
                </a:lnTo>
                <a:close/>
              </a:path>
            </a:pathLst>
          </a:custGeom>
          <a:solidFill>
            <a:srgbClr val="FFFFFF"/>
          </a:solidFill>
        </p:spPr>
        <p:txBody>
          <a:bodyPr wrap="square" lIns="0" tIns="0" rIns="0" bIns="0" rtlCol="0"/>
          <a:lstStyle/>
          <a:p>
            <a:endParaRPr sz="2510"/>
          </a:p>
        </p:txBody>
      </p:sp>
      <p:sp>
        <p:nvSpPr>
          <p:cNvPr id="52" name="object 52"/>
          <p:cNvSpPr txBox="1"/>
          <p:nvPr/>
        </p:nvSpPr>
        <p:spPr>
          <a:xfrm rot="1140000">
            <a:off x="3211485" y="4908029"/>
            <a:ext cx="701787" cy="142924"/>
          </a:xfrm>
          <a:prstGeom prst="rect">
            <a:avLst/>
          </a:prstGeom>
        </p:spPr>
        <p:txBody>
          <a:bodyPr vert="horz" wrap="square" lIns="0" tIns="0" rIns="0" bIns="0" rtlCol="0">
            <a:spAutoFit/>
          </a:bodyPr>
          <a:lstStyle/>
          <a:p>
            <a:pPr>
              <a:lnSpc>
                <a:spcPts val="1090"/>
              </a:lnSpc>
            </a:pPr>
            <a:r>
              <a:rPr sz="1098" spc="63" dirty="0">
                <a:latin typeface="Calibri"/>
                <a:cs typeface="Calibri"/>
              </a:rPr>
              <a:t>25</a:t>
            </a:r>
            <a:r>
              <a:rPr sz="1098" dirty="0">
                <a:latin typeface="Calibri"/>
                <a:cs typeface="Calibri"/>
              </a:rPr>
              <a:t> </a:t>
            </a:r>
            <a:r>
              <a:rPr sz="1098" spc="51" dirty="0">
                <a:latin typeface="Calibri"/>
                <a:cs typeface="Calibri"/>
              </a:rPr>
              <a:t>January</a:t>
            </a:r>
            <a:endParaRPr sz="1098">
              <a:latin typeface="Calibri"/>
              <a:cs typeface="Calibri"/>
            </a:endParaRPr>
          </a:p>
        </p:txBody>
      </p:sp>
      <p:sp>
        <p:nvSpPr>
          <p:cNvPr id="53" name="object 53"/>
          <p:cNvSpPr/>
          <p:nvPr/>
        </p:nvSpPr>
        <p:spPr>
          <a:xfrm>
            <a:off x="1962015" y="3710043"/>
            <a:ext cx="1183341" cy="506008"/>
          </a:xfrm>
          <a:custGeom>
            <a:avLst/>
            <a:gdLst/>
            <a:ahLst/>
            <a:cxnLst/>
            <a:rect l="l" t="t" r="r" b="b"/>
            <a:pathLst>
              <a:path w="1508760" h="645160">
                <a:moveTo>
                  <a:pt x="0" y="0"/>
                </a:moveTo>
                <a:lnTo>
                  <a:pt x="1508760" y="0"/>
                </a:lnTo>
                <a:lnTo>
                  <a:pt x="1508760" y="644651"/>
                </a:lnTo>
                <a:lnTo>
                  <a:pt x="0" y="644651"/>
                </a:lnTo>
                <a:lnTo>
                  <a:pt x="0" y="0"/>
                </a:lnTo>
                <a:close/>
              </a:path>
            </a:pathLst>
          </a:custGeom>
          <a:solidFill>
            <a:srgbClr val="000000">
              <a:alpha val="25000"/>
            </a:srgbClr>
          </a:solidFill>
        </p:spPr>
        <p:txBody>
          <a:bodyPr wrap="square" lIns="0" tIns="0" rIns="0" bIns="0" rtlCol="0"/>
          <a:lstStyle/>
          <a:p>
            <a:endParaRPr sz="2510"/>
          </a:p>
        </p:txBody>
      </p:sp>
      <p:sp>
        <p:nvSpPr>
          <p:cNvPr id="54" name="object 54"/>
          <p:cNvSpPr/>
          <p:nvPr/>
        </p:nvSpPr>
        <p:spPr>
          <a:xfrm>
            <a:off x="2018824" y="3767645"/>
            <a:ext cx="1068792" cy="390463"/>
          </a:xfrm>
          <a:custGeom>
            <a:avLst/>
            <a:gdLst/>
            <a:ahLst/>
            <a:cxnLst/>
            <a:rect l="l" t="t" r="r" b="b"/>
            <a:pathLst>
              <a:path w="1362710" h="497839">
                <a:moveTo>
                  <a:pt x="37630" y="0"/>
                </a:moveTo>
                <a:lnTo>
                  <a:pt x="0" y="358025"/>
                </a:lnTo>
                <a:lnTo>
                  <a:pt x="1324698" y="497255"/>
                </a:lnTo>
                <a:lnTo>
                  <a:pt x="1362329" y="139230"/>
                </a:lnTo>
                <a:lnTo>
                  <a:pt x="37630" y="0"/>
                </a:lnTo>
                <a:close/>
              </a:path>
            </a:pathLst>
          </a:custGeom>
          <a:solidFill>
            <a:srgbClr val="FFFFFF"/>
          </a:solidFill>
        </p:spPr>
        <p:txBody>
          <a:bodyPr wrap="square" lIns="0" tIns="0" rIns="0" bIns="0" rtlCol="0"/>
          <a:lstStyle/>
          <a:p>
            <a:endParaRPr sz="2510"/>
          </a:p>
        </p:txBody>
      </p:sp>
      <p:sp>
        <p:nvSpPr>
          <p:cNvPr id="55" name="object 55"/>
          <p:cNvSpPr txBox="1"/>
          <p:nvPr/>
        </p:nvSpPr>
        <p:spPr>
          <a:xfrm rot="360000">
            <a:off x="2252574" y="3887343"/>
            <a:ext cx="602066" cy="142924"/>
          </a:xfrm>
          <a:prstGeom prst="rect">
            <a:avLst/>
          </a:prstGeom>
        </p:spPr>
        <p:txBody>
          <a:bodyPr vert="horz" wrap="square" lIns="0" tIns="0" rIns="0" bIns="0" rtlCol="0">
            <a:spAutoFit/>
          </a:bodyPr>
          <a:lstStyle/>
          <a:p>
            <a:pPr>
              <a:lnSpc>
                <a:spcPts val="1090"/>
              </a:lnSpc>
            </a:pPr>
            <a:r>
              <a:rPr sz="1098" spc="27" dirty="0">
                <a:latin typeface="Calibri"/>
                <a:cs typeface="Calibri"/>
              </a:rPr>
              <a:t>31</a:t>
            </a:r>
            <a:r>
              <a:rPr sz="1098" spc="4" dirty="0">
                <a:latin typeface="Calibri"/>
                <a:cs typeface="Calibri"/>
              </a:rPr>
              <a:t> </a:t>
            </a:r>
            <a:r>
              <a:rPr sz="1098" spc="39" dirty="0">
                <a:latin typeface="Calibri"/>
                <a:cs typeface="Calibri"/>
              </a:rPr>
              <a:t>March</a:t>
            </a:r>
            <a:endParaRPr sz="1098">
              <a:latin typeface="Calibri"/>
              <a:cs typeface="Calibri"/>
            </a:endParaRPr>
          </a:p>
        </p:txBody>
      </p:sp>
      <p:sp>
        <p:nvSpPr>
          <p:cNvPr id="56" name="object 56"/>
          <p:cNvSpPr txBox="1"/>
          <p:nvPr/>
        </p:nvSpPr>
        <p:spPr>
          <a:xfrm>
            <a:off x="724238" y="7115872"/>
            <a:ext cx="899459" cy="124705"/>
          </a:xfrm>
          <a:prstGeom prst="rect">
            <a:avLst/>
          </a:prstGeom>
        </p:spPr>
        <p:txBody>
          <a:bodyPr vert="horz" wrap="square" lIns="0" tIns="9961" rIns="0" bIns="0" rtlCol="0">
            <a:spAutoFit/>
          </a:bodyPr>
          <a:lstStyle/>
          <a:p>
            <a:pPr marL="9961">
              <a:spcBef>
                <a:spcPts val="78"/>
              </a:spcBef>
            </a:pPr>
            <a:r>
              <a:rPr sz="745" spc="-16" dirty="0">
                <a:latin typeface="Calibri"/>
                <a:cs typeface="Calibri"/>
              </a:rPr>
              <a:t>Unit  </a:t>
            </a:r>
            <a:r>
              <a:rPr sz="745" spc="39" dirty="0">
                <a:latin typeface="Calibri"/>
                <a:cs typeface="Calibri"/>
              </a:rPr>
              <a:t>6  </a:t>
            </a:r>
            <a:r>
              <a:rPr sz="745" spc="4" dirty="0">
                <a:latin typeface="Calibri"/>
                <a:cs typeface="Calibri"/>
              </a:rPr>
              <a:t>Lessons </a:t>
            </a:r>
            <a:r>
              <a:rPr sz="745" spc="12" dirty="0">
                <a:latin typeface="Calibri"/>
                <a:cs typeface="Calibri"/>
              </a:rPr>
              <a:t>10,</a:t>
            </a:r>
            <a:r>
              <a:rPr sz="745" spc="-39" dirty="0">
                <a:latin typeface="Calibri"/>
                <a:cs typeface="Calibri"/>
              </a:rPr>
              <a:t> </a:t>
            </a:r>
            <a:r>
              <a:rPr sz="745" spc="-4" dirty="0">
                <a:latin typeface="Calibri"/>
                <a:cs typeface="Calibri"/>
              </a:rPr>
              <a:t>11</a:t>
            </a:r>
            <a:endParaRPr sz="745">
              <a:latin typeface="Calibri"/>
              <a:cs typeface="Calibri"/>
            </a:endParaRPr>
          </a:p>
        </p:txBody>
      </p:sp>
      <p:sp>
        <p:nvSpPr>
          <p:cNvPr id="57" name="object 57"/>
          <p:cNvSpPr/>
          <p:nvPr/>
        </p:nvSpPr>
        <p:spPr>
          <a:xfrm>
            <a:off x="4880784" y="5437213"/>
            <a:ext cx="3876737" cy="1660463"/>
          </a:xfrm>
          <a:custGeom>
            <a:avLst/>
            <a:gdLst/>
            <a:ahLst/>
            <a:cxnLst/>
            <a:rect l="l" t="t" r="r" b="b"/>
            <a:pathLst>
              <a:path w="4942840" h="2117090">
                <a:moveTo>
                  <a:pt x="0" y="0"/>
                </a:moveTo>
                <a:lnTo>
                  <a:pt x="4942332" y="0"/>
                </a:lnTo>
                <a:lnTo>
                  <a:pt x="4942332" y="2116835"/>
                </a:lnTo>
                <a:lnTo>
                  <a:pt x="0" y="2116835"/>
                </a:lnTo>
                <a:lnTo>
                  <a:pt x="0" y="0"/>
                </a:lnTo>
                <a:close/>
              </a:path>
            </a:pathLst>
          </a:custGeom>
          <a:solidFill>
            <a:srgbClr val="000000">
              <a:alpha val="25000"/>
            </a:srgbClr>
          </a:solidFill>
        </p:spPr>
        <p:txBody>
          <a:bodyPr wrap="square" lIns="0" tIns="0" rIns="0" bIns="0" rtlCol="0"/>
          <a:lstStyle/>
          <a:p>
            <a:endParaRPr sz="2510"/>
          </a:p>
        </p:txBody>
      </p:sp>
      <p:sp>
        <p:nvSpPr>
          <p:cNvPr id="58" name="object 58"/>
          <p:cNvSpPr/>
          <p:nvPr/>
        </p:nvSpPr>
        <p:spPr>
          <a:xfrm>
            <a:off x="4941176" y="5498403"/>
            <a:ext cx="3755216" cy="1539439"/>
          </a:xfrm>
          <a:custGeom>
            <a:avLst/>
            <a:gdLst/>
            <a:ahLst/>
            <a:cxnLst/>
            <a:rect l="l" t="t" r="r" b="b"/>
            <a:pathLst>
              <a:path w="4787900" h="1962784">
                <a:moveTo>
                  <a:pt x="0" y="1962238"/>
                </a:moveTo>
                <a:lnTo>
                  <a:pt x="4787900" y="1962238"/>
                </a:lnTo>
                <a:lnTo>
                  <a:pt x="4787900" y="0"/>
                </a:lnTo>
                <a:lnTo>
                  <a:pt x="0" y="0"/>
                </a:lnTo>
                <a:lnTo>
                  <a:pt x="0" y="1962238"/>
                </a:lnTo>
                <a:close/>
              </a:path>
            </a:pathLst>
          </a:custGeom>
          <a:solidFill>
            <a:srgbClr val="FFFFFF"/>
          </a:solidFill>
        </p:spPr>
        <p:txBody>
          <a:bodyPr wrap="square" lIns="0" tIns="0" rIns="0" bIns="0" rtlCol="0"/>
          <a:lstStyle/>
          <a:p>
            <a:endParaRPr sz="2510"/>
          </a:p>
        </p:txBody>
      </p:sp>
      <p:sp>
        <p:nvSpPr>
          <p:cNvPr id="59" name="object 59"/>
          <p:cNvSpPr/>
          <p:nvPr/>
        </p:nvSpPr>
        <p:spPr>
          <a:xfrm>
            <a:off x="4941405" y="1795939"/>
            <a:ext cx="239437" cy="158117"/>
          </a:xfrm>
          <a:prstGeom prst="rect">
            <a:avLst/>
          </a:prstGeom>
          <a:blipFill>
            <a:blip r:embed="rId4" cstate="print"/>
            <a:stretch>
              <a:fillRect/>
            </a:stretch>
          </a:blipFill>
        </p:spPr>
        <p:txBody>
          <a:bodyPr wrap="square" lIns="0" tIns="0" rIns="0" bIns="0" rtlCol="0"/>
          <a:lstStyle/>
          <a:p>
            <a:endParaRPr sz="2510"/>
          </a:p>
        </p:txBody>
      </p:sp>
      <p:sp>
        <p:nvSpPr>
          <p:cNvPr id="60" name="object 60"/>
          <p:cNvSpPr txBox="1"/>
          <p:nvPr/>
        </p:nvSpPr>
        <p:spPr>
          <a:xfrm>
            <a:off x="5018623" y="1799730"/>
            <a:ext cx="3688976" cy="795088"/>
          </a:xfrm>
          <a:prstGeom prst="rect">
            <a:avLst/>
          </a:prstGeom>
        </p:spPr>
        <p:txBody>
          <a:bodyPr vert="horz" wrap="square" lIns="0" tIns="25399" rIns="0" bIns="0" rtlCol="0">
            <a:spAutoFit/>
          </a:bodyPr>
          <a:lstStyle/>
          <a:p>
            <a:pPr marL="204691" marR="3984" indent="-195228">
              <a:lnSpc>
                <a:spcPts val="894"/>
              </a:lnSpc>
              <a:spcBef>
                <a:spcPts val="199"/>
              </a:spcBef>
              <a:tabLst>
                <a:tab pos="204691" algn="l"/>
              </a:tabLst>
            </a:pPr>
            <a:r>
              <a:rPr sz="824" spc="86" dirty="0">
                <a:latin typeface="Calibri"/>
                <a:cs typeface="Calibri"/>
              </a:rPr>
              <a:t>6	</a:t>
            </a:r>
            <a:r>
              <a:rPr sz="824" spc="27" dirty="0">
                <a:latin typeface="Calibri"/>
                <a:cs typeface="Calibri"/>
              </a:rPr>
              <a:t>Look </a:t>
            </a:r>
            <a:r>
              <a:rPr sz="824" spc="12" dirty="0">
                <a:latin typeface="Calibri"/>
                <a:cs typeface="Calibri"/>
              </a:rPr>
              <a:t>at  </a:t>
            </a:r>
            <a:r>
              <a:rPr sz="824" spc="-8" dirty="0">
                <a:latin typeface="Calibri"/>
                <a:cs typeface="Calibri"/>
              </a:rPr>
              <a:t>the  </a:t>
            </a:r>
            <a:r>
              <a:rPr sz="824" spc="8" dirty="0">
                <a:latin typeface="Calibri"/>
                <a:cs typeface="Calibri"/>
              </a:rPr>
              <a:t>pictures  </a:t>
            </a:r>
            <a:r>
              <a:rPr sz="824" spc="12" dirty="0">
                <a:latin typeface="Calibri"/>
                <a:cs typeface="Calibri"/>
              </a:rPr>
              <a:t>of  </a:t>
            </a:r>
            <a:r>
              <a:rPr sz="824" spc="4" dirty="0">
                <a:latin typeface="Calibri"/>
                <a:cs typeface="Calibri"/>
              </a:rPr>
              <a:t>important  </a:t>
            </a:r>
            <a:r>
              <a:rPr sz="824" spc="20" dirty="0">
                <a:latin typeface="Calibri"/>
                <a:cs typeface="Calibri"/>
              </a:rPr>
              <a:t>dates. </a:t>
            </a:r>
            <a:r>
              <a:rPr sz="824" dirty="0">
                <a:latin typeface="Calibri"/>
                <a:cs typeface="Calibri"/>
              </a:rPr>
              <a:t>Listen  </a:t>
            </a:r>
            <a:r>
              <a:rPr sz="824" spc="-8" dirty="0">
                <a:latin typeface="Calibri"/>
                <a:cs typeface="Calibri"/>
              </a:rPr>
              <a:t>to  the  </a:t>
            </a:r>
            <a:r>
              <a:rPr sz="824" spc="27" dirty="0">
                <a:latin typeface="Calibri"/>
                <a:cs typeface="Calibri"/>
              </a:rPr>
              <a:t>speaker</a:t>
            </a:r>
            <a:r>
              <a:rPr sz="824" spc="-31" dirty="0">
                <a:latin typeface="Calibri"/>
                <a:cs typeface="Calibri"/>
              </a:rPr>
              <a:t> </a:t>
            </a:r>
            <a:r>
              <a:rPr sz="824" spc="39" dirty="0">
                <a:latin typeface="Calibri"/>
                <a:cs typeface="Calibri"/>
              </a:rPr>
              <a:t>and</a:t>
            </a:r>
            <a:r>
              <a:rPr sz="824" spc="137" dirty="0">
                <a:latin typeface="Calibri"/>
                <a:cs typeface="Calibri"/>
              </a:rPr>
              <a:t> </a:t>
            </a:r>
            <a:r>
              <a:rPr sz="824" spc="20" dirty="0">
                <a:latin typeface="Calibri"/>
                <a:cs typeface="Calibri"/>
              </a:rPr>
              <a:t>answer </a:t>
            </a:r>
            <a:r>
              <a:rPr sz="824" dirty="0">
                <a:latin typeface="Calibri"/>
                <a:cs typeface="Calibri"/>
              </a:rPr>
              <a:t> </a:t>
            </a:r>
            <a:r>
              <a:rPr sz="824" spc="-8" dirty="0">
                <a:latin typeface="Calibri"/>
                <a:cs typeface="Calibri"/>
              </a:rPr>
              <a:t>the</a:t>
            </a:r>
            <a:r>
              <a:rPr sz="824" spc="27" dirty="0">
                <a:latin typeface="Calibri"/>
                <a:cs typeface="Calibri"/>
              </a:rPr>
              <a:t> </a:t>
            </a:r>
            <a:r>
              <a:rPr sz="824" spc="4" dirty="0">
                <a:latin typeface="Calibri"/>
                <a:cs typeface="Calibri"/>
              </a:rPr>
              <a:t>questions.</a:t>
            </a:r>
            <a:endParaRPr sz="824">
              <a:latin typeface="Calibri"/>
              <a:cs typeface="Calibri"/>
            </a:endParaRPr>
          </a:p>
          <a:p>
            <a:pPr marL="317743" indent="-113053">
              <a:lnSpc>
                <a:spcPts val="996"/>
              </a:lnSpc>
              <a:spcBef>
                <a:spcPts val="184"/>
              </a:spcBef>
              <a:buAutoNum type="arabicPeriod"/>
              <a:tabLst>
                <a:tab pos="318241" algn="l"/>
              </a:tabLst>
            </a:pPr>
            <a:r>
              <a:rPr sz="863" spc="39" dirty="0">
                <a:latin typeface="Times New Roman"/>
                <a:cs typeface="Times New Roman"/>
              </a:rPr>
              <a:t>When </a:t>
            </a:r>
            <a:r>
              <a:rPr sz="863" spc="24" dirty="0">
                <a:latin typeface="Times New Roman"/>
                <a:cs typeface="Times New Roman"/>
              </a:rPr>
              <a:t>do </a:t>
            </a:r>
            <a:r>
              <a:rPr sz="863" spc="4" dirty="0">
                <a:latin typeface="Times New Roman"/>
                <a:cs typeface="Times New Roman"/>
              </a:rPr>
              <a:t>people </a:t>
            </a:r>
            <a:r>
              <a:rPr sz="863" dirty="0">
                <a:latin typeface="Times New Roman"/>
                <a:cs typeface="Times New Roman"/>
              </a:rPr>
              <a:t>celebrate </a:t>
            </a:r>
            <a:r>
              <a:rPr sz="863" spc="12" dirty="0">
                <a:latin typeface="Times New Roman"/>
                <a:cs typeface="Times New Roman"/>
              </a:rPr>
              <a:t>these</a:t>
            </a:r>
            <a:r>
              <a:rPr sz="863" spc="51" dirty="0">
                <a:latin typeface="Times New Roman"/>
                <a:cs typeface="Times New Roman"/>
              </a:rPr>
              <a:t> </a:t>
            </a:r>
            <a:r>
              <a:rPr sz="863" dirty="0">
                <a:latin typeface="Times New Roman"/>
                <a:cs typeface="Times New Roman"/>
              </a:rPr>
              <a:t>dates?</a:t>
            </a:r>
            <a:endParaRPr sz="863">
              <a:latin typeface="Times New Roman"/>
              <a:cs typeface="Times New Roman"/>
            </a:endParaRPr>
          </a:p>
          <a:p>
            <a:pPr marL="317743" indent="-113053">
              <a:lnSpc>
                <a:spcPts val="957"/>
              </a:lnSpc>
              <a:buAutoNum type="arabicPeriod"/>
              <a:tabLst>
                <a:tab pos="318241" algn="l"/>
              </a:tabLst>
            </a:pPr>
            <a:r>
              <a:rPr sz="863" spc="39" dirty="0">
                <a:latin typeface="Times New Roman"/>
                <a:cs typeface="Times New Roman"/>
              </a:rPr>
              <a:t>When </a:t>
            </a:r>
            <a:r>
              <a:rPr sz="863" dirty="0">
                <a:latin typeface="Times New Roman"/>
                <a:cs typeface="Times New Roman"/>
              </a:rPr>
              <a:t>was </a:t>
            </a:r>
            <a:r>
              <a:rPr sz="863" spc="20" dirty="0">
                <a:latin typeface="Times New Roman"/>
                <a:cs typeface="Times New Roman"/>
              </a:rPr>
              <a:t>this </a:t>
            </a:r>
            <a:r>
              <a:rPr sz="863" spc="4" dirty="0">
                <a:latin typeface="Times New Roman"/>
                <a:cs typeface="Times New Roman"/>
              </a:rPr>
              <a:t>event</a:t>
            </a:r>
            <a:r>
              <a:rPr sz="863" spc="59" dirty="0">
                <a:latin typeface="Times New Roman"/>
                <a:cs typeface="Times New Roman"/>
              </a:rPr>
              <a:t> </a:t>
            </a:r>
            <a:r>
              <a:rPr sz="863" spc="-4" dirty="0">
                <a:latin typeface="Times New Roman"/>
                <a:cs typeface="Times New Roman"/>
              </a:rPr>
              <a:t>(событие)?</a:t>
            </a:r>
            <a:endParaRPr sz="863">
              <a:latin typeface="Times New Roman"/>
              <a:cs typeface="Times New Roman"/>
            </a:endParaRPr>
          </a:p>
          <a:p>
            <a:pPr marL="317743" indent="-113053">
              <a:lnSpc>
                <a:spcPts val="957"/>
              </a:lnSpc>
              <a:buAutoNum type="arabicPeriod"/>
              <a:tabLst>
                <a:tab pos="318241" algn="l"/>
              </a:tabLst>
            </a:pPr>
            <a:r>
              <a:rPr sz="863" spc="8" dirty="0">
                <a:latin typeface="Times New Roman"/>
                <a:cs typeface="Times New Roman"/>
              </a:rPr>
              <a:t>Are </a:t>
            </a:r>
            <a:r>
              <a:rPr sz="863" spc="12" dirty="0">
                <a:latin typeface="Times New Roman"/>
                <a:cs typeface="Times New Roman"/>
              </a:rPr>
              <a:t>these </a:t>
            </a:r>
            <a:r>
              <a:rPr sz="863" spc="8" dirty="0">
                <a:latin typeface="Times New Roman"/>
                <a:cs typeface="Times New Roman"/>
              </a:rPr>
              <a:t>dates </a:t>
            </a:r>
            <a:r>
              <a:rPr sz="863" spc="31" dirty="0">
                <a:latin typeface="Times New Roman"/>
                <a:cs typeface="Times New Roman"/>
              </a:rPr>
              <a:t>important </a:t>
            </a:r>
            <a:r>
              <a:rPr sz="863" dirty="0">
                <a:latin typeface="Times New Roman"/>
                <a:cs typeface="Times New Roman"/>
              </a:rPr>
              <a:t>for </a:t>
            </a:r>
            <a:r>
              <a:rPr sz="863" spc="8" dirty="0">
                <a:latin typeface="Times New Roman"/>
                <a:cs typeface="Times New Roman"/>
              </a:rPr>
              <a:t>Russian</a:t>
            </a:r>
            <a:r>
              <a:rPr sz="863" spc="118" dirty="0">
                <a:latin typeface="Times New Roman"/>
                <a:cs typeface="Times New Roman"/>
              </a:rPr>
              <a:t> </a:t>
            </a:r>
            <a:r>
              <a:rPr sz="863" spc="4" dirty="0">
                <a:latin typeface="Times New Roman"/>
                <a:cs typeface="Times New Roman"/>
              </a:rPr>
              <a:t>history?</a:t>
            </a:r>
            <a:endParaRPr sz="863">
              <a:latin typeface="Times New Roman"/>
              <a:cs typeface="Times New Roman"/>
            </a:endParaRPr>
          </a:p>
          <a:p>
            <a:pPr marL="317743" indent="-113053">
              <a:lnSpc>
                <a:spcPts val="996"/>
              </a:lnSpc>
              <a:buAutoNum type="arabicPeriod"/>
              <a:tabLst>
                <a:tab pos="318241" algn="l"/>
              </a:tabLst>
            </a:pPr>
            <a:r>
              <a:rPr sz="863" spc="8" dirty="0">
                <a:latin typeface="Times New Roman"/>
                <a:cs typeface="Times New Roman"/>
              </a:rPr>
              <a:t>Are </a:t>
            </a:r>
            <a:r>
              <a:rPr sz="863" spc="12" dirty="0">
                <a:latin typeface="Times New Roman"/>
                <a:cs typeface="Times New Roman"/>
              </a:rPr>
              <a:t>these </a:t>
            </a:r>
            <a:r>
              <a:rPr sz="863" spc="8" dirty="0">
                <a:latin typeface="Times New Roman"/>
                <a:cs typeface="Times New Roman"/>
              </a:rPr>
              <a:t>dates </a:t>
            </a:r>
            <a:r>
              <a:rPr sz="863" spc="31" dirty="0">
                <a:latin typeface="Times New Roman"/>
                <a:cs typeface="Times New Roman"/>
              </a:rPr>
              <a:t>important </a:t>
            </a:r>
            <a:r>
              <a:rPr sz="863" dirty="0">
                <a:latin typeface="Times New Roman"/>
                <a:cs typeface="Times New Roman"/>
              </a:rPr>
              <a:t>for </a:t>
            </a:r>
            <a:r>
              <a:rPr sz="863" spc="24" dirty="0">
                <a:latin typeface="Times New Roman"/>
                <a:cs typeface="Times New Roman"/>
              </a:rPr>
              <a:t>the </a:t>
            </a:r>
            <a:r>
              <a:rPr sz="863" dirty="0">
                <a:latin typeface="Times New Roman"/>
                <a:cs typeface="Times New Roman"/>
              </a:rPr>
              <a:t>whole</a:t>
            </a:r>
            <a:r>
              <a:rPr sz="863" spc="102" dirty="0">
                <a:latin typeface="Times New Roman"/>
                <a:cs typeface="Times New Roman"/>
              </a:rPr>
              <a:t> </a:t>
            </a:r>
            <a:r>
              <a:rPr sz="863" spc="-4" dirty="0">
                <a:latin typeface="Times New Roman"/>
                <a:cs typeface="Times New Roman"/>
              </a:rPr>
              <a:t>world?</a:t>
            </a:r>
            <a:endParaRPr sz="863">
              <a:latin typeface="Times New Roman"/>
              <a:cs typeface="Times New Roman"/>
            </a:endParaRPr>
          </a:p>
        </p:txBody>
      </p:sp>
      <p:sp>
        <p:nvSpPr>
          <p:cNvPr id="61" name="object 61"/>
          <p:cNvSpPr/>
          <p:nvPr/>
        </p:nvSpPr>
        <p:spPr>
          <a:xfrm>
            <a:off x="4941405" y="4964331"/>
            <a:ext cx="239437" cy="158111"/>
          </a:xfrm>
          <a:prstGeom prst="rect">
            <a:avLst/>
          </a:prstGeom>
          <a:blipFill>
            <a:blip r:embed="rId3" cstate="print"/>
            <a:stretch>
              <a:fillRect/>
            </a:stretch>
          </a:blipFill>
        </p:spPr>
        <p:txBody>
          <a:bodyPr wrap="square" lIns="0" tIns="0" rIns="0" bIns="0" rtlCol="0"/>
          <a:lstStyle/>
          <a:p>
            <a:endParaRPr sz="2510"/>
          </a:p>
        </p:txBody>
      </p:sp>
      <p:sp>
        <p:nvSpPr>
          <p:cNvPr id="62" name="object 62"/>
          <p:cNvSpPr/>
          <p:nvPr/>
        </p:nvSpPr>
        <p:spPr>
          <a:xfrm>
            <a:off x="5233575" y="5406983"/>
            <a:ext cx="2882153" cy="206188"/>
          </a:xfrm>
          <a:custGeom>
            <a:avLst/>
            <a:gdLst/>
            <a:ahLst/>
            <a:cxnLst/>
            <a:rect l="l" t="t" r="r" b="b"/>
            <a:pathLst>
              <a:path w="3674745" h="262889">
                <a:moveTo>
                  <a:pt x="0" y="262597"/>
                </a:moveTo>
                <a:lnTo>
                  <a:pt x="3674122" y="262597"/>
                </a:lnTo>
                <a:lnTo>
                  <a:pt x="3674122" y="0"/>
                </a:lnTo>
                <a:lnTo>
                  <a:pt x="0" y="0"/>
                </a:lnTo>
                <a:lnTo>
                  <a:pt x="0" y="262597"/>
                </a:lnTo>
                <a:close/>
              </a:path>
            </a:pathLst>
          </a:custGeom>
          <a:solidFill>
            <a:srgbClr val="FFFFFF"/>
          </a:solidFill>
        </p:spPr>
        <p:txBody>
          <a:bodyPr wrap="square" lIns="0" tIns="0" rIns="0" bIns="0" rtlCol="0"/>
          <a:lstStyle/>
          <a:p>
            <a:endParaRPr sz="2510"/>
          </a:p>
        </p:txBody>
      </p:sp>
      <p:sp>
        <p:nvSpPr>
          <p:cNvPr id="63" name="object 63"/>
          <p:cNvSpPr/>
          <p:nvPr/>
        </p:nvSpPr>
        <p:spPr>
          <a:xfrm>
            <a:off x="5233573" y="5448167"/>
            <a:ext cx="0" cy="144431"/>
          </a:xfrm>
          <a:custGeom>
            <a:avLst/>
            <a:gdLst/>
            <a:ahLst/>
            <a:cxnLst/>
            <a:rect l="l" t="t" r="r" b="b"/>
            <a:pathLst>
              <a:path h="184150">
                <a:moveTo>
                  <a:pt x="0" y="0"/>
                </a:moveTo>
                <a:lnTo>
                  <a:pt x="0" y="183832"/>
                </a:lnTo>
              </a:path>
            </a:pathLst>
          </a:custGeom>
          <a:ln w="25400">
            <a:solidFill>
              <a:srgbClr val="C1E0D0"/>
            </a:solidFill>
            <a:prstDash val="dot"/>
          </a:ln>
        </p:spPr>
        <p:txBody>
          <a:bodyPr wrap="square" lIns="0" tIns="0" rIns="0" bIns="0" rtlCol="0"/>
          <a:lstStyle/>
          <a:p>
            <a:endParaRPr sz="2510"/>
          </a:p>
        </p:txBody>
      </p:sp>
      <p:sp>
        <p:nvSpPr>
          <p:cNvPr id="64" name="object 64"/>
          <p:cNvSpPr/>
          <p:nvPr/>
        </p:nvSpPr>
        <p:spPr>
          <a:xfrm>
            <a:off x="5273595" y="5612939"/>
            <a:ext cx="2821890" cy="0"/>
          </a:xfrm>
          <a:custGeom>
            <a:avLst/>
            <a:gdLst/>
            <a:ahLst/>
            <a:cxnLst/>
            <a:rect l="l" t="t" r="r" b="b"/>
            <a:pathLst>
              <a:path w="3597909">
                <a:moveTo>
                  <a:pt x="0" y="0"/>
                </a:moveTo>
                <a:lnTo>
                  <a:pt x="3597579" y="0"/>
                </a:lnTo>
              </a:path>
            </a:pathLst>
          </a:custGeom>
          <a:ln w="25400">
            <a:solidFill>
              <a:srgbClr val="C1E0D0"/>
            </a:solidFill>
            <a:prstDash val="dot"/>
          </a:ln>
        </p:spPr>
        <p:txBody>
          <a:bodyPr wrap="square" lIns="0" tIns="0" rIns="0" bIns="0" rtlCol="0"/>
          <a:lstStyle/>
          <a:p>
            <a:endParaRPr sz="2510"/>
          </a:p>
        </p:txBody>
      </p:sp>
      <p:sp>
        <p:nvSpPr>
          <p:cNvPr id="65" name="object 65"/>
          <p:cNvSpPr/>
          <p:nvPr/>
        </p:nvSpPr>
        <p:spPr>
          <a:xfrm>
            <a:off x="8115238" y="5427571"/>
            <a:ext cx="0" cy="144431"/>
          </a:xfrm>
          <a:custGeom>
            <a:avLst/>
            <a:gdLst/>
            <a:ahLst/>
            <a:cxnLst/>
            <a:rect l="l" t="t" r="r" b="b"/>
            <a:pathLst>
              <a:path h="184150">
                <a:moveTo>
                  <a:pt x="0" y="183819"/>
                </a:moveTo>
                <a:lnTo>
                  <a:pt x="0" y="0"/>
                </a:lnTo>
              </a:path>
            </a:pathLst>
          </a:custGeom>
          <a:ln w="25400">
            <a:solidFill>
              <a:srgbClr val="C1E0D0"/>
            </a:solidFill>
            <a:prstDash val="dot"/>
          </a:ln>
        </p:spPr>
        <p:txBody>
          <a:bodyPr wrap="square" lIns="0" tIns="0" rIns="0" bIns="0" rtlCol="0"/>
          <a:lstStyle/>
          <a:p>
            <a:endParaRPr sz="2510"/>
          </a:p>
        </p:txBody>
      </p:sp>
      <p:sp>
        <p:nvSpPr>
          <p:cNvPr id="66" name="object 66"/>
          <p:cNvSpPr/>
          <p:nvPr/>
        </p:nvSpPr>
        <p:spPr>
          <a:xfrm>
            <a:off x="5253585" y="5406983"/>
            <a:ext cx="2821890" cy="0"/>
          </a:xfrm>
          <a:custGeom>
            <a:avLst/>
            <a:gdLst/>
            <a:ahLst/>
            <a:cxnLst/>
            <a:rect l="l" t="t" r="r" b="b"/>
            <a:pathLst>
              <a:path w="3597909">
                <a:moveTo>
                  <a:pt x="3597579" y="0"/>
                </a:moveTo>
                <a:lnTo>
                  <a:pt x="0" y="0"/>
                </a:lnTo>
              </a:path>
            </a:pathLst>
          </a:custGeom>
          <a:ln w="25400">
            <a:solidFill>
              <a:srgbClr val="C1E0D0"/>
            </a:solidFill>
            <a:prstDash val="dot"/>
          </a:ln>
        </p:spPr>
        <p:txBody>
          <a:bodyPr wrap="square" lIns="0" tIns="0" rIns="0" bIns="0" rtlCol="0"/>
          <a:lstStyle/>
          <a:p>
            <a:endParaRPr sz="2510"/>
          </a:p>
        </p:txBody>
      </p:sp>
      <p:sp>
        <p:nvSpPr>
          <p:cNvPr id="67" name="object 67"/>
          <p:cNvSpPr/>
          <p:nvPr/>
        </p:nvSpPr>
        <p:spPr>
          <a:xfrm>
            <a:off x="5233573" y="5612939"/>
            <a:ext cx="0" cy="0"/>
          </a:xfrm>
          <a:custGeom>
            <a:avLst/>
            <a:gdLst/>
            <a:ahLst/>
            <a:cxnLst/>
            <a:rect l="l" t="t" r="r" b="b"/>
            <a:pathLst>
              <a:path>
                <a:moveTo>
                  <a:pt x="0" y="0"/>
                </a:moveTo>
                <a:lnTo>
                  <a:pt x="0" y="0"/>
                </a:lnTo>
              </a:path>
            </a:pathLst>
          </a:custGeom>
          <a:ln w="25400">
            <a:solidFill>
              <a:srgbClr val="C1E0D0"/>
            </a:solidFill>
          </a:ln>
        </p:spPr>
        <p:txBody>
          <a:bodyPr wrap="square" lIns="0" tIns="0" rIns="0" bIns="0" rtlCol="0"/>
          <a:lstStyle/>
          <a:p>
            <a:endParaRPr sz="2510"/>
          </a:p>
        </p:txBody>
      </p:sp>
      <p:sp>
        <p:nvSpPr>
          <p:cNvPr id="68" name="object 68"/>
          <p:cNvSpPr/>
          <p:nvPr/>
        </p:nvSpPr>
        <p:spPr>
          <a:xfrm>
            <a:off x="8115237" y="5612939"/>
            <a:ext cx="0" cy="0"/>
          </a:xfrm>
          <a:custGeom>
            <a:avLst/>
            <a:gdLst/>
            <a:ahLst/>
            <a:cxnLst/>
            <a:rect l="l" t="t" r="r" b="b"/>
            <a:pathLst>
              <a:path>
                <a:moveTo>
                  <a:pt x="0" y="0"/>
                </a:moveTo>
                <a:lnTo>
                  <a:pt x="0" y="0"/>
                </a:lnTo>
              </a:path>
            </a:pathLst>
          </a:custGeom>
          <a:ln w="25400">
            <a:solidFill>
              <a:srgbClr val="C1E0D0"/>
            </a:solidFill>
          </a:ln>
        </p:spPr>
        <p:txBody>
          <a:bodyPr wrap="square" lIns="0" tIns="0" rIns="0" bIns="0" rtlCol="0"/>
          <a:lstStyle/>
          <a:p>
            <a:endParaRPr sz="2510"/>
          </a:p>
        </p:txBody>
      </p:sp>
      <p:sp>
        <p:nvSpPr>
          <p:cNvPr id="69" name="object 69"/>
          <p:cNvSpPr/>
          <p:nvPr/>
        </p:nvSpPr>
        <p:spPr>
          <a:xfrm>
            <a:off x="8115237" y="5406980"/>
            <a:ext cx="0" cy="0"/>
          </a:xfrm>
          <a:custGeom>
            <a:avLst/>
            <a:gdLst/>
            <a:ahLst/>
            <a:cxnLst/>
            <a:rect l="l" t="t" r="r" b="b"/>
            <a:pathLst>
              <a:path>
                <a:moveTo>
                  <a:pt x="0" y="0"/>
                </a:moveTo>
                <a:lnTo>
                  <a:pt x="0" y="0"/>
                </a:lnTo>
              </a:path>
            </a:pathLst>
          </a:custGeom>
          <a:ln w="25400">
            <a:solidFill>
              <a:srgbClr val="C1E0D0"/>
            </a:solidFill>
          </a:ln>
        </p:spPr>
        <p:txBody>
          <a:bodyPr wrap="square" lIns="0" tIns="0" rIns="0" bIns="0" rtlCol="0"/>
          <a:lstStyle/>
          <a:p>
            <a:endParaRPr sz="2510"/>
          </a:p>
        </p:txBody>
      </p:sp>
      <p:sp>
        <p:nvSpPr>
          <p:cNvPr id="70" name="object 70"/>
          <p:cNvSpPr/>
          <p:nvPr/>
        </p:nvSpPr>
        <p:spPr>
          <a:xfrm>
            <a:off x="5233573" y="5406980"/>
            <a:ext cx="0" cy="0"/>
          </a:xfrm>
          <a:custGeom>
            <a:avLst/>
            <a:gdLst/>
            <a:ahLst/>
            <a:cxnLst/>
            <a:rect l="l" t="t" r="r" b="b"/>
            <a:pathLst>
              <a:path>
                <a:moveTo>
                  <a:pt x="0" y="0"/>
                </a:moveTo>
                <a:lnTo>
                  <a:pt x="0" y="0"/>
                </a:lnTo>
              </a:path>
            </a:pathLst>
          </a:custGeom>
          <a:ln w="25400">
            <a:solidFill>
              <a:srgbClr val="C1E0D0"/>
            </a:solidFill>
          </a:ln>
        </p:spPr>
        <p:txBody>
          <a:bodyPr wrap="square" lIns="0" tIns="0" rIns="0" bIns="0" rtlCol="0"/>
          <a:lstStyle/>
          <a:p>
            <a:endParaRPr sz="2510"/>
          </a:p>
        </p:txBody>
      </p:sp>
      <p:sp>
        <p:nvSpPr>
          <p:cNvPr id="71" name="object 71"/>
          <p:cNvSpPr txBox="1"/>
          <p:nvPr/>
        </p:nvSpPr>
        <p:spPr>
          <a:xfrm>
            <a:off x="5213686" y="5609994"/>
            <a:ext cx="3063439" cy="263526"/>
          </a:xfrm>
          <a:prstGeom prst="rect">
            <a:avLst/>
          </a:prstGeom>
        </p:spPr>
        <p:txBody>
          <a:bodyPr vert="horz" wrap="square" lIns="0" tIns="9961" rIns="0" bIns="0" rtlCol="0">
            <a:spAutoFit/>
          </a:bodyPr>
          <a:lstStyle/>
          <a:p>
            <a:pPr marL="9961">
              <a:spcBef>
                <a:spcPts val="78"/>
              </a:spcBef>
            </a:pPr>
            <a:r>
              <a:rPr sz="1647" spc="20" dirty="0">
                <a:latin typeface="Times New Roman"/>
                <a:cs typeface="Times New Roman"/>
              </a:rPr>
              <a:t>A</a:t>
            </a:r>
            <a:r>
              <a:rPr sz="863" spc="20" dirty="0">
                <a:latin typeface="Times New Roman"/>
                <a:cs typeface="Times New Roman"/>
              </a:rPr>
              <a:t>leksandr </a:t>
            </a:r>
            <a:r>
              <a:rPr sz="863" spc="27" dirty="0">
                <a:latin typeface="Times New Roman"/>
                <a:cs typeface="Times New Roman"/>
              </a:rPr>
              <a:t>Pushkin </a:t>
            </a:r>
            <a:r>
              <a:rPr sz="863" spc="-4" dirty="0">
                <a:latin typeface="Times New Roman"/>
                <a:cs typeface="Times New Roman"/>
              </a:rPr>
              <a:t>is </a:t>
            </a:r>
            <a:r>
              <a:rPr sz="863" spc="24" dirty="0">
                <a:latin typeface="Times New Roman"/>
                <a:cs typeface="Times New Roman"/>
              </a:rPr>
              <a:t>the </a:t>
            </a:r>
            <a:r>
              <a:rPr sz="863" spc="20" dirty="0">
                <a:latin typeface="Times New Roman"/>
                <a:cs typeface="Times New Roman"/>
              </a:rPr>
              <a:t>most famous </a:t>
            </a:r>
            <a:r>
              <a:rPr sz="863" spc="8" dirty="0">
                <a:latin typeface="Times New Roman"/>
                <a:cs typeface="Times New Roman"/>
              </a:rPr>
              <a:t>Russian </a:t>
            </a:r>
            <a:r>
              <a:rPr sz="863" spc="20" dirty="0">
                <a:latin typeface="Times New Roman"/>
                <a:cs typeface="Times New Roman"/>
              </a:rPr>
              <a:t>writer </a:t>
            </a:r>
            <a:r>
              <a:rPr sz="863" spc="39" dirty="0">
                <a:latin typeface="Times New Roman"/>
                <a:cs typeface="Times New Roman"/>
              </a:rPr>
              <a:t>and</a:t>
            </a:r>
            <a:r>
              <a:rPr sz="863" spc="141" dirty="0">
                <a:latin typeface="Times New Roman"/>
                <a:cs typeface="Times New Roman"/>
              </a:rPr>
              <a:t> </a:t>
            </a:r>
            <a:r>
              <a:rPr sz="863" spc="12" dirty="0">
                <a:latin typeface="Times New Roman"/>
                <a:cs typeface="Times New Roman"/>
              </a:rPr>
              <a:t>poet.</a:t>
            </a:r>
            <a:endParaRPr sz="863">
              <a:latin typeface="Times New Roman"/>
              <a:cs typeface="Times New Roman"/>
            </a:endParaRPr>
          </a:p>
        </p:txBody>
      </p:sp>
      <p:sp>
        <p:nvSpPr>
          <p:cNvPr id="72" name="object 72"/>
          <p:cNvSpPr txBox="1"/>
          <p:nvPr/>
        </p:nvSpPr>
        <p:spPr>
          <a:xfrm>
            <a:off x="5326596" y="5831114"/>
            <a:ext cx="3182969" cy="142852"/>
          </a:xfrm>
          <a:prstGeom prst="rect">
            <a:avLst/>
          </a:prstGeom>
        </p:spPr>
        <p:txBody>
          <a:bodyPr vert="horz" wrap="square" lIns="0" tIns="9961" rIns="0" bIns="0" rtlCol="0">
            <a:spAutoFit/>
          </a:bodyPr>
          <a:lstStyle/>
          <a:p>
            <a:pPr marL="9961">
              <a:spcBef>
                <a:spcPts val="78"/>
              </a:spcBef>
            </a:pPr>
            <a:r>
              <a:rPr sz="863" spc="20" dirty="0">
                <a:latin typeface="Times New Roman"/>
                <a:cs typeface="Times New Roman"/>
              </a:rPr>
              <a:t>He </a:t>
            </a:r>
            <a:r>
              <a:rPr sz="863" dirty="0">
                <a:latin typeface="Times New Roman"/>
                <a:cs typeface="Times New Roman"/>
              </a:rPr>
              <a:t>was </a:t>
            </a:r>
            <a:r>
              <a:rPr sz="863" spc="31" dirty="0">
                <a:latin typeface="Times New Roman"/>
                <a:cs typeface="Times New Roman"/>
              </a:rPr>
              <a:t>born on </a:t>
            </a:r>
            <a:r>
              <a:rPr sz="863" dirty="0">
                <a:latin typeface="Times New Roman"/>
                <a:cs typeface="Times New Roman"/>
              </a:rPr>
              <a:t>May </a:t>
            </a:r>
            <a:r>
              <a:rPr sz="863" spc="-4" dirty="0">
                <a:latin typeface="Times New Roman"/>
                <a:cs typeface="Times New Roman"/>
              </a:rPr>
              <a:t>26, </a:t>
            </a:r>
            <a:r>
              <a:rPr sz="863" spc="-24" dirty="0">
                <a:latin typeface="Times New Roman"/>
                <a:cs typeface="Times New Roman"/>
              </a:rPr>
              <a:t>1799.  </a:t>
            </a:r>
            <a:r>
              <a:rPr sz="863" spc="20" dirty="0">
                <a:latin typeface="Times New Roman"/>
                <a:cs typeface="Times New Roman"/>
              </a:rPr>
              <a:t>His </a:t>
            </a:r>
            <a:r>
              <a:rPr sz="863" spc="12" dirty="0">
                <a:latin typeface="Times New Roman"/>
                <a:cs typeface="Times New Roman"/>
              </a:rPr>
              <a:t>father </a:t>
            </a:r>
            <a:r>
              <a:rPr sz="863" spc="-12" dirty="0">
                <a:latin typeface="Times New Roman"/>
                <a:cs typeface="Times New Roman"/>
              </a:rPr>
              <a:t>Sergey  </a:t>
            </a:r>
            <a:r>
              <a:rPr sz="863" spc="20" dirty="0">
                <a:latin typeface="Times New Roman"/>
                <a:cs typeface="Times New Roman"/>
              </a:rPr>
              <a:t>came </a:t>
            </a:r>
            <a:r>
              <a:rPr sz="863" spc="24" dirty="0">
                <a:latin typeface="Times New Roman"/>
                <a:cs typeface="Times New Roman"/>
              </a:rPr>
              <a:t>from </a:t>
            </a:r>
            <a:r>
              <a:rPr sz="863" spc="4" dirty="0">
                <a:latin typeface="Times New Roman"/>
                <a:cs typeface="Times New Roman"/>
              </a:rPr>
              <a:t>a</a:t>
            </a:r>
            <a:r>
              <a:rPr sz="863" spc="137" dirty="0">
                <a:latin typeface="Times New Roman"/>
                <a:cs typeface="Times New Roman"/>
              </a:rPr>
              <a:t> </a:t>
            </a:r>
            <a:r>
              <a:rPr sz="863" spc="4" dirty="0">
                <a:latin typeface="Times New Roman"/>
                <a:cs typeface="Times New Roman"/>
              </a:rPr>
              <a:t>noble</a:t>
            </a:r>
            <a:endParaRPr sz="863">
              <a:latin typeface="Times New Roman"/>
              <a:cs typeface="Times New Roman"/>
            </a:endParaRPr>
          </a:p>
        </p:txBody>
      </p:sp>
      <p:sp>
        <p:nvSpPr>
          <p:cNvPr id="73" name="object 73"/>
          <p:cNvSpPr txBox="1"/>
          <p:nvPr/>
        </p:nvSpPr>
        <p:spPr>
          <a:xfrm>
            <a:off x="5213670" y="5952625"/>
            <a:ext cx="3295525" cy="535089"/>
          </a:xfrm>
          <a:prstGeom prst="rect">
            <a:avLst/>
          </a:prstGeom>
        </p:spPr>
        <p:txBody>
          <a:bodyPr vert="horz" wrap="square" lIns="0" tIns="21914" rIns="0" bIns="0" rtlCol="0">
            <a:spAutoFit/>
          </a:bodyPr>
          <a:lstStyle/>
          <a:p>
            <a:pPr marL="9961" marR="3984">
              <a:lnSpc>
                <a:spcPts val="957"/>
              </a:lnSpc>
              <a:spcBef>
                <a:spcPts val="173"/>
              </a:spcBef>
            </a:pPr>
            <a:r>
              <a:rPr sz="863" spc="8" dirty="0">
                <a:latin typeface="Times New Roman"/>
                <a:cs typeface="Times New Roman"/>
              </a:rPr>
              <a:t>Russian </a:t>
            </a:r>
            <a:r>
              <a:rPr sz="863" dirty="0">
                <a:latin typeface="Times New Roman"/>
                <a:cs typeface="Times New Roman"/>
              </a:rPr>
              <a:t>family. </a:t>
            </a:r>
            <a:r>
              <a:rPr sz="863" spc="20" dirty="0">
                <a:latin typeface="Times New Roman"/>
                <a:cs typeface="Times New Roman"/>
              </a:rPr>
              <a:t>His </a:t>
            </a:r>
            <a:r>
              <a:rPr sz="863" spc="27" dirty="0">
                <a:latin typeface="Times New Roman"/>
                <a:cs typeface="Times New Roman"/>
              </a:rPr>
              <a:t>mother </a:t>
            </a:r>
            <a:r>
              <a:rPr sz="863" spc="20" dirty="0">
                <a:latin typeface="Times New Roman"/>
                <a:cs typeface="Times New Roman"/>
              </a:rPr>
              <a:t>Nadezhda </a:t>
            </a:r>
            <a:r>
              <a:rPr sz="863" spc="27" dirty="0">
                <a:latin typeface="Times New Roman"/>
                <a:cs typeface="Times New Roman"/>
              </a:rPr>
              <a:t>Hannibal </a:t>
            </a:r>
            <a:r>
              <a:rPr sz="863" dirty="0">
                <a:latin typeface="Times New Roman"/>
                <a:cs typeface="Times New Roman"/>
              </a:rPr>
              <a:t>was </a:t>
            </a:r>
            <a:r>
              <a:rPr sz="863" spc="4" dirty="0">
                <a:latin typeface="Times New Roman"/>
                <a:cs typeface="Times New Roman"/>
              </a:rPr>
              <a:t>a </a:t>
            </a:r>
            <a:r>
              <a:rPr sz="863" spc="20" dirty="0">
                <a:latin typeface="Times New Roman"/>
                <a:cs typeface="Times New Roman"/>
              </a:rPr>
              <a:t>granddaughter  </a:t>
            </a:r>
            <a:r>
              <a:rPr sz="863" spc="-4" dirty="0">
                <a:latin typeface="Times New Roman"/>
                <a:cs typeface="Times New Roman"/>
              </a:rPr>
              <a:t>of </a:t>
            </a:r>
            <a:r>
              <a:rPr sz="863" spc="39" dirty="0">
                <a:latin typeface="Times New Roman"/>
                <a:cs typeface="Times New Roman"/>
              </a:rPr>
              <a:t>an </a:t>
            </a:r>
            <a:r>
              <a:rPr sz="863" spc="20" dirty="0">
                <a:latin typeface="Times New Roman"/>
                <a:cs typeface="Times New Roman"/>
              </a:rPr>
              <a:t>African</a:t>
            </a:r>
            <a:r>
              <a:rPr sz="863" spc="-16" dirty="0">
                <a:latin typeface="Times New Roman"/>
                <a:cs typeface="Times New Roman"/>
              </a:rPr>
              <a:t> </a:t>
            </a:r>
            <a:r>
              <a:rPr sz="863" spc="8" dirty="0">
                <a:latin typeface="Times New Roman"/>
                <a:cs typeface="Times New Roman"/>
              </a:rPr>
              <a:t>lord.</a:t>
            </a:r>
            <a:endParaRPr sz="863">
              <a:latin typeface="Times New Roman"/>
              <a:cs typeface="Times New Roman"/>
            </a:endParaRPr>
          </a:p>
          <a:p>
            <a:pPr marL="9961" marR="3984" indent="112555">
              <a:lnSpc>
                <a:spcPts val="957"/>
              </a:lnSpc>
            </a:pPr>
            <a:r>
              <a:rPr sz="863" dirty="0">
                <a:latin typeface="Times New Roman"/>
                <a:cs typeface="Times New Roman"/>
              </a:rPr>
              <a:t>Pushkin’s</a:t>
            </a:r>
            <a:r>
              <a:rPr sz="863" spc="-27" dirty="0">
                <a:latin typeface="Times New Roman"/>
                <a:cs typeface="Times New Roman"/>
              </a:rPr>
              <a:t> </a:t>
            </a:r>
            <a:r>
              <a:rPr sz="863" spc="4" dirty="0">
                <a:latin typeface="Times New Roman"/>
                <a:cs typeface="Times New Roman"/>
              </a:rPr>
              <a:t>teachers</a:t>
            </a:r>
            <a:r>
              <a:rPr sz="863" spc="-27" dirty="0">
                <a:latin typeface="Times New Roman"/>
                <a:cs typeface="Times New Roman"/>
              </a:rPr>
              <a:t> </a:t>
            </a:r>
            <a:r>
              <a:rPr sz="863" spc="-4" dirty="0">
                <a:latin typeface="Times New Roman"/>
                <a:cs typeface="Times New Roman"/>
              </a:rPr>
              <a:t>were</a:t>
            </a:r>
            <a:r>
              <a:rPr sz="863" spc="-27" dirty="0">
                <a:latin typeface="Times New Roman"/>
                <a:cs typeface="Times New Roman"/>
              </a:rPr>
              <a:t> </a:t>
            </a:r>
            <a:r>
              <a:rPr sz="863" spc="8" dirty="0">
                <a:latin typeface="Times New Roman"/>
                <a:cs typeface="Times New Roman"/>
              </a:rPr>
              <a:t>French</a:t>
            </a:r>
            <a:r>
              <a:rPr sz="863" spc="-27" dirty="0">
                <a:latin typeface="Times New Roman"/>
                <a:cs typeface="Times New Roman"/>
              </a:rPr>
              <a:t> </a:t>
            </a:r>
            <a:r>
              <a:rPr sz="863" spc="31" dirty="0">
                <a:latin typeface="Times New Roman"/>
                <a:cs typeface="Times New Roman"/>
              </a:rPr>
              <a:t>and</a:t>
            </a:r>
            <a:r>
              <a:rPr sz="863" spc="-27" dirty="0">
                <a:latin typeface="Times New Roman"/>
                <a:cs typeface="Times New Roman"/>
              </a:rPr>
              <a:t> </a:t>
            </a:r>
            <a:r>
              <a:rPr sz="863" spc="24" dirty="0">
                <a:latin typeface="Times New Roman"/>
                <a:cs typeface="Times New Roman"/>
              </a:rPr>
              <a:t>the</a:t>
            </a:r>
            <a:r>
              <a:rPr sz="863" spc="-27" dirty="0">
                <a:latin typeface="Times New Roman"/>
                <a:cs typeface="Times New Roman"/>
              </a:rPr>
              <a:t> </a:t>
            </a:r>
            <a:r>
              <a:rPr sz="863" spc="20" dirty="0">
                <a:latin typeface="Times New Roman"/>
                <a:cs typeface="Times New Roman"/>
              </a:rPr>
              <a:t>poet</a:t>
            </a:r>
            <a:r>
              <a:rPr sz="863" spc="-27" dirty="0">
                <a:latin typeface="Times New Roman"/>
                <a:cs typeface="Times New Roman"/>
              </a:rPr>
              <a:t> </a:t>
            </a:r>
            <a:r>
              <a:rPr sz="863" spc="12" dirty="0">
                <a:latin typeface="Times New Roman"/>
                <a:cs typeface="Times New Roman"/>
              </a:rPr>
              <a:t>could</a:t>
            </a:r>
            <a:r>
              <a:rPr sz="863" spc="-27" dirty="0">
                <a:latin typeface="Times New Roman"/>
                <a:cs typeface="Times New Roman"/>
              </a:rPr>
              <a:t> </a:t>
            </a:r>
            <a:r>
              <a:rPr sz="863" spc="8" dirty="0">
                <a:latin typeface="Times New Roman"/>
                <a:cs typeface="Times New Roman"/>
              </a:rPr>
              <a:t>speak</a:t>
            </a:r>
            <a:r>
              <a:rPr sz="863" spc="-27" dirty="0">
                <a:latin typeface="Times New Roman"/>
                <a:cs typeface="Times New Roman"/>
              </a:rPr>
              <a:t> </a:t>
            </a:r>
            <a:r>
              <a:rPr sz="863" spc="24" dirty="0">
                <a:latin typeface="Times New Roman"/>
                <a:cs typeface="Times New Roman"/>
              </a:rPr>
              <a:t>the</a:t>
            </a:r>
            <a:r>
              <a:rPr sz="863" spc="-27" dirty="0">
                <a:latin typeface="Times New Roman"/>
                <a:cs typeface="Times New Roman"/>
              </a:rPr>
              <a:t> </a:t>
            </a:r>
            <a:r>
              <a:rPr sz="863" spc="4" dirty="0">
                <a:latin typeface="Times New Roman"/>
                <a:cs typeface="Times New Roman"/>
              </a:rPr>
              <a:t>language  </a:t>
            </a:r>
            <a:r>
              <a:rPr sz="863" spc="-4" dirty="0">
                <a:latin typeface="Times New Roman"/>
                <a:cs typeface="Times New Roman"/>
              </a:rPr>
              <a:t>very</a:t>
            </a:r>
            <a:r>
              <a:rPr sz="863" spc="-31" dirty="0">
                <a:latin typeface="Times New Roman"/>
                <a:cs typeface="Times New Roman"/>
              </a:rPr>
              <a:t> </a:t>
            </a:r>
            <a:r>
              <a:rPr sz="863" spc="-16" dirty="0">
                <a:latin typeface="Times New Roman"/>
                <a:cs typeface="Times New Roman"/>
              </a:rPr>
              <a:t>well.</a:t>
            </a:r>
            <a:r>
              <a:rPr sz="863" spc="-31" dirty="0">
                <a:latin typeface="Times New Roman"/>
                <a:cs typeface="Times New Roman"/>
              </a:rPr>
              <a:t> </a:t>
            </a:r>
            <a:r>
              <a:rPr sz="863" spc="24" dirty="0">
                <a:latin typeface="Times New Roman"/>
                <a:cs typeface="Times New Roman"/>
              </a:rPr>
              <a:t>Pushkin</a:t>
            </a:r>
            <a:r>
              <a:rPr sz="863" spc="-31" dirty="0">
                <a:latin typeface="Times New Roman"/>
                <a:cs typeface="Times New Roman"/>
              </a:rPr>
              <a:t> </a:t>
            </a:r>
            <a:r>
              <a:rPr sz="863" dirty="0">
                <a:latin typeface="Times New Roman"/>
                <a:cs typeface="Times New Roman"/>
              </a:rPr>
              <a:t>also</a:t>
            </a:r>
            <a:r>
              <a:rPr sz="863" spc="-31" dirty="0">
                <a:latin typeface="Times New Roman"/>
                <a:cs typeface="Times New Roman"/>
              </a:rPr>
              <a:t> </a:t>
            </a:r>
            <a:r>
              <a:rPr sz="863" spc="20" dirty="0">
                <a:latin typeface="Times New Roman"/>
                <a:cs typeface="Times New Roman"/>
              </a:rPr>
              <a:t>had</a:t>
            </a:r>
            <a:r>
              <a:rPr sz="863" spc="-31" dirty="0">
                <a:latin typeface="Times New Roman"/>
                <a:cs typeface="Times New Roman"/>
              </a:rPr>
              <a:t> </a:t>
            </a:r>
            <a:r>
              <a:rPr sz="863" spc="4" dirty="0">
                <a:latin typeface="Times New Roman"/>
                <a:cs typeface="Times New Roman"/>
              </a:rPr>
              <a:t>a</a:t>
            </a:r>
            <a:r>
              <a:rPr sz="863" spc="-31" dirty="0">
                <a:latin typeface="Times New Roman"/>
                <a:cs typeface="Times New Roman"/>
              </a:rPr>
              <a:t> </a:t>
            </a:r>
            <a:r>
              <a:rPr sz="863" dirty="0">
                <a:latin typeface="Times New Roman"/>
                <a:cs typeface="Times New Roman"/>
              </a:rPr>
              <a:t>Russian</a:t>
            </a:r>
            <a:r>
              <a:rPr sz="863" spc="-31" dirty="0">
                <a:latin typeface="Times New Roman"/>
                <a:cs typeface="Times New Roman"/>
              </a:rPr>
              <a:t> </a:t>
            </a:r>
            <a:r>
              <a:rPr sz="863" spc="24" dirty="0">
                <a:latin typeface="Times New Roman"/>
                <a:cs typeface="Times New Roman"/>
              </a:rPr>
              <a:t>nanny</a:t>
            </a:r>
            <a:r>
              <a:rPr sz="863" spc="-31" dirty="0">
                <a:latin typeface="Times New Roman"/>
                <a:cs typeface="Times New Roman"/>
              </a:rPr>
              <a:t> </a:t>
            </a:r>
            <a:r>
              <a:rPr sz="863" spc="20" dirty="0">
                <a:latin typeface="Times New Roman"/>
                <a:cs typeface="Times New Roman"/>
              </a:rPr>
              <a:t>Arina</a:t>
            </a:r>
            <a:r>
              <a:rPr sz="863" spc="-31" dirty="0">
                <a:latin typeface="Times New Roman"/>
                <a:cs typeface="Times New Roman"/>
              </a:rPr>
              <a:t> </a:t>
            </a:r>
            <a:r>
              <a:rPr sz="863" spc="4" dirty="0">
                <a:latin typeface="Times New Roman"/>
                <a:cs typeface="Times New Roman"/>
              </a:rPr>
              <a:t>Rodionovna.</a:t>
            </a:r>
            <a:r>
              <a:rPr sz="863" spc="-31" dirty="0">
                <a:latin typeface="Times New Roman"/>
                <a:cs typeface="Times New Roman"/>
              </a:rPr>
              <a:t> </a:t>
            </a:r>
            <a:r>
              <a:rPr sz="863" spc="12" dirty="0">
                <a:latin typeface="Times New Roman"/>
                <a:cs typeface="Times New Roman"/>
              </a:rPr>
              <a:t>This</a:t>
            </a:r>
            <a:r>
              <a:rPr sz="863" spc="-31" dirty="0">
                <a:latin typeface="Times New Roman"/>
                <a:cs typeface="Times New Roman"/>
              </a:rPr>
              <a:t> </a:t>
            </a:r>
            <a:r>
              <a:rPr sz="863" dirty="0">
                <a:latin typeface="Times New Roman"/>
                <a:cs typeface="Times New Roman"/>
              </a:rPr>
              <a:t>old</a:t>
            </a:r>
            <a:endParaRPr sz="863">
              <a:latin typeface="Times New Roman"/>
              <a:cs typeface="Times New Roman"/>
            </a:endParaRPr>
          </a:p>
        </p:txBody>
      </p:sp>
      <p:sp>
        <p:nvSpPr>
          <p:cNvPr id="74" name="object 74"/>
          <p:cNvSpPr txBox="1"/>
          <p:nvPr/>
        </p:nvSpPr>
        <p:spPr>
          <a:xfrm>
            <a:off x="5213670" y="6438672"/>
            <a:ext cx="3295525" cy="535843"/>
          </a:xfrm>
          <a:prstGeom prst="rect">
            <a:avLst/>
          </a:prstGeom>
        </p:spPr>
        <p:txBody>
          <a:bodyPr vert="horz" wrap="square" lIns="0" tIns="9961" rIns="0" bIns="0" rtlCol="0">
            <a:spAutoFit/>
          </a:bodyPr>
          <a:lstStyle/>
          <a:p>
            <a:pPr marL="9961">
              <a:lnSpc>
                <a:spcPts val="996"/>
              </a:lnSpc>
              <a:spcBef>
                <a:spcPts val="78"/>
              </a:spcBef>
            </a:pPr>
            <a:r>
              <a:rPr sz="863" spc="24" dirty="0">
                <a:latin typeface="Times New Roman"/>
                <a:cs typeface="Times New Roman"/>
              </a:rPr>
              <a:t>woman </a:t>
            </a:r>
            <a:r>
              <a:rPr sz="863" spc="12" dirty="0">
                <a:latin typeface="Times New Roman"/>
                <a:cs typeface="Times New Roman"/>
              </a:rPr>
              <a:t>sang </a:t>
            </a:r>
            <a:r>
              <a:rPr sz="863" spc="39" dirty="0">
                <a:latin typeface="Times New Roman"/>
                <a:cs typeface="Times New Roman"/>
              </a:rPr>
              <a:t>him </a:t>
            </a:r>
            <a:r>
              <a:rPr sz="863" spc="8" dirty="0">
                <a:latin typeface="Times New Roman"/>
                <a:cs typeface="Times New Roman"/>
              </a:rPr>
              <a:t>Russian </a:t>
            </a:r>
            <a:r>
              <a:rPr sz="863" spc="-4" dirty="0">
                <a:latin typeface="Times New Roman"/>
                <a:cs typeface="Times New Roman"/>
              </a:rPr>
              <a:t>folk </a:t>
            </a:r>
            <a:r>
              <a:rPr sz="863" spc="4" dirty="0">
                <a:latin typeface="Times New Roman"/>
                <a:cs typeface="Times New Roman"/>
              </a:rPr>
              <a:t>songs </a:t>
            </a:r>
            <a:r>
              <a:rPr sz="863" spc="39" dirty="0">
                <a:latin typeface="Times New Roman"/>
                <a:cs typeface="Times New Roman"/>
              </a:rPr>
              <a:t>and </a:t>
            </a:r>
            <a:r>
              <a:rPr sz="863" spc="8" dirty="0">
                <a:latin typeface="Times New Roman"/>
                <a:cs typeface="Times New Roman"/>
              </a:rPr>
              <a:t>told </a:t>
            </a:r>
            <a:r>
              <a:rPr sz="863" spc="39" dirty="0">
                <a:latin typeface="Times New Roman"/>
                <a:cs typeface="Times New Roman"/>
              </a:rPr>
              <a:t>him </a:t>
            </a:r>
            <a:r>
              <a:rPr sz="863" spc="8" dirty="0">
                <a:latin typeface="Times New Roman"/>
                <a:cs typeface="Times New Roman"/>
              </a:rPr>
              <a:t>Russian fairy</a:t>
            </a:r>
            <a:r>
              <a:rPr sz="863" spc="137" dirty="0">
                <a:latin typeface="Times New Roman"/>
                <a:cs typeface="Times New Roman"/>
              </a:rPr>
              <a:t> </a:t>
            </a:r>
            <a:r>
              <a:rPr sz="863" dirty="0">
                <a:latin typeface="Times New Roman"/>
                <a:cs typeface="Times New Roman"/>
              </a:rPr>
              <a:t>tales.</a:t>
            </a:r>
            <a:endParaRPr sz="863">
              <a:latin typeface="Times New Roman"/>
              <a:cs typeface="Times New Roman"/>
            </a:endParaRPr>
          </a:p>
          <a:p>
            <a:pPr marL="9961" marR="3984" indent="112555" algn="just">
              <a:lnSpc>
                <a:spcPts val="957"/>
              </a:lnSpc>
              <a:spcBef>
                <a:spcPts val="55"/>
              </a:spcBef>
            </a:pPr>
            <a:r>
              <a:rPr sz="863" spc="4" dirty="0">
                <a:latin typeface="Times New Roman"/>
                <a:cs typeface="Times New Roman"/>
              </a:rPr>
              <a:t>Later </a:t>
            </a:r>
            <a:r>
              <a:rPr sz="863" spc="31" dirty="0">
                <a:latin typeface="Times New Roman"/>
                <a:cs typeface="Times New Roman"/>
              </a:rPr>
              <a:t>Pushkin </a:t>
            </a:r>
            <a:r>
              <a:rPr sz="863" spc="20" dirty="0">
                <a:latin typeface="Times New Roman"/>
                <a:cs typeface="Times New Roman"/>
              </a:rPr>
              <a:t>remembered these </a:t>
            </a:r>
            <a:r>
              <a:rPr sz="863" spc="12" dirty="0">
                <a:latin typeface="Times New Roman"/>
                <a:cs typeface="Times New Roman"/>
              </a:rPr>
              <a:t>fairy </a:t>
            </a:r>
            <a:r>
              <a:rPr sz="863" spc="4" dirty="0">
                <a:latin typeface="Times New Roman"/>
                <a:cs typeface="Times New Roman"/>
              </a:rPr>
              <a:t>tales </a:t>
            </a:r>
            <a:r>
              <a:rPr sz="863" spc="39" dirty="0">
                <a:latin typeface="Times New Roman"/>
                <a:cs typeface="Times New Roman"/>
              </a:rPr>
              <a:t>and </a:t>
            </a:r>
            <a:r>
              <a:rPr sz="863" spc="20" dirty="0">
                <a:latin typeface="Times New Roman"/>
                <a:cs typeface="Times New Roman"/>
              </a:rPr>
              <a:t>wrote </a:t>
            </a:r>
            <a:r>
              <a:rPr sz="863" spc="12" dirty="0">
                <a:latin typeface="Times New Roman"/>
                <a:cs typeface="Times New Roman"/>
              </a:rPr>
              <a:t>his </a:t>
            </a:r>
            <a:r>
              <a:rPr sz="863" spc="20" dirty="0">
                <a:latin typeface="Times New Roman"/>
                <a:cs typeface="Times New Roman"/>
              </a:rPr>
              <a:t>famous  </a:t>
            </a:r>
            <a:r>
              <a:rPr sz="863" spc="31" dirty="0">
                <a:latin typeface="Times New Roman"/>
                <a:cs typeface="Times New Roman"/>
              </a:rPr>
              <a:t>poem </a:t>
            </a:r>
            <a:r>
              <a:rPr sz="863" i="1" spc="4" dirty="0">
                <a:latin typeface="Palatino Linotype"/>
                <a:cs typeface="Palatino Linotype"/>
              </a:rPr>
              <a:t>Ruslan </a:t>
            </a:r>
            <a:r>
              <a:rPr sz="863" i="1" spc="31" dirty="0">
                <a:latin typeface="Palatino Linotype"/>
                <a:cs typeface="Palatino Linotype"/>
              </a:rPr>
              <a:t>and </a:t>
            </a:r>
            <a:r>
              <a:rPr sz="863" i="1" spc="12" dirty="0">
                <a:latin typeface="Palatino Linotype"/>
                <a:cs typeface="Palatino Linotype"/>
              </a:rPr>
              <a:t>Lyudmila </a:t>
            </a:r>
            <a:r>
              <a:rPr sz="863" spc="39" dirty="0">
                <a:latin typeface="Times New Roman"/>
                <a:cs typeface="Times New Roman"/>
              </a:rPr>
              <a:t>and </a:t>
            </a:r>
            <a:r>
              <a:rPr sz="863" spc="24" dirty="0">
                <a:latin typeface="Times New Roman"/>
                <a:cs typeface="Times New Roman"/>
              </a:rPr>
              <a:t>wonderful </a:t>
            </a:r>
            <a:r>
              <a:rPr sz="863" spc="20" dirty="0">
                <a:latin typeface="Times New Roman"/>
                <a:cs typeface="Times New Roman"/>
              </a:rPr>
              <a:t>fairy </a:t>
            </a:r>
            <a:r>
              <a:rPr sz="863" spc="8" dirty="0">
                <a:latin typeface="Times New Roman"/>
                <a:cs typeface="Times New Roman"/>
              </a:rPr>
              <a:t>tales: </a:t>
            </a:r>
            <a:r>
              <a:rPr sz="863" i="1" spc="31" dirty="0">
                <a:latin typeface="Palatino Linotype"/>
                <a:cs typeface="Palatino Linotype"/>
              </a:rPr>
              <a:t>The </a:t>
            </a:r>
            <a:r>
              <a:rPr sz="863" i="1" spc="20" dirty="0">
                <a:latin typeface="Palatino Linotype"/>
                <a:cs typeface="Palatino Linotype"/>
              </a:rPr>
              <a:t>Golden  </a:t>
            </a:r>
            <a:r>
              <a:rPr sz="863" i="1" spc="4" dirty="0">
                <a:latin typeface="Palatino Linotype"/>
                <a:cs typeface="Palatino Linotype"/>
              </a:rPr>
              <a:t>Cockerel</a:t>
            </a:r>
            <a:r>
              <a:rPr sz="863" spc="4" dirty="0">
                <a:latin typeface="Times New Roman"/>
                <a:cs typeface="Times New Roman"/>
              </a:rPr>
              <a:t>, </a:t>
            </a:r>
            <a:r>
              <a:rPr sz="863" i="1" dirty="0">
                <a:latin typeface="Palatino Linotype"/>
                <a:cs typeface="Palatino Linotype"/>
              </a:rPr>
              <a:t>Tale </a:t>
            </a:r>
            <a:r>
              <a:rPr sz="863" i="1" spc="20" dirty="0">
                <a:latin typeface="Palatino Linotype"/>
                <a:cs typeface="Palatino Linotype"/>
              </a:rPr>
              <a:t>of </a:t>
            </a:r>
            <a:r>
              <a:rPr sz="863" i="1" spc="-4" dirty="0">
                <a:latin typeface="Palatino Linotype"/>
                <a:cs typeface="Palatino Linotype"/>
              </a:rPr>
              <a:t>Tsar </a:t>
            </a:r>
            <a:r>
              <a:rPr sz="863" i="1" dirty="0">
                <a:latin typeface="Palatino Linotype"/>
                <a:cs typeface="Palatino Linotype"/>
              </a:rPr>
              <a:t>Saltan </a:t>
            </a:r>
            <a:r>
              <a:rPr sz="863" spc="39" dirty="0">
                <a:latin typeface="Times New Roman"/>
                <a:cs typeface="Times New Roman"/>
              </a:rPr>
              <a:t>and </a:t>
            </a:r>
            <a:r>
              <a:rPr sz="863" spc="24" dirty="0">
                <a:latin typeface="Times New Roman"/>
                <a:cs typeface="Times New Roman"/>
              </a:rPr>
              <a:t>many</a:t>
            </a:r>
            <a:r>
              <a:rPr sz="863" spc="169" dirty="0">
                <a:latin typeface="Times New Roman"/>
                <a:cs typeface="Times New Roman"/>
              </a:rPr>
              <a:t> </a:t>
            </a:r>
            <a:r>
              <a:rPr sz="863" spc="12" dirty="0">
                <a:latin typeface="Times New Roman"/>
                <a:cs typeface="Times New Roman"/>
              </a:rPr>
              <a:t>others.</a:t>
            </a:r>
            <a:endParaRPr sz="863">
              <a:latin typeface="Times New Roman"/>
              <a:cs typeface="Times New Roman"/>
            </a:endParaRPr>
          </a:p>
        </p:txBody>
      </p:sp>
      <p:sp>
        <p:nvSpPr>
          <p:cNvPr id="75" name="object 75"/>
          <p:cNvSpPr/>
          <p:nvPr/>
        </p:nvSpPr>
        <p:spPr>
          <a:xfrm>
            <a:off x="7613874" y="2611947"/>
            <a:ext cx="1137024" cy="1308847"/>
          </a:xfrm>
          <a:custGeom>
            <a:avLst/>
            <a:gdLst/>
            <a:ahLst/>
            <a:cxnLst/>
            <a:rect l="l" t="t" r="r" b="b"/>
            <a:pathLst>
              <a:path w="1449704" h="1668780">
                <a:moveTo>
                  <a:pt x="0" y="0"/>
                </a:moveTo>
                <a:lnTo>
                  <a:pt x="1449324" y="0"/>
                </a:lnTo>
                <a:lnTo>
                  <a:pt x="1449324" y="1668779"/>
                </a:lnTo>
                <a:lnTo>
                  <a:pt x="0" y="1668779"/>
                </a:lnTo>
                <a:lnTo>
                  <a:pt x="0" y="0"/>
                </a:lnTo>
                <a:close/>
              </a:path>
            </a:pathLst>
          </a:custGeom>
          <a:solidFill>
            <a:srgbClr val="000000">
              <a:alpha val="25000"/>
            </a:srgbClr>
          </a:solidFill>
        </p:spPr>
        <p:txBody>
          <a:bodyPr wrap="square" lIns="0" tIns="0" rIns="0" bIns="0" rtlCol="0"/>
          <a:lstStyle/>
          <a:p>
            <a:endParaRPr sz="2510"/>
          </a:p>
        </p:txBody>
      </p:sp>
      <p:sp>
        <p:nvSpPr>
          <p:cNvPr id="76" name="object 76"/>
          <p:cNvSpPr/>
          <p:nvPr/>
        </p:nvSpPr>
        <p:spPr>
          <a:xfrm>
            <a:off x="7674266" y="2673136"/>
            <a:ext cx="1016498" cy="1186329"/>
          </a:xfrm>
          <a:custGeom>
            <a:avLst/>
            <a:gdLst/>
            <a:ahLst/>
            <a:cxnLst/>
            <a:rect l="l" t="t" r="r" b="b"/>
            <a:pathLst>
              <a:path w="1296034" h="1512570">
                <a:moveTo>
                  <a:pt x="0" y="1511998"/>
                </a:moveTo>
                <a:lnTo>
                  <a:pt x="1295996" y="1511998"/>
                </a:lnTo>
                <a:lnTo>
                  <a:pt x="1295996" y="0"/>
                </a:lnTo>
                <a:lnTo>
                  <a:pt x="0" y="0"/>
                </a:lnTo>
                <a:lnTo>
                  <a:pt x="0" y="1511998"/>
                </a:lnTo>
                <a:close/>
              </a:path>
            </a:pathLst>
          </a:custGeom>
          <a:solidFill>
            <a:srgbClr val="FBCAB3"/>
          </a:solidFill>
        </p:spPr>
        <p:txBody>
          <a:bodyPr wrap="square" lIns="0" tIns="0" rIns="0" bIns="0" rtlCol="0"/>
          <a:lstStyle/>
          <a:p>
            <a:endParaRPr sz="2510"/>
          </a:p>
        </p:txBody>
      </p:sp>
      <p:sp>
        <p:nvSpPr>
          <p:cNvPr id="77" name="object 77"/>
          <p:cNvSpPr/>
          <p:nvPr/>
        </p:nvSpPr>
        <p:spPr>
          <a:xfrm>
            <a:off x="7803130" y="2769307"/>
            <a:ext cx="728900" cy="998180"/>
          </a:xfrm>
          <a:prstGeom prst="rect">
            <a:avLst/>
          </a:prstGeom>
          <a:blipFill>
            <a:blip r:embed="rId10" cstate="print"/>
            <a:stretch>
              <a:fillRect/>
            </a:stretch>
          </a:blipFill>
        </p:spPr>
        <p:txBody>
          <a:bodyPr wrap="square" lIns="0" tIns="0" rIns="0" bIns="0" rtlCol="0"/>
          <a:lstStyle/>
          <a:p>
            <a:endParaRPr sz="2510"/>
          </a:p>
        </p:txBody>
      </p:sp>
      <p:sp>
        <p:nvSpPr>
          <p:cNvPr id="78" name="object 78"/>
          <p:cNvSpPr txBox="1"/>
          <p:nvPr/>
        </p:nvSpPr>
        <p:spPr>
          <a:xfrm>
            <a:off x="7798450" y="3916888"/>
            <a:ext cx="788396" cy="130732"/>
          </a:xfrm>
          <a:prstGeom prst="rect">
            <a:avLst/>
          </a:prstGeom>
        </p:spPr>
        <p:txBody>
          <a:bodyPr vert="horz" wrap="square" lIns="0" tIns="9961" rIns="0" bIns="0" rtlCol="0">
            <a:spAutoFit/>
          </a:bodyPr>
          <a:lstStyle/>
          <a:p>
            <a:pPr marL="9961">
              <a:spcBef>
                <a:spcPts val="78"/>
              </a:spcBef>
            </a:pPr>
            <a:r>
              <a:rPr sz="784" spc="4" dirty="0">
                <a:latin typeface="Times New Roman"/>
                <a:cs typeface="Times New Roman"/>
              </a:rPr>
              <a:t>Moscow Fire </a:t>
            </a:r>
            <a:r>
              <a:rPr sz="784" spc="-20" dirty="0">
                <a:latin typeface="Times New Roman"/>
                <a:cs typeface="Times New Roman"/>
              </a:rPr>
              <a:t>1812</a:t>
            </a:r>
            <a:endParaRPr sz="784">
              <a:latin typeface="Times New Roman"/>
              <a:cs typeface="Times New Roman"/>
            </a:endParaRPr>
          </a:p>
        </p:txBody>
      </p:sp>
      <p:sp>
        <p:nvSpPr>
          <p:cNvPr id="79" name="object 79"/>
          <p:cNvSpPr/>
          <p:nvPr/>
        </p:nvSpPr>
        <p:spPr>
          <a:xfrm>
            <a:off x="6090363" y="2623580"/>
            <a:ext cx="1448795" cy="1025961"/>
          </a:xfrm>
          <a:custGeom>
            <a:avLst/>
            <a:gdLst/>
            <a:ahLst/>
            <a:cxnLst/>
            <a:rect l="l" t="t" r="r" b="b"/>
            <a:pathLst>
              <a:path w="1847215" h="1308100">
                <a:moveTo>
                  <a:pt x="0" y="0"/>
                </a:moveTo>
                <a:lnTo>
                  <a:pt x="1847088" y="0"/>
                </a:lnTo>
                <a:lnTo>
                  <a:pt x="1847088" y="1307591"/>
                </a:lnTo>
                <a:lnTo>
                  <a:pt x="0" y="1307591"/>
                </a:lnTo>
                <a:lnTo>
                  <a:pt x="0" y="0"/>
                </a:lnTo>
                <a:close/>
              </a:path>
            </a:pathLst>
          </a:custGeom>
          <a:solidFill>
            <a:srgbClr val="000000">
              <a:alpha val="25000"/>
            </a:srgbClr>
          </a:solidFill>
        </p:spPr>
        <p:txBody>
          <a:bodyPr wrap="square" lIns="0" tIns="0" rIns="0" bIns="0" rtlCol="0"/>
          <a:lstStyle/>
          <a:p>
            <a:endParaRPr sz="2510"/>
          </a:p>
        </p:txBody>
      </p:sp>
      <p:sp>
        <p:nvSpPr>
          <p:cNvPr id="80" name="object 80"/>
          <p:cNvSpPr/>
          <p:nvPr/>
        </p:nvSpPr>
        <p:spPr>
          <a:xfrm>
            <a:off x="6150755" y="2684770"/>
            <a:ext cx="1326278" cy="903941"/>
          </a:xfrm>
          <a:custGeom>
            <a:avLst/>
            <a:gdLst/>
            <a:ahLst/>
            <a:cxnLst/>
            <a:rect l="l" t="t" r="r" b="b"/>
            <a:pathLst>
              <a:path w="1691004" h="1152525">
                <a:moveTo>
                  <a:pt x="0" y="1152029"/>
                </a:moveTo>
                <a:lnTo>
                  <a:pt x="1690446" y="1152029"/>
                </a:lnTo>
                <a:lnTo>
                  <a:pt x="1690446" y="0"/>
                </a:lnTo>
                <a:lnTo>
                  <a:pt x="0" y="0"/>
                </a:lnTo>
                <a:lnTo>
                  <a:pt x="0" y="1152029"/>
                </a:lnTo>
                <a:close/>
              </a:path>
            </a:pathLst>
          </a:custGeom>
          <a:solidFill>
            <a:srgbClr val="FFE9BC"/>
          </a:solidFill>
        </p:spPr>
        <p:txBody>
          <a:bodyPr wrap="square" lIns="0" tIns="0" rIns="0" bIns="0" rtlCol="0"/>
          <a:lstStyle/>
          <a:p>
            <a:endParaRPr sz="2510"/>
          </a:p>
        </p:txBody>
      </p:sp>
      <p:sp>
        <p:nvSpPr>
          <p:cNvPr id="81" name="object 81"/>
          <p:cNvSpPr/>
          <p:nvPr/>
        </p:nvSpPr>
        <p:spPr>
          <a:xfrm>
            <a:off x="6178618" y="2684769"/>
            <a:ext cx="1224804" cy="837961"/>
          </a:xfrm>
          <a:prstGeom prst="rect">
            <a:avLst/>
          </a:prstGeom>
          <a:blipFill>
            <a:blip r:embed="rId11" cstate="print"/>
            <a:stretch>
              <a:fillRect/>
            </a:stretch>
          </a:blipFill>
        </p:spPr>
        <p:txBody>
          <a:bodyPr wrap="square" lIns="0" tIns="0" rIns="0" bIns="0" rtlCol="0"/>
          <a:lstStyle/>
          <a:p>
            <a:endParaRPr sz="2510"/>
          </a:p>
        </p:txBody>
      </p:sp>
      <p:sp>
        <p:nvSpPr>
          <p:cNvPr id="82" name="object 82"/>
          <p:cNvSpPr txBox="1"/>
          <p:nvPr/>
        </p:nvSpPr>
        <p:spPr>
          <a:xfrm>
            <a:off x="6550848" y="3625000"/>
            <a:ext cx="539376" cy="130732"/>
          </a:xfrm>
          <a:prstGeom prst="rect">
            <a:avLst/>
          </a:prstGeom>
        </p:spPr>
        <p:txBody>
          <a:bodyPr vert="horz" wrap="square" lIns="0" tIns="9961" rIns="0" bIns="0" rtlCol="0">
            <a:spAutoFit/>
          </a:bodyPr>
          <a:lstStyle/>
          <a:p>
            <a:pPr marL="9961">
              <a:spcBef>
                <a:spcPts val="78"/>
              </a:spcBef>
            </a:pPr>
            <a:r>
              <a:rPr sz="784" spc="12" dirty="0">
                <a:latin typeface="Times New Roman"/>
                <a:cs typeface="Times New Roman"/>
              </a:rPr>
              <a:t>Victory</a:t>
            </a:r>
            <a:r>
              <a:rPr sz="784" spc="-35" dirty="0">
                <a:latin typeface="Times New Roman"/>
                <a:cs typeface="Times New Roman"/>
              </a:rPr>
              <a:t> </a:t>
            </a:r>
            <a:r>
              <a:rPr sz="784" dirty="0">
                <a:latin typeface="Times New Roman"/>
                <a:cs typeface="Times New Roman"/>
              </a:rPr>
              <a:t>Day</a:t>
            </a:r>
            <a:endParaRPr sz="784">
              <a:latin typeface="Times New Roman"/>
              <a:cs typeface="Times New Roman"/>
            </a:endParaRPr>
          </a:p>
        </p:txBody>
      </p:sp>
      <p:sp>
        <p:nvSpPr>
          <p:cNvPr id="83" name="object 83"/>
          <p:cNvSpPr/>
          <p:nvPr/>
        </p:nvSpPr>
        <p:spPr>
          <a:xfrm>
            <a:off x="6088310" y="3776731"/>
            <a:ext cx="1448795" cy="1025961"/>
          </a:xfrm>
          <a:custGeom>
            <a:avLst/>
            <a:gdLst/>
            <a:ahLst/>
            <a:cxnLst/>
            <a:rect l="l" t="t" r="r" b="b"/>
            <a:pathLst>
              <a:path w="1847215" h="1308100">
                <a:moveTo>
                  <a:pt x="0" y="0"/>
                </a:moveTo>
                <a:lnTo>
                  <a:pt x="1847087" y="0"/>
                </a:lnTo>
                <a:lnTo>
                  <a:pt x="1847087" y="1307591"/>
                </a:lnTo>
                <a:lnTo>
                  <a:pt x="0" y="1307591"/>
                </a:lnTo>
                <a:lnTo>
                  <a:pt x="0" y="0"/>
                </a:lnTo>
                <a:close/>
              </a:path>
            </a:pathLst>
          </a:custGeom>
          <a:solidFill>
            <a:srgbClr val="000000">
              <a:alpha val="25000"/>
            </a:srgbClr>
          </a:solidFill>
        </p:spPr>
        <p:txBody>
          <a:bodyPr wrap="square" lIns="0" tIns="0" rIns="0" bIns="0" rtlCol="0"/>
          <a:lstStyle/>
          <a:p>
            <a:endParaRPr sz="2510"/>
          </a:p>
        </p:txBody>
      </p:sp>
      <p:sp>
        <p:nvSpPr>
          <p:cNvPr id="84" name="object 84"/>
          <p:cNvSpPr/>
          <p:nvPr/>
        </p:nvSpPr>
        <p:spPr>
          <a:xfrm>
            <a:off x="6148702" y="3837920"/>
            <a:ext cx="1327275" cy="903941"/>
          </a:xfrm>
          <a:custGeom>
            <a:avLst/>
            <a:gdLst/>
            <a:ahLst/>
            <a:cxnLst/>
            <a:rect l="l" t="t" r="r" b="b"/>
            <a:pathLst>
              <a:path w="1692275" h="1152525">
                <a:moveTo>
                  <a:pt x="0" y="1152004"/>
                </a:moveTo>
                <a:lnTo>
                  <a:pt x="1692148" y="1152004"/>
                </a:lnTo>
                <a:lnTo>
                  <a:pt x="1692148" y="0"/>
                </a:lnTo>
                <a:lnTo>
                  <a:pt x="0" y="0"/>
                </a:lnTo>
                <a:lnTo>
                  <a:pt x="0" y="1152004"/>
                </a:lnTo>
                <a:close/>
              </a:path>
            </a:pathLst>
          </a:custGeom>
          <a:solidFill>
            <a:srgbClr val="EDEAF5"/>
          </a:solidFill>
        </p:spPr>
        <p:txBody>
          <a:bodyPr wrap="square" lIns="0" tIns="0" rIns="0" bIns="0" rtlCol="0"/>
          <a:lstStyle/>
          <a:p>
            <a:endParaRPr sz="2510"/>
          </a:p>
        </p:txBody>
      </p:sp>
      <p:sp>
        <p:nvSpPr>
          <p:cNvPr id="85" name="object 85"/>
          <p:cNvSpPr/>
          <p:nvPr/>
        </p:nvSpPr>
        <p:spPr>
          <a:xfrm>
            <a:off x="6258749" y="3923255"/>
            <a:ext cx="1113503" cy="727136"/>
          </a:xfrm>
          <a:prstGeom prst="rect">
            <a:avLst/>
          </a:prstGeom>
          <a:blipFill>
            <a:blip r:embed="rId12" cstate="print"/>
            <a:stretch>
              <a:fillRect/>
            </a:stretch>
          </a:blipFill>
        </p:spPr>
        <p:txBody>
          <a:bodyPr wrap="square" lIns="0" tIns="0" rIns="0" bIns="0" rtlCol="0"/>
          <a:lstStyle/>
          <a:p>
            <a:endParaRPr sz="2510"/>
          </a:p>
        </p:txBody>
      </p:sp>
      <p:sp>
        <p:nvSpPr>
          <p:cNvPr id="86" name="object 86"/>
          <p:cNvSpPr txBox="1"/>
          <p:nvPr/>
        </p:nvSpPr>
        <p:spPr>
          <a:xfrm>
            <a:off x="5018889" y="4736188"/>
            <a:ext cx="3689475" cy="831303"/>
          </a:xfrm>
          <a:prstGeom prst="rect">
            <a:avLst/>
          </a:prstGeom>
        </p:spPr>
        <p:txBody>
          <a:bodyPr vert="horz" wrap="square" lIns="0" tIns="64247" rIns="0" bIns="0" rtlCol="0">
            <a:spAutoFit/>
          </a:bodyPr>
          <a:lstStyle/>
          <a:p>
            <a:pPr marR="83171" algn="ctr">
              <a:spcBef>
                <a:spcPts val="506"/>
              </a:spcBef>
            </a:pPr>
            <a:r>
              <a:rPr sz="784" spc="24" dirty="0">
                <a:latin typeface="Times New Roman"/>
                <a:cs typeface="Times New Roman"/>
              </a:rPr>
              <a:t>The </a:t>
            </a:r>
            <a:r>
              <a:rPr sz="784" spc="12" dirty="0">
                <a:latin typeface="Times New Roman"/>
                <a:cs typeface="Times New Roman"/>
              </a:rPr>
              <a:t>first </a:t>
            </a:r>
            <a:r>
              <a:rPr sz="784" spc="47" dirty="0">
                <a:latin typeface="Times New Roman"/>
                <a:cs typeface="Times New Roman"/>
              </a:rPr>
              <a:t>man </a:t>
            </a:r>
            <a:r>
              <a:rPr sz="784" spc="31" dirty="0">
                <a:latin typeface="Times New Roman"/>
                <a:cs typeface="Times New Roman"/>
              </a:rPr>
              <a:t>in</a:t>
            </a:r>
            <a:r>
              <a:rPr sz="784" spc="-4" dirty="0">
                <a:latin typeface="Times New Roman"/>
                <a:cs typeface="Times New Roman"/>
              </a:rPr>
              <a:t> </a:t>
            </a:r>
            <a:r>
              <a:rPr sz="784" spc="4" dirty="0">
                <a:latin typeface="Times New Roman"/>
                <a:cs typeface="Times New Roman"/>
              </a:rPr>
              <a:t>space</a:t>
            </a:r>
            <a:endParaRPr sz="784">
              <a:latin typeface="Times New Roman"/>
              <a:cs typeface="Times New Roman"/>
            </a:endParaRPr>
          </a:p>
          <a:p>
            <a:pPr marL="204691" marR="3984" indent="-195228" algn="just">
              <a:lnSpc>
                <a:spcPts val="894"/>
              </a:lnSpc>
              <a:spcBef>
                <a:spcPts val="580"/>
              </a:spcBef>
            </a:pPr>
            <a:r>
              <a:rPr sz="824" spc="86" dirty="0">
                <a:latin typeface="Calibri"/>
                <a:cs typeface="Calibri"/>
              </a:rPr>
              <a:t>7 </a:t>
            </a:r>
            <a:r>
              <a:rPr sz="824" spc="27" dirty="0">
                <a:latin typeface="Calibri"/>
                <a:cs typeface="Calibri"/>
              </a:rPr>
              <a:t>Misha </a:t>
            </a:r>
            <a:r>
              <a:rPr sz="824" spc="39" dirty="0">
                <a:latin typeface="Calibri"/>
                <a:cs typeface="Calibri"/>
              </a:rPr>
              <a:t>and </a:t>
            </a:r>
            <a:r>
              <a:rPr sz="824" spc="20" dirty="0">
                <a:latin typeface="Calibri"/>
                <a:cs typeface="Calibri"/>
              </a:rPr>
              <a:t>Robin </a:t>
            </a:r>
            <a:r>
              <a:rPr sz="824" spc="8" dirty="0">
                <a:latin typeface="Calibri"/>
                <a:cs typeface="Calibri"/>
              </a:rPr>
              <a:t>want </a:t>
            </a:r>
            <a:r>
              <a:rPr sz="824" spc="-8" dirty="0">
                <a:latin typeface="Calibri"/>
                <a:cs typeface="Calibri"/>
              </a:rPr>
              <a:t>to </a:t>
            </a:r>
            <a:r>
              <a:rPr sz="824" spc="-4" dirty="0">
                <a:latin typeface="Calibri"/>
                <a:cs typeface="Calibri"/>
              </a:rPr>
              <a:t>tell </a:t>
            </a:r>
            <a:r>
              <a:rPr sz="824" spc="31" dirty="0">
                <a:latin typeface="Calibri"/>
                <a:cs typeface="Calibri"/>
              </a:rPr>
              <a:t>each </a:t>
            </a:r>
            <a:r>
              <a:rPr sz="824" dirty="0">
                <a:latin typeface="Calibri"/>
                <a:cs typeface="Calibri"/>
              </a:rPr>
              <a:t>other </a:t>
            </a:r>
            <a:r>
              <a:rPr sz="824" spc="20" dirty="0">
                <a:latin typeface="Calibri"/>
                <a:cs typeface="Calibri"/>
              </a:rPr>
              <a:t>about </a:t>
            </a:r>
            <a:r>
              <a:rPr sz="824" spc="-8" dirty="0">
                <a:latin typeface="Calibri"/>
                <a:cs typeface="Calibri"/>
              </a:rPr>
              <a:t>the </a:t>
            </a:r>
            <a:r>
              <a:rPr sz="824" spc="12" dirty="0">
                <a:latin typeface="Calibri"/>
                <a:cs typeface="Calibri"/>
              </a:rPr>
              <a:t>greatest </a:t>
            </a:r>
            <a:r>
              <a:rPr sz="824" dirty="0">
                <a:latin typeface="Calibri"/>
                <a:cs typeface="Calibri"/>
              </a:rPr>
              <a:t>writers </a:t>
            </a:r>
            <a:r>
              <a:rPr sz="824" spc="12" dirty="0">
                <a:latin typeface="Calibri"/>
                <a:cs typeface="Calibri"/>
              </a:rPr>
              <a:t>of </a:t>
            </a:r>
            <a:r>
              <a:rPr sz="824" spc="-4" dirty="0">
                <a:latin typeface="Calibri"/>
                <a:cs typeface="Calibri"/>
              </a:rPr>
              <a:t>their  </a:t>
            </a:r>
            <a:r>
              <a:rPr sz="824" spc="8" dirty="0">
                <a:latin typeface="Calibri"/>
                <a:cs typeface="Calibri"/>
              </a:rPr>
              <a:t>countires. </a:t>
            </a:r>
            <a:r>
              <a:rPr sz="824" spc="43" dirty="0">
                <a:latin typeface="Calibri"/>
                <a:cs typeface="Calibri"/>
              </a:rPr>
              <a:t>Read </a:t>
            </a:r>
            <a:r>
              <a:rPr sz="824" spc="-4" dirty="0">
                <a:latin typeface="Calibri"/>
                <a:cs typeface="Calibri"/>
              </a:rPr>
              <a:t>the </a:t>
            </a:r>
            <a:r>
              <a:rPr sz="824" spc="12" dirty="0">
                <a:latin typeface="Calibri"/>
                <a:cs typeface="Calibri"/>
              </a:rPr>
              <a:t>information </a:t>
            </a:r>
            <a:r>
              <a:rPr sz="824" spc="20" dirty="0">
                <a:latin typeface="Calibri"/>
                <a:cs typeface="Calibri"/>
              </a:rPr>
              <a:t>about </a:t>
            </a:r>
            <a:r>
              <a:rPr sz="824" spc="4" dirty="0">
                <a:latin typeface="Calibri"/>
                <a:cs typeface="Calibri"/>
              </a:rPr>
              <a:t>Pushkin </a:t>
            </a:r>
            <a:r>
              <a:rPr sz="824" dirty="0">
                <a:latin typeface="Calibri"/>
                <a:cs typeface="Calibri"/>
              </a:rPr>
              <a:t>with </a:t>
            </a:r>
            <a:r>
              <a:rPr sz="824" spc="78" dirty="0">
                <a:latin typeface="Calibri"/>
                <a:cs typeface="Calibri"/>
              </a:rPr>
              <a:t>a </a:t>
            </a:r>
            <a:r>
              <a:rPr sz="824" spc="24" dirty="0">
                <a:latin typeface="Calibri"/>
                <a:cs typeface="Calibri"/>
              </a:rPr>
              <a:t>dictionary. </a:t>
            </a:r>
            <a:r>
              <a:rPr sz="824" spc="20" dirty="0">
                <a:latin typeface="Calibri"/>
                <a:cs typeface="Calibri"/>
              </a:rPr>
              <a:t>Find </a:t>
            </a:r>
            <a:r>
              <a:rPr sz="824" dirty="0">
                <a:latin typeface="Calibri"/>
                <a:cs typeface="Calibri"/>
              </a:rPr>
              <a:t>the  </a:t>
            </a:r>
            <a:r>
              <a:rPr sz="824" spc="20" dirty="0">
                <a:latin typeface="Calibri"/>
                <a:cs typeface="Calibri"/>
              </a:rPr>
              <a:t>English </a:t>
            </a:r>
            <a:r>
              <a:rPr sz="824" spc="12" dirty="0">
                <a:latin typeface="Calibri"/>
                <a:cs typeface="Calibri"/>
              </a:rPr>
              <a:t>equivalents for </a:t>
            </a:r>
            <a:r>
              <a:rPr sz="824" dirty="0">
                <a:latin typeface="Calibri"/>
                <a:cs typeface="Calibri"/>
              </a:rPr>
              <a:t>these  </a:t>
            </a:r>
            <a:r>
              <a:rPr sz="824" spc="12" dirty="0">
                <a:latin typeface="Calibri"/>
                <a:cs typeface="Calibri"/>
              </a:rPr>
              <a:t>Russian </a:t>
            </a:r>
            <a:r>
              <a:rPr sz="824" spc="20" dirty="0">
                <a:latin typeface="Calibri"/>
                <a:cs typeface="Calibri"/>
              </a:rPr>
              <a:t>words </a:t>
            </a:r>
            <a:r>
              <a:rPr sz="824" dirty="0">
                <a:latin typeface="Calibri"/>
                <a:cs typeface="Calibri"/>
              </a:rPr>
              <a:t>in  </a:t>
            </a:r>
            <a:r>
              <a:rPr sz="824" spc="-8" dirty="0">
                <a:latin typeface="Calibri"/>
                <a:cs typeface="Calibri"/>
              </a:rPr>
              <a:t>the</a:t>
            </a:r>
            <a:r>
              <a:rPr sz="824" spc="59" dirty="0">
                <a:latin typeface="Calibri"/>
                <a:cs typeface="Calibri"/>
              </a:rPr>
              <a:t> </a:t>
            </a:r>
            <a:r>
              <a:rPr sz="824" dirty="0">
                <a:latin typeface="Calibri"/>
                <a:cs typeface="Calibri"/>
              </a:rPr>
              <a:t>text.</a:t>
            </a:r>
            <a:endParaRPr sz="824">
              <a:latin typeface="Calibri"/>
              <a:cs typeface="Calibri"/>
            </a:endParaRPr>
          </a:p>
          <a:p>
            <a:pPr marL="365554">
              <a:spcBef>
                <a:spcPts val="725"/>
              </a:spcBef>
              <a:tabLst>
                <a:tab pos="702223" algn="l"/>
                <a:tab pos="1253543" algn="l"/>
                <a:tab pos="1664916" algn="l"/>
                <a:tab pos="2041925" algn="l"/>
                <a:tab pos="2572826" algn="l"/>
              </a:tabLst>
            </a:pPr>
            <a:r>
              <a:rPr sz="863" spc="20" dirty="0">
                <a:latin typeface="Times New Roman"/>
                <a:cs typeface="Times New Roman"/>
              </a:rPr>
              <a:t>поэт	</a:t>
            </a:r>
            <a:r>
              <a:rPr sz="863" spc="12" dirty="0">
                <a:latin typeface="Times New Roman"/>
                <a:cs typeface="Times New Roman"/>
              </a:rPr>
              <a:t>писатель	</a:t>
            </a:r>
            <a:r>
              <a:rPr sz="863" spc="20" dirty="0">
                <a:latin typeface="Times New Roman"/>
                <a:cs typeface="Times New Roman"/>
              </a:rPr>
              <a:t>лицей	знать	</a:t>
            </a:r>
            <a:r>
              <a:rPr sz="863" spc="24" dirty="0">
                <a:latin typeface="Times New Roman"/>
                <a:cs typeface="Times New Roman"/>
              </a:rPr>
              <a:t>знатный	</a:t>
            </a:r>
            <a:r>
              <a:rPr sz="863" spc="20" dirty="0">
                <a:latin typeface="Times New Roman"/>
                <a:cs typeface="Times New Roman"/>
              </a:rPr>
              <a:t>сказка</a:t>
            </a:r>
            <a:endParaRPr sz="863">
              <a:latin typeface="Times New Roman"/>
              <a:cs typeface="Times New Roman"/>
            </a:endParaRPr>
          </a:p>
        </p:txBody>
      </p:sp>
      <p:sp>
        <p:nvSpPr>
          <p:cNvPr id="87" name="object 87"/>
          <p:cNvSpPr/>
          <p:nvPr/>
        </p:nvSpPr>
        <p:spPr>
          <a:xfrm>
            <a:off x="4874130" y="2621738"/>
            <a:ext cx="1137024" cy="1308847"/>
          </a:xfrm>
          <a:custGeom>
            <a:avLst/>
            <a:gdLst/>
            <a:ahLst/>
            <a:cxnLst/>
            <a:rect l="l" t="t" r="r" b="b"/>
            <a:pathLst>
              <a:path w="1449704" h="1668780">
                <a:moveTo>
                  <a:pt x="0" y="0"/>
                </a:moveTo>
                <a:lnTo>
                  <a:pt x="1449324" y="0"/>
                </a:lnTo>
                <a:lnTo>
                  <a:pt x="1449324" y="1668779"/>
                </a:lnTo>
                <a:lnTo>
                  <a:pt x="0" y="1668779"/>
                </a:lnTo>
                <a:lnTo>
                  <a:pt x="0" y="0"/>
                </a:lnTo>
                <a:close/>
              </a:path>
            </a:pathLst>
          </a:custGeom>
          <a:solidFill>
            <a:srgbClr val="000000">
              <a:alpha val="25000"/>
            </a:srgbClr>
          </a:solidFill>
        </p:spPr>
        <p:txBody>
          <a:bodyPr wrap="square" lIns="0" tIns="0" rIns="0" bIns="0" rtlCol="0"/>
          <a:lstStyle/>
          <a:p>
            <a:endParaRPr sz="2510"/>
          </a:p>
        </p:txBody>
      </p:sp>
      <p:sp>
        <p:nvSpPr>
          <p:cNvPr id="88" name="object 88"/>
          <p:cNvSpPr/>
          <p:nvPr/>
        </p:nvSpPr>
        <p:spPr>
          <a:xfrm>
            <a:off x="4934533" y="2682937"/>
            <a:ext cx="1016498" cy="1186329"/>
          </a:xfrm>
          <a:custGeom>
            <a:avLst/>
            <a:gdLst/>
            <a:ahLst/>
            <a:cxnLst/>
            <a:rect l="l" t="t" r="r" b="b"/>
            <a:pathLst>
              <a:path w="1296034" h="1512570">
                <a:moveTo>
                  <a:pt x="0" y="1511998"/>
                </a:moveTo>
                <a:lnTo>
                  <a:pt x="1295996" y="1511998"/>
                </a:lnTo>
                <a:lnTo>
                  <a:pt x="1295996" y="0"/>
                </a:lnTo>
                <a:lnTo>
                  <a:pt x="0" y="0"/>
                </a:lnTo>
                <a:lnTo>
                  <a:pt x="0" y="1511998"/>
                </a:lnTo>
                <a:close/>
              </a:path>
            </a:pathLst>
          </a:custGeom>
          <a:solidFill>
            <a:srgbClr val="D5E7CE"/>
          </a:solidFill>
        </p:spPr>
        <p:txBody>
          <a:bodyPr wrap="square" lIns="0" tIns="0" rIns="0" bIns="0" rtlCol="0"/>
          <a:lstStyle/>
          <a:p>
            <a:endParaRPr sz="2510"/>
          </a:p>
        </p:txBody>
      </p:sp>
      <p:sp>
        <p:nvSpPr>
          <p:cNvPr id="89" name="object 89"/>
          <p:cNvSpPr/>
          <p:nvPr/>
        </p:nvSpPr>
        <p:spPr>
          <a:xfrm>
            <a:off x="5029508" y="2682928"/>
            <a:ext cx="838367" cy="1168319"/>
          </a:xfrm>
          <a:prstGeom prst="rect">
            <a:avLst/>
          </a:prstGeom>
          <a:blipFill>
            <a:blip r:embed="rId13" cstate="print"/>
            <a:stretch>
              <a:fillRect/>
            </a:stretch>
          </a:blipFill>
        </p:spPr>
        <p:txBody>
          <a:bodyPr wrap="square" lIns="0" tIns="0" rIns="0" bIns="0" rtlCol="0"/>
          <a:lstStyle/>
          <a:p>
            <a:endParaRPr sz="2510"/>
          </a:p>
        </p:txBody>
      </p:sp>
      <p:sp>
        <p:nvSpPr>
          <p:cNvPr id="90" name="object 90"/>
          <p:cNvSpPr txBox="1"/>
          <p:nvPr/>
        </p:nvSpPr>
        <p:spPr>
          <a:xfrm>
            <a:off x="4944400" y="3928582"/>
            <a:ext cx="995580" cy="130732"/>
          </a:xfrm>
          <a:prstGeom prst="rect">
            <a:avLst/>
          </a:prstGeom>
        </p:spPr>
        <p:txBody>
          <a:bodyPr vert="horz" wrap="square" lIns="0" tIns="9961" rIns="0" bIns="0" rtlCol="0">
            <a:spAutoFit/>
          </a:bodyPr>
          <a:lstStyle/>
          <a:p>
            <a:pPr marL="9961">
              <a:spcBef>
                <a:spcPts val="78"/>
              </a:spcBef>
            </a:pPr>
            <a:r>
              <a:rPr sz="784" spc="24" dirty="0">
                <a:solidFill>
                  <a:srgbClr val="252525"/>
                </a:solidFill>
                <a:latin typeface="Times New Roman"/>
                <a:cs typeface="Times New Roman"/>
              </a:rPr>
              <a:t>The </a:t>
            </a:r>
            <a:r>
              <a:rPr sz="784" spc="4" dirty="0">
                <a:solidFill>
                  <a:srgbClr val="252525"/>
                </a:solidFill>
                <a:latin typeface="Times New Roman"/>
                <a:cs typeface="Times New Roman"/>
              </a:rPr>
              <a:t>Battle </a:t>
            </a:r>
            <a:r>
              <a:rPr sz="784" dirty="0">
                <a:solidFill>
                  <a:srgbClr val="252525"/>
                </a:solidFill>
                <a:latin typeface="Times New Roman"/>
                <a:cs typeface="Times New Roman"/>
              </a:rPr>
              <a:t>of </a:t>
            </a:r>
            <a:r>
              <a:rPr sz="784" spc="8" dirty="0">
                <a:solidFill>
                  <a:srgbClr val="252525"/>
                </a:solidFill>
                <a:latin typeface="Times New Roman"/>
                <a:cs typeface="Times New Roman"/>
              </a:rPr>
              <a:t>Kulikovo</a:t>
            </a:r>
            <a:endParaRPr sz="784">
              <a:latin typeface="Times New Roman"/>
              <a:cs typeface="Times New Roman"/>
            </a:endParaRPr>
          </a:p>
        </p:txBody>
      </p:sp>
      <p:sp>
        <p:nvSpPr>
          <p:cNvPr id="92" name="object 92"/>
          <p:cNvSpPr txBox="1"/>
          <p:nvPr/>
        </p:nvSpPr>
        <p:spPr>
          <a:xfrm>
            <a:off x="89647" y="7597748"/>
            <a:ext cx="788894" cy="81508"/>
          </a:xfrm>
          <a:prstGeom prst="rect">
            <a:avLst/>
          </a:prstGeom>
        </p:spPr>
        <p:txBody>
          <a:bodyPr vert="horz" wrap="square" lIns="0" tIns="8965" rIns="0" bIns="0" rtlCol="0">
            <a:spAutoFit/>
          </a:bodyPr>
          <a:lstStyle/>
          <a:p>
            <a:pPr marL="9961">
              <a:spcBef>
                <a:spcPts val="71"/>
              </a:spcBef>
            </a:pPr>
            <a:r>
              <a:rPr sz="471" spc="-4" dirty="0">
                <a:latin typeface="Times New Roman"/>
                <a:cs typeface="Times New Roman"/>
              </a:rPr>
              <a:t>HEru5(4)SB2019.indb </a:t>
            </a:r>
            <a:r>
              <a:rPr sz="471" spc="24" dirty="0">
                <a:latin typeface="Times New Roman"/>
                <a:cs typeface="Times New Roman"/>
              </a:rPr>
              <a:t> </a:t>
            </a:r>
            <a:r>
              <a:rPr sz="471" spc="-8" dirty="0">
                <a:latin typeface="Times New Roman"/>
                <a:cs typeface="Times New Roman"/>
              </a:rPr>
              <a:t>150-151</a:t>
            </a:r>
            <a:endParaRPr sz="471">
              <a:latin typeface="Times New Roman"/>
              <a:cs typeface="Times New Roman"/>
            </a:endParaRPr>
          </a:p>
        </p:txBody>
      </p:sp>
      <p:sp>
        <p:nvSpPr>
          <p:cNvPr id="93" name="object 93"/>
          <p:cNvSpPr txBox="1">
            <a:spLocks noGrp="1"/>
          </p:cNvSpPr>
          <p:nvPr>
            <p:ph type="sldNum" sz="quarter" idx="7"/>
          </p:nvPr>
        </p:nvSpPr>
        <p:spPr>
          <a:xfrm>
            <a:off x="5139765" y="9690934"/>
            <a:ext cx="1673412" cy="81508"/>
          </a:xfrm>
          <a:prstGeom prst="rect">
            <a:avLst/>
          </a:prstGeom>
        </p:spPr>
        <p:txBody>
          <a:bodyPr vert="horz" wrap="square" lIns="0" tIns="8965" rIns="0" bIns="0" rtlCol="0" anchor="ctr">
            <a:spAutoFit/>
          </a:bodyPr>
          <a:lstStyle/>
          <a:p>
            <a:pPr marL="9961">
              <a:spcBef>
                <a:spcPts val="71"/>
              </a:spcBef>
            </a:pPr>
            <a:r>
              <a:rPr spc="-12" dirty="0"/>
              <a:t>09.01.2020 </a:t>
            </a:r>
            <a:r>
              <a:rPr spc="59" dirty="0"/>
              <a:t> </a:t>
            </a:r>
            <a:r>
              <a:rPr spc="-16" dirty="0"/>
              <a:t>10:57:28</a:t>
            </a:r>
          </a:p>
        </p:txBody>
      </p:sp>
      <p:sp>
        <p:nvSpPr>
          <p:cNvPr id="91" name="object 91"/>
          <p:cNvSpPr txBox="1"/>
          <p:nvPr/>
        </p:nvSpPr>
        <p:spPr>
          <a:xfrm>
            <a:off x="7525065" y="7115872"/>
            <a:ext cx="1181349" cy="124705"/>
          </a:xfrm>
          <a:prstGeom prst="rect">
            <a:avLst/>
          </a:prstGeom>
        </p:spPr>
        <p:txBody>
          <a:bodyPr vert="horz" wrap="square" lIns="0" tIns="9961" rIns="0" bIns="0" rtlCol="0">
            <a:spAutoFit/>
          </a:bodyPr>
          <a:lstStyle/>
          <a:p>
            <a:pPr marL="9961">
              <a:spcBef>
                <a:spcPts val="78"/>
              </a:spcBef>
              <a:tabLst>
                <a:tab pos="1017974" algn="l"/>
              </a:tabLst>
            </a:pPr>
            <a:r>
              <a:rPr sz="745" spc="24" dirty="0">
                <a:latin typeface="Calibri"/>
                <a:cs typeface="Calibri"/>
              </a:rPr>
              <a:t>U</a:t>
            </a:r>
            <a:r>
              <a:rPr sz="745" dirty="0">
                <a:latin typeface="Calibri"/>
                <a:cs typeface="Calibri"/>
              </a:rPr>
              <a:t>n</a:t>
            </a:r>
            <a:r>
              <a:rPr sz="745" spc="-8" dirty="0">
                <a:latin typeface="Calibri"/>
                <a:cs typeface="Calibri"/>
              </a:rPr>
              <a:t>i</a:t>
            </a:r>
            <a:r>
              <a:rPr sz="745" spc="-59" dirty="0">
                <a:latin typeface="Calibri"/>
                <a:cs typeface="Calibri"/>
              </a:rPr>
              <a:t>t</a:t>
            </a:r>
            <a:r>
              <a:rPr sz="745" spc="39" dirty="0">
                <a:latin typeface="Calibri"/>
                <a:cs typeface="Calibri"/>
              </a:rPr>
              <a:t> 6</a:t>
            </a:r>
            <a:r>
              <a:rPr sz="745" dirty="0">
                <a:latin typeface="Calibri"/>
                <a:cs typeface="Calibri"/>
              </a:rPr>
              <a:t> </a:t>
            </a:r>
            <a:r>
              <a:rPr sz="745" spc="39" dirty="0">
                <a:latin typeface="Calibri"/>
                <a:cs typeface="Calibri"/>
              </a:rPr>
              <a:t> </a:t>
            </a:r>
            <a:r>
              <a:rPr sz="745" spc="-8" dirty="0">
                <a:latin typeface="Calibri"/>
                <a:cs typeface="Calibri"/>
              </a:rPr>
              <a:t>L</a:t>
            </a:r>
            <a:r>
              <a:rPr sz="745" spc="31" dirty="0">
                <a:latin typeface="Calibri"/>
                <a:cs typeface="Calibri"/>
              </a:rPr>
              <a:t>e</a:t>
            </a:r>
            <a:r>
              <a:rPr sz="745" spc="12" dirty="0">
                <a:latin typeface="Calibri"/>
                <a:cs typeface="Calibri"/>
              </a:rPr>
              <a:t>s</a:t>
            </a:r>
            <a:r>
              <a:rPr sz="745" spc="4" dirty="0">
                <a:latin typeface="Calibri"/>
                <a:cs typeface="Calibri"/>
              </a:rPr>
              <a:t>s</a:t>
            </a:r>
            <a:r>
              <a:rPr sz="745" spc="39" dirty="0">
                <a:latin typeface="Calibri"/>
                <a:cs typeface="Calibri"/>
              </a:rPr>
              <a:t>o</a:t>
            </a:r>
            <a:r>
              <a:rPr sz="745" dirty="0">
                <a:latin typeface="Calibri"/>
                <a:cs typeface="Calibri"/>
              </a:rPr>
              <a:t>ns</a:t>
            </a:r>
            <a:r>
              <a:rPr sz="745" spc="39" dirty="0">
                <a:latin typeface="Calibri"/>
                <a:cs typeface="Calibri"/>
              </a:rPr>
              <a:t> </a:t>
            </a:r>
            <a:r>
              <a:rPr sz="745" spc="8" dirty="0">
                <a:latin typeface="Calibri"/>
                <a:cs typeface="Calibri"/>
              </a:rPr>
              <a:t>1</a:t>
            </a:r>
            <a:r>
              <a:rPr sz="745" spc="31" dirty="0">
                <a:latin typeface="Calibri"/>
                <a:cs typeface="Calibri"/>
              </a:rPr>
              <a:t>0</a:t>
            </a:r>
            <a:r>
              <a:rPr sz="745" spc="4" dirty="0">
                <a:latin typeface="Calibri"/>
                <a:cs typeface="Calibri"/>
              </a:rPr>
              <a:t>,</a:t>
            </a:r>
            <a:r>
              <a:rPr sz="745" spc="39" dirty="0">
                <a:latin typeface="Calibri"/>
                <a:cs typeface="Calibri"/>
              </a:rPr>
              <a:t> </a:t>
            </a:r>
            <a:r>
              <a:rPr sz="745" spc="-47" dirty="0">
                <a:latin typeface="Calibri"/>
                <a:cs typeface="Calibri"/>
              </a:rPr>
              <a:t>1</a:t>
            </a:r>
            <a:r>
              <a:rPr sz="745" spc="39" dirty="0">
                <a:latin typeface="Calibri"/>
                <a:cs typeface="Calibri"/>
              </a:rPr>
              <a:t>1</a:t>
            </a:r>
            <a:r>
              <a:rPr sz="745" dirty="0">
                <a:latin typeface="Calibri"/>
                <a:cs typeface="Calibri"/>
              </a:rPr>
              <a:t>	</a:t>
            </a:r>
            <a:r>
              <a:rPr sz="1059" spc="29" baseline="3086" dirty="0">
                <a:latin typeface="Calibri"/>
                <a:cs typeface="Calibri"/>
              </a:rPr>
              <a:t>1</a:t>
            </a:r>
            <a:r>
              <a:rPr sz="1059" spc="41" baseline="3086" dirty="0">
                <a:latin typeface="Calibri"/>
                <a:cs typeface="Calibri"/>
              </a:rPr>
              <a:t>5</a:t>
            </a:r>
            <a:r>
              <a:rPr sz="1059" spc="100" baseline="3086" dirty="0">
                <a:latin typeface="Calibri"/>
                <a:cs typeface="Calibri"/>
              </a:rPr>
              <a:t>1</a:t>
            </a:r>
            <a:endParaRPr sz="1059" baseline="3086">
              <a:latin typeface="Calibri"/>
              <a:cs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1917" y="7117013"/>
            <a:ext cx="175807" cy="118678"/>
          </a:xfrm>
          <a:prstGeom prst="rect">
            <a:avLst/>
          </a:prstGeom>
        </p:spPr>
        <p:txBody>
          <a:bodyPr vert="horz" wrap="square" lIns="0" tIns="9961" rIns="0" bIns="0" rtlCol="0">
            <a:spAutoFit/>
          </a:bodyPr>
          <a:lstStyle/>
          <a:p>
            <a:pPr marL="9961">
              <a:spcBef>
                <a:spcPts val="78"/>
              </a:spcBef>
            </a:pPr>
            <a:r>
              <a:rPr sz="706" spc="20" dirty="0">
                <a:latin typeface="Calibri"/>
                <a:cs typeface="Calibri"/>
              </a:rPr>
              <a:t>1</a:t>
            </a:r>
            <a:r>
              <a:rPr sz="706" spc="55" dirty="0">
                <a:latin typeface="Calibri"/>
                <a:cs typeface="Calibri"/>
              </a:rPr>
              <a:t>5</a:t>
            </a:r>
            <a:r>
              <a:rPr sz="706" spc="67" dirty="0">
                <a:latin typeface="Calibri"/>
                <a:cs typeface="Calibri"/>
              </a:rPr>
              <a:t>2</a:t>
            </a:r>
            <a:endParaRPr sz="706">
              <a:latin typeface="Calibri"/>
              <a:cs typeface="Calibri"/>
            </a:endParaRPr>
          </a:p>
        </p:txBody>
      </p:sp>
      <p:sp>
        <p:nvSpPr>
          <p:cNvPr id="3" name="object 3"/>
          <p:cNvSpPr/>
          <p:nvPr/>
        </p:nvSpPr>
        <p:spPr>
          <a:xfrm>
            <a:off x="518468" y="1752670"/>
            <a:ext cx="3751231" cy="1710765"/>
          </a:xfrm>
          <a:custGeom>
            <a:avLst/>
            <a:gdLst/>
            <a:ahLst/>
            <a:cxnLst/>
            <a:rect l="l" t="t" r="r" b="b"/>
            <a:pathLst>
              <a:path w="4782820" h="2181225">
                <a:moveTo>
                  <a:pt x="0" y="0"/>
                </a:moveTo>
                <a:lnTo>
                  <a:pt x="4782312" y="0"/>
                </a:lnTo>
                <a:lnTo>
                  <a:pt x="4782312" y="2180844"/>
                </a:lnTo>
                <a:lnTo>
                  <a:pt x="0" y="2180844"/>
                </a:lnTo>
                <a:lnTo>
                  <a:pt x="0" y="0"/>
                </a:lnTo>
                <a:close/>
              </a:path>
            </a:pathLst>
          </a:custGeom>
          <a:solidFill>
            <a:srgbClr val="000000">
              <a:alpha val="25000"/>
            </a:srgbClr>
          </a:solidFill>
        </p:spPr>
        <p:txBody>
          <a:bodyPr wrap="square" lIns="0" tIns="0" rIns="0" bIns="0" rtlCol="0"/>
          <a:lstStyle/>
          <a:p>
            <a:endParaRPr sz="2510"/>
          </a:p>
        </p:txBody>
      </p:sp>
      <p:sp>
        <p:nvSpPr>
          <p:cNvPr id="4" name="object 4"/>
          <p:cNvSpPr/>
          <p:nvPr/>
        </p:nvSpPr>
        <p:spPr>
          <a:xfrm>
            <a:off x="578861" y="1813859"/>
            <a:ext cx="3628216" cy="1586753"/>
          </a:xfrm>
          <a:custGeom>
            <a:avLst/>
            <a:gdLst/>
            <a:ahLst/>
            <a:cxnLst/>
            <a:rect l="l" t="t" r="r" b="b"/>
            <a:pathLst>
              <a:path w="4625975" h="2023110">
                <a:moveTo>
                  <a:pt x="0" y="2023071"/>
                </a:moveTo>
                <a:lnTo>
                  <a:pt x="4625949" y="2023071"/>
                </a:lnTo>
                <a:lnTo>
                  <a:pt x="4625949" y="0"/>
                </a:lnTo>
                <a:lnTo>
                  <a:pt x="0" y="0"/>
                </a:lnTo>
                <a:lnTo>
                  <a:pt x="0" y="2023071"/>
                </a:lnTo>
                <a:close/>
              </a:path>
            </a:pathLst>
          </a:custGeom>
          <a:solidFill>
            <a:srgbClr val="FFFFFF"/>
          </a:solidFill>
        </p:spPr>
        <p:txBody>
          <a:bodyPr wrap="square" lIns="0" tIns="0" rIns="0" bIns="0" rtlCol="0"/>
          <a:lstStyle/>
          <a:p>
            <a:endParaRPr sz="2510"/>
          </a:p>
        </p:txBody>
      </p:sp>
      <p:sp>
        <p:nvSpPr>
          <p:cNvPr id="5" name="object 5"/>
          <p:cNvSpPr/>
          <p:nvPr/>
        </p:nvSpPr>
        <p:spPr>
          <a:xfrm>
            <a:off x="391448" y="5092730"/>
            <a:ext cx="4045075" cy="2004608"/>
          </a:xfrm>
          <a:custGeom>
            <a:avLst/>
            <a:gdLst/>
            <a:ahLst/>
            <a:cxnLst/>
            <a:rect l="l" t="t" r="r" b="b"/>
            <a:pathLst>
              <a:path w="5157470" h="2555875">
                <a:moveTo>
                  <a:pt x="0" y="0"/>
                </a:moveTo>
                <a:lnTo>
                  <a:pt x="5157216" y="0"/>
                </a:lnTo>
                <a:lnTo>
                  <a:pt x="5157216" y="2555748"/>
                </a:lnTo>
                <a:lnTo>
                  <a:pt x="0" y="2555748"/>
                </a:lnTo>
                <a:lnTo>
                  <a:pt x="0" y="0"/>
                </a:lnTo>
                <a:close/>
              </a:path>
            </a:pathLst>
          </a:custGeom>
          <a:solidFill>
            <a:srgbClr val="000000">
              <a:alpha val="25000"/>
            </a:srgbClr>
          </a:solidFill>
        </p:spPr>
        <p:txBody>
          <a:bodyPr wrap="square" lIns="0" tIns="0" rIns="0" bIns="0" rtlCol="0"/>
          <a:lstStyle/>
          <a:p>
            <a:endParaRPr sz="2510"/>
          </a:p>
        </p:txBody>
      </p:sp>
      <p:sp>
        <p:nvSpPr>
          <p:cNvPr id="6" name="object 6"/>
          <p:cNvSpPr/>
          <p:nvPr/>
        </p:nvSpPr>
        <p:spPr>
          <a:xfrm>
            <a:off x="451851" y="5153919"/>
            <a:ext cx="3925047" cy="1883584"/>
          </a:xfrm>
          <a:custGeom>
            <a:avLst/>
            <a:gdLst/>
            <a:ahLst/>
            <a:cxnLst/>
            <a:rect l="l" t="t" r="r" b="b"/>
            <a:pathLst>
              <a:path w="5004435" h="2401570">
                <a:moveTo>
                  <a:pt x="0" y="2401443"/>
                </a:moveTo>
                <a:lnTo>
                  <a:pt x="5003901" y="2401443"/>
                </a:lnTo>
                <a:lnTo>
                  <a:pt x="5003901" y="0"/>
                </a:lnTo>
                <a:lnTo>
                  <a:pt x="0" y="0"/>
                </a:lnTo>
                <a:lnTo>
                  <a:pt x="0" y="2401443"/>
                </a:lnTo>
                <a:close/>
              </a:path>
            </a:pathLst>
          </a:custGeom>
          <a:solidFill>
            <a:srgbClr val="FFFFFF"/>
          </a:solidFill>
        </p:spPr>
        <p:txBody>
          <a:bodyPr wrap="square" lIns="0" tIns="0" rIns="0" bIns="0" rtlCol="0"/>
          <a:lstStyle/>
          <a:p>
            <a:endParaRPr sz="2510"/>
          </a:p>
        </p:txBody>
      </p:sp>
      <p:sp>
        <p:nvSpPr>
          <p:cNvPr id="7" name="object 7"/>
          <p:cNvSpPr txBox="1"/>
          <p:nvPr/>
        </p:nvSpPr>
        <p:spPr>
          <a:xfrm>
            <a:off x="578861" y="1813859"/>
            <a:ext cx="3628216" cy="1503175"/>
          </a:xfrm>
          <a:prstGeom prst="rect">
            <a:avLst/>
          </a:prstGeom>
        </p:spPr>
        <p:txBody>
          <a:bodyPr vert="horz" wrap="square" lIns="0" tIns="91638" rIns="0" bIns="0" rtlCol="0">
            <a:spAutoFit/>
          </a:bodyPr>
          <a:lstStyle/>
          <a:p>
            <a:pPr marL="668356" marR="130484" indent="112555" algn="just">
              <a:lnSpc>
                <a:spcPts val="957"/>
              </a:lnSpc>
              <a:spcBef>
                <a:spcPts val="721"/>
              </a:spcBef>
            </a:pPr>
            <a:r>
              <a:rPr sz="863" spc="39" dirty="0">
                <a:latin typeface="Times New Roman"/>
                <a:cs typeface="Times New Roman"/>
              </a:rPr>
              <a:t>In </a:t>
            </a:r>
            <a:r>
              <a:rPr sz="863" spc="-35" dirty="0">
                <a:latin typeface="Times New Roman"/>
                <a:cs typeface="Times New Roman"/>
              </a:rPr>
              <a:t>1811 </a:t>
            </a:r>
            <a:r>
              <a:rPr sz="863" spc="27" dirty="0">
                <a:latin typeface="Times New Roman"/>
                <a:cs typeface="Times New Roman"/>
              </a:rPr>
              <a:t>Pushkin </a:t>
            </a:r>
            <a:r>
              <a:rPr sz="863" spc="4" dirty="0">
                <a:latin typeface="Times New Roman"/>
                <a:cs typeface="Times New Roman"/>
              </a:rPr>
              <a:t>went </a:t>
            </a:r>
            <a:r>
              <a:rPr sz="863" spc="20" dirty="0">
                <a:latin typeface="Times New Roman"/>
                <a:cs typeface="Times New Roman"/>
              </a:rPr>
              <a:t>to </a:t>
            </a:r>
            <a:r>
              <a:rPr sz="863" spc="4" dirty="0">
                <a:latin typeface="Times New Roman"/>
                <a:cs typeface="Times New Roman"/>
              </a:rPr>
              <a:t>a </a:t>
            </a:r>
            <a:r>
              <a:rPr sz="863" dirty="0">
                <a:latin typeface="Times New Roman"/>
                <a:cs typeface="Times New Roman"/>
              </a:rPr>
              <a:t>special </a:t>
            </a:r>
            <a:r>
              <a:rPr sz="863" spc="4" dirty="0">
                <a:latin typeface="Times New Roman"/>
                <a:cs typeface="Times New Roman"/>
              </a:rPr>
              <a:t>school </a:t>
            </a:r>
            <a:r>
              <a:rPr sz="863" dirty="0">
                <a:latin typeface="Times New Roman"/>
                <a:cs typeface="Times New Roman"/>
              </a:rPr>
              <a:t>for </a:t>
            </a:r>
            <a:r>
              <a:rPr sz="863" spc="20" dirty="0">
                <a:latin typeface="Times New Roman"/>
                <a:cs typeface="Times New Roman"/>
              </a:rPr>
              <a:t>children </a:t>
            </a:r>
            <a:r>
              <a:rPr sz="863" spc="-4" dirty="0">
                <a:latin typeface="Times New Roman"/>
                <a:cs typeface="Times New Roman"/>
              </a:rPr>
              <a:t>of</a:t>
            </a:r>
            <a:r>
              <a:rPr sz="863" spc="-110" dirty="0">
                <a:latin typeface="Times New Roman"/>
                <a:cs typeface="Times New Roman"/>
              </a:rPr>
              <a:t> </a:t>
            </a:r>
            <a:r>
              <a:rPr sz="863" spc="24" dirty="0">
                <a:latin typeface="Times New Roman"/>
                <a:cs typeface="Times New Roman"/>
              </a:rPr>
              <a:t>the  </a:t>
            </a:r>
            <a:r>
              <a:rPr sz="863" dirty="0">
                <a:latin typeface="Times New Roman"/>
                <a:cs typeface="Times New Roman"/>
              </a:rPr>
              <a:t>nobility,</a:t>
            </a:r>
            <a:r>
              <a:rPr sz="863" spc="-24" dirty="0">
                <a:latin typeface="Times New Roman"/>
                <a:cs typeface="Times New Roman"/>
              </a:rPr>
              <a:t> </a:t>
            </a:r>
            <a:r>
              <a:rPr sz="863" spc="24" dirty="0">
                <a:latin typeface="Times New Roman"/>
                <a:cs typeface="Times New Roman"/>
              </a:rPr>
              <a:t>the</a:t>
            </a:r>
            <a:r>
              <a:rPr sz="863" spc="-24" dirty="0">
                <a:latin typeface="Times New Roman"/>
                <a:cs typeface="Times New Roman"/>
              </a:rPr>
              <a:t> </a:t>
            </a:r>
            <a:r>
              <a:rPr sz="863" spc="20" dirty="0">
                <a:latin typeface="Times New Roman"/>
                <a:cs typeface="Times New Roman"/>
              </a:rPr>
              <a:t>Imperial</a:t>
            </a:r>
            <a:r>
              <a:rPr sz="863" spc="-24" dirty="0">
                <a:latin typeface="Times New Roman"/>
                <a:cs typeface="Times New Roman"/>
              </a:rPr>
              <a:t> </a:t>
            </a:r>
            <a:r>
              <a:rPr sz="863" spc="-4" dirty="0">
                <a:latin typeface="Times New Roman"/>
                <a:cs typeface="Times New Roman"/>
              </a:rPr>
              <a:t>Lyceum.</a:t>
            </a:r>
            <a:r>
              <a:rPr sz="863" spc="-24" dirty="0">
                <a:latin typeface="Times New Roman"/>
                <a:cs typeface="Times New Roman"/>
              </a:rPr>
              <a:t> </a:t>
            </a:r>
            <a:r>
              <a:rPr sz="863" spc="20" dirty="0">
                <a:latin typeface="Times New Roman"/>
                <a:cs typeface="Times New Roman"/>
              </a:rPr>
              <a:t>He</a:t>
            </a:r>
            <a:r>
              <a:rPr sz="863" spc="-24" dirty="0">
                <a:latin typeface="Times New Roman"/>
                <a:cs typeface="Times New Roman"/>
              </a:rPr>
              <a:t> </a:t>
            </a:r>
            <a:r>
              <a:rPr sz="863" dirty="0">
                <a:latin typeface="Times New Roman"/>
                <a:cs typeface="Times New Roman"/>
              </a:rPr>
              <a:t>was</a:t>
            </a:r>
            <a:r>
              <a:rPr sz="863" spc="-24" dirty="0">
                <a:latin typeface="Times New Roman"/>
                <a:cs typeface="Times New Roman"/>
              </a:rPr>
              <a:t> </a:t>
            </a:r>
            <a:r>
              <a:rPr sz="863" spc="27" dirty="0">
                <a:latin typeface="Times New Roman"/>
                <a:cs typeface="Times New Roman"/>
              </a:rPr>
              <a:t>not</a:t>
            </a:r>
            <a:r>
              <a:rPr sz="863" spc="-24" dirty="0">
                <a:latin typeface="Times New Roman"/>
                <a:cs typeface="Times New Roman"/>
              </a:rPr>
              <a:t> </a:t>
            </a:r>
            <a:r>
              <a:rPr sz="863" spc="4" dirty="0">
                <a:latin typeface="Times New Roman"/>
                <a:cs typeface="Times New Roman"/>
              </a:rPr>
              <a:t>a</a:t>
            </a:r>
            <a:r>
              <a:rPr sz="863" spc="-24" dirty="0">
                <a:latin typeface="Times New Roman"/>
                <a:cs typeface="Times New Roman"/>
              </a:rPr>
              <a:t> </a:t>
            </a:r>
            <a:r>
              <a:rPr sz="863" dirty="0">
                <a:latin typeface="Times New Roman"/>
                <a:cs typeface="Times New Roman"/>
              </a:rPr>
              <a:t>very</a:t>
            </a:r>
            <a:r>
              <a:rPr sz="863" spc="-24" dirty="0">
                <a:latin typeface="Times New Roman"/>
                <a:cs typeface="Times New Roman"/>
              </a:rPr>
              <a:t> </a:t>
            </a:r>
            <a:r>
              <a:rPr sz="863" spc="12" dirty="0">
                <a:latin typeface="Times New Roman"/>
                <a:cs typeface="Times New Roman"/>
              </a:rPr>
              <a:t>good</a:t>
            </a:r>
            <a:r>
              <a:rPr sz="863" spc="-24" dirty="0">
                <a:latin typeface="Times New Roman"/>
                <a:cs typeface="Times New Roman"/>
              </a:rPr>
              <a:t> </a:t>
            </a:r>
            <a:r>
              <a:rPr sz="863" spc="20" dirty="0">
                <a:latin typeface="Times New Roman"/>
                <a:cs typeface="Times New Roman"/>
              </a:rPr>
              <a:t>student  </a:t>
            </a:r>
            <a:r>
              <a:rPr sz="863" spc="39" dirty="0">
                <a:latin typeface="Times New Roman"/>
                <a:cs typeface="Times New Roman"/>
              </a:rPr>
              <a:t>and </a:t>
            </a:r>
            <a:r>
              <a:rPr sz="863" spc="27" dirty="0">
                <a:latin typeface="Times New Roman"/>
                <a:cs typeface="Times New Roman"/>
              </a:rPr>
              <a:t>had </a:t>
            </a:r>
            <a:r>
              <a:rPr sz="863" spc="20" dirty="0">
                <a:latin typeface="Times New Roman"/>
                <a:cs typeface="Times New Roman"/>
              </a:rPr>
              <a:t>bad </a:t>
            </a:r>
            <a:r>
              <a:rPr sz="863" spc="24" dirty="0">
                <a:latin typeface="Times New Roman"/>
                <a:cs typeface="Times New Roman"/>
              </a:rPr>
              <a:t>marks </a:t>
            </a:r>
            <a:r>
              <a:rPr sz="863" spc="27" dirty="0">
                <a:latin typeface="Times New Roman"/>
                <a:cs typeface="Times New Roman"/>
              </a:rPr>
              <a:t>in </a:t>
            </a:r>
            <a:r>
              <a:rPr sz="863" spc="20" dirty="0">
                <a:latin typeface="Times New Roman"/>
                <a:cs typeface="Times New Roman"/>
              </a:rPr>
              <a:t>most </a:t>
            </a:r>
            <a:r>
              <a:rPr sz="863" dirty="0">
                <a:latin typeface="Times New Roman"/>
                <a:cs typeface="Times New Roman"/>
              </a:rPr>
              <a:t>subjects, </a:t>
            </a:r>
            <a:r>
              <a:rPr sz="863" spc="20" dirty="0">
                <a:latin typeface="Times New Roman"/>
                <a:cs typeface="Times New Roman"/>
              </a:rPr>
              <a:t>but </a:t>
            </a:r>
            <a:r>
              <a:rPr sz="863" spc="12" dirty="0">
                <a:latin typeface="Times New Roman"/>
                <a:cs typeface="Times New Roman"/>
              </a:rPr>
              <a:t>he </a:t>
            </a:r>
            <a:r>
              <a:rPr sz="863" dirty="0">
                <a:latin typeface="Times New Roman"/>
                <a:cs typeface="Times New Roman"/>
              </a:rPr>
              <a:t>was </a:t>
            </a:r>
            <a:r>
              <a:rPr sz="863" spc="20" dirty="0">
                <a:latin typeface="Times New Roman"/>
                <a:cs typeface="Times New Roman"/>
              </a:rPr>
              <a:t>brilliant </a:t>
            </a:r>
            <a:r>
              <a:rPr sz="863" spc="12" dirty="0">
                <a:latin typeface="Times New Roman"/>
                <a:cs typeface="Times New Roman"/>
              </a:rPr>
              <a:t>at  </a:t>
            </a:r>
            <a:r>
              <a:rPr sz="863" spc="20" dirty="0">
                <a:latin typeface="Times New Roman"/>
                <a:cs typeface="Times New Roman"/>
              </a:rPr>
              <a:t>French </a:t>
            </a:r>
            <a:r>
              <a:rPr sz="863" spc="39" dirty="0">
                <a:latin typeface="Times New Roman"/>
                <a:cs typeface="Times New Roman"/>
              </a:rPr>
              <a:t>and </a:t>
            </a:r>
            <a:r>
              <a:rPr sz="863" spc="20" dirty="0">
                <a:latin typeface="Times New Roman"/>
                <a:cs typeface="Times New Roman"/>
              </a:rPr>
              <a:t>Russian literature. </a:t>
            </a:r>
            <a:r>
              <a:rPr sz="863" spc="39" dirty="0">
                <a:latin typeface="Times New Roman"/>
                <a:cs typeface="Times New Roman"/>
              </a:rPr>
              <a:t>Pushkin </a:t>
            </a:r>
            <a:r>
              <a:rPr sz="863" spc="20" dirty="0">
                <a:latin typeface="Times New Roman"/>
                <a:cs typeface="Times New Roman"/>
              </a:rPr>
              <a:t>published his first  </a:t>
            </a:r>
            <a:r>
              <a:rPr sz="863" spc="24" dirty="0">
                <a:latin typeface="Times New Roman"/>
                <a:cs typeface="Times New Roman"/>
              </a:rPr>
              <a:t>poem </a:t>
            </a:r>
            <a:r>
              <a:rPr sz="863" spc="20" dirty="0">
                <a:latin typeface="Times New Roman"/>
                <a:cs typeface="Times New Roman"/>
              </a:rPr>
              <a:t>when </a:t>
            </a:r>
            <a:r>
              <a:rPr sz="863" spc="12" dirty="0">
                <a:latin typeface="Times New Roman"/>
                <a:cs typeface="Times New Roman"/>
              </a:rPr>
              <a:t>he </a:t>
            </a:r>
            <a:r>
              <a:rPr sz="863" dirty="0">
                <a:latin typeface="Times New Roman"/>
                <a:cs typeface="Times New Roman"/>
              </a:rPr>
              <a:t>was </a:t>
            </a:r>
            <a:r>
              <a:rPr sz="863" spc="-20" dirty="0">
                <a:latin typeface="Times New Roman"/>
                <a:cs typeface="Times New Roman"/>
              </a:rPr>
              <a:t>15. </a:t>
            </a:r>
            <a:r>
              <a:rPr sz="863" dirty="0">
                <a:latin typeface="Times New Roman"/>
                <a:cs typeface="Times New Roman"/>
              </a:rPr>
              <a:t>At </a:t>
            </a:r>
            <a:r>
              <a:rPr sz="863" spc="24" dirty="0">
                <a:latin typeface="Times New Roman"/>
                <a:cs typeface="Times New Roman"/>
              </a:rPr>
              <a:t>the </a:t>
            </a:r>
            <a:r>
              <a:rPr sz="863" spc="-4" dirty="0">
                <a:latin typeface="Times New Roman"/>
                <a:cs typeface="Times New Roman"/>
              </a:rPr>
              <a:t>Lyceum </a:t>
            </a:r>
            <a:r>
              <a:rPr sz="863" spc="27" dirty="0">
                <a:latin typeface="Times New Roman"/>
                <a:cs typeface="Times New Roman"/>
              </a:rPr>
              <a:t>Pushkin </a:t>
            </a:r>
            <a:r>
              <a:rPr sz="863" spc="24" dirty="0">
                <a:latin typeface="Times New Roman"/>
                <a:cs typeface="Times New Roman"/>
              </a:rPr>
              <a:t>met </a:t>
            </a:r>
            <a:r>
              <a:rPr sz="863" spc="12" dirty="0">
                <a:latin typeface="Times New Roman"/>
                <a:cs typeface="Times New Roman"/>
              </a:rPr>
              <a:t>his </a:t>
            </a:r>
            <a:r>
              <a:rPr sz="863" spc="8" dirty="0">
                <a:latin typeface="Times New Roman"/>
                <a:cs typeface="Times New Roman"/>
              </a:rPr>
              <a:t>best  </a:t>
            </a:r>
            <a:r>
              <a:rPr sz="863" spc="12" dirty="0">
                <a:latin typeface="Times New Roman"/>
                <a:cs typeface="Times New Roman"/>
              </a:rPr>
              <a:t>friends Ivan </a:t>
            </a:r>
            <a:r>
              <a:rPr sz="863" spc="24" dirty="0">
                <a:latin typeface="Times New Roman"/>
                <a:cs typeface="Times New Roman"/>
              </a:rPr>
              <a:t>Pushchin </a:t>
            </a:r>
            <a:r>
              <a:rPr sz="863" spc="39" dirty="0">
                <a:latin typeface="Times New Roman"/>
                <a:cs typeface="Times New Roman"/>
              </a:rPr>
              <a:t>and </a:t>
            </a:r>
            <a:r>
              <a:rPr sz="863" spc="24" dirty="0">
                <a:latin typeface="Times New Roman"/>
                <a:cs typeface="Times New Roman"/>
              </a:rPr>
              <a:t>Anton </a:t>
            </a:r>
            <a:r>
              <a:rPr sz="863" spc="-4" dirty="0">
                <a:latin typeface="Times New Roman"/>
                <a:cs typeface="Times New Roman"/>
              </a:rPr>
              <a:t>Delvig. </a:t>
            </a:r>
            <a:r>
              <a:rPr sz="863" spc="8" dirty="0">
                <a:latin typeface="Times New Roman"/>
                <a:cs typeface="Times New Roman"/>
              </a:rPr>
              <a:t>They </a:t>
            </a:r>
            <a:r>
              <a:rPr sz="863" dirty="0">
                <a:latin typeface="Times New Roman"/>
                <a:cs typeface="Times New Roman"/>
              </a:rPr>
              <a:t>were </a:t>
            </a:r>
            <a:r>
              <a:rPr sz="863" spc="12" dirty="0">
                <a:latin typeface="Times New Roman"/>
                <a:cs typeface="Times New Roman"/>
              </a:rPr>
              <a:t>friends  </a:t>
            </a:r>
            <a:r>
              <a:rPr sz="863" dirty="0">
                <a:latin typeface="Times New Roman"/>
                <a:cs typeface="Times New Roman"/>
              </a:rPr>
              <a:t>for</a:t>
            </a:r>
            <a:r>
              <a:rPr sz="863" spc="-24" dirty="0">
                <a:latin typeface="Times New Roman"/>
                <a:cs typeface="Times New Roman"/>
              </a:rPr>
              <a:t> </a:t>
            </a:r>
            <a:r>
              <a:rPr sz="863" spc="-12" dirty="0">
                <a:latin typeface="Times New Roman"/>
                <a:cs typeface="Times New Roman"/>
              </a:rPr>
              <a:t>life.</a:t>
            </a:r>
            <a:endParaRPr sz="863">
              <a:latin typeface="Times New Roman"/>
              <a:cs typeface="Times New Roman"/>
            </a:endParaRPr>
          </a:p>
          <a:p>
            <a:pPr marL="780912">
              <a:lnSpc>
                <a:spcPts val="898"/>
              </a:lnSpc>
            </a:pPr>
            <a:r>
              <a:rPr sz="863" dirty="0">
                <a:latin typeface="Times New Roman"/>
                <a:cs typeface="Times New Roman"/>
              </a:rPr>
              <a:t>Pushkin’s </a:t>
            </a:r>
            <a:r>
              <a:rPr sz="863" spc="20" dirty="0">
                <a:latin typeface="Times New Roman"/>
                <a:cs typeface="Times New Roman"/>
              </a:rPr>
              <a:t>most famous </a:t>
            </a:r>
            <a:r>
              <a:rPr sz="863" spc="8" dirty="0">
                <a:latin typeface="Times New Roman"/>
                <a:cs typeface="Times New Roman"/>
              </a:rPr>
              <a:t>works </a:t>
            </a:r>
            <a:r>
              <a:rPr sz="863" dirty="0">
                <a:latin typeface="Times New Roman"/>
                <a:cs typeface="Times New Roman"/>
              </a:rPr>
              <a:t>are: </a:t>
            </a:r>
            <a:r>
              <a:rPr sz="863" i="1" spc="24" dirty="0">
                <a:latin typeface="Palatino Linotype"/>
                <a:cs typeface="Palatino Linotype"/>
              </a:rPr>
              <a:t>The </a:t>
            </a:r>
            <a:r>
              <a:rPr sz="863" i="1" spc="-8" dirty="0">
                <a:latin typeface="Palatino Linotype"/>
                <a:cs typeface="Palatino Linotype"/>
              </a:rPr>
              <a:t>Captain’s </a:t>
            </a:r>
            <a:r>
              <a:rPr sz="863" i="1" dirty="0">
                <a:latin typeface="Palatino Linotype"/>
                <a:cs typeface="Palatino Linotype"/>
              </a:rPr>
              <a:t> Daughter</a:t>
            </a:r>
            <a:endParaRPr sz="863">
              <a:latin typeface="Palatino Linotype"/>
              <a:cs typeface="Palatino Linotype"/>
            </a:endParaRPr>
          </a:p>
          <a:p>
            <a:pPr marL="668356">
              <a:lnSpc>
                <a:spcPts val="957"/>
              </a:lnSpc>
            </a:pPr>
            <a:r>
              <a:rPr sz="863" spc="39" dirty="0">
                <a:latin typeface="Times New Roman"/>
                <a:cs typeface="Times New Roman"/>
              </a:rPr>
              <a:t>and </a:t>
            </a:r>
            <a:r>
              <a:rPr sz="863" i="1" spc="24" dirty="0">
                <a:latin typeface="Palatino Linotype"/>
                <a:cs typeface="Palatino Linotype"/>
              </a:rPr>
              <a:t>The </a:t>
            </a:r>
            <a:r>
              <a:rPr sz="863" i="1" spc="4" dirty="0">
                <a:latin typeface="Palatino Linotype"/>
                <a:cs typeface="Palatino Linotype"/>
              </a:rPr>
              <a:t>Belkin</a:t>
            </a:r>
            <a:r>
              <a:rPr sz="863" i="1" spc="-12" dirty="0">
                <a:latin typeface="Palatino Linotype"/>
                <a:cs typeface="Palatino Linotype"/>
              </a:rPr>
              <a:t> </a:t>
            </a:r>
            <a:r>
              <a:rPr sz="863" i="1" spc="-4" dirty="0">
                <a:latin typeface="Palatino Linotype"/>
                <a:cs typeface="Palatino Linotype"/>
              </a:rPr>
              <a:t>Tales</a:t>
            </a:r>
            <a:r>
              <a:rPr sz="863" spc="-4" dirty="0">
                <a:latin typeface="Times New Roman"/>
                <a:cs typeface="Times New Roman"/>
              </a:rPr>
              <a:t>.</a:t>
            </a:r>
            <a:endParaRPr sz="863">
              <a:latin typeface="Times New Roman"/>
              <a:cs typeface="Times New Roman"/>
            </a:endParaRPr>
          </a:p>
          <a:p>
            <a:pPr marL="668356" marR="130484" indent="112555" algn="just">
              <a:lnSpc>
                <a:spcPts val="957"/>
              </a:lnSpc>
              <a:spcBef>
                <a:spcPts val="55"/>
              </a:spcBef>
            </a:pPr>
            <a:r>
              <a:rPr sz="863" spc="31" dirty="0">
                <a:latin typeface="Times New Roman"/>
                <a:cs typeface="Times New Roman"/>
              </a:rPr>
              <a:t>Pushkin </a:t>
            </a:r>
            <a:r>
              <a:rPr sz="863" spc="20" dirty="0">
                <a:latin typeface="Times New Roman"/>
                <a:cs typeface="Times New Roman"/>
              </a:rPr>
              <a:t>died when </a:t>
            </a:r>
            <a:r>
              <a:rPr sz="863" spc="12" dirty="0">
                <a:latin typeface="Times New Roman"/>
                <a:cs typeface="Times New Roman"/>
              </a:rPr>
              <a:t>he </a:t>
            </a:r>
            <a:r>
              <a:rPr sz="863" dirty="0">
                <a:latin typeface="Times New Roman"/>
                <a:cs typeface="Times New Roman"/>
              </a:rPr>
              <a:t>was </a:t>
            </a:r>
            <a:r>
              <a:rPr sz="863" spc="8" dirty="0">
                <a:latin typeface="Times New Roman"/>
                <a:cs typeface="Times New Roman"/>
              </a:rPr>
              <a:t>only </a:t>
            </a:r>
            <a:r>
              <a:rPr sz="863" spc="-16" dirty="0">
                <a:latin typeface="Times New Roman"/>
                <a:cs typeface="Times New Roman"/>
              </a:rPr>
              <a:t>37 </a:t>
            </a:r>
            <a:r>
              <a:rPr sz="863" spc="31" dirty="0">
                <a:latin typeface="Times New Roman"/>
                <a:cs typeface="Times New Roman"/>
              </a:rPr>
              <a:t>in </a:t>
            </a:r>
            <a:r>
              <a:rPr sz="863" spc="-24" dirty="0">
                <a:latin typeface="Times New Roman"/>
                <a:cs typeface="Times New Roman"/>
              </a:rPr>
              <a:t>1837 </a:t>
            </a:r>
            <a:r>
              <a:rPr sz="863" spc="20" dirty="0">
                <a:latin typeface="Times New Roman"/>
                <a:cs typeface="Times New Roman"/>
              </a:rPr>
              <a:t>after </a:t>
            </a:r>
            <a:r>
              <a:rPr sz="863" spc="12" dirty="0">
                <a:latin typeface="Times New Roman"/>
                <a:cs typeface="Times New Roman"/>
              </a:rPr>
              <a:t>his </a:t>
            </a:r>
            <a:r>
              <a:rPr sz="863" spc="8" dirty="0">
                <a:latin typeface="Times New Roman"/>
                <a:cs typeface="Times New Roman"/>
              </a:rPr>
              <a:t>duel  </a:t>
            </a:r>
            <a:r>
              <a:rPr sz="863" spc="20" dirty="0">
                <a:latin typeface="Times New Roman"/>
                <a:cs typeface="Times New Roman"/>
              </a:rPr>
              <a:t>with </a:t>
            </a:r>
            <a:r>
              <a:rPr sz="863" spc="4" dirty="0">
                <a:latin typeface="Times New Roman"/>
                <a:cs typeface="Times New Roman"/>
              </a:rPr>
              <a:t>a </a:t>
            </a:r>
            <a:r>
              <a:rPr sz="863" spc="12" dirty="0">
                <a:latin typeface="Times New Roman"/>
                <a:cs typeface="Times New Roman"/>
              </a:rPr>
              <a:t>French </a:t>
            </a:r>
            <a:r>
              <a:rPr sz="863" spc="20" dirty="0">
                <a:latin typeface="Times New Roman"/>
                <a:cs typeface="Times New Roman"/>
              </a:rPr>
              <a:t>aristocrat</a:t>
            </a:r>
            <a:r>
              <a:rPr sz="863" spc="39" dirty="0">
                <a:latin typeface="Times New Roman"/>
                <a:cs typeface="Times New Roman"/>
              </a:rPr>
              <a:t> </a:t>
            </a:r>
            <a:r>
              <a:rPr sz="863" spc="-4" dirty="0">
                <a:latin typeface="Times New Roman"/>
                <a:cs typeface="Times New Roman"/>
              </a:rPr>
              <a:t>D’Anthès.</a:t>
            </a:r>
            <a:endParaRPr sz="863">
              <a:latin typeface="Times New Roman"/>
              <a:cs typeface="Times New Roman"/>
            </a:endParaRPr>
          </a:p>
        </p:txBody>
      </p:sp>
      <p:sp>
        <p:nvSpPr>
          <p:cNvPr id="8" name="object 8"/>
          <p:cNvSpPr/>
          <p:nvPr/>
        </p:nvSpPr>
        <p:spPr>
          <a:xfrm>
            <a:off x="456851" y="3497502"/>
            <a:ext cx="239447" cy="158117"/>
          </a:xfrm>
          <a:prstGeom prst="rect">
            <a:avLst/>
          </a:prstGeom>
          <a:blipFill>
            <a:blip r:embed="rId2" cstate="print"/>
            <a:stretch>
              <a:fillRect/>
            </a:stretch>
          </a:blipFill>
        </p:spPr>
        <p:txBody>
          <a:bodyPr wrap="square" lIns="0" tIns="0" rIns="0" bIns="0" rtlCol="0"/>
          <a:lstStyle/>
          <a:p>
            <a:endParaRPr sz="2510"/>
          </a:p>
        </p:txBody>
      </p:sp>
      <p:sp>
        <p:nvSpPr>
          <p:cNvPr id="9" name="object 9"/>
          <p:cNvSpPr/>
          <p:nvPr/>
        </p:nvSpPr>
        <p:spPr>
          <a:xfrm>
            <a:off x="456851" y="4823231"/>
            <a:ext cx="239447" cy="158107"/>
          </a:xfrm>
          <a:prstGeom prst="rect">
            <a:avLst/>
          </a:prstGeom>
          <a:blipFill>
            <a:blip r:embed="rId2" cstate="print"/>
            <a:stretch>
              <a:fillRect/>
            </a:stretch>
          </a:blipFill>
        </p:spPr>
        <p:txBody>
          <a:bodyPr wrap="square" lIns="0" tIns="0" rIns="0" bIns="0" rtlCol="0"/>
          <a:lstStyle/>
          <a:p>
            <a:endParaRPr sz="2510"/>
          </a:p>
        </p:txBody>
      </p:sp>
      <p:sp>
        <p:nvSpPr>
          <p:cNvPr id="10" name="object 10"/>
          <p:cNvSpPr txBox="1"/>
          <p:nvPr/>
        </p:nvSpPr>
        <p:spPr>
          <a:xfrm>
            <a:off x="534336" y="3463286"/>
            <a:ext cx="3687980" cy="1598535"/>
          </a:xfrm>
          <a:prstGeom prst="rect">
            <a:avLst/>
          </a:prstGeom>
        </p:spPr>
        <p:txBody>
          <a:bodyPr vert="horz" wrap="square" lIns="0" tIns="49804" rIns="0" bIns="0" rtlCol="0">
            <a:spAutoFit/>
          </a:bodyPr>
          <a:lstStyle/>
          <a:p>
            <a:pPr marL="204691" indent="-194730">
              <a:spcBef>
                <a:spcPts val="392"/>
              </a:spcBef>
              <a:buAutoNum type="arabicPlain" startAt="8"/>
              <a:tabLst>
                <a:tab pos="204193" algn="l"/>
                <a:tab pos="205189" algn="l"/>
              </a:tabLst>
            </a:pPr>
            <a:r>
              <a:rPr sz="824" spc="27" dirty="0">
                <a:latin typeface="Calibri"/>
                <a:cs typeface="Calibri"/>
              </a:rPr>
              <a:t>Answer </a:t>
            </a:r>
            <a:r>
              <a:rPr sz="824" spc="-8" dirty="0">
                <a:latin typeface="Calibri"/>
                <a:cs typeface="Calibri"/>
              </a:rPr>
              <a:t>the</a:t>
            </a:r>
            <a:r>
              <a:rPr sz="824" spc="59" dirty="0">
                <a:latin typeface="Calibri"/>
                <a:cs typeface="Calibri"/>
              </a:rPr>
              <a:t> </a:t>
            </a:r>
            <a:r>
              <a:rPr sz="824" spc="4" dirty="0">
                <a:latin typeface="Calibri"/>
                <a:cs typeface="Calibri"/>
              </a:rPr>
              <a:t>questions.</a:t>
            </a:r>
            <a:endParaRPr sz="824">
              <a:latin typeface="Calibri"/>
              <a:cs typeface="Calibri"/>
            </a:endParaRPr>
          </a:p>
          <a:p>
            <a:pPr marL="317245" lvl="1" indent="-112555">
              <a:spcBef>
                <a:spcPts val="310"/>
              </a:spcBef>
              <a:buAutoNum type="arabicPeriod"/>
              <a:tabLst>
                <a:tab pos="317743" algn="l"/>
              </a:tabLst>
            </a:pPr>
            <a:r>
              <a:rPr sz="863" spc="39" dirty="0">
                <a:latin typeface="Times New Roman"/>
                <a:cs typeface="Times New Roman"/>
              </a:rPr>
              <a:t>When </a:t>
            </a:r>
            <a:r>
              <a:rPr sz="863" dirty="0">
                <a:latin typeface="Times New Roman"/>
                <a:cs typeface="Times New Roman"/>
              </a:rPr>
              <a:t>was </a:t>
            </a:r>
            <a:r>
              <a:rPr sz="863" spc="27" dirty="0">
                <a:latin typeface="Times New Roman"/>
                <a:cs typeface="Times New Roman"/>
              </a:rPr>
              <a:t>Pushkin</a:t>
            </a:r>
            <a:r>
              <a:rPr sz="863" spc="39" dirty="0">
                <a:latin typeface="Times New Roman"/>
                <a:cs typeface="Times New Roman"/>
              </a:rPr>
              <a:t> </a:t>
            </a:r>
            <a:r>
              <a:rPr sz="863" spc="8" dirty="0">
                <a:latin typeface="Times New Roman"/>
                <a:cs typeface="Times New Roman"/>
              </a:rPr>
              <a:t>born?</a:t>
            </a:r>
            <a:endParaRPr sz="863">
              <a:latin typeface="Times New Roman"/>
              <a:cs typeface="Times New Roman"/>
            </a:endParaRPr>
          </a:p>
          <a:p>
            <a:pPr marL="317245" lvl="1" indent="-112555">
              <a:spcBef>
                <a:spcPts val="31"/>
              </a:spcBef>
              <a:buAutoNum type="arabicPeriod"/>
              <a:tabLst>
                <a:tab pos="317743" algn="l"/>
              </a:tabLst>
            </a:pPr>
            <a:r>
              <a:rPr sz="863" spc="39" dirty="0">
                <a:latin typeface="Times New Roman"/>
                <a:cs typeface="Times New Roman"/>
              </a:rPr>
              <a:t>What </a:t>
            </a:r>
            <a:r>
              <a:rPr sz="863" dirty="0">
                <a:latin typeface="Times New Roman"/>
                <a:cs typeface="Times New Roman"/>
              </a:rPr>
              <a:t>was </a:t>
            </a:r>
            <a:r>
              <a:rPr sz="863" spc="24" dirty="0">
                <a:latin typeface="Times New Roman"/>
                <a:cs typeface="Times New Roman"/>
              </a:rPr>
              <a:t>the </a:t>
            </a:r>
            <a:r>
              <a:rPr sz="863" spc="27" dirty="0">
                <a:latin typeface="Times New Roman"/>
                <a:cs typeface="Times New Roman"/>
              </a:rPr>
              <a:t>name </a:t>
            </a:r>
            <a:r>
              <a:rPr sz="863" spc="-4" dirty="0">
                <a:latin typeface="Times New Roman"/>
                <a:cs typeface="Times New Roman"/>
              </a:rPr>
              <a:t>of </a:t>
            </a:r>
            <a:r>
              <a:rPr sz="863" spc="24" dirty="0">
                <a:latin typeface="Times New Roman"/>
                <a:cs typeface="Times New Roman"/>
              </a:rPr>
              <a:t>the </a:t>
            </a:r>
            <a:r>
              <a:rPr sz="863" spc="-8" dirty="0">
                <a:latin typeface="Times New Roman"/>
                <a:cs typeface="Times New Roman"/>
              </a:rPr>
              <a:t>poet’s</a:t>
            </a:r>
            <a:r>
              <a:rPr sz="863" spc="63" dirty="0">
                <a:latin typeface="Times New Roman"/>
                <a:cs typeface="Times New Roman"/>
              </a:rPr>
              <a:t> </a:t>
            </a:r>
            <a:r>
              <a:rPr sz="863" dirty="0">
                <a:latin typeface="Times New Roman"/>
                <a:cs typeface="Times New Roman"/>
              </a:rPr>
              <a:t>father?</a:t>
            </a:r>
            <a:endParaRPr sz="863">
              <a:latin typeface="Times New Roman"/>
              <a:cs typeface="Times New Roman"/>
            </a:endParaRPr>
          </a:p>
          <a:p>
            <a:pPr marL="317245" lvl="1" indent="-112555">
              <a:spcBef>
                <a:spcPts val="31"/>
              </a:spcBef>
              <a:buAutoNum type="arabicPeriod"/>
              <a:tabLst>
                <a:tab pos="317743" algn="l"/>
              </a:tabLst>
            </a:pPr>
            <a:r>
              <a:rPr sz="863" spc="39" dirty="0">
                <a:latin typeface="Times New Roman"/>
                <a:cs typeface="Times New Roman"/>
              </a:rPr>
              <a:t>What </a:t>
            </a:r>
            <a:r>
              <a:rPr sz="863" dirty="0">
                <a:latin typeface="Times New Roman"/>
                <a:cs typeface="Times New Roman"/>
              </a:rPr>
              <a:t>was </a:t>
            </a:r>
            <a:r>
              <a:rPr sz="863" spc="12" dirty="0">
                <a:latin typeface="Times New Roman"/>
                <a:cs typeface="Times New Roman"/>
              </a:rPr>
              <a:t>his </a:t>
            </a:r>
            <a:r>
              <a:rPr sz="863" dirty="0">
                <a:latin typeface="Times New Roman"/>
                <a:cs typeface="Times New Roman"/>
              </a:rPr>
              <a:t>mother’s </a:t>
            </a:r>
            <a:r>
              <a:rPr sz="863" spc="4" dirty="0">
                <a:latin typeface="Times New Roman"/>
                <a:cs typeface="Times New Roman"/>
              </a:rPr>
              <a:t>family </a:t>
            </a:r>
            <a:r>
              <a:rPr sz="863" spc="8" dirty="0">
                <a:latin typeface="Times New Roman"/>
                <a:cs typeface="Times New Roman"/>
              </a:rPr>
              <a:t>name? </a:t>
            </a:r>
            <a:r>
              <a:rPr sz="863" spc="12" dirty="0">
                <a:latin typeface="Times New Roman"/>
                <a:cs typeface="Times New Roman"/>
              </a:rPr>
              <a:t>What's </a:t>
            </a:r>
            <a:r>
              <a:rPr sz="863" dirty="0">
                <a:latin typeface="Times New Roman"/>
                <a:cs typeface="Times New Roman"/>
              </a:rPr>
              <a:t>special </a:t>
            </a:r>
            <a:r>
              <a:rPr sz="863" spc="20" dirty="0">
                <a:latin typeface="Times New Roman"/>
                <a:cs typeface="Times New Roman"/>
              </a:rPr>
              <a:t>about her</a:t>
            </a:r>
            <a:r>
              <a:rPr sz="863" spc="239" dirty="0">
                <a:latin typeface="Times New Roman"/>
                <a:cs typeface="Times New Roman"/>
              </a:rPr>
              <a:t> </a:t>
            </a:r>
            <a:r>
              <a:rPr sz="863" dirty="0">
                <a:latin typeface="Times New Roman"/>
                <a:cs typeface="Times New Roman"/>
              </a:rPr>
              <a:t>family?</a:t>
            </a:r>
            <a:endParaRPr sz="863">
              <a:latin typeface="Times New Roman"/>
              <a:cs typeface="Times New Roman"/>
            </a:endParaRPr>
          </a:p>
          <a:p>
            <a:pPr marL="317245" lvl="1" indent="-112555">
              <a:spcBef>
                <a:spcPts val="31"/>
              </a:spcBef>
              <a:buAutoNum type="arabicPeriod"/>
              <a:tabLst>
                <a:tab pos="317743" algn="l"/>
              </a:tabLst>
            </a:pPr>
            <a:r>
              <a:rPr sz="863" spc="39" dirty="0">
                <a:latin typeface="Times New Roman"/>
                <a:cs typeface="Times New Roman"/>
              </a:rPr>
              <a:t>What </a:t>
            </a:r>
            <a:r>
              <a:rPr sz="863" spc="4" dirty="0">
                <a:latin typeface="Times New Roman"/>
                <a:cs typeface="Times New Roman"/>
              </a:rPr>
              <a:t>foreign </a:t>
            </a:r>
            <a:r>
              <a:rPr sz="863" spc="8" dirty="0">
                <a:latin typeface="Times New Roman"/>
                <a:cs typeface="Times New Roman"/>
              </a:rPr>
              <a:t>language </a:t>
            </a:r>
            <a:r>
              <a:rPr sz="863" spc="24" dirty="0">
                <a:latin typeface="Times New Roman"/>
                <a:cs typeface="Times New Roman"/>
              </a:rPr>
              <a:t>did </a:t>
            </a:r>
            <a:r>
              <a:rPr sz="863" spc="27" dirty="0">
                <a:latin typeface="Times New Roman"/>
                <a:cs typeface="Times New Roman"/>
              </a:rPr>
              <a:t>Pushkin </a:t>
            </a:r>
            <a:r>
              <a:rPr sz="863" spc="20" dirty="0">
                <a:latin typeface="Times New Roman"/>
                <a:cs typeface="Times New Roman"/>
              </a:rPr>
              <a:t>know </a:t>
            </a:r>
            <a:r>
              <a:rPr sz="863" dirty="0">
                <a:latin typeface="Times New Roman"/>
                <a:cs typeface="Times New Roman"/>
              </a:rPr>
              <a:t>very</a:t>
            </a:r>
            <a:r>
              <a:rPr sz="863" spc="89" dirty="0">
                <a:latin typeface="Times New Roman"/>
                <a:cs typeface="Times New Roman"/>
              </a:rPr>
              <a:t> </a:t>
            </a:r>
            <a:r>
              <a:rPr sz="863" spc="-24" dirty="0">
                <a:latin typeface="Times New Roman"/>
                <a:cs typeface="Times New Roman"/>
              </a:rPr>
              <a:t>well?</a:t>
            </a:r>
            <a:endParaRPr sz="863">
              <a:latin typeface="Times New Roman"/>
              <a:cs typeface="Times New Roman"/>
            </a:endParaRPr>
          </a:p>
          <a:p>
            <a:pPr marL="317245" lvl="1" indent="-112555">
              <a:spcBef>
                <a:spcPts val="31"/>
              </a:spcBef>
              <a:buAutoNum type="arabicPeriod"/>
              <a:tabLst>
                <a:tab pos="317743" algn="l"/>
              </a:tabLst>
            </a:pPr>
            <a:r>
              <a:rPr sz="863" spc="24" dirty="0">
                <a:latin typeface="Times New Roman"/>
                <a:cs typeface="Times New Roman"/>
              </a:rPr>
              <a:t>Where did </a:t>
            </a:r>
            <a:r>
              <a:rPr sz="863" spc="27" dirty="0">
                <a:latin typeface="Times New Roman"/>
                <a:cs typeface="Times New Roman"/>
              </a:rPr>
              <a:t>Pushkin</a:t>
            </a:r>
            <a:r>
              <a:rPr sz="863" spc="12" dirty="0">
                <a:latin typeface="Times New Roman"/>
                <a:cs typeface="Times New Roman"/>
              </a:rPr>
              <a:t> </a:t>
            </a:r>
            <a:r>
              <a:rPr sz="863" dirty="0">
                <a:latin typeface="Times New Roman"/>
                <a:cs typeface="Times New Roman"/>
              </a:rPr>
              <a:t>study?</a:t>
            </a:r>
            <a:endParaRPr sz="863">
              <a:latin typeface="Times New Roman"/>
              <a:cs typeface="Times New Roman"/>
            </a:endParaRPr>
          </a:p>
          <a:p>
            <a:pPr marL="317245" lvl="1" indent="-112555">
              <a:spcBef>
                <a:spcPts val="31"/>
              </a:spcBef>
              <a:buAutoNum type="arabicPeriod"/>
              <a:tabLst>
                <a:tab pos="317743" algn="l"/>
              </a:tabLst>
            </a:pPr>
            <a:r>
              <a:rPr sz="863" spc="39" dirty="0">
                <a:latin typeface="Times New Roman"/>
                <a:cs typeface="Times New Roman"/>
              </a:rPr>
              <a:t>Who </a:t>
            </a:r>
            <a:r>
              <a:rPr sz="863" spc="8" dirty="0">
                <a:latin typeface="Times New Roman"/>
                <a:cs typeface="Times New Roman"/>
              </a:rPr>
              <a:t>told </a:t>
            </a:r>
            <a:r>
              <a:rPr sz="863" spc="27" dirty="0">
                <a:latin typeface="Times New Roman"/>
                <a:cs typeface="Times New Roman"/>
              </a:rPr>
              <a:t>Pushkin </a:t>
            </a:r>
            <a:r>
              <a:rPr sz="863" spc="8" dirty="0">
                <a:latin typeface="Times New Roman"/>
                <a:cs typeface="Times New Roman"/>
              </a:rPr>
              <a:t>Russian fairy </a:t>
            </a:r>
            <a:r>
              <a:rPr sz="863" spc="-8" dirty="0">
                <a:latin typeface="Times New Roman"/>
                <a:cs typeface="Times New Roman"/>
              </a:rPr>
              <a:t>tales? </a:t>
            </a:r>
            <a:r>
              <a:rPr sz="863" spc="78" dirty="0">
                <a:latin typeface="Times New Roman"/>
                <a:cs typeface="Times New Roman"/>
              </a:rPr>
              <a:t> </a:t>
            </a:r>
            <a:r>
              <a:rPr sz="863" dirty="0">
                <a:latin typeface="Times New Roman"/>
                <a:cs typeface="Times New Roman"/>
              </a:rPr>
              <a:t>Was </a:t>
            </a:r>
            <a:r>
              <a:rPr sz="863" spc="4" dirty="0">
                <a:latin typeface="Times New Roman"/>
                <a:cs typeface="Times New Roman"/>
              </a:rPr>
              <a:t>it </a:t>
            </a:r>
            <a:r>
              <a:rPr sz="863" spc="8" dirty="0">
                <a:latin typeface="Times New Roman"/>
                <a:cs typeface="Times New Roman"/>
              </a:rPr>
              <a:t>useful </a:t>
            </a:r>
            <a:r>
              <a:rPr sz="863" dirty="0">
                <a:latin typeface="Times New Roman"/>
                <a:cs typeface="Times New Roman"/>
              </a:rPr>
              <a:t>for </a:t>
            </a:r>
            <a:r>
              <a:rPr sz="863" spc="12" dirty="0">
                <a:latin typeface="Times New Roman"/>
                <a:cs typeface="Times New Roman"/>
              </a:rPr>
              <a:t>his </a:t>
            </a:r>
            <a:r>
              <a:rPr sz="863" spc="8" dirty="0">
                <a:latin typeface="Times New Roman"/>
                <a:cs typeface="Times New Roman"/>
              </a:rPr>
              <a:t>poetry?</a:t>
            </a:r>
            <a:endParaRPr sz="863">
              <a:latin typeface="Times New Roman"/>
              <a:cs typeface="Times New Roman"/>
            </a:endParaRPr>
          </a:p>
          <a:p>
            <a:pPr marL="317245" lvl="1" indent="-112555">
              <a:spcBef>
                <a:spcPts val="31"/>
              </a:spcBef>
              <a:buAutoNum type="arabicPeriod"/>
              <a:tabLst>
                <a:tab pos="317743" algn="l"/>
              </a:tabLst>
            </a:pPr>
            <a:r>
              <a:rPr sz="863" spc="39" dirty="0">
                <a:latin typeface="Times New Roman"/>
                <a:cs typeface="Times New Roman"/>
              </a:rPr>
              <a:t>What </a:t>
            </a:r>
            <a:r>
              <a:rPr sz="863" spc="12" dirty="0">
                <a:latin typeface="Times New Roman"/>
                <a:cs typeface="Times New Roman"/>
              </a:rPr>
              <a:t>are </a:t>
            </a:r>
            <a:r>
              <a:rPr sz="863" spc="24" dirty="0">
                <a:latin typeface="Times New Roman"/>
                <a:cs typeface="Times New Roman"/>
              </a:rPr>
              <a:t>the </a:t>
            </a:r>
            <a:r>
              <a:rPr sz="863" spc="20" dirty="0">
                <a:latin typeface="Times New Roman"/>
                <a:cs typeface="Times New Roman"/>
              </a:rPr>
              <a:t>names </a:t>
            </a:r>
            <a:r>
              <a:rPr sz="863" dirty="0">
                <a:latin typeface="Times New Roman"/>
                <a:cs typeface="Times New Roman"/>
              </a:rPr>
              <a:t>Pushkin’s </a:t>
            </a:r>
            <a:r>
              <a:rPr sz="863" spc="8" dirty="0">
                <a:latin typeface="Times New Roman"/>
                <a:cs typeface="Times New Roman"/>
              </a:rPr>
              <a:t>best </a:t>
            </a:r>
            <a:r>
              <a:rPr sz="863" spc="4" dirty="0">
                <a:latin typeface="Times New Roman"/>
                <a:cs typeface="Times New Roman"/>
              </a:rPr>
              <a:t>friends? </a:t>
            </a:r>
            <a:r>
              <a:rPr sz="863" spc="24" dirty="0">
                <a:latin typeface="Times New Roman"/>
                <a:cs typeface="Times New Roman"/>
              </a:rPr>
              <a:t>Where did </a:t>
            </a:r>
            <a:r>
              <a:rPr sz="863" spc="12" dirty="0">
                <a:latin typeface="Times New Roman"/>
                <a:cs typeface="Times New Roman"/>
              </a:rPr>
              <a:t>he </a:t>
            </a:r>
            <a:r>
              <a:rPr sz="863" spc="20" dirty="0">
                <a:latin typeface="Times New Roman"/>
                <a:cs typeface="Times New Roman"/>
              </a:rPr>
              <a:t>meet</a:t>
            </a:r>
            <a:r>
              <a:rPr sz="863" spc="160" dirty="0">
                <a:latin typeface="Times New Roman"/>
                <a:cs typeface="Times New Roman"/>
              </a:rPr>
              <a:t> </a:t>
            </a:r>
            <a:r>
              <a:rPr sz="863" spc="8" dirty="0">
                <a:latin typeface="Times New Roman"/>
                <a:cs typeface="Times New Roman"/>
              </a:rPr>
              <a:t>them?</a:t>
            </a:r>
            <a:endParaRPr sz="863">
              <a:latin typeface="Times New Roman"/>
              <a:cs typeface="Times New Roman"/>
            </a:endParaRPr>
          </a:p>
          <a:p>
            <a:pPr marL="317245" lvl="1" indent="-112555">
              <a:spcBef>
                <a:spcPts val="31"/>
              </a:spcBef>
              <a:buAutoNum type="arabicPeriod"/>
              <a:tabLst>
                <a:tab pos="317743" algn="l"/>
              </a:tabLst>
            </a:pPr>
            <a:r>
              <a:rPr sz="863" spc="39" dirty="0">
                <a:latin typeface="Times New Roman"/>
                <a:cs typeface="Times New Roman"/>
              </a:rPr>
              <a:t>What </a:t>
            </a:r>
            <a:r>
              <a:rPr sz="863" spc="12" dirty="0">
                <a:latin typeface="Times New Roman"/>
                <a:cs typeface="Times New Roman"/>
              </a:rPr>
              <a:t>are </a:t>
            </a:r>
            <a:r>
              <a:rPr sz="863" dirty="0">
                <a:latin typeface="Times New Roman"/>
                <a:cs typeface="Times New Roman"/>
              </a:rPr>
              <a:t>Pushkin’s </a:t>
            </a:r>
            <a:r>
              <a:rPr sz="863" spc="20" dirty="0">
                <a:latin typeface="Times New Roman"/>
                <a:cs typeface="Times New Roman"/>
              </a:rPr>
              <a:t>most famous</a:t>
            </a:r>
            <a:r>
              <a:rPr sz="863" spc="59" dirty="0">
                <a:latin typeface="Times New Roman"/>
                <a:cs typeface="Times New Roman"/>
              </a:rPr>
              <a:t> </a:t>
            </a:r>
            <a:r>
              <a:rPr sz="863" spc="-4" dirty="0">
                <a:latin typeface="Times New Roman"/>
                <a:cs typeface="Times New Roman"/>
              </a:rPr>
              <a:t>works?</a:t>
            </a:r>
            <a:endParaRPr sz="863">
              <a:latin typeface="Times New Roman"/>
              <a:cs typeface="Times New Roman"/>
            </a:endParaRPr>
          </a:p>
          <a:p>
            <a:pPr marL="204691" marR="3984" indent="-194730">
              <a:lnSpc>
                <a:spcPts val="894"/>
              </a:lnSpc>
              <a:spcBef>
                <a:spcPts val="733"/>
              </a:spcBef>
              <a:buAutoNum type="arabicPlain" startAt="8"/>
              <a:tabLst>
                <a:tab pos="204193" algn="l"/>
                <a:tab pos="205189" algn="l"/>
              </a:tabLst>
            </a:pPr>
            <a:r>
              <a:rPr sz="824" spc="39" dirty="0">
                <a:latin typeface="Calibri"/>
                <a:cs typeface="Calibri"/>
              </a:rPr>
              <a:t>Read </a:t>
            </a:r>
            <a:r>
              <a:rPr sz="824" spc="-8" dirty="0">
                <a:latin typeface="Calibri"/>
                <a:cs typeface="Calibri"/>
              </a:rPr>
              <a:t>the </a:t>
            </a:r>
            <a:r>
              <a:rPr sz="824" spc="8" dirty="0">
                <a:latin typeface="Calibri"/>
                <a:cs typeface="Calibri"/>
              </a:rPr>
              <a:t>facts </a:t>
            </a:r>
            <a:r>
              <a:rPr sz="824" spc="20" dirty="0">
                <a:latin typeface="Calibri"/>
                <a:cs typeface="Calibri"/>
              </a:rPr>
              <a:t>about </a:t>
            </a:r>
            <a:r>
              <a:rPr sz="824" spc="31" dirty="0">
                <a:latin typeface="Calibri"/>
                <a:cs typeface="Calibri"/>
              </a:rPr>
              <a:t>Shakespeare </a:t>
            </a:r>
            <a:r>
              <a:rPr sz="824" spc="-4" dirty="0">
                <a:latin typeface="Calibri"/>
                <a:cs typeface="Calibri"/>
              </a:rPr>
              <a:t>with </a:t>
            </a:r>
            <a:r>
              <a:rPr sz="824" spc="78" dirty="0">
                <a:latin typeface="Calibri"/>
                <a:cs typeface="Calibri"/>
              </a:rPr>
              <a:t>a </a:t>
            </a:r>
            <a:r>
              <a:rPr sz="824" spc="20" dirty="0">
                <a:latin typeface="Calibri"/>
                <a:cs typeface="Calibri"/>
              </a:rPr>
              <a:t>dictionary. </a:t>
            </a:r>
            <a:r>
              <a:rPr sz="824" spc="12" dirty="0">
                <a:latin typeface="Calibri"/>
                <a:cs typeface="Calibri"/>
              </a:rPr>
              <a:t>Write </a:t>
            </a:r>
            <a:r>
              <a:rPr sz="824" spc="86" dirty="0">
                <a:latin typeface="Calibri"/>
                <a:cs typeface="Calibri"/>
              </a:rPr>
              <a:t>5 </a:t>
            </a:r>
            <a:r>
              <a:rPr sz="824" spc="4" dirty="0">
                <a:latin typeface="Calibri"/>
                <a:cs typeface="Calibri"/>
              </a:rPr>
              <a:t>questions </a:t>
            </a:r>
            <a:r>
              <a:rPr sz="824" spc="-8" dirty="0">
                <a:latin typeface="Calibri"/>
                <a:cs typeface="Calibri"/>
              </a:rPr>
              <a:t>to </a:t>
            </a:r>
            <a:r>
              <a:rPr sz="824" spc="-12" dirty="0">
                <a:latin typeface="Calibri"/>
                <a:cs typeface="Calibri"/>
              </a:rPr>
              <a:t>this  </a:t>
            </a:r>
            <a:r>
              <a:rPr sz="824" dirty="0">
                <a:latin typeface="Calibri"/>
                <a:cs typeface="Calibri"/>
              </a:rPr>
              <a:t>text  </a:t>
            </a:r>
            <a:r>
              <a:rPr sz="824" spc="39" dirty="0">
                <a:latin typeface="Calibri"/>
                <a:cs typeface="Calibri"/>
              </a:rPr>
              <a:t>and </a:t>
            </a:r>
            <a:r>
              <a:rPr sz="824" spc="-12" dirty="0">
                <a:latin typeface="Calibri"/>
                <a:cs typeface="Calibri"/>
              </a:rPr>
              <a:t>let  </a:t>
            </a:r>
            <a:r>
              <a:rPr sz="824" spc="20" dirty="0">
                <a:latin typeface="Calibri"/>
                <a:cs typeface="Calibri"/>
              </a:rPr>
              <a:t>your </a:t>
            </a:r>
            <a:r>
              <a:rPr sz="824" spc="8" dirty="0">
                <a:latin typeface="Calibri"/>
                <a:cs typeface="Calibri"/>
              </a:rPr>
              <a:t>friends </a:t>
            </a:r>
            <a:r>
              <a:rPr sz="824" spc="20" dirty="0">
                <a:latin typeface="Calibri"/>
                <a:cs typeface="Calibri"/>
              </a:rPr>
              <a:t>answer </a:t>
            </a:r>
            <a:r>
              <a:rPr sz="824" spc="-16" dirty="0">
                <a:latin typeface="Calibri"/>
                <a:cs typeface="Calibri"/>
              </a:rPr>
              <a:t>them  </a:t>
            </a:r>
            <a:r>
              <a:rPr sz="824" spc="20" dirty="0">
                <a:latin typeface="Calibri"/>
                <a:cs typeface="Calibri"/>
              </a:rPr>
              <a:t>using </a:t>
            </a:r>
            <a:r>
              <a:rPr sz="824" spc="-8" dirty="0">
                <a:latin typeface="Calibri"/>
                <a:cs typeface="Calibri"/>
              </a:rPr>
              <a:t>the</a:t>
            </a:r>
            <a:r>
              <a:rPr sz="824" spc="-35" dirty="0">
                <a:latin typeface="Calibri"/>
                <a:cs typeface="Calibri"/>
              </a:rPr>
              <a:t> </a:t>
            </a:r>
            <a:r>
              <a:rPr sz="824" spc="20" dirty="0">
                <a:latin typeface="Calibri"/>
                <a:cs typeface="Calibri"/>
              </a:rPr>
              <a:t>table.</a:t>
            </a:r>
            <a:endParaRPr sz="824">
              <a:latin typeface="Calibri"/>
              <a:cs typeface="Calibri"/>
            </a:endParaRPr>
          </a:p>
        </p:txBody>
      </p:sp>
      <p:graphicFrame>
        <p:nvGraphicFramePr>
          <p:cNvPr id="11" name="object 11"/>
          <p:cNvGraphicFramePr>
            <a:graphicFrameLocks noGrp="1"/>
          </p:cNvGraphicFramePr>
          <p:nvPr/>
        </p:nvGraphicFramePr>
        <p:xfrm>
          <a:off x="597882" y="5244216"/>
          <a:ext cx="2816097" cy="1814604"/>
        </p:xfrm>
        <a:graphic>
          <a:graphicData uri="http://schemas.openxmlformats.org/drawingml/2006/table">
            <a:tbl>
              <a:tblPr firstRow="1" bandRow="1">
                <a:tableStyleId>{2D5ABB26-0587-4C30-8999-92F81FD0307C}</a:tableStyleId>
              </a:tblPr>
              <a:tblGrid>
                <a:gridCol w="921842">
                  <a:extLst>
                    <a:ext uri="{9D8B030D-6E8A-4147-A177-3AD203B41FA5}">
                      <a16:colId xmlns:a16="http://schemas.microsoft.com/office/drawing/2014/main" val="20000"/>
                    </a:ext>
                  </a:extLst>
                </a:gridCol>
                <a:gridCol w="1894255">
                  <a:extLst>
                    <a:ext uri="{9D8B030D-6E8A-4147-A177-3AD203B41FA5}">
                      <a16:colId xmlns:a16="http://schemas.microsoft.com/office/drawing/2014/main" val="20001"/>
                    </a:ext>
                  </a:extLst>
                </a:gridCol>
              </a:tblGrid>
              <a:tr h="159373">
                <a:tc>
                  <a:txBody>
                    <a:bodyPr/>
                    <a:lstStyle/>
                    <a:p>
                      <a:pPr marL="47625">
                        <a:lnSpc>
                          <a:spcPct val="100000"/>
                        </a:lnSpc>
                        <a:spcBef>
                          <a:spcPts val="100"/>
                        </a:spcBef>
                      </a:pPr>
                      <a:r>
                        <a:rPr sz="800" b="1" spc="-30" dirty="0">
                          <a:latin typeface="Palatino Linotype"/>
                          <a:cs typeface="Palatino Linotype"/>
                        </a:rPr>
                        <a:t>Name</a:t>
                      </a:r>
                      <a:endParaRPr sz="800">
                        <a:latin typeface="Palatino Linotype"/>
                        <a:cs typeface="Palatino Linotype"/>
                      </a:endParaRPr>
                    </a:p>
                  </a:txBody>
                  <a:tcPr marL="0" marR="0" marT="996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E0EFE7"/>
                    </a:solidFill>
                  </a:tcPr>
                </a:tc>
                <a:tc>
                  <a:txBody>
                    <a:bodyPr/>
                    <a:lstStyle/>
                    <a:p>
                      <a:pPr marL="47625">
                        <a:lnSpc>
                          <a:spcPct val="100000"/>
                        </a:lnSpc>
                        <a:spcBef>
                          <a:spcPts val="75"/>
                        </a:spcBef>
                      </a:pPr>
                      <a:r>
                        <a:rPr sz="900" spc="25" dirty="0">
                          <a:latin typeface="Times New Roman"/>
                          <a:cs typeface="Times New Roman"/>
                        </a:rPr>
                        <a:t>William</a:t>
                      </a:r>
                      <a:r>
                        <a:rPr sz="900" spc="-5" dirty="0">
                          <a:latin typeface="Times New Roman"/>
                          <a:cs typeface="Times New Roman"/>
                        </a:rPr>
                        <a:t> </a:t>
                      </a:r>
                      <a:r>
                        <a:rPr sz="900" spc="5" dirty="0">
                          <a:latin typeface="Times New Roman"/>
                          <a:cs typeface="Times New Roman"/>
                        </a:rPr>
                        <a:t>Shakespeare</a:t>
                      </a:r>
                      <a:endParaRPr sz="900">
                        <a:latin typeface="Times New Roman"/>
                        <a:cs typeface="Times New Roman"/>
                      </a:endParaRPr>
                    </a:p>
                  </a:txBody>
                  <a:tcPr marL="0" marR="0" marT="747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0"/>
                  </a:ext>
                </a:extLst>
              </a:tr>
              <a:tr h="159373">
                <a:tc>
                  <a:txBody>
                    <a:bodyPr/>
                    <a:lstStyle/>
                    <a:p>
                      <a:pPr marL="47625">
                        <a:lnSpc>
                          <a:spcPct val="100000"/>
                        </a:lnSpc>
                        <a:spcBef>
                          <a:spcPts val="100"/>
                        </a:spcBef>
                      </a:pPr>
                      <a:r>
                        <a:rPr sz="800" b="1" spc="-20" dirty="0">
                          <a:latin typeface="Palatino Linotype"/>
                          <a:cs typeface="Palatino Linotype"/>
                        </a:rPr>
                        <a:t>Time </a:t>
                      </a:r>
                      <a:r>
                        <a:rPr sz="800" b="1" spc="-30" dirty="0">
                          <a:latin typeface="Palatino Linotype"/>
                          <a:cs typeface="Palatino Linotype"/>
                        </a:rPr>
                        <a:t>of</a:t>
                      </a:r>
                      <a:r>
                        <a:rPr sz="800" b="1" dirty="0">
                          <a:latin typeface="Palatino Linotype"/>
                          <a:cs typeface="Palatino Linotype"/>
                        </a:rPr>
                        <a:t> </a:t>
                      </a:r>
                      <a:r>
                        <a:rPr sz="800" b="1" spc="-5" dirty="0">
                          <a:latin typeface="Palatino Linotype"/>
                          <a:cs typeface="Palatino Linotype"/>
                        </a:rPr>
                        <a:t>birth</a:t>
                      </a:r>
                      <a:endParaRPr sz="800">
                        <a:latin typeface="Palatino Linotype"/>
                        <a:cs typeface="Palatino Linotype"/>
                      </a:endParaRPr>
                    </a:p>
                  </a:txBody>
                  <a:tcPr marL="0" marR="0" marT="996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E0EFE7"/>
                    </a:solidFill>
                  </a:tcPr>
                </a:tc>
                <a:tc>
                  <a:txBody>
                    <a:bodyPr/>
                    <a:lstStyle/>
                    <a:p>
                      <a:pPr marL="47625">
                        <a:lnSpc>
                          <a:spcPct val="100000"/>
                        </a:lnSpc>
                        <a:spcBef>
                          <a:spcPts val="75"/>
                        </a:spcBef>
                      </a:pPr>
                      <a:r>
                        <a:rPr sz="900" spc="10" dirty="0">
                          <a:latin typeface="Times New Roman"/>
                          <a:cs typeface="Times New Roman"/>
                        </a:rPr>
                        <a:t>April</a:t>
                      </a:r>
                      <a:r>
                        <a:rPr sz="900" spc="-25" dirty="0">
                          <a:latin typeface="Times New Roman"/>
                          <a:cs typeface="Times New Roman"/>
                        </a:rPr>
                        <a:t> </a:t>
                      </a:r>
                      <a:r>
                        <a:rPr sz="900" spc="-10" dirty="0">
                          <a:latin typeface="Times New Roman"/>
                          <a:cs typeface="Times New Roman"/>
                        </a:rPr>
                        <a:t>1564</a:t>
                      </a:r>
                      <a:endParaRPr sz="900">
                        <a:latin typeface="Times New Roman"/>
                        <a:cs typeface="Times New Roman"/>
                      </a:endParaRPr>
                    </a:p>
                  </a:txBody>
                  <a:tcPr marL="0" marR="0" marT="747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1"/>
                  </a:ext>
                </a:extLst>
              </a:tr>
              <a:tr h="159373">
                <a:tc>
                  <a:txBody>
                    <a:bodyPr/>
                    <a:lstStyle/>
                    <a:p>
                      <a:pPr marL="47625">
                        <a:lnSpc>
                          <a:spcPct val="100000"/>
                        </a:lnSpc>
                        <a:spcBef>
                          <a:spcPts val="100"/>
                        </a:spcBef>
                      </a:pPr>
                      <a:r>
                        <a:rPr sz="800" b="1" spc="-20" dirty="0">
                          <a:latin typeface="Palatino Linotype"/>
                          <a:cs typeface="Palatino Linotype"/>
                        </a:rPr>
                        <a:t>Place </a:t>
                      </a:r>
                      <a:r>
                        <a:rPr sz="800" b="1" spc="-30" dirty="0">
                          <a:latin typeface="Palatino Linotype"/>
                          <a:cs typeface="Palatino Linotype"/>
                        </a:rPr>
                        <a:t>of</a:t>
                      </a:r>
                      <a:r>
                        <a:rPr sz="800" b="1" spc="5" dirty="0">
                          <a:latin typeface="Palatino Linotype"/>
                          <a:cs typeface="Palatino Linotype"/>
                        </a:rPr>
                        <a:t> </a:t>
                      </a:r>
                      <a:r>
                        <a:rPr sz="800" b="1" spc="-5" dirty="0">
                          <a:latin typeface="Palatino Linotype"/>
                          <a:cs typeface="Palatino Linotype"/>
                        </a:rPr>
                        <a:t>birth</a:t>
                      </a:r>
                      <a:endParaRPr sz="800">
                        <a:latin typeface="Palatino Linotype"/>
                        <a:cs typeface="Palatino Linotype"/>
                      </a:endParaRPr>
                    </a:p>
                  </a:txBody>
                  <a:tcPr marL="0" marR="0" marT="996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E0EFE7"/>
                    </a:solidFill>
                  </a:tcPr>
                </a:tc>
                <a:tc>
                  <a:txBody>
                    <a:bodyPr/>
                    <a:lstStyle/>
                    <a:p>
                      <a:pPr marL="47625">
                        <a:lnSpc>
                          <a:spcPct val="100000"/>
                        </a:lnSpc>
                        <a:spcBef>
                          <a:spcPts val="75"/>
                        </a:spcBef>
                      </a:pPr>
                      <a:r>
                        <a:rPr sz="900" spc="10" dirty="0">
                          <a:latin typeface="Times New Roman"/>
                          <a:cs typeface="Times New Roman"/>
                        </a:rPr>
                        <a:t>Stratford-upon-Avon</a:t>
                      </a:r>
                      <a:endParaRPr sz="900">
                        <a:latin typeface="Times New Roman"/>
                        <a:cs typeface="Times New Roman"/>
                      </a:endParaRPr>
                    </a:p>
                  </a:txBody>
                  <a:tcPr marL="0" marR="0" marT="747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2"/>
                  </a:ext>
                </a:extLst>
              </a:tr>
              <a:tr h="298824">
                <a:tc>
                  <a:txBody>
                    <a:bodyPr/>
                    <a:lstStyle/>
                    <a:p>
                      <a:pPr marL="47625">
                        <a:lnSpc>
                          <a:spcPct val="100000"/>
                        </a:lnSpc>
                        <a:spcBef>
                          <a:spcPts val="100"/>
                        </a:spcBef>
                      </a:pPr>
                      <a:r>
                        <a:rPr sz="800" b="1" spc="-20" dirty="0">
                          <a:latin typeface="Palatino Linotype"/>
                          <a:cs typeface="Palatino Linotype"/>
                        </a:rPr>
                        <a:t>Family</a:t>
                      </a:r>
                      <a:endParaRPr sz="800">
                        <a:latin typeface="Palatino Linotype"/>
                        <a:cs typeface="Palatino Linotype"/>
                      </a:endParaRPr>
                    </a:p>
                  </a:txBody>
                  <a:tcPr marL="0" marR="0" marT="996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E0EFE7"/>
                    </a:solidFill>
                  </a:tcPr>
                </a:tc>
                <a:tc>
                  <a:txBody>
                    <a:bodyPr/>
                    <a:lstStyle/>
                    <a:p>
                      <a:pPr marL="47625" marR="74930">
                        <a:lnSpc>
                          <a:spcPct val="103200"/>
                        </a:lnSpc>
                        <a:spcBef>
                          <a:spcPts val="30"/>
                        </a:spcBef>
                      </a:pPr>
                      <a:r>
                        <a:rPr sz="900" spc="15" dirty="0">
                          <a:latin typeface="Times New Roman"/>
                          <a:cs typeface="Times New Roman"/>
                        </a:rPr>
                        <a:t>children: Susanna, </a:t>
                      </a:r>
                      <a:r>
                        <a:rPr sz="900" spc="50" dirty="0">
                          <a:latin typeface="Times New Roman"/>
                          <a:cs typeface="Times New Roman"/>
                        </a:rPr>
                        <a:t>Hamnet and </a:t>
                      </a:r>
                      <a:r>
                        <a:rPr sz="900" spc="25" dirty="0">
                          <a:latin typeface="Times New Roman"/>
                          <a:cs typeface="Times New Roman"/>
                        </a:rPr>
                        <a:t>Judith  </a:t>
                      </a:r>
                      <a:r>
                        <a:rPr sz="900" spc="-15" dirty="0">
                          <a:latin typeface="Times New Roman"/>
                          <a:cs typeface="Times New Roman"/>
                        </a:rPr>
                        <a:t>wife: </a:t>
                      </a:r>
                      <a:r>
                        <a:rPr sz="900" spc="30" dirty="0">
                          <a:latin typeface="Times New Roman"/>
                          <a:cs typeface="Times New Roman"/>
                        </a:rPr>
                        <a:t>Anne</a:t>
                      </a:r>
                      <a:r>
                        <a:rPr sz="900" spc="55" dirty="0">
                          <a:latin typeface="Times New Roman"/>
                          <a:cs typeface="Times New Roman"/>
                        </a:rPr>
                        <a:t> </a:t>
                      </a:r>
                      <a:r>
                        <a:rPr sz="900" spc="10" dirty="0">
                          <a:latin typeface="Times New Roman"/>
                          <a:cs typeface="Times New Roman"/>
                        </a:rPr>
                        <a:t>Hathaway</a:t>
                      </a:r>
                      <a:endParaRPr sz="900">
                        <a:latin typeface="Times New Roman"/>
                        <a:cs typeface="Times New Roman"/>
                      </a:endParaRPr>
                    </a:p>
                  </a:txBody>
                  <a:tcPr marL="0" marR="0" marT="298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3"/>
                  </a:ext>
                </a:extLst>
              </a:tr>
              <a:tr h="159373">
                <a:tc>
                  <a:txBody>
                    <a:bodyPr/>
                    <a:lstStyle/>
                    <a:p>
                      <a:pPr marL="47625">
                        <a:lnSpc>
                          <a:spcPct val="100000"/>
                        </a:lnSpc>
                        <a:spcBef>
                          <a:spcPts val="100"/>
                        </a:spcBef>
                      </a:pPr>
                      <a:r>
                        <a:rPr sz="800" b="1" spc="-30" dirty="0">
                          <a:latin typeface="Palatino Linotype"/>
                          <a:cs typeface="Palatino Linotype"/>
                        </a:rPr>
                        <a:t>Job</a:t>
                      </a:r>
                      <a:endParaRPr sz="800">
                        <a:latin typeface="Palatino Linotype"/>
                        <a:cs typeface="Palatino Linotype"/>
                      </a:endParaRPr>
                    </a:p>
                  </a:txBody>
                  <a:tcPr marL="0" marR="0" marT="996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E0EFE7"/>
                    </a:solidFill>
                  </a:tcPr>
                </a:tc>
                <a:tc>
                  <a:txBody>
                    <a:bodyPr/>
                    <a:lstStyle/>
                    <a:p>
                      <a:pPr marL="47625">
                        <a:lnSpc>
                          <a:spcPct val="100000"/>
                        </a:lnSpc>
                        <a:spcBef>
                          <a:spcPts val="75"/>
                        </a:spcBef>
                      </a:pPr>
                      <a:r>
                        <a:rPr sz="900" spc="15" dirty="0">
                          <a:latin typeface="Times New Roman"/>
                          <a:cs typeface="Times New Roman"/>
                        </a:rPr>
                        <a:t>poet, </a:t>
                      </a:r>
                      <a:r>
                        <a:rPr sz="900" spc="10" dirty="0">
                          <a:latin typeface="Times New Roman"/>
                          <a:cs typeface="Times New Roman"/>
                        </a:rPr>
                        <a:t>playwright </a:t>
                      </a:r>
                      <a:r>
                        <a:rPr sz="900" spc="50" dirty="0">
                          <a:latin typeface="Times New Roman"/>
                          <a:cs typeface="Times New Roman"/>
                        </a:rPr>
                        <a:t>and</a:t>
                      </a:r>
                      <a:r>
                        <a:rPr sz="900" spc="75" dirty="0">
                          <a:latin typeface="Times New Roman"/>
                          <a:cs typeface="Times New Roman"/>
                        </a:rPr>
                        <a:t> </a:t>
                      </a:r>
                      <a:r>
                        <a:rPr sz="900" spc="15" dirty="0">
                          <a:latin typeface="Times New Roman"/>
                          <a:cs typeface="Times New Roman"/>
                        </a:rPr>
                        <a:t>actor</a:t>
                      </a:r>
                      <a:endParaRPr sz="900">
                        <a:latin typeface="Times New Roman"/>
                        <a:cs typeface="Times New Roman"/>
                      </a:endParaRPr>
                    </a:p>
                  </a:txBody>
                  <a:tcPr marL="0" marR="0" marT="747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4"/>
                  </a:ext>
                </a:extLst>
              </a:tr>
              <a:tr h="159373">
                <a:tc>
                  <a:txBody>
                    <a:bodyPr/>
                    <a:lstStyle/>
                    <a:p>
                      <a:pPr marL="47625">
                        <a:lnSpc>
                          <a:spcPct val="100000"/>
                        </a:lnSpc>
                        <a:spcBef>
                          <a:spcPts val="100"/>
                        </a:spcBef>
                      </a:pPr>
                      <a:r>
                        <a:rPr sz="800" b="1" dirty="0">
                          <a:latin typeface="Palatino Linotype"/>
                          <a:cs typeface="Palatino Linotype"/>
                        </a:rPr>
                        <a:t>First</a:t>
                      </a:r>
                      <a:r>
                        <a:rPr sz="800" b="1" spc="-50" dirty="0">
                          <a:latin typeface="Palatino Linotype"/>
                          <a:cs typeface="Palatino Linotype"/>
                        </a:rPr>
                        <a:t> </a:t>
                      </a:r>
                      <a:r>
                        <a:rPr sz="800" b="1" spc="-45" dirty="0">
                          <a:latin typeface="Palatino Linotype"/>
                          <a:cs typeface="Palatino Linotype"/>
                        </a:rPr>
                        <a:t>play</a:t>
                      </a:r>
                      <a:endParaRPr sz="800">
                        <a:latin typeface="Palatino Linotype"/>
                        <a:cs typeface="Palatino Linotype"/>
                      </a:endParaRPr>
                    </a:p>
                  </a:txBody>
                  <a:tcPr marL="0" marR="0" marT="996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E0EFE7"/>
                    </a:solidFill>
                  </a:tcPr>
                </a:tc>
                <a:tc>
                  <a:txBody>
                    <a:bodyPr/>
                    <a:lstStyle/>
                    <a:p>
                      <a:pPr marL="47625">
                        <a:lnSpc>
                          <a:spcPct val="100000"/>
                        </a:lnSpc>
                        <a:spcBef>
                          <a:spcPts val="75"/>
                        </a:spcBef>
                      </a:pPr>
                      <a:r>
                        <a:rPr sz="900" spc="30" dirty="0">
                          <a:latin typeface="Times New Roman"/>
                          <a:cs typeface="Times New Roman"/>
                        </a:rPr>
                        <a:t>Henry</a:t>
                      </a:r>
                      <a:r>
                        <a:rPr sz="900" spc="-30" dirty="0">
                          <a:latin typeface="Times New Roman"/>
                          <a:cs typeface="Times New Roman"/>
                        </a:rPr>
                        <a:t> </a:t>
                      </a:r>
                      <a:r>
                        <a:rPr sz="900" spc="0" dirty="0">
                          <a:latin typeface="Times New Roman"/>
                          <a:cs typeface="Times New Roman"/>
                        </a:rPr>
                        <a:t>V</a:t>
                      </a:r>
                      <a:endParaRPr sz="900">
                        <a:latin typeface="Times New Roman"/>
                        <a:cs typeface="Times New Roman"/>
                      </a:endParaRPr>
                    </a:p>
                  </a:txBody>
                  <a:tcPr marL="0" marR="0" marT="747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5"/>
                  </a:ext>
                </a:extLst>
              </a:tr>
              <a:tr h="159373">
                <a:tc>
                  <a:txBody>
                    <a:bodyPr/>
                    <a:lstStyle/>
                    <a:p>
                      <a:pPr marL="47625">
                        <a:lnSpc>
                          <a:spcPct val="100000"/>
                        </a:lnSpc>
                        <a:spcBef>
                          <a:spcPts val="100"/>
                        </a:spcBef>
                      </a:pPr>
                      <a:r>
                        <a:rPr sz="800" b="1" spc="-30" dirty="0">
                          <a:latin typeface="Palatino Linotype"/>
                          <a:cs typeface="Palatino Linotype"/>
                        </a:rPr>
                        <a:t>Most </a:t>
                      </a:r>
                      <a:r>
                        <a:rPr sz="800" b="1" spc="-25" dirty="0">
                          <a:latin typeface="Palatino Linotype"/>
                          <a:cs typeface="Palatino Linotype"/>
                        </a:rPr>
                        <a:t>famous</a:t>
                      </a:r>
                      <a:r>
                        <a:rPr sz="800" b="1" spc="25" dirty="0">
                          <a:latin typeface="Palatino Linotype"/>
                          <a:cs typeface="Palatino Linotype"/>
                        </a:rPr>
                        <a:t> </a:t>
                      </a:r>
                      <a:r>
                        <a:rPr sz="800" b="1" spc="-45" dirty="0">
                          <a:latin typeface="Palatino Linotype"/>
                          <a:cs typeface="Palatino Linotype"/>
                        </a:rPr>
                        <a:t>plays</a:t>
                      </a:r>
                      <a:endParaRPr sz="800">
                        <a:latin typeface="Palatino Linotype"/>
                        <a:cs typeface="Palatino Linotype"/>
                      </a:endParaRPr>
                    </a:p>
                  </a:txBody>
                  <a:tcPr marL="0" marR="0" marT="996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E0EFE7"/>
                    </a:solidFill>
                  </a:tcPr>
                </a:tc>
                <a:tc>
                  <a:txBody>
                    <a:bodyPr/>
                    <a:lstStyle/>
                    <a:p>
                      <a:pPr marL="47625">
                        <a:lnSpc>
                          <a:spcPct val="100000"/>
                        </a:lnSpc>
                        <a:spcBef>
                          <a:spcPts val="75"/>
                        </a:spcBef>
                      </a:pPr>
                      <a:r>
                        <a:rPr sz="900" i="1" spc="15" dirty="0">
                          <a:latin typeface="Palatino Linotype"/>
                          <a:cs typeface="Palatino Linotype"/>
                        </a:rPr>
                        <a:t>Romeo </a:t>
                      </a:r>
                      <a:r>
                        <a:rPr sz="900" i="1" spc="25" dirty="0">
                          <a:latin typeface="Palatino Linotype"/>
                          <a:cs typeface="Palatino Linotype"/>
                        </a:rPr>
                        <a:t>and </a:t>
                      </a:r>
                      <a:r>
                        <a:rPr sz="900" i="1" spc="-10" dirty="0">
                          <a:latin typeface="Palatino Linotype"/>
                          <a:cs typeface="Palatino Linotype"/>
                        </a:rPr>
                        <a:t>Juliet</a:t>
                      </a:r>
                      <a:r>
                        <a:rPr sz="900" spc="-10" dirty="0">
                          <a:latin typeface="Times New Roman"/>
                          <a:cs typeface="Times New Roman"/>
                        </a:rPr>
                        <a:t>, </a:t>
                      </a:r>
                      <a:r>
                        <a:rPr sz="900" i="1" dirty="0">
                          <a:latin typeface="Palatino Linotype"/>
                          <a:cs typeface="Palatino Linotype"/>
                        </a:rPr>
                        <a:t>Othello </a:t>
                      </a:r>
                      <a:r>
                        <a:rPr sz="900" spc="50" dirty="0">
                          <a:latin typeface="Times New Roman"/>
                          <a:cs typeface="Times New Roman"/>
                        </a:rPr>
                        <a:t>and</a:t>
                      </a:r>
                      <a:r>
                        <a:rPr sz="900" spc="114" dirty="0">
                          <a:latin typeface="Times New Roman"/>
                          <a:cs typeface="Times New Roman"/>
                        </a:rPr>
                        <a:t> </a:t>
                      </a:r>
                      <a:r>
                        <a:rPr sz="900" i="1" spc="5" dirty="0">
                          <a:latin typeface="Palatino Linotype"/>
                          <a:cs typeface="Palatino Linotype"/>
                        </a:rPr>
                        <a:t>Macbeth</a:t>
                      </a:r>
                      <a:endParaRPr sz="900">
                        <a:latin typeface="Palatino Linotype"/>
                        <a:cs typeface="Palatino Linotype"/>
                      </a:endParaRPr>
                    </a:p>
                  </a:txBody>
                  <a:tcPr marL="0" marR="0" marT="747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6"/>
                  </a:ext>
                </a:extLst>
              </a:tr>
              <a:tr h="298824">
                <a:tc>
                  <a:txBody>
                    <a:bodyPr/>
                    <a:lstStyle/>
                    <a:p>
                      <a:pPr marL="47625" marR="177800">
                        <a:lnSpc>
                          <a:spcPts val="1050"/>
                        </a:lnSpc>
                        <a:spcBef>
                          <a:spcPts val="260"/>
                        </a:spcBef>
                      </a:pPr>
                      <a:r>
                        <a:rPr sz="800" b="1" spc="-30" dirty="0">
                          <a:latin typeface="Palatino Linotype"/>
                          <a:cs typeface="Palatino Linotype"/>
                        </a:rPr>
                        <a:t>Number of </a:t>
                      </a:r>
                      <a:r>
                        <a:rPr sz="800" b="1" spc="-45" dirty="0">
                          <a:latin typeface="Palatino Linotype"/>
                          <a:cs typeface="Palatino Linotype"/>
                        </a:rPr>
                        <a:t>plays  </a:t>
                      </a:r>
                      <a:r>
                        <a:rPr sz="800" b="1" spc="-20" dirty="0">
                          <a:latin typeface="Palatino Linotype"/>
                          <a:cs typeface="Palatino Linotype"/>
                        </a:rPr>
                        <a:t>and </a:t>
                      </a:r>
                      <a:r>
                        <a:rPr sz="800" b="1" spc="-25" dirty="0">
                          <a:latin typeface="Palatino Linotype"/>
                          <a:cs typeface="Palatino Linotype"/>
                        </a:rPr>
                        <a:t>sonnets</a:t>
                      </a:r>
                      <a:endParaRPr sz="800">
                        <a:latin typeface="Palatino Linotype"/>
                        <a:cs typeface="Palatino Linotype"/>
                      </a:endParaRPr>
                    </a:p>
                  </a:txBody>
                  <a:tcPr marL="0" marR="0" marT="2589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E0EFE7"/>
                    </a:solidFill>
                  </a:tcPr>
                </a:tc>
                <a:tc>
                  <a:txBody>
                    <a:bodyPr/>
                    <a:lstStyle/>
                    <a:p>
                      <a:pPr marL="47625">
                        <a:lnSpc>
                          <a:spcPct val="100000"/>
                        </a:lnSpc>
                        <a:spcBef>
                          <a:spcPts val="75"/>
                        </a:spcBef>
                      </a:pPr>
                      <a:r>
                        <a:rPr sz="900" spc="-15" dirty="0">
                          <a:latin typeface="Times New Roman"/>
                          <a:cs typeface="Times New Roman"/>
                        </a:rPr>
                        <a:t>154 </a:t>
                      </a:r>
                      <a:r>
                        <a:rPr sz="900" spc="25" dirty="0">
                          <a:latin typeface="Times New Roman"/>
                          <a:cs typeface="Times New Roman"/>
                        </a:rPr>
                        <a:t>sonnets </a:t>
                      </a:r>
                      <a:r>
                        <a:rPr sz="900" spc="50" dirty="0">
                          <a:latin typeface="Times New Roman"/>
                          <a:cs typeface="Times New Roman"/>
                        </a:rPr>
                        <a:t>and </a:t>
                      </a:r>
                      <a:r>
                        <a:rPr sz="900" spc="40" dirty="0">
                          <a:latin typeface="Times New Roman"/>
                          <a:cs typeface="Times New Roman"/>
                        </a:rPr>
                        <a:t>around </a:t>
                      </a:r>
                      <a:r>
                        <a:rPr sz="900" dirty="0">
                          <a:latin typeface="Times New Roman"/>
                          <a:cs typeface="Times New Roman"/>
                        </a:rPr>
                        <a:t>40</a:t>
                      </a:r>
                      <a:r>
                        <a:rPr sz="900" spc="60" dirty="0">
                          <a:latin typeface="Times New Roman"/>
                          <a:cs typeface="Times New Roman"/>
                        </a:rPr>
                        <a:t> </a:t>
                      </a:r>
                      <a:r>
                        <a:rPr sz="900" spc="-5" dirty="0">
                          <a:latin typeface="Times New Roman"/>
                          <a:cs typeface="Times New Roman"/>
                        </a:rPr>
                        <a:t>plays</a:t>
                      </a:r>
                      <a:endParaRPr sz="900">
                        <a:latin typeface="Times New Roman"/>
                        <a:cs typeface="Times New Roman"/>
                      </a:endParaRPr>
                    </a:p>
                  </a:txBody>
                  <a:tcPr marL="0" marR="0" marT="747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7"/>
                  </a:ext>
                </a:extLst>
              </a:tr>
            </a:tbl>
          </a:graphicData>
        </a:graphic>
      </p:graphicFrame>
      <p:sp>
        <p:nvSpPr>
          <p:cNvPr id="12" name="object 12"/>
          <p:cNvSpPr/>
          <p:nvPr/>
        </p:nvSpPr>
        <p:spPr>
          <a:xfrm>
            <a:off x="3456313" y="5246714"/>
            <a:ext cx="778832" cy="1008758"/>
          </a:xfrm>
          <a:prstGeom prst="rect">
            <a:avLst/>
          </a:prstGeom>
          <a:blipFill>
            <a:blip r:embed="rId3" cstate="print"/>
            <a:stretch>
              <a:fillRect/>
            </a:stretch>
          </a:blipFill>
        </p:spPr>
        <p:txBody>
          <a:bodyPr wrap="square" lIns="0" tIns="0" rIns="0" bIns="0" rtlCol="0"/>
          <a:lstStyle/>
          <a:p>
            <a:endParaRPr sz="2510"/>
          </a:p>
        </p:txBody>
      </p:sp>
      <p:sp>
        <p:nvSpPr>
          <p:cNvPr id="13" name="object 13"/>
          <p:cNvSpPr/>
          <p:nvPr/>
        </p:nvSpPr>
        <p:spPr>
          <a:xfrm>
            <a:off x="305458" y="1947652"/>
            <a:ext cx="831456" cy="1016467"/>
          </a:xfrm>
          <a:prstGeom prst="rect">
            <a:avLst/>
          </a:prstGeom>
          <a:blipFill>
            <a:blip r:embed="rId4" cstate="print"/>
            <a:stretch>
              <a:fillRect/>
            </a:stretch>
          </a:blipFill>
        </p:spPr>
        <p:txBody>
          <a:bodyPr wrap="square" lIns="0" tIns="0" rIns="0" bIns="0" rtlCol="0"/>
          <a:lstStyle/>
          <a:p>
            <a:endParaRPr sz="2510"/>
          </a:p>
        </p:txBody>
      </p:sp>
      <p:sp>
        <p:nvSpPr>
          <p:cNvPr id="14" name="object 14"/>
          <p:cNvSpPr txBox="1"/>
          <p:nvPr/>
        </p:nvSpPr>
        <p:spPr>
          <a:xfrm>
            <a:off x="724238" y="7115872"/>
            <a:ext cx="899459" cy="124705"/>
          </a:xfrm>
          <a:prstGeom prst="rect">
            <a:avLst/>
          </a:prstGeom>
        </p:spPr>
        <p:txBody>
          <a:bodyPr vert="horz" wrap="square" lIns="0" tIns="9961" rIns="0" bIns="0" rtlCol="0">
            <a:spAutoFit/>
          </a:bodyPr>
          <a:lstStyle/>
          <a:p>
            <a:pPr marL="9961">
              <a:spcBef>
                <a:spcPts val="78"/>
              </a:spcBef>
            </a:pPr>
            <a:r>
              <a:rPr sz="745" spc="-16" dirty="0">
                <a:latin typeface="Calibri"/>
                <a:cs typeface="Calibri"/>
              </a:rPr>
              <a:t>Unit  </a:t>
            </a:r>
            <a:r>
              <a:rPr sz="745" spc="39" dirty="0">
                <a:latin typeface="Calibri"/>
                <a:cs typeface="Calibri"/>
              </a:rPr>
              <a:t>6  </a:t>
            </a:r>
            <a:r>
              <a:rPr sz="745" spc="4" dirty="0">
                <a:latin typeface="Calibri"/>
                <a:cs typeface="Calibri"/>
              </a:rPr>
              <a:t>Lessons </a:t>
            </a:r>
            <a:r>
              <a:rPr sz="745" spc="12" dirty="0">
                <a:latin typeface="Calibri"/>
                <a:cs typeface="Calibri"/>
              </a:rPr>
              <a:t>10,</a:t>
            </a:r>
            <a:r>
              <a:rPr sz="745" spc="-39" dirty="0">
                <a:latin typeface="Calibri"/>
                <a:cs typeface="Calibri"/>
              </a:rPr>
              <a:t> </a:t>
            </a:r>
            <a:r>
              <a:rPr sz="745" spc="-4" dirty="0">
                <a:latin typeface="Calibri"/>
                <a:cs typeface="Calibri"/>
              </a:rPr>
              <a:t>11</a:t>
            </a:r>
            <a:endParaRPr sz="745">
              <a:latin typeface="Calibri"/>
              <a:cs typeface="Calibri"/>
            </a:endParaRPr>
          </a:p>
        </p:txBody>
      </p:sp>
      <p:sp>
        <p:nvSpPr>
          <p:cNvPr id="15" name="object 15"/>
          <p:cNvSpPr/>
          <p:nvPr/>
        </p:nvSpPr>
        <p:spPr>
          <a:xfrm>
            <a:off x="5054162" y="4003697"/>
            <a:ext cx="3642310" cy="980808"/>
          </a:xfrm>
          <a:prstGeom prst="rect">
            <a:avLst/>
          </a:prstGeom>
          <a:blipFill>
            <a:blip r:embed="rId5" cstate="print"/>
            <a:stretch>
              <a:fillRect/>
            </a:stretch>
          </a:blipFill>
        </p:spPr>
        <p:txBody>
          <a:bodyPr wrap="square" lIns="0" tIns="0" rIns="0" bIns="0" rtlCol="0"/>
          <a:lstStyle/>
          <a:p>
            <a:endParaRPr sz="2510"/>
          </a:p>
        </p:txBody>
      </p:sp>
      <p:sp>
        <p:nvSpPr>
          <p:cNvPr id="16" name="object 16"/>
          <p:cNvSpPr/>
          <p:nvPr/>
        </p:nvSpPr>
        <p:spPr>
          <a:xfrm>
            <a:off x="4941325" y="1789963"/>
            <a:ext cx="239437" cy="158107"/>
          </a:xfrm>
          <a:prstGeom prst="rect">
            <a:avLst/>
          </a:prstGeom>
          <a:blipFill>
            <a:blip r:embed="rId2" cstate="print"/>
            <a:stretch>
              <a:fillRect/>
            </a:stretch>
          </a:blipFill>
        </p:spPr>
        <p:txBody>
          <a:bodyPr wrap="square" lIns="0" tIns="0" rIns="0" bIns="0" rtlCol="0"/>
          <a:lstStyle/>
          <a:p>
            <a:endParaRPr sz="2510"/>
          </a:p>
        </p:txBody>
      </p:sp>
      <p:sp>
        <p:nvSpPr>
          <p:cNvPr id="17" name="object 17"/>
          <p:cNvSpPr txBox="1"/>
          <p:nvPr/>
        </p:nvSpPr>
        <p:spPr>
          <a:xfrm>
            <a:off x="4989251" y="1791615"/>
            <a:ext cx="143933" cy="138899"/>
          </a:xfrm>
          <a:prstGeom prst="rect">
            <a:avLst/>
          </a:prstGeom>
        </p:spPr>
        <p:txBody>
          <a:bodyPr vert="horz" wrap="square" lIns="0" tIns="11953" rIns="0" bIns="0" rtlCol="0">
            <a:spAutoFit/>
          </a:bodyPr>
          <a:lstStyle/>
          <a:p>
            <a:pPr marL="9961">
              <a:spcBef>
                <a:spcPts val="94"/>
              </a:spcBef>
            </a:pPr>
            <a:r>
              <a:rPr sz="824" spc="39" dirty="0">
                <a:latin typeface="Calibri"/>
                <a:cs typeface="Calibri"/>
              </a:rPr>
              <a:t>1</a:t>
            </a:r>
            <a:r>
              <a:rPr sz="824" spc="86" dirty="0">
                <a:latin typeface="Calibri"/>
                <a:cs typeface="Calibri"/>
              </a:rPr>
              <a:t>0</a:t>
            </a:r>
            <a:endParaRPr sz="824">
              <a:latin typeface="Calibri"/>
              <a:cs typeface="Calibri"/>
            </a:endParaRPr>
          </a:p>
        </p:txBody>
      </p:sp>
      <p:sp>
        <p:nvSpPr>
          <p:cNvPr id="18" name="object 18"/>
          <p:cNvSpPr txBox="1"/>
          <p:nvPr/>
        </p:nvSpPr>
        <p:spPr>
          <a:xfrm>
            <a:off x="5213526" y="1793746"/>
            <a:ext cx="3248709" cy="138899"/>
          </a:xfrm>
          <a:prstGeom prst="rect">
            <a:avLst/>
          </a:prstGeom>
        </p:spPr>
        <p:txBody>
          <a:bodyPr vert="horz" wrap="square" lIns="0" tIns="11953" rIns="0" bIns="0" rtlCol="0">
            <a:spAutoFit/>
          </a:bodyPr>
          <a:lstStyle/>
          <a:p>
            <a:pPr marL="9961">
              <a:spcBef>
                <a:spcPts val="94"/>
              </a:spcBef>
            </a:pPr>
            <a:r>
              <a:rPr sz="824" spc="4" dirty="0">
                <a:latin typeface="Calibri"/>
                <a:cs typeface="Calibri"/>
              </a:rPr>
              <a:t>Fill</a:t>
            </a:r>
            <a:r>
              <a:rPr sz="824" spc="67" dirty="0">
                <a:latin typeface="Calibri"/>
                <a:cs typeface="Calibri"/>
              </a:rPr>
              <a:t> </a:t>
            </a:r>
            <a:r>
              <a:rPr sz="824" dirty="0">
                <a:latin typeface="Calibri"/>
                <a:cs typeface="Calibri"/>
              </a:rPr>
              <a:t>in</a:t>
            </a:r>
            <a:r>
              <a:rPr sz="824" spc="67" dirty="0">
                <a:latin typeface="Calibri"/>
                <a:cs typeface="Calibri"/>
              </a:rPr>
              <a:t> </a:t>
            </a:r>
            <a:r>
              <a:rPr sz="824" spc="-8" dirty="0">
                <a:latin typeface="Calibri"/>
                <a:cs typeface="Calibri"/>
              </a:rPr>
              <a:t>the</a:t>
            </a:r>
            <a:r>
              <a:rPr sz="824" spc="67" dirty="0">
                <a:latin typeface="Calibri"/>
                <a:cs typeface="Calibri"/>
              </a:rPr>
              <a:t> </a:t>
            </a:r>
            <a:r>
              <a:rPr sz="824" spc="20" dirty="0">
                <a:latin typeface="Calibri"/>
                <a:cs typeface="Calibri"/>
              </a:rPr>
              <a:t>table</a:t>
            </a:r>
            <a:r>
              <a:rPr sz="824" spc="67" dirty="0">
                <a:latin typeface="Calibri"/>
                <a:cs typeface="Calibri"/>
              </a:rPr>
              <a:t> </a:t>
            </a:r>
            <a:r>
              <a:rPr sz="824" spc="20" dirty="0">
                <a:latin typeface="Calibri"/>
                <a:cs typeface="Calibri"/>
              </a:rPr>
              <a:t>about</a:t>
            </a:r>
            <a:r>
              <a:rPr sz="824" spc="67" dirty="0">
                <a:latin typeface="Calibri"/>
                <a:cs typeface="Calibri"/>
              </a:rPr>
              <a:t> </a:t>
            </a:r>
            <a:r>
              <a:rPr sz="824" spc="4" dirty="0">
                <a:latin typeface="Calibri"/>
                <a:cs typeface="Calibri"/>
              </a:rPr>
              <a:t>Pushkin.</a:t>
            </a:r>
            <a:r>
              <a:rPr sz="824" spc="67" dirty="0">
                <a:latin typeface="Calibri"/>
                <a:cs typeface="Calibri"/>
              </a:rPr>
              <a:t> </a:t>
            </a:r>
            <a:r>
              <a:rPr sz="824" spc="39" dirty="0">
                <a:latin typeface="Calibri"/>
                <a:cs typeface="Calibri"/>
              </a:rPr>
              <a:t>Get</a:t>
            </a:r>
            <a:r>
              <a:rPr sz="824" spc="67" dirty="0">
                <a:latin typeface="Calibri"/>
                <a:cs typeface="Calibri"/>
              </a:rPr>
              <a:t> </a:t>
            </a:r>
            <a:r>
              <a:rPr sz="824" spc="8" dirty="0">
                <a:latin typeface="Calibri"/>
                <a:cs typeface="Calibri"/>
              </a:rPr>
              <a:t>some</a:t>
            </a:r>
            <a:r>
              <a:rPr sz="824" spc="67" dirty="0">
                <a:latin typeface="Calibri"/>
                <a:cs typeface="Calibri"/>
              </a:rPr>
              <a:t> </a:t>
            </a:r>
            <a:r>
              <a:rPr sz="824" spc="4" dirty="0">
                <a:latin typeface="Calibri"/>
                <a:cs typeface="Calibri"/>
              </a:rPr>
              <a:t>information</a:t>
            </a:r>
            <a:r>
              <a:rPr sz="824" spc="67" dirty="0">
                <a:latin typeface="Calibri"/>
                <a:cs typeface="Calibri"/>
              </a:rPr>
              <a:t> </a:t>
            </a:r>
            <a:r>
              <a:rPr sz="824" dirty="0">
                <a:latin typeface="Calibri"/>
                <a:cs typeface="Calibri"/>
              </a:rPr>
              <a:t>from</a:t>
            </a:r>
            <a:r>
              <a:rPr sz="824" spc="67" dirty="0">
                <a:latin typeface="Calibri"/>
                <a:cs typeface="Calibri"/>
              </a:rPr>
              <a:t> </a:t>
            </a:r>
            <a:r>
              <a:rPr sz="824" spc="-8" dirty="0">
                <a:latin typeface="Calibri"/>
                <a:cs typeface="Calibri"/>
              </a:rPr>
              <a:t>the</a:t>
            </a:r>
            <a:r>
              <a:rPr sz="824" spc="67" dirty="0">
                <a:latin typeface="Calibri"/>
                <a:cs typeface="Calibri"/>
              </a:rPr>
              <a:t> </a:t>
            </a:r>
            <a:r>
              <a:rPr sz="824" dirty="0">
                <a:latin typeface="Calibri"/>
                <a:cs typeface="Calibri"/>
              </a:rPr>
              <a:t>Internet.</a:t>
            </a:r>
            <a:endParaRPr sz="824">
              <a:latin typeface="Calibri"/>
              <a:cs typeface="Calibri"/>
            </a:endParaRPr>
          </a:p>
        </p:txBody>
      </p:sp>
      <p:graphicFrame>
        <p:nvGraphicFramePr>
          <p:cNvPr id="19" name="object 19"/>
          <p:cNvGraphicFramePr>
            <a:graphicFrameLocks noGrp="1"/>
          </p:cNvGraphicFramePr>
          <p:nvPr/>
        </p:nvGraphicFramePr>
        <p:xfrm>
          <a:off x="5223529" y="1998569"/>
          <a:ext cx="3180544" cy="1753103"/>
        </p:xfrm>
        <a:graphic>
          <a:graphicData uri="http://schemas.openxmlformats.org/drawingml/2006/table">
            <a:tbl>
              <a:tblPr firstRow="1" bandRow="1">
                <a:tableStyleId>{2D5ABB26-0587-4C30-8999-92F81FD0307C}</a:tableStyleId>
              </a:tblPr>
              <a:tblGrid>
                <a:gridCol w="1359725">
                  <a:extLst>
                    <a:ext uri="{9D8B030D-6E8A-4147-A177-3AD203B41FA5}">
                      <a16:colId xmlns:a16="http://schemas.microsoft.com/office/drawing/2014/main" val="20000"/>
                    </a:ext>
                  </a:extLst>
                </a:gridCol>
                <a:gridCol w="1820819">
                  <a:extLst>
                    <a:ext uri="{9D8B030D-6E8A-4147-A177-3AD203B41FA5}">
                      <a16:colId xmlns:a16="http://schemas.microsoft.com/office/drawing/2014/main" val="20001"/>
                    </a:ext>
                  </a:extLst>
                </a:gridCol>
              </a:tblGrid>
              <a:tr h="159373">
                <a:tc>
                  <a:txBody>
                    <a:bodyPr/>
                    <a:lstStyle/>
                    <a:p>
                      <a:pPr marL="47625">
                        <a:lnSpc>
                          <a:spcPct val="100000"/>
                        </a:lnSpc>
                        <a:spcBef>
                          <a:spcPts val="100"/>
                        </a:spcBef>
                      </a:pPr>
                      <a:r>
                        <a:rPr sz="800" b="1" spc="-30" dirty="0">
                          <a:latin typeface="Palatino Linotype"/>
                          <a:cs typeface="Palatino Linotype"/>
                        </a:rPr>
                        <a:t>Name</a:t>
                      </a:r>
                      <a:endParaRPr sz="800">
                        <a:latin typeface="Palatino Linotype"/>
                        <a:cs typeface="Palatino Linotype"/>
                      </a:endParaRPr>
                    </a:p>
                  </a:txBody>
                  <a:tcPr marL="0" marR="0" marT="996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0E4"/>
                    </a:solidFill>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r h="159373">
                <a:tc>
                  <a:txBody>
                    <a:bodyPr/>
                    <a:lstStyle/>
                    <a:p>
                      <a:pPr marL="47625">
                        <a:lnSpc>
                          <a:spcPct val="100000"/>
                        </a:lnSpc>
                        <a:spcBef>
                          <a:spcPts val="100"/>
                        </a:spcBef>
                      </a:pPr>
                      <a:r>
                        <a:rPr sz="800" b="1" spc="-20" dirty="0">
                          <a:latin typeface="Palatino Linotype"/>
                          <a:cs typeface="Palatino Linotype"/>
                        </a:rPr>
                        <a:t>Time </a:t>
                      </a:r>
                      <a:r>
                        <a:rPr sz="800" b="1" spc="-30" dirty="0">
                          <a:latin typeface="Palatino Linotype"/>
                          <a:cs typeface="Palatino Linotype"/>
                        </a:rPr>
                        <a:t>of</a:t>
                      </a:r>
                      <a:r>
                        <a:rPr sz="800" b="1" dirty="0">
                          <a:latin typeface="Palatino Linotype"/>
                          <a:cs typeface="Palatino Linotype"/>
                        </a:rPr>
                        <a:t> </a:t>
                      </a:r>
                      <a:r>
                        <a:rPr sz="800" b="1" spc="-5" dirty="0">
                          <a:latin typeface="Palatino Linotype"/>
                          <a:cs typeface="Palatino Linotype"/>
                        </a:rPr>
                        <a:t>birth</a:t>
                      </a:r>
                      <a:endParaRPr sz="800">
                        <a:latin typeface="Palatino Linotype"/>
                        <a:cs typeface="Palatino Linotype"/>
                      </a:endParaRPr>
                    </a:p>
                  </a:txBody>
                  <a:tcPr marL="0" marR="0" marT="996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0E4"/>
                    </a:solidFill>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159373">
                <a:tc>
                  <a:txBody>
                    <a:bodyPr/>
                    <a:lstStyle/>
                    <a:p>
                      <a:pPr marL="47625">
                        <a:lnSpc>
                          <a:spcPct val="100000"/>
                        </a:lnSpc>
                        <a:spcBef>
                          <a:spcPts val="100"/>
                        </a:spcBef>
                      </a:pPr>
                      <a:r>
                        <a:rPr sz="800" b="1" spc="-20" dirty="0">
                          <a:latin typeface="Palatino Linotype"/>
                          <a:cs typeface="Palatino Linotype"/>
                        </a:rPr>
                        <a:t>Place </a:t>
                      </a:r>
                      <a:r>
                        <a:rPr sz="800" b="1" spc="-30" dirty="0">
                          <a:latin typeface="Palatino Linotype"/>
                          <a:cs typeface="Palatino Linotype"/>
                        </a:rPr>
                        <a:t>of</a:t>
                      </a:r>
                      <a:r>
                        <a:rPr sz="800" b="1" spc="5" dirty="0">
                          <a:latin typeface="Palatino Linotype"/>
                          <a:cs typeface="Palatino Linotype"/>
                        </a:rPr>
                        <a:t> </a:t>
                      </a:r>
                      <a:r>
                        <a:rPr sz="800" b="1" spc="-5" dirty="0">
                          <a:latin typeface="Palatino Linotype"/>
                          <a:cs typeface="Palatino Linotype"/>
                        </a:rPr>
                        <a:t>birth</a:t>
                      </a:r>
                      <a:endParaRPr sz="800">
                        <a:latin typeface="Palatino Linotype"/>
                        <a:cs typeface="Palatino Linotype"/>
                      </a:endParaRPr>
                    </a:p>
                  </a:txBody>
                  <a:tcPr marL="0" marR="0" marT="996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0E4"/>
                    </a:solidFill>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159373">
                <a:tc>
                  <a:txBody>
                    <a:bodyPr/>
                    <a:lstStyle/>
                    <a:p>
                      <a:pPr marL="47625">
                        <a:lnSpc>
                          <a:spcPct val="100000"/>
                        </a:lnSpc>
                        <a:spcBef>
                          <a:spcPts val="100"/>
                        </a:spcBef>
                      </a:pPr>
                      <a:r>
                        <a:rPr sz="800" b="1" spc="-20" dirty="0">
                          <a:latin typeface="Palatino Linotype"/>
                          <a:cs typeface="Palatino Linotype"/>
                        </a:rPr>
                        <a:t>Family</a:t>
                      </a:r>
                      <a:endParaRPr sz="800">
                        <a:latin typeface="Palatino Linotype"/>
                        <a:cs typeface="Palatino Linotype"/>
                      </a:endParaRPr>
                    </a:p>
                  </a:txBody>
                  <a:tcPr marL="0" marR="0" marT="996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0E4"/>
                    </a:solidFill>
                  </a:tcPr>
                </a:tc>
                <a:tc>
                  <a:txBody>
                    <a:bodyPr/>
                    <a:lstStyle/>
                    <a:p>
                      <a:pPr marL="47625">
                        <a:lnSpc>
                          <a:spcPct val="100000"/>
                        </a:lnSpc>
                        <a:spcBef>
                          <a:spcPts val="75"/>
                        </a:spcBef>
                      </a:pPr>
                      <a:r>
                        <a:rPr sz="900" spc="25" dirty="0">
                          <a:latin typeface="Times New Roman"/>
                          <a:cs typeface="Times New Roman"/>
                        </a:rPr>
                        <a:t>mother:</a:t>
                      </a:r>
                      <a:endParaRPr sz="900">
                        <a:latin typeface="Times New Roman"/>
                        <a:cs typeface="Times New Roman"/>
                      </a:endParaRPr>
                    </a:p>
                  </a:txBody>
                  <a:tcPr marL="0" marR="0" marT="747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159373">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0E4"/>
                    </a:solidFill>
                  </a:tcPr>
                </a:tc>
                <a:tc>
                  <a:txBody>
                    <a:bodyPr/>
                    <a:lstStyle/>
                    <a:p>
                      <a:pPr marL="47625">
                        <a:lnSpc>
                          <a:spcPct val="100000"/>
                        </a:lnSpc>
                        <a:spcBef>
                          <a:spcPts val="75"/>
                        </a:spcBef>
                      </a:pPr>
                      <a:r>
                        <a:rPr sz="900" spc="5" dirty="0">
                          <a:latin typeface="Times New Roman"/>
                          <a:cs typeface="Times New Roman"/>
                        </a:rPr>
                        <a:t>father:</a:t>
                      </a:r>
                      <a:endParaRPr sz="900">
                        <a:latin typeface="Times New Roman"/>
                        <a:cs typeface="Times New Roman"/>
                      </a:endParaRPr>
                    </a:p>
                  </a:txBody>
                  <a:tcPr marL="0" marR="0" marT="747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159373">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0E4"/>
                    </a:solidFill>
                  </a:tcPr>
                </a:tc>
                <a:tc>
                  <a:txBody>
                    <a:bodyPr/>
                    <a:lstStyle/>
                    <a:p>
                      <a:pPr marL="47625">
                        <a:lnSpc>
                          <a:spcPct val="100000"/>
                        </a:lnSpc>
                        <a:spcBef>
                          <a:spcPts val="75"/>
                        </a:spcBef>
                      </a:pPr>
                      <a:r>
                        <a:rPr sz="900" spc="-15" dirty="0">
                          <a:latin typeface="Times New Roman"/>
                          <a:cs typeface="Times New Roman"/>
                        </a:rPr>
                        <a:t>wife:</a:t>
                      </a:r>
                      <a:endParaRPr sz="900">
                        <a:latin typeface="Times New Roman"/>
                        <a:cs typeface="Times New Roman"/>
                      </a:endParaRPr>
                    </a:p>
                  </a:txBody>
                  <a:tcPr marL="0" marR="0" marT="747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r h="159373">
                <a:tc>
                  <a:txBody>
                    <a:bodyPr/>
                    <a:lstStyle/>
                    <a:p>
                      <a:pPr marL="47625">
                        <a:lnSpc>
                          <a:spcPct val="100000"/>
                        </a:lnSpc>
                        <a:spcBef>
                          <a:spcPts val="100"/>
                        </a:spcBef>
                      </a:pPr>
                      <a:r>
                        <a:rPr sz="800" b="1" spc="-30" dirty="0">
                          <a:latin typeface="Palatino Linotype"/>
                          <a:cs typeface="Palatino Linotype"/>
                        </a:rPr>
                        <a:t>Job</a:t>
                      </a:r>
                      <a:endParaRPr sz="800">
                        <a:latin typeface="Palatino Linotype"/>
                        <a:cs typeface="Palatino Linotype"/>
                      </a:endParaRPr>
                    </a:p>
                  </a:txBody>
                  <a:tcPr marL="0" marR="0" marT="996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0E4"/>
                    </a:solidFill>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6"/>
                  </a:ext>
                </a:extLst>
              </a:tr>
              <a:tr h="159373">
                <a:tc>
                  <a:txBody>
                    <a:bodyPr/>
                    <a:lstStyle/>
                    <a:p>
                      <a:pPr marL="47625">
                        <a:lnSpc>
                          <a:spcPct val="100000"/>
                        </a:lnSpc>
                        <a:spcBef>
                          <a:spcPts val="100"/>
                        </a:spcBef>
                      </a:pPr>
                      <a:r>
                        <a:rPr sz="800" b="1" spc="-15" dirty="0">
                          <a:latin typeface="Palatino Linotype"/>
                          <a:cs typeface="Palatino Linotype"/>
                        </a:rPr>
                        <a:t>Best</a:t>
                      </a:r>
                      <a:r>
                        <a:rPr sz="800" b="1" spc="-20" dirty="0">
                          <a:latin typeface="Palatino Linotype"/>
                          <a:cs typeface="Palatino Linotype"/>
                        </a:rPr>
                        <a:t> </a:t>
                      </a:r>
                      <a:r>
                        <a:rPr sz="800" b="1" spc="-25" dirty="0">
                          <a:latin typeface="Palatino Linotype"/>
                          <a:cs typeface="Palatino Linotype"/>
                        </a:rPr>
                        <a:t>friends</a:t>
                      </a:r>
                      <a:endParaRPr sz="800">
                        <a:latin typeface="Palatino Linotype"/>
                        <a:cs typeface="Palatino Linotype"/>
                      </a:endParaRPr>
                    </a:p>
                  </a:txBody>
                  <a:tcPr marL="0" marR="0" marT="996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0E4"/>
                    </a:solidFill>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7"/>
                  </a:ext>
                </a:extLst>
              </a:tr>
              <a:tr h="159373">
                <a:tc>
                  <a:txBody>
                    <a:bodyPr/>
                    <a:lstStyle/>
                    <a:p>
                      <a:pPr marL="47625">
                        <a:lnSpc>
                          <a:spcPct val="100000"/>
                        </a:lnSpc>
                        <a:spcBef>
                          <a:spcPts val="100"/>
                        </a:spcBef>
                      </a:pPr>
                      <a:r>
                        <a:rPr sz="800" b="1" spc="-30" dirty="0">
                          <a:latin typeface="Palatino Linotype"/>
                          <a:cs typeface="Palatino Linotype"/>
                        </a:rPr>
                        <a:t>Most </a:t>
                      </a:r>
                      <a:r>
                        <a:rPr sz="800" b="1" spc="-25" dirty="0">
                          <a:latin typeface="Palatino Linotype"/>
                          <a:cs typeface="Palatino Linotype"/>
                        </a:rPr>
                        <a:t>famous</a:t>
                      </a:r>
                      <a:r>
                        <a:rPr sz="800" b="1" spc="25" dirty="0">
                          <a:latin typeface="Palatino Linotype"/>
                          <a:cs typeface="Palatino Linotype"/>
                        </a:rPr>
                        <a:t> </a:t>
                      </a:r>
                      <a:r>
                        <a:rPr sz="800" b="1" spc="-45" dirty="0">
                          <a:latin typeface="Palatino Linotype"/>
                          <a:cs typeface="Palatino Linotype"/>
                        </a:rPr>
                        <a:t>plays</a:t>
                      </a:r>
                      <a:endParaRPr sz="800">
                        <a:latin typeface="Palatino Linotype"/>
                        <a:cs typeface="Palatino Linotype"/>
                      </a:endParaRPr>
                    </a:p>
                  </a:txBody>
                  <a:tcPr marL="0" marR="0" marT="996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0E4"/>
                    </a:solidFill>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8"/>
                  </a:ext>
                </a:extLst>
              </a:tr>
              <a:tr h="159373">
                <a:tc>
                  <a:txBody>
                    <a:bodyPr/>
                    <a:lstStyle/>
                    <a:p>
                      <a:pPr marL="47625">
                        <a:lnSpc>
                          <a:spcPct val="100000"/>
                        </a:lnSpc>
                        <a:spcBef>
                          <a:spcPts val="100"/>
                        </a:spcBef>
                      </a:pPr>
                      <a:r>
                        <a:rPr sz="800" b="1" spc="-30" dirty="0">
                          <a:latin typeface="Palatino Linotype"/>
                          <a:cs typeface="Palatino Linotype"/>
                        </a:rPr>
                        <a:t>Number of </a:t>
                      </a:r>
                      <a:r>
                        <a:rPr sz="800" b="1" spc="-45" dirty="0">
                          <a:latin typeface="Palatino Linotype"/>
                          <a:cs typeface="Palatino Linotype"/>
                        </a:rPr>
                        <a:t>plays </a:t>
                      </a:r>
                      <a:r>
                        <a:rPr sz="800" b="1" spc="-20" dirty="0">
                          <a:latin typeface="Palatino Linotype"/>
                          <a:cs typeface="Palatino Linotype"/>
                        </a:rPr>
                        <a:t>and</a:t>
                      </a:r>
                      <a:r>
                        <a:rPr sz="800" b="1" spc="155" dirty="0">
                          <a:latin typeface="Palatino Linotype"/>
                          <a:cs typeface="Palatino Linotype"/>
                        </a:rPr>
                        <a:t> </a:t>
                      </a:r>
                      <a:r>
                        <a:rPr sz="800" b="1" spc="-30" dirty="0">
                          <a:latin typeface="Palatino Linotype"/>
                          <a:cs typeface="Palatino Linotype"/>
                        </a:rPr>
                        <a:t>poems</a:t>
                      </a:r>
                      <a:endParaRPr sz="800">
                        <a:latin typeface="Palatino Linotype"/>
                        <a:cs typeface="Palatino Linotype"/>
                      </a:endParaRPr>
                    </a:p>
                  </a:txBody>
                  <a:tcPr marL="0" marR="0" marT="996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0E4"/>
                    </a:solidFill>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9"/>
                  </a:ext>
                </a:extLst>
              </a:tr>
              <a:tr h="159373">
                <a:tc>
                  <a:txBody>
                    <a:bodyPr/>
                    <a:lstStyle/>
                    <a:p>
                      <a:pPr marL="47625">
                        <a:lnSpc>
                          <a:spcPct val="100000"/>
                        </a:lnSpc>
                        <a:spcBef>
                          <a:spcPts val="100"/>
                        </a:spcBef>
                      </a:pPr>
                      <a:r>
                        <a:rPr sz="800" b="1" spc="-15" dirty="0">
                          <a:latin typeface="Palatino Linotype"/>
                          <a:cs typeface="Palatino Linotype"/>
                        </a:rPr>
                        <a:t>Interesting facts</a:t>
                      </a:r>
                      <a:endParaRPr sz="800">
                        <a:latin typeface="Palatino Linotype"/>
                        <a:cs typeface="Palatino Linotype"/>
                      </a:endParaRPr>
                    </a:p>
                  </a:txBody>
                  <a:tcPr marL="0" marR="0" marT="996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0E4"/>
                    </a:solidFill>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0"/>
                  </a:ext>
                </a:extLst>
              </a:tr>
            </a:tbl>
          </a:graphicData>
        </a:graphic>
      </p:graphicFrame>
      <p:sp>
        <p:nvSpPr>
          <p:cNvPr id="20" name="object 20"/>
          <p:cNvSpPr/>
          <p:nvPr/>
        </p:nvSpPr>
        <p:spPr>
          <a:xfrm>
            <a:off x="5102362" y="4002731"/>
            <a:ext cx="1090208" cy="369545"/>
          </a:xfrm>
          <a:custGeom>
            <a:avLst/>
            <a:gdLst/>
            <a:ahLst/>
            <a:cxnLst/>
            <a:rect l="l" t="t" r="r" b="b"/>
            <a:pathLst>
              <a:path w="1390015" h="471170">
                <a:moveTo>
                  <a:pt x="0" y="0"/>
                </a:moveTo>
                <a:lnTo>
                  <a:pt x="1389887" y="0"/>
                </a:lnTo>
                <a:lnTo>
                  <a:pt x="1389887" y="470915"/>
                </a:lnTo>
                <a:lnTo>
                  <a:pt x="0" y="470915"/>
                </a:lnTo>
                <a:lnTo>
                  <a:pt x="0" y="0"/>
                </a:lnTo>
                <a:close/>
              </a:path>
            </a:pathLst>
          </a:custGeom>
          <a:solidFill>
            <a:srgbClr val="000000">
              <a:alpha val="19999"/>
            </a:srgbClr>
          </a:solidFill>
        </p:spPr>
        <p:txBody>
          <a:bodyPr wrap="square" lIns="0" tIns="0" rIns="0" bIns="0" rtlCol="0"/>
          <a:lstStyle/>
          <a:p>
            <a:endParaRPr sz="2510"/>
          </a:p>
        </p:txBody>
      </p:sp>
      <p:sp>
        <p:nvSpPr>
          <p:cNvPr id="21" name="object 21"/>
          <p:cNvSpPr/>
          <p:nvPr/>
        </p:nvSpPr>
        <p:spPr>
          <a:xfrm>
            <a:off x="4943916" y="3994205"/>
            <a:ext cx="324558" cy="324660"/>
          </a:xfrm>
          <a:prstGeom prst="rect">
            <a:avLst/>
          </a:prstGeom>
          <a:blipFill>
            <a:blip r:embed="rId6" cstate="print"/>
            <a:stretch>
              <a:fillRect/>
            </a:stretch>
          </a:blipFill>
        </p:spPr>
        <p:txBody>
          <a:bodyPr wrap="square" lIns="0" tIns="0" rIns="0" bIns="0" rtlCol="0"/>
          <a:lstStyle/>
          <a:p>
            <a:endParaRPr sz="2510"/>
          </a:p>
        </p:txBody>
      </p:sp>
      <p:sp>
        <p:nvSpPr>
          <p:cNvPr id="22" name="object 22"/>
          <p:cNvSpPr txBox="1"/>
          <p:nvPr/>
        </p:nvSpPr>
        <p:spPr>
          <a:xfrm>
            <a:off x="5298275" y="4076608"/>
            <a:ext cx="689286" cy="154842"/>
          </a:xfrm>
          <a:prstGeom prst="rect">
            <a:avLst/>
          </a:prstGeom>
        </p:spPr>
        <p:txBody>
          <a:bodyPr vert="horz" wrap="square" lIns="0" tIns="9961" rIns="0" bIns="0" rtlCol="0">
            <a:spAutoFit/>
          </a:bodyPr>
          <a:lstStyle/>
          <a:p>
            <a:pPr marL="9961">
              <a:spcBef>
                <a:spcPts val="78"/>
              </a:spcBef>
            </a:pPr>
            <a:r>
              <a:rPr sz="941" spc="39" dirty="0">
                <a:latin typeface="Calibri"/>
                <a:cs typeface="Calibri"/>
              </a:rPr>
              <a:t>Суффикс</a:t>
            </a:r>
            <a:r>
              <a:rPr sz="941" spc="-8" dirty="0">
                <a:latin typeface="Calibri"/>
                <a:cs typeface="Calibri"/>
              </a:rPr>
              <a:t> </a:t>
            </a:r>
            <a:r>
              <a:rPr sz="941" i="1" spc="-4" dirty="0">
                <a:latin typeface="Calibri"/>
                <a:cs typeface="Calibri"/>
              </a:rPr>
              <a:t>-ful</a:t>
            </a:r>
            <a:endParaRPr sz="941">
              <a:latin typeface="Calibri"/>
              <a:cs typeface="Calibri"/>
            </a:endParaRPr>
          </a:p>
        </p:txBody>
      </p:sp>
      <p:sp>
        <p:nvSpPr>
          <p:cNvPr id="23" name="object 23"/>
          <p:cNvSpPr txBox="1"/>
          <p:nvPr/>
        </p:nvSpPr>
        <p:spPr>
          <a:xfrm>
            <a:off x="5213604" y="4351743"/>
            <a:ext cx="3492749" cy="142852"/>
          </a:xfrm>
          <a:prstGeom prst="rect">
            <a:avLst/>
          </a:prstGeom>
        </p:spPr>
        <p:txBody>
          <a:bodyPr vert="horz" wrap="square" lIns="0" tIns="9961" rIns="0" bIns="0" rtlCol="0">
            <a:spAutoFit/>
          </a:bodyPr>
          <a:lstStyle/>
          <a:p>
            <a:pPr marL="9961">
              <a:spcBef>
                <a:spcPts val="78"/>
              </a:spcBef>
            </a:pPr>
            <a:r>
              <a:rPr sz="863" spc="20" dirty="0">
                <a:latin typeface="Times New Roman"/>
                <a:cs typeface="Times New Roman"/>
              </a:rPr>
              <a:t>Для</a:t>
            </a:r>
            <a:r>
              <a:rPr sz="863" spc="-27" dirty="0">
                <a:latin typeface="Times New Roman"/>
                <a:cs typeface="Times New Roman"/>
              </a:rPr>
              <a:t> </a:t>
            </a:r>
            <a:r>
              <a:rPr sz="863" spc="20" dirty="0">
                <a:latin typeface="Times New Roman"/>
                <a:cs typeface="Times New Roman"/>
              </a:rPr>
              <a:t>образования</a:t>
            </a:r>
            <a:r>
              <a:rPr sz="863" spc="-27" dirty="0">
                <a:latin typeface="Times New Roman"/>
                <a:cs typeface="Times New Roman"/>
              </a:rPr>
              <a:t> </a:t>
            </a:r>
            <a:r>
              <a:rPr sz="863" spc="4" dirty="0">
                <a:latin typeface="Times New Roman"/>
                <a:cs typeface="Times New Roman"/>
              </a:rPr>
              <a:t>существительных</a:t>
            </a:r>
            <a:r>
              <a:rPr sz="863" spc="-27" dirty="0">
                <a:latin typeface="Times New Roman"/>
                <a:cs typeface="Times New Roman"/>
              </a:rPr>
              <a:t> </a:t>
            </a:r>
            <a:r>
              <a:rPr sz="863" spc="8" dirty="0">
                <a:latin typeface="Times New Roman"/>
                <a:cs typeface="Times New Roman"/>
              </a:rPr>
              <a:t>может</a:t>
            </a:r>
            <a:r>
              <a:rPr sz="863" spc="-27" dirty="0">
                <a:latin typeface="Times New Roman"/>
                <a:cs typeface="Times New Roman"/>
              </a:rPr>
              <a:t> </a:t>
            </a:r>
            <a:r>
              <a:rPr sz="863" spc="8" dirty="0">
                <a:latin typeface="Times New Roman"/>
                <a:cs typeface="Times New Roman"/>
              </a:rPr>
              <a:t>использоваться</a:t>
            </a:r>
            <a:r>
              <a:rPr sz="863" spc="-27" dirty="0">
                <a:latin typeface="Times New Roman"/>
                <a:cs typeface="Times New Roman"/>
              </a:rPr>
              <a:t> </a:t>
            </a:r>
            <a:r>
              <a:rPr sz="863" spc="8" dirty="0">
                <a:latin typeface="Times New Roman"/>
                <a:cs typeface="Times New Roman"/>
              </a:rPr>
              <a:t>суффикс</a:t>
            </a:r>
            <a:r>
              <a:rPr sz="863" spc="-31" dirty="0">
                <a:latin typeface="Times New Roman"/>
                <a:cs typeface="Times New Roman"/>
              </a:rPr>
              <a:t> </a:t>
            </a:r>
            <a:r>
              <a:rPr sz="863" b="1" spc="-24" dirty="0">
                <a:latin typeface="Palatino Linotype"/>
                <a:cs typeface="Palatino Linotype"/>
              </a:rPr>
              <a:t>-ful</a:t>
            </a:r>
            <a:r>
              <a:rPr sz="863" spc="-24" dirty="0">
                <a:latin typeface="Times New Roman"/>
                <a:cs typeface="Times New Roman"/>
              </a:rPr>
              <a:t>,</a:t>
            </a:r>
            <a:endParaRPr sz="863">
              <a:latin typeface="Times New Roman"/>
              <a:cs typeface="Times New Roman"/>
            </a:endParaRPr>
          </a:p>
        </p:txBody>
      </p:sp>
      <p:sp>
        <p:nvSpPr>
          <p:cNvPr id="24" name="object 24"/>
          <p:cNvSpPr txBox="1"/>
          <p:nvPr/>
        </p:nvSpPr>
        <p:spPr>
          <a:xfrm>
            <a:off x="5213645" y="4473254"/>
            <a:ext cx="2928471" cy="406849"/>
          </a:xfrm>
          <a:prstGeom prst="rect">
            <a:avLst/>
          </a:prstGeom>
        </p:spPr>
        <p:txBody>
          <a:bodyPr vert="horz" wrap="square" lIns="0" tIns="21914" rIns="0" bIns="0" rtlCol="0">
            <a:spAutoFit/>
          </a:bodyPr>
          <a:lstStyle/>
          <a:p>
            <a:pPr marL="122516" marR="3984" indent="-113053">
              <a:lnSpc>
                <a:spcPts val="957"/>
              </a:lnSpc>
              <a:spcBef>
                <a:spcPts val="173"/>
              </a:spcBef>
            </a:pPr>
            <a:r>
              <a:rPr sz="863" spc="20" dirty="0">
                <a:latin typeface="Times New Roman"/>
                <a:cs typeface="Times New Roman"/>
              </a:rPr>
              <a:t>обозначающий присутствие </a:t>
            </a:r>
            <a:r>
              <a:rPr sz="863" spc="12" dirty="0">
                <a:latin typeface="Times New Roman"/>
                <a:cs typeface="Times New Roman"/>
              </a:rPr>
              <a:t>определенного </a:t>
            </a:r>
            <a:r>
              <a:rPr sz="863" spc="4" dirty="0">
                <a:latin typeface="Times New Roman"/>
                <a:cs typeface="Times New Roman"/>
              </a:rPr>
              <a:t>качества:  </a:t>
            </a:r>
            <a:r>
              <a:rPr sz="863" i="1" spc="8" dirty="0">
                <a:latin typeface="Palatino Linotype"/>
                <a:cs typeface="Palatino Linotype"/>
              </a:rPr>
              <a:t>beauty </a:t>
            </a:r>
            <a:r>
              <a:rPr sz="863" spc="8" dirty="0">
                <a:latin typeface="Times New Roman"/>
                <a:cs typeface="Times New Roman"/>
              </a:rPr>
              <a:t>(красота) </a:t>
            </a:r>
            <a:r>
              <a:rPr sz="863" spc="-39" dirty="0">
                <a:latin typeface="Times New Roman"/>
                <a:cs typeface="Times New Roman"/>
              </a:rPr>
              <a:t>— </a:t>
            </a:r>
            <a:r>
              <a:rPr sz="863" i="1" spc="8" dirty="0">
                <a:latin typeface="Palatino Linotype"/>
                <a:cs typeface="Palatino Linotype"/>
              </a:rPr>
              <a:t>beati</a:t>
            </a:r>
            <a:r>
              <a:rPr sz="863" b="1" i="1" spc="8" dirty="0">
                <a:latin typeface="Cambria"/>
                <a:cs typeface="Cambria"/>
              </a:rPr>
              <a:t>ful </a:t>
            </a:r>
            <a:r>
              <a:rPr sz="863" spc="12" dirty="0">
                <a:latin typeface="Times New Roman"/>
                <a:cs typeface="Times New Roman"/>
              </a:rPr>
              <a:t>(красивый, </a:t>
            </a:r>
            <a:r>
              <a:rPr sz="863" spc="24" dirty="0">
                <a:latin typeface="Times New Roman"/>
                <a:cs typeface="Times New Roman"/>
              </a:rPr>
              <a:t>полный </a:t>
            </a:r>
            <a:r>
              <a:rPr sz="863" spc="8" dirty="0">
                <a:latin typeface="Times New Roman"/>
                <a:cs typeface="Times New Roman"/>
              </a:rPr>
              <a:t>красоты),  </a:t>
            </a:r>
            <a:r>
              <a:rPr sz="863" i="1" spc="8" dirty="0">
                <a:latin typeface="Palatino Linotype"/>
                <a:cs typeface="Palatino Linotype"/>
              </a:rPr>
              <a:t>wonder </a:t>
            </a:r>
            <a:r>
              <a:rPr sz="863" dirty="0">
                <a:latin typeface="Times New Roman"/>
                <a:cs typeface="Times New Roman"/>
              </a:rPr>
              <a:t>(чудо) </a:t>
            </a:r>
            <a:r>
              <a:rPr sz="863" spc="-39" dirty="0">
                <a:latin typeface="Times New Roman"/>
                <a:cs typeface="Times New Roman"/>
              </a:rPr>
              <a:t>—  </a:t>
            </a:r>
            <a:r>
              <a:rPr sz="863" i="1" spc="4" dirty="0">
                <a:latin typeface="Palatino Linotype"/>
                <a:cs typeface="Palatino Linotype"/>
              </a:rPr>
              <a:t>wonder</a:t>
            </a:r>
            <a:r>
              <a:rPr sz="863" b="1" i="1" spc="4" dirty="0">
                <a:latin typeface="Cambria"/>
                <a:cs typeface="Cambria"/>
              </a:rPr>
              <a:t>ful</a:t>
            </a:r>
            <a:r>
              <a:rPr sz="863" b="1" i="1" spc="20" dirty="0">
                <a:latin typeface="Cambria"/>
                <a:cs typeface="Cambria"/>
              </a:rPr>
              <a:t> </a:t>
            </a:r>
            <a:r>
              <a:rPr sz="863" dirty="0">
                <a:latin typeface="Times New Roman"/>
                <a:cs typeface="Times New Roman"/>
              </a:rPr>
              <a:t>(чудесный).</a:t>
            </a:r>
            <a:endParaRPr sz="863">
              <a:latin typeface="Times New Roman"/>
              <a:cs typeface="Times New Roman"/>
            </a:endParaRPr>
          </a:p>
        </p:txBody>
      </p:sp>
      <p:sp>
        <p:nvSpPr>
          <p:cNvPr id="25" name="object 25"/>
          <p:cNvSpPr/>
          <p:nvPr/>
        </p:nvSpPr>
        <p:spPr>
          <a:xfrm>
            <a:off x="4941325" y="5057439"/>
            <a:ext cx="239437" cy="158115"/>
          </a:xfrm>
          <a:prstGeom prst="rect">
            <a:avLst/>
          </a:prstGeom>
          <a:blipFill>
            <a:blip r:embed="rId2" cstate="print"/>
            <a:stretch>
              <a:fillRect/>
            </a:stretch>
          </a:blipFill>
        </p:spPr>
        <p:txBody>
          <a:bodyPr wrap="square" lIns="0" tIns="0" rIns="0" bIns="0" rtlCol="0"/>
          <a:lstStyle/>
          <a:p>
            <a:endParaRPr sz="2510"/>
          </a:p>
        </p:txBody>
      </p:sp>
      <p:sp>
        <p:nvSpPr>
          <p:cNvPr id="26" name="object 26"/>
          <p:cNvSpPr txBox="1"/>
          <p:nvPr/>
        </p:nvSpPr>
        <p:spPr>
          <a:xfrm>
            <a:off x="5018807" y="5059095"/>
            <a:ext cx="85165" cy="138899"/>
          </a:xfrm>
          <a:prstGeom prst="rect">
            <a:avLst/>
          </a:prstGeom>
        </p:spPr>
        <p:txBody>
          <a:bodyPr vert="horz" wrap="square" lIns="0" tIns="11953" rIns="0" bIns="0" rtlCol="0">
            <a:spAutoFit/>
          </a:bodyPr>
          <a:lstStyle/>
          <a:p>
            <a:pPr marL="9961">
              <a:spcBef>
                <a:spcPts val="94"/>
              </a:spcBef>
            </a:pPr>
            <a:r>
              <a:rPr sz="824" spc="86" dirty="0">
                <a:latin typeface="Calibri"/>
                <a:cs typeface="Calibri"/>
              </a:rPr>
              <a:t>1</a:t>
            </a:r>
            <a:endParaRPr sz="824">
              <a:latin typeface="Calibri"/>
              <a:cs typeface="Calibri"/>
            </a:endParaRPr>
          </a:p>
        </p:txBody>
      </p:sp>
      <p:sp>
        <p:nvSpPr>
          <p:cNvPr id="30" name="object 30"/>
          <p:cNvSpPr txBox="1"/>
          <p:nvPr/>
        </p:nvSpPr>
        <p:spPr>
          <a:xfrm>
            <a:off x="89647" y="7597748"/>
            <a:ext cx="788894" cy="81508"/>
          </a:xfrm>
          <a:prstGeom prst="rect">
            <a:avLst/>
          </a:prstGeom>
        </p:spPr>
        <p:txBody>
          <a:bodyPr vert="horz" wrap="square" lIns="0" tIns="8965" rIns="0" bIns="0" rtlCol="0">
            <a:spAutoFit/>
          </a:bodyPr>
          <a:lstStyle/>
          <a:p>
            <a:pPr marL="9961">
              <a:spcBef>
                <a:spcPts val="71"/>
              </a:spcBef>
            </a:pPr>
            <a:r>
              <a:rPr sz="471" spc="-4" dirty="0">
                <a:latin typeface="Times New Roman"/>
                <a:cs typeface="Times New Roman"/>
              </a:rPr>
              <a:t>HEru5(4)SB2019.indb </a:t>
            </a:r>
            <a:r>
              <a:rPr sz="471" spc="24" dirty="0">
                <a:latin typeface="Times New Roman"/>
                <a:cs typeface="Times New Roman"/>
              </a:rPr>
              <a:t> </a:t>
            </a:r>
            <a:r>
              <a:rPr sz="471" spc="-8" dirty="0">
                <a:latin typeface="Times New Roman"/>
                <a:cs typeface="Times New Roman"/>
              </a:rPr>
              <a:t>152-153</a:t>
            </a:r>
            <a:endParaRPr sz="471">
              <a:latin typeface="Times New Roman"/>
              <a:cs typeface="Times New Roman"/>
            </a:endParaRPr>
          </a:p>
        </p:txBody>
      </p:sp>
      <p:sp>
        <p:nvSpPr>
          <p:cNvPr id="31" name="object 31"/>
          <p:cNvSpPr txBox="1">
            <a:spLocks noGrp="1"/>
          </p:cNvSpPr>
          <p:nvPr>
            <p:ph type="sldNum" sz="quarter" idx="7"/>
          </p:nvPr>
        </p:nvSpPr>
        <p:spPr>
          <a:xfrm>
            <a:off x="5139765" y="9690934"/>
            <a:ext cx="1673412" cy="81508"/>
          </a:xfrm>
          <a:prstGeom prst="rect">
            <a:avLst/>
          </a:prstGeom>
        </p:spPr>
        <p:txBody>
          <a:bodyPr vert="horz" wrap="square" lIns="0" tIns="8965" rIns="0" bIns="0" rtlCol="0" anchor="ctr">
            <a:spAutoFit/>
          </a:bodyPr>
          <a:lstStyle/>
          <a:p>
            <a:pPr marL="9961">
              <a:spcBef>
                <a:spcPts val="71"/>
              </a:spcBef>
            </a:pPr>
            <a:r>
              <a:rPr spc="-12" dirty="0"/>
              <a:t>09.01.2020 </a:t>
            </a:r>
            <a:r>
              <a:rPr spc="59" dirty="0"/>
              <a:t> </a:t>
            </a:r>
            <a:r>
              <a:rPr spc="-16" dirty="0"/>
              <a:t>10:57:29</a:t>
            </a:r>
          </a:p>
        </p:txBody>
      </p:sp>
      <p:sp>
        <p:nvSpPr>
          <p:cNvPr id="27" name="object 27"/>
          <p:cNvSpPr txBox="1"/>
          <p:nvPr/>
        </p:nvSpPr>
        <p:spPr>
          <a:xfrm>
            <a:off x="5213553" y="5047373"/>
            <a:ext cx="3492749" cy="549114"/>
          </a:xfrm>
          <a:prstGeom prst="rect">
            <a:avLst/>
          </a:prstGeom>
        </p:spPr>
        <p:txBody>
          <a:bodyPr vert="horz" wrap="square" lIns="0" tIns="25897" rIns="0" bIns="0" rtlCol="0">
            <a:spAutoFit/>
          </a:bodyPr>
          <a:lstStyle/>
          <a:p>
            <a:pPr marL="9961">
              <a:spcBef>
                <a:spcPts val="203"/>
              </a:spcBef>
              <a:buAutoNum type="alphaLcParenR"/>
              <a:tabLst>
                <a:tab pos="135464" algn="l"/>
              </a:tabLst>
            </a:pPr>
            <a:r>
              <a:rPr sz="824" spc="39" dirty="0">
                <a:latin typeface="Calibri"/>
                <a:cs typeface="Calibri"/>
              </a:rPr>
              <a:t>Заполните </a:t>
            </a:r>
            <a:r>
              <a:rPr sz="824" spc="31" dirty="0">
                <a:latin typeface="Calibri"/>
                <a:cs typeface="Calibri"/>
              </a:rPr>
              <a:t>таблицу </a:t>
            </a:r>
            <a:r>
              <a:rPr sz="824" spc="20" dirty="0">
                <a:latin typeface="Calibri"/>
                <a:cs typeface="Calibri"/>
              </a:rPr>
              <a:t>прилагательными  </a:t>
            </a:r>
            <a:r>
              <a:rPr sz="824" spc="24" dirty="0">
                <a:latin typeface="Calibri"/>
                <a:cs typeface="Calibri"/>
              </a:rPr>
              <a:t>с </a:t>
            </a:r>
            <a:r>
              <a:rPr sz="824" spc="39" dirty="0">
                <a:latin typeface="Calibri"/>
                <a:cs typeface="Calibri"/>
              </a:rPr>
              <a:t>суффиксом</a:t>
            </a:r>
            <a:r>
              <a:rPr sz="824" spc="82" dirty="0">
                <a:latin typeface="Calibri"/>
                <a:cs typeface="Calibri"/>
              </a:rPr>
              <a:t> </a:t>
            </a:r>
            <a:r>
              <a:rPr sz="824" spc="8" dirty="0">
                <a:latin typeface="Calibri"/>
                <a:cs typeface="Calibri"/>
              </a:rPr>
              <a:t>-ful.</a:t>
            </a:r>
            <a:endParaRPr sz="824">
              <a:latin typeface="Calibri"/>
              <a:cs typeface="Calibri"/>
            </a:endParaRPr>
          </a:p>
          <a:p>
            <a:pPr marL="134468" indent="-124508">
              <a:spcBef>
                <a:spcPts val="129"/>
              </a:spcBef>
              <a:buAutoNum type="alphaLcParenR"/>
              <a:tabLst>
                <a:tab pos="134966" algn="l"/>
              </a:tabLst>
            </a:pPr>
            <a:r>
              <a:rPr sz="824" spc="24" dirty="0">
                <a:latin typeface="Calibri"/>
                <a:cs typeface="Calibri"/>
              </a:rPr>
              <a:t>Переведите </a:t>
            </a:r>
            <a:r>
              <a:rPr sz="824" spc="20" dirty="0">
                <a:latin typeface="Calibri"/>
                <a:cs typeface="Calibri"/>
              </a:rPr>
              <a:t>глаголы </a:t>
            </a:r>
            <a:r>
              <a:rPr sz="824" dirty="0">
                <a:latin typeface="Calibri"/>
                <a:cs typeface="Calibri"/>
              </a:rPr>
              <a:t>в  </a:t>
            </a:r>
            <a:r>
              <a:rPr sz="824" spc="27" dirty="0">
                <a:latin typeface="Calibri"/>
                <a:cs typeface="Calibri"/>
              </a:rPr>
              <a:t>таблице </a:t>
            </a:r>
            <a:r>
              <a:rPr sz="824" spc="39" dirty="0">
                <a:latin typeface="Calibri"/>
                <a:cs typeface="Calibri"/>
              </a:rPr>
              <a:t>на </a:t>
            </a:r>
            <a:r>
              <a:rPr sz="824" spc="27" dirty="0">
                <a:latin typeface="Calibri"/>
                <a:cs typeface="Calibri"/>
              </a:rPr>
              <a:t>русский</a:t>
            </a:r>
            <a:r>
              <a:rPr sz="824" spc="141" dirty="0">
                <a:latin typeface="Calibri"/>
                <a:cs typeface="Calibri"/>
              </a:rPr>
              <a:t> </a:t>
            </a:r>
            <a:r>
              <a:rPr sz="824" spc="4" dirty="0">
                <a:latin typeface="Calibri"/>
                <a:cs typeface="Calibri"/>
              </a:rPr>
              <a:t>язык.</a:t>
            </a:r>
            <a:endParaRPr sz="824">
              <a:latin typeface="Calibri"/>
              <a:cs typeface="Calibri"/>
            </a:endParaRPr>
          </a:p>
          <a:p>
            <a:pPr marL="9961" marR="3984">
              <a:lnSpc>
                <a:spcPts val="894"/>
              </a:lnSpc>
              <a:spcBef>
                <a:spcPts val="235"/>
              </a:spcBef>
              <a:buAutoNum type="alphaLcParenR"/>
              <a:tabLst>
                <a:tab pos="121021" algn="l"/>
              </a:tabLst>
            </a:pPr>
            <a:r>
              <a:rPr sz="824" spc="27" dirty="0">
                <a:latin typeface="Calibri"/>
                <a:cs typeface="Calibri"/>
              </a:rPr>
              <a:t>Каким </a:t>
            </a:r>
            <a:r>
              <a:rPr sz="824" spc="24" dirty="0">
                <a:latin typeface="Calibri"/>
                <a:cs typeface="Calibri"/>
              </a:rPr>
              <a:t>способом </a:t>
            </a:r>
            <a:r>
              <a:rPr sz="824" spc="39" dirty="0">
                <a:latin typeface="Calibri"/>
                <a:cs typeface="Calibri"/>
              </a:rPr>
              <a:t>образованы </a:t>
            </a:r>
            <a:r>
              <a:rPr sz="824" spc="12" dirty="0">
                <a:latin typeface="Calibri"/>
                <a:cs typeface="Calibri"/>
              </a:rPr>
              <a:t>эти </a:t>
            </a:r>
            <a:r>
              <a:rPr sz="824" spc="20" dirty="0">
                <a:latin typeface="Calibri"/>
                <a:cs typeface="Calibri"/>
              </a:rPr>
              <a:t>глаголы? </a:t>
            </a:r>
            <a:r>
              <a:rPr sz="824" spc="24" dirty="0">
                <a:latin typeface="Calibri"/>
                <a:cs typeface="Calibri"/>
              </a:rPr>
              <a:t>Приведите </a:t>
            </a:r>
            <a:r>
              <a:rPr sz="824" spc="27" dirty="0">
                <a:latin typeface="Calibri"/>
                <a:cs typeface="Calibri"/>
              </a:rPr>
              <a:t>еще </a:t>
            </a:r>
            <a:r>
              <a:rPr sz="824" spc="20" dirty="0">
                <a:latin typeface="Calibri"/>
                <a:cs typeface="Calibri"/>
              </a:rPr>
              <a:t>несколько  примеров </a:t>
            </a:r>
            <a:r>
              <a:rPr sz="824" spc="31" dirty="0">
                <a:latin typeface="Calibri"/>
                <a:cs typeface="Calibri"/>
              </a:rPr>
              <a:t>такого словообразования </a:t>
            </a:r>
            <a:r>
              <a:rPr sz="824" dirty="0">
                <a:latin typeface="Calibri"/>
                <a:cs typeface="Calibri"/>
              </a:rPr>
              <a:t>в  </a:t>
            </a:r>
            <a:r>
              <a:rPr sz="824" spc="20" dirty="0">
                <a:latin typeface="Calibri"/>
                <a:cs typeface="Calibri"/>
              </a:rPr>
              <a:t>английском</a:t>
            </a:r>
            <a:r>
              <a:rPr sz="824" spc="118" dirty="0">
                <a:latin typeface="Calibri"/>
                <a:cs typeface="Calibri"/>
              </a:rPr>
              <a:t> </a:t>
            </a:r>
            <a:r>
              <a:rPr sz="824" spc="4" dirty="0">
                <a:latin typeface="Calibri"/>
                <a:cs typeface="Calibri"/>
              </a:rPr>
              <a:t>языке.</a:t>
            </a:r>
            <a:endParaRPr sz="824">
              <a:latin typeface="Calibri"/>
              <a:cs typeface="Calibri"/>
            </a:endParaRPr>
          </a:p>
        </p:txBody>
      </p:sp>
      <p:graphicFrame>
        <p:nvGraphicFramePr>
          <p:cNvPr id="28" name="object 28"/>
          <p:cNvGraphicFramePr>
            <a:graphicFrameLocks noGrp="1"/>
          </p:cNvGraphicFramePr>
          <p:nvPr/>
        </p:nvGraphicFramePr>
        <p:xfrm>
          <a:off x="4941175" y="5663178"/>
          <a:ext cx="3910313" cy="1205257"/>
        </p:xfrm>
        <a:graphic>
          <a:graphicData uri="http://schemas.openxmlformats.org/drawingml/2006/table">
            <a:tbl>
              <a:tblPr firstRow="1" bandRow="1">
                <a:tableStyleId>{2D5ABB26-0587-4C30-8999-92F81FD0307C}</a:tableStyleId>
              </a:tblPr>
              <a:tblGrid>
                <a:gridCol w="853980">
                  <a:extLst>
                    <a:ext uri="{9D8B030D-6E8A-4147-A177-3AD203B41FA5}">
                      <a16:colId xmlns:a16="http://schemas.microsoft.com/office/drawing/2014/main" val="20000"/>
                    </a:ext>
                  </a:extLst>
                </a:gridCol>
                <a:gridCol w="988236">
                  <a:extLst>
                    <a:ext uri="{9D8B030D-6E8A-4147-A177-3AD203B41FA5}">
                      <a16:colId xmlns:a16="http://schemas.microsoft.com/office/drawing/2014/main" val="20001"/>
                    </a:ext>
                  </a:extLst>
                </a:gridCol>
                <a:gridCol w="2068097">
                  <a:extLst>
                    <a:ext uri="{9D8B030D-6E8A-4147-A177-3AD203B41FA5}">
                      <a16:colId xmlns:a16="http://schemas.microsoft.com/office/drawing/2014/main" val="20002"/>
                    </a:ext>
                  </a:extLst>
                </a:gridCol>
              </a:tblGrid>
              <a:tr h="159373">
                <a:tc>
                  <a:txBody>
                    <a:bodyPr/>
                    <a:lstStyle/>
                    <a:p>
                      <a:pPr marR="47625" algn="r">
                        <a:lnSpc>
                          <a:spcPct val="100000"/>
                        </a:lnSpc>
                        <a:spcBef>
                          <a:spcPts val="130"/>
                        </a:spcBef>
                      </a:pPr>
                      <a:r>
                        <a:rPr sz="700" b="1" spc="-40" dirty="0">
                          <a:latin typeface="Palatino Linotype"/>
                          <a:cs typeface="Palatino Linotype"/>
                        </a:rPr>
                        <a:t>Существительное</a:t>
                      </a:r>
                      <a:endParaRPr sz="700">
                        <a:latin typeface="Palatino Linotype"/>
                        <a:cs typeface="Palatino Linotype"/>
                      </a:endParaRPr>
                    </a:p>
                  </a:txBody>
                  <a:tcPr marL="0" marR="0" marT="1294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BEFFC"/>
                    </a:solidFill>
                  </a:tcPr>
                </a:tc>
                <a:tc>
                  <a:txBody>
                    <a:bodyPr/>
                    <a:lstStyle/>
                    <a:p>
                      <a:pPr algn="ctr">
                        <a:lnSpc>
                          <a:spcPct val="100000"/>
                        </a:lnSpc>
                        <a:spcBef>
                          <a:spcPts val="130"/>
                        </a:spcBef>
                      </a:pPr>
                      <a:r>
                        <a:rPr sz="700" b="1" spc="-30" dirty="0">
                          <a:latin typeface="Palatino Linotype"/>
                          <a:cs typeface="Palatino Linotype"/>
                        </a:rPr>
                        <a:t>Глагол</a:t>
                      </a:r>
                      <a:endParaRPr sz="700">
                        <a:latin typeface="Palatino Linotype"/>
                        <a:cs typeface="Palatino Linotype"/>
                      </a:endParaRPr>
                    </a:p>
                  </a:txBody>
                  <a:tcPr marL="0" marR="0" marT="1294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BEFFC"/>
                    </a:solidFill>
                  </a:tcPr>
                </a:tc>
                <a:tc>
                  <a:txBody>
                    <a:bodyPr/>
                    <a:lstStyle/>
                    <a:p>
                      <a:pPr algn="ctr">
                        <a:lnSpc>
                          <a:spcPct val="100000"/>
                        </a:lnSpc>
                        <a:spcBef>
                          <a:spcPts val="130"/>
                        </a:spcBef>
                      </a:pPr>
                      <a:r>
                        <a:rPr sz="700" b="1" spc="-40" dirty="0">
                          <a:latin typeface="Palatino Linotype"/>
                          <a:cs typeface="Palatino Linotype"/>
                        </a:rPr>
                        <a:t>Прилагательное</a:t>
                      </a:r>
                      <a:endParaRPr sz="700">
                        <a:latin typeface="Palatino Linotype"/>
                        <a:cs typeface="Palatino Linotype"/>
                      </a:endParaRPr>
                    </a:p>
                  </a:txBody>
                  <a:tcPr marL="0" marR="0" marT="1294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BEFFC"/>
                    </a:solidFill>
                  </a:tcPr>
                </a:tc>
                <a:extLst>
                  <a:ext uri="{0D108BD9-81ED-4DB2-BD59-A6C34878D82A}">
                    <a16:rowId xmlns:a16="http://schemas.microsoft.com/office/drawing/2014/main" val="10000"/>
                  </a:ext>
                </a:extLst>
              </a:tr>
              <a:tr h="149412">
                <a:tc>
                  <a:txBody>
                    <a:bodyPr/>
                    <a:lstStyle/>
                    <a:p>
                      <a:pPr marL="107950">
                        <a:lnSpc>
                          <a:spcPct val="100000"/>
                        </a:lnSpc>
                        <a:spcBef>
                          <a:spcPts val="75"/>
                        </a:spcBef>
                      </a:pPr>
                      <a:r>
                        <a:rPr sz="900" spc="5" dirty="0">
                          <a:latin typeface="Times New Roman"/>
                          <a:cs typeface="Times New Roman"/>
                        </a:rPr>
                        <a:t>help</a:t>
                      </a:r>
                      <a:r>
                        <a:rPr sz="900" spc="-35" dirty="0">
                          <a:latin typeface="Times New Roman"/>
                          <a:cs typeface="Times New Roman"/>
                        </a:rPr>
                        <a:t> </a:t>
                      </a:r>
                      <a:r>
                        <a:rPr sz="900" spc="10" dirty="0">
                          <a:latin typeface="Times New Roman"/>
                          <a:cs typeface="Times New Roman"/>
                        </a:rPr>
                        <a:t>(помощь)</a:t>
                      </a:r>
                      <a:endParaRPr sz="900">
                        <a:latin typeface="Times New Roman"/>
                        <a:cs typeface="Times New Roman"/>
                      </a:endParaRPr>
                    </a:p>
                  </a:txBody>
                  <a:tcPr marL="0" marR="0" marT="747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07950">
                        <a:lnSpc>
                          <a:spcPct val="100000"/>
                        </a:lnSpc>
                        <a:spcBef>
                          <a:spcPts val="75"/>
                        </a:spcBef>
                      </a:pPr>
                      <a:r>
                        <a:rPr sz="900" spc="25" dirty="0">
                          <a:latin typeface="Times New Roman"/>
                          <a:cs typeface="Times New Roman"/>
                        </a:rPr>
                        <a:t>to </a:t>
                      </a:r>
                      <a:r>
                        <a:rPr sz="900" spc="5" dirty="0">
                          <a:latin typeface="Times New Roman"/>
                          <a:cs typeface="Times New Roman"/>
                        </a:rPr>
                        <a:t>help</a:t>
                      </a:r>
                      <a:r>
                        <a:rPr sz="900" spc="-60" dirty="0">
                          <a:latin typeface="Times New Roman"/>
                          <a:cs typeface="Times New Roman"/>
                        </a:rPr>
                        <a:t> </a:t>
                      </a:r>
                      <a:r>
                        <a:rPr sz="900" spc="5" dirty="0">
                          <a:latin typeface="Times New Roman"/>
                          <a:cs typeface="Times New Roman"/>
                        </a:rPr>
                        <a:t>(помогать)</a:t>
                      </a:r>
                      <a:endParaRPr sz="900">
                        <a:latin typeface="Times New Roman"/>
                        <a:cs typeface="Times New Roman"/>
                      </a:endParaRPr>
                    </a:p>
                  </a:txBody>
                  <a:tcPr marL="0" marR="0" marT="747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46990" algn="ctr">
                        <a:lnSpc>
                          <a:spcPct val="100000"/>
                        </a:lnSpc>
                        <a:spcBef>
                          <a:spcPts val="75"/>
                        </a:spcBef>
                      </a:pPr>
                      <a:r>
                        <a:rPr sz="900" spc="10" dirty="0">
                          <a:latin typeface="Times New Roman"/>
                          <a:cs typeface="Times New Roman"/>
                        </a:rPr>
                        <a:t>helpful </a:t>
                      </a:r>
                      <a:r>
                        <a:rPr sz="900" spc="15" dirty="0">
                          <a:latin typeface="Times New Roman"/>
                          <a:cs typeface="Times New Roman"/>
                        </a:rPr>
                        <a:t>(готовый помочь,</a:t>
                      </a:r>
                      <a:r>
                        <a:rPr sz="900" spc="105" dirty="0">
                          <a:latin typeface="Times New Roman"/>
                          <a:cs typeface="Times New Roman"/>
                        </a:rPr>
                        <a:t> </a:t>
                      </a:r>
                      <a:r>
                        <a:rPr sz="900" spc="15" dirty="0">
                          <a:latin typeface="Times New Roman"/>
                          <a:cs typeface="Times New Roman"/>
                        </a:rPr>
                        <a:t>помогающий)</a:t>
                      </a:r>
                      <a:endParaRPr sz="900">
                        <a:latin typeface="Times New Roman"/>
                        <a:cs typeface="Times New Roman"/>
                      </a:endParaRPr>
                    </a:p>
                  </a:txBody>
                  <a:tcPr marL="0" marR="0" marT="747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149412">
                <a:tc>
                  <a:txBody>
                    <a:bodyPr/>
                    <a:lstStyle/>
                    <a:p>
                      <a:pPr marR="40005" algn="r">
                        <a:lnSpc>
                          <a:spcPct val="100000"/>
                        </a:lnSpc>
                        <a:spcBef>
                          <a:spcPts val="75"/>
                        </a:spcBef>
                      </a:pPr>
                      <a:r>
                        <a:rPr sz="900" spc="15" dirty="0">
                          <a:latin typeface="Times New Roman"/>
                          <a:cs typeface="Times New Roman"/>
                        </a:rPr>
                        <a:t>hope</a:t>
                      </a:r>
                      <a:r>
                        <a:rPr sz="900" spc="-80" dirty="0">
                          <a:latin typeface="Times New Roman"/>
                          <a:cs typeface="Times New Roman"/>
                        </a:rPr>
                        <a:t> </a:t>
                      </a:r>
                      <a:r>
                        <a:rPr sz="900" spc="5" dirty="0">
                          <a:latin typeface="Times New Roman"/>
                          <a:cs typeface="Times New Roman"/>
                        </a:rPr>
                        <a:t>(надежда)</a:t>
                      </a:r>
                      <a:endParaRPr sz="900">
                        <a:latin typeface="Times New Roman"/>
                        <a:cs typeface="Times New Roman"/>
                      </a:endParaRPr>
                    </a:p>
                  </a:txBody>
                  <a:tcPr marL="0" marR="0" marT="747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07314">
                        <a:lnSpc>
                          <a:spcPct val="100000"/>
                        </a:lnSpc>
                        <a:spcBef>
                          <a:spcPts val="75"/>
                        </a:spcBef>
                      </a:pPr>
                      <a:r>
                        <a:rPr sz="900" spc="25" dirty="0">
                          <a:latin typeface="Times New Roman"/>
                          <a:cs typeface="Times New Roman"/>
                        </a:rPr>
                        <a:t>to</a:t>
                      </a:r>
                      <a:r>
                        <a:rPr sz="900" spc="-50" dirty="0">
                          <a:latin typeface="Times New Roman"/>
                          <a:cs typeface="Times New Roman"/>
                        </a:rPr>
                        <a:t> </a:t>
                      </a:r>
                      <a:r>
                        <a:rPr sz="900" spc="25" dirty="0">
                          <a:latin typeface="Times New Roman"/>
                          <a:cs typeface="Times New Roman"/>
                        </a:rPr>
                        <a:t>hope</a:t>
                      </a:r>
                      <a:endParaRPr sz="900">
                        <a:latin typeface="Times New Roman"/>
                        <a:cs typeface="Times New Roman"/>
                      </a:endParaRPr>
                    </a:p>
                  </a:txBody>
                  <a:tcPr marL="0" marR="0" marT="747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149412">
                <a:tc>
                  <a:txBody>
                    <a:bodyPr/>
                    <a:lstStyle/>
                    <a:p>
                      <a:pPr marL="107314">
                        <a:lnSpc>
                          <a:spcPct val="100000"/>
                        </a:lnSpc>
                        <a:spcBef>
                          <a:spcPts val="75"/>
                        </a:spcBef>
                      </a:pPr>
                      <a:r>
                        <a:rPr sz="900" spc="15" dirty="0">
                          <a:latin typeface="Times New Roman"/>
                          <a:cs typeface="Times New Roman"/>
                        </a:rPr>
                        <a:t>colour</a:t>
                      </a:r>
                      <a:r>
                        <a:rPr sz="900" spc="-20" dirty="0">
                          <a:latin typeface="Times New Roman"/>
                          <a:cs typeface="Times New Roman"/>
                        </a:rPr>
                        <a:t> </a:t>
                      </a:r>
                      <a:r>
                        <a:rPr sz="900" spc="5" dirty="0">
                          <a:latin typeface="Times New Roman"/>
                          <a:cs typeface="Times New Roman"/>
                        </a:rPr>
                        <a:t>(цвет)</a:t>
                      </a:r>
                      <a:endParaRPr sz="900">
                        <a:latin typeface="Times New Roman"/>
                        <a:cs typeface="Times New Roman"/>
                      </a:endParaRPr>
                    </a:p>
                  </a:txBody>
                  <a:tcPr marL="0" marR="0" marT="747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07314">
                        <a:lnSpc>
                          <a:spcPct val="100000"/>
                        </a:lnSpc>
                        <a:spcBef>
                          <a:spcPts val="75"/>
                        </a:spcBef>
                      </a:pPr>
                      <a:r>
                        <a:rPr sz="900" spc="25" dirty="0">
                          <a:latin typeface="Times New Roman"/>
                          <a:cs typeface="Times New Roman"/>
                        </a:rPr>
                        <a:t>to</a:t>
                      </a:r>
                      <a:r>
                        <a:rPr sz="900" spc="-50" dirty="0">
                          <a:latin typeface="Times New Roman"/>
                          <a:cs typeface="Times New Roman"/>
                        </a:rPr>
                        <a:t> </a:t>
                      </a:r>
                      <a:r>
                        <a:rPr sz="900" spc="15" dirty="0">
                          <a:latin typeface="Times New Roman"/>
                          <a:cs typeface="Times New Roman"/>
                        </a:rPr>
                        <a:t>colour</a:t>
                      </a:r>
                      <a:endParaRPr sz="900">
                        <a:latin typeface="Times New Roman"/>
                        <a:cs typeface="Times New Roman"/>
                      </a:endParaRPr>
                    </a:p>
                  </a:txBody>
                  <a:tcPr marL="0" marR="0" marT="747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149412">
                <a:tc>
                  <a:txBody>
                    <a:bodyPr/>
                    <a:lstStyle/>
                    <a:p>
                      <a:pPr marL="107314">
                        <a:lnSpc>
                          <a:spcPct val="100000"/>
                        </a:lnSpc>
                        <a:spcBef>
                          <a:spcPts val="70"/>
                        </a:spcBef>
                      </a:pPr>
                      <a:r>
                        <a:rPr sz="900" spc="10" dirty="0">
                          <a:latin typeface="Times New Roman"/>
                          <a:cs typeface="Times New Roman"/>
                        </a:rPr>
                        <a:t>care</a:t>
                      </a:r>
                      <a:r>
                        <a:rPr sz="900" dirty="0">
                          <a:latin typeface="Times New Roman"/>
                          <a:cs typeface="Times New Roman"/>
                        </a:rPr>
                        <a:t> </a:t>
                      </a:r>
                      <a:r>
                        <a:rPr sz="900" spc="5" dirty="0">
                          <a:latin typeface="Times New Roman"/>
                          <a:cs typeface="Times New Roman"/>
                        </a:rPr>
                        <a:t>(забота)</a:t>
                      </a:r>
                      <a:endParaRPr sz="900">
                        <a:latin typeface="Times New Roman"/>
                        <a:cs typeface="Times New Roman"/>
                      </a:endParaRPr>
                    </a:p>
                  </a:txBody>
                  <a:tcPr marL="0" marR="0" marT="697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07314">
                        <a:lnSpc>
                          <a:spcPct val="100000"/>
                        </a:lnSpc>
                        <a:spcBef>
                          <a:spcPts val="70"/>
                        </a:spcBef>
                      </a:pPr>
                      <a:r>
                        <a:rPr sz="900" spc="25" dirty="0">
                          <a:latin typeface="Times New Roman"/>
                          <a:cs typeface="Times New Roman"/>
                        </a:rPr>
                        <a:t>to</a:t>
                      </a:r>
                      <a:r>
                        <a:rPr sz="900" spc="-35" dirty="0">
                          <a:latin typeface="Times New Roman"/>
                          <a:cs typeface="Times New Roman"/>
                        </a:rPr>
                        <a:t> </a:t>
                      </a:r>
                      <a:r>
                        <a:rPr sz="900" spc="5" dirty="0">
                          <a:latin typeface="Times New Roman"/>
                          <a:cs typeface="Times New Roman"/>
                        </a:rPr>
                        <a:t>care</a:t>
                      </a:r>
                      <a:endParaRPr sz="900">
                        <a:latin typeface="Times New Roman"/>
                        <a:cs typeface="Times New Roman"/>
                      </a:endParaRPr>
                    </a:p>
                  </a:txBody>
                  <a:tcPr marL="0" marR="0" marT="697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149412">
                <a:tc>
                  <a:txBody>
                    <a:bodyPr/>
                    <a:lstStyle/>
                    <a:p>
                      <a:pPr marL="107314">
                        <a:lnSpc>
                          <a:spcPct val="100000"/>
                        </a:lnSpc>
                        <a:spcBef>
                          <a:spcPts val="70"/>
                        </a:spcBef>
                      </a:pPr>
                      <a:r>
                        <a:rPr sz="900" spc="50" dirty="0">
                          <a:latin typeface="Times New Roman"/>
                          <a:cs typeface="Times New Roman"/>
                        </a:rPr>
                        <a:t>harm</a:t>
                      </a:r>
                      <a:r>
                        <a:rPr sz="900" spc="-30" dirty="0">
                          <a:latin typeface="Times New Roman"/>
                          <a:cs typeface="Times New Roman"/>
                        </a:rPr>
                        <a:t> </a:t>
                      </a:r>
                      <a:r>
                        <a:rPr sz="900" spc="10" dirty="0">
                          <a:latin typeface="Times New Roman"/>
                          <a:cs typeface="Times New Roman"/>
                        </a:rPr>
                        <a:t>(вред)</a:t>
                      </a:r>
                      <a:endParaRPr sz="900">
                        <a:latin typeface="Times New Roman"/>
                        <a:cs typeface="Times New Roman"/>
                      </a:endParaRPr>
                    </a:p>
                  </a:txBody>
                  <a:tcPr marL="0" marR="0" marT="697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07314">
                        <a:lnSpc>
                          <a:spcPct val="100000"/>
                        </a:lnSpc>
                        <a:spcBef>
                          <a:spcPts val="70"/>
                        </a:spcBef>
                      </a:pPr>
                      <a:r>
                        <a:rPr sz="900" spc="25" dirty="0">
                          <a:latin typeface="Times New Roman"/>
                          <a:cs typeface="Times New Roman"/>
                        </a:rPr>
                        <a:t>to</a:t>
                      </a:r>
                      <a:r>
                        <a:rPr sz="900" spc="-30" dirty="0">
                          <a:latin typeface="Times New Roman"/>
                          <a:cs typeface="Times New Roman"/>
                        </a:rPr>
                        <a:t> </a:t>
                      </a:r>
                      <a:r>
                        <a:rPr sz="900" spc="50" dirty="0">
                          <a:latin typeface="Times New Roman"/>
                          <a:cs typeface="Times New Roman"/>
                        </a:rPr>
                        <a:t>harm</a:t>
                      </a:r>
                      <a:endParaRPr sz="900">
                        <a:latin typeface="Times New Roman"/>
                        <a:cs typeface="Times New Roman"/>
                      </a:endParaRPr>
                    </a:p>
                  </a:txBody>
                  <a:tcPr marL="0" marR="0" marT="697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r h="149412">
                <a:tc>
                  <a:txBody>
                    <a:bodyPr/>
                    <a:lstStyle/>
                    <a:p>
                      <a:pPr marL="107314">
                        <a:lnSpc>
                          <a:spcPct val="100000"/>
                        </a:lnSpc>
                        <a:spcBef>
                          <a:spcPts val="70"/>
                        </a:spcBef>
                      </a:pPr>
                      <a:r>
                        <a:rPr sz="900" spc="5" dirty="0">
                          <a:latin typeface="Times New Roman"/>
                          <a:cs typeface="Times New Roman"/>
                        </a:rPr>
                        <a:t>stress</a:t>
                      </a:r>
                      <a:r>
                        <a:rPr sz="900" spc="15" dirty="0">
                          <a:latin typeface="Times New Roman"/>
                          <a:cs typeface="Times New Roman"/>
                        </a:rPr>
                        <a:t> </a:t>
                      </a:r>
                      <a:r>
                        <a:rPr sz="900" dirty="0">
                          <a:latin typeface="Times New Roman"/>
                          <a:cs typeface="Times New Roman"/>
                        </a:rPr>
                        <a:t>(стресс)</a:t>
                      </a:r>
                      <a:endParaRPr sz="900">
                        <a:latin typeface="Times New Roman"/>
                        <a:cs typeface="Times New Roman"/>
                      </a:endParaRPr>
                    </a:p>
                  </a:txBody>
                  <a:tcPr marL="0" marR="0" marT="697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07314">
                        <a:lnSpc>
                          <a:spcPct val="100000"/>
                        </a:lnSpc>
                        <a:spcBef>
                          <a:spcPts val="70"/>
                        </a:spcBef>
                      </a:pPr>
                      <a:r>
                        <a:rPr sz="900" spc="25" dirty="0">
                          <a:latin typeface="Times New Roman"/>
                          <a:cs typeface="Times New Roman"/>
                        </a:rPr>
                        <a:t>to</a:t>
                      </a:r>
                      <a:r>
                        <a:rPr sz="900" spc="-25" dirty="0">
                          <a:latin typeface="Times New Roman"/>
                          <a:cs typeface="Times New Roman"/>
                        </a:rPr>
                        <a:t> </a:t>
                      </a:r>
                      <a:r>
                        <a:rPr sz="900" spc="5" dirty="0">
                          <a:latin typeface="Times New Roman"/>
                          <a:cs typeface="Times New Roman"/>
                        </a:rPr>
                        <a:t>stress</a:t>
                      </a:r>
                      <a:endParaRPr sz="900">
                        <a:latin typeface="Times New Roman"/>
                        <a:cs typeface="Times New Roman"/>
                      </a:endParaRPr>
                    </a:p>
                  </a:txBody>
                  <a:tcPr marL="0" marR="0" marT="697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6"/>
                  </a:ext>
                </a:extLst>
              </a:tr>
              <a:tr h="149412">
                <a:tc>
                  <a:txBody>
                    <a:bodyPr/>
                    <a:lstStyle/>
                    <a:p>
                      <a:pPr marL="107314">
                        <a:lnSpc>
                          <a:spcPct val="100000"/>
                        </a:lnSpc>
                        <a:spcBef>
                          <a:spcPts val="70"/>
                        </a:spcBef>
                      </a:pPr>
                      <a:r>
                        <a:rPr sz="900" spc="10" dirty="0">
                          <a:latin typeface="Times New Roman"/>
                          <a:cs typeface="Times New Roman"/>
                        </a:rPr>
                        <a:t>use</a:t>
                      </a:r>
                      <a:r>
                        <a:rPr sz="900" spc="-20" dirty="0">
                          <a:latin typeface="Times New Roman"/>
                          <a:cs typeface="Times New Roman"/>
                        </a:rPr>
                        <a:t> </a:t>
                      </a:r>
                      <a:r>
                        <a:rPr sz="900" spc="10" dirty="0">
                          <a:latin typeface="Times New Roman"/>
                          <a:cs typeface="Times New Roman"/>
                        </a:rPr>
                        <a:t>(польза)</a:t>
                      </a:r>
                      <a:endParaRPr sz="900">
                        <a:latin typeface="Times New Roman"/>
                        <a:cs typeface="Times New Roman"/>
                      </a:endParaRPr>
                    </a:p>
                  </a:txBody>
                  <a:tcPr marL="0" marR="0" marT="697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07314">
                        <a:lnSpc>
                          <a:spcPct val="100000"/>
                        </a:lnSpc>
                        <a:spcBef>
                          <a:spcPts val="70"/>
                        </a:spcBef>
                      </a:pPr>
                      <a:r>
                        <a:rPr sz="900" spc="25" dirty="0">
                          <a:latin typeface="Times New Roman"/>
                          <a:cs typeface="Times New Roman"/>
                        </a:rPr>
                        <a:t>to</a:t>
                      </a:r>
                      <a:r>
                        <a:rPr sz="900" spc="-45" dirty="0">
                          <a:latin typeface="Times New Roman"/>
                          <a:cs typeface="Times New Roman"/>
                        </a:rPr>
                        <a:t> </a:t>
                      </a:r>
                      <a:r>
                        <a:rPr sz="900" spc="10" dirty="0">
                          <a:latin typeface="Times New Roman"/>
                          <a:cs typeface="Times New Roman"/>
                        </a:rPr>
                        <a:t>use</a:t>
                      </a:r>
                      <a:endParaRPr sz="900">
                        <a:latin typeface="Times New Roman"/>
                        <a:cs typeface="Times New Roman"/>
                      </a:endParaRPr>
                    </a:p>
                  </a:txBody>
                  <a:tcPr marL="0" marR="0" marT="697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7"/>
                  </a:ext>
                </a:extLst>
              </a:tr>
            </a:tbl>
          </a:graphicData>
        </a:graphic>
      </p:graphicFrame>
      <p:sp>
        <p:nvSpPr>
          <p:cNvPr id="29" name="object 29"/>
          <p:cNvSpPr txBox="1"/>
          <p:nvPr/>
        </p:nvSpPr>
        <p:spPr>
          <a:xfrm>
            <a:off x="7525065" y="7115872"/>
            <a:ext cx="1181349" cy="124705"/>
          </a:xfrm>
          <a:prstGeom prst="rect">
            <a:avLst/>
          </a:prstGeom>
        </p:spPr>
        <p:txBody>
          <a:bodyPr vert="horz" wrap="square" lIns="0" tIns="9961" rIns="0" bIns="0" rtlCol="0">
            <a:spAutoFit/>
          </a:bodyPr>
          <a:lstStyle/>
          <a:p>
            <a:pPr marL="9961">
              <a:spcBef>
                <a:spcPts val="78"/>
              </a:spcBef>
              <a:tabLst>
                <a:tab pos="1013492" algn="l"/>
              </a:tabLst>
            </a:pPr>
            <a:r>
              <a:rPr sz="745" spc="24" dirty="0">
                <a:latin typeface="Calibri"/>
                <a:cs typeface="Calibri"/>
              </a:rPr>
              <a:t>U</a:t>
            </a:r>
            <a:r>
              <a:rPr sz="745" dirty="0">
                <a:latin typeface="Calibri"/>
                <a:cs typeface="Calibri"/>
              </a:rPr>
              <a:t>n</a:t>
            </a:r>
            <a:r>
              <a:rPr sz="745" spc="-8" dirty="0">
                <a:latin typeface="Calibri"/>
                <a:cs typeface="Calibri"/>
              </a:rPr>
              <a:t>i</a:t>
            </a:r>
            <a:r>
              <a:rPr sz="745" spc="-59" dirty="0">
                <a:latin typeface="Calibri"/>
                <a:cs typeface="Calibri"/>
              </a:rPr>
              <a:t>t</a:t>
            </a:r>
            <a:r>
              <a:rPr sz="745" spc="39" dirty="0">
                <a:latin typeface="Calibri"/>
                <a:cs typeface="Calibri"/>
              </a:rPr>
              <a:t> 6</a:t>
            </a:r>
            <a:r>
              <a:rPr sz="745" dirty="0">
                <a:latin typeface="Calibri"/>
                <a:cs typeface="Calibri"/>
              </a:rPr>
              <a:t> </a:t>
            </a:r>
            <a:r>
              <a:rPr sz="745" spc="39" dirty="0">
                <a:latin typeface="Calibri"/>
                <a:cs typeface="Calibri"/>
              </a:rPr>
              <a:t> </a:t>
            </a:r>
            <a:r>
              <a:rPr sz="745" spc="-8" dirty="0">
                <a:latin typeface="Calibri"/>
                <a:cs typeface="Calibri"/>
              </a:rPr>
              <a:t>L</a:t>
            </a:r>
            <a:r>
              <a:rPr sz="745" spc="31" dirty="0">
                <a:latin typeface="Calibri"/>
                <a:cs typeface="Calibri"/>
              </a:rPr>
              <a:t>e</a:t>
            </a:r>
            <a:r>
              <a:rPr sz="745" spc="12" dirty="0">
                <a:latin typeface="Calibri"/>
                <a:cs typeface="Calibri"/>
              </a:rPr>
              <a:t>s</a:t>
            </a:r>
            <a:r>
              <a:rPr sz="745" spc="4" dirty="0">
                <a:latin typeface="Calibri"/>
                <a:cs typeface="Calibri"/>
              </a:rPr>
              <a:t>s</a:t>
            </a:r>
            <a:r>
              <a:rPr sz="745" spc="39" dirty="0">
                <a:latin typeface="Calibri"/>
                <a:cs typeface="Calibri"/>
              </a:rPr>
              <a:t>o</a:t>
            </a:r>
            <a:r>
              <a:rPr sz="745" dirty="0">
                <a:latin typeface="Calibri"/>
                <a:cs typeface="Calibri"/>
              </a:rPr>
              <a:t>ns</a:t>
            </a:r>
            <a:r>
              <a:rPr sz="745" spc="39" dirty="0">
                <a:latin typeface="Calibri"/>
                <a:cs typeface="Calibri"/>
              </a:rPr>
              <a:t> </a:t>
            </a:r>
            <a:r>
              <a:rPr sz="745" spc="8" dirty="0">
                <a:latin typeface="Calibri"/>
                <a:cs typeface="Calibri"/>
              </a:rPr>
              <a:t>1</a:t>
            </a:r>
            <a:r>
              <a:rPr sz="745" spc="31" dirty="0">
                <a:latin typeface="Calibri"/>
                <a:cs typeface="Calibri"/>
              </a:rPr>
              <a:t>0</a:t>
            </a:r>
            <a:r>
              <a:rPr sz="745" spc="4" dirty="0">
                <a:latin typeface="Calibri"/>
                <a:cs typeface="Calibri"/>
              </a:rPr>
              <a:t>,</a:t>
            </a:r>
            <a:r>
              <a:rPr sz="745" spc="39" dirty="0">
                <a:latin typeface="Calibri"/>
                <a:cs typeface="Calibri"/>
              </a:rPr>
              <a:t> </a:t>
            </a:r>
            <a:r>
              <a:rPr sz="745" spc="-47" dirty="0">
                <a:latin typeface="Calibri"/>
                <a:cs typeface="Calibri"/>
              </a:rPr>
              <a:t>1</a:t>
            </a:r>
            <a:r>
              <a:rPr sz="745" spc="39" dirty="0">
                <a:latin typeface="Calibri"/>
                <a:cs typeface="Calibri"/>
              </a:rPr>
              <a:t>1</a:t>
            </a:r>
            <a:r>
              <a:rPr sz="745" dirty="0">
                <a:latin typeface="Calibri"/>
                <a:cs typeface="Calibri"/>
              </a:rPr>
              <a:t>	</a:t>
            </a:r>
            <a:r>
              <a:rPr sz="1059" spc="29" baseline="3086" dirty="0">
                <a:latin typeface="Calibri"/>
                <a:cs typeface="Calibri"/>
              </a:rPr>
              <a:t>1</a:t>
            </a:r>
            <a:r>
              <a:rPr sz="1059" spc="94" baseline="3086" dirty="0">
                <a:latin typeface="Calibri"/>
                <a:cs typeface="Calibri"/>
              </a:rPr>
              <a:t>5</a:t>
            </a:r>
            <a:r>
              <a:rPr sz="1059" spc="100" baseline="3086" dirty="0">
                <a:latin typeface="Calibri"/>
                <a:cs typeface="Calibri"/>
              </a:rPr>
              <a:t>3</a:t>
            </a:r>
            <a:endParaRPr sz="1059" baseline="3086">
              <a:latin typeface="Calibri"/>
              <a:cs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7C3AFC51-F5D9-7D2F-E733-8051D3C1FB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4176" y="1187624"/>
            <a:ext cx="6588224" cy="6192688"/>
          </a:xfrm>
          <a:prstGeom prst="rect">
            <a:avLst/>
          </a:prstGeom>
        </p:spPr>
      </p:pic>
    </p:spTree>
    <p:extLst>
      <p:ext uri="{BB962C8B-B14F-4D97-AF65-F5344CB8AC3E}">
        <p14:creationId xmlns:p14="http://schemas.microsoft.com/office/powerpoint/2010/main" val="34722414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575231-8FD0-C83E-67F3-8936DCCE419F}"/>
              </a:ext>
            </a:extLst>
          </p:cNvPr>
          <p:cNvSpPr txBox="1"/>
          <p:nvPr/>
        </p:nvSpPr>
        <p:spPr>
          <a:xfrm>
            <a:off x="0" y="1547664"/>
            <a:ext cx="8604448" cy="6247864"/>
          </a:xfrm>
          <a:prstGeom prst="rect">
            <a:avLst/>
          </a:prstGeom>
          <a:noFill/>
        </p:spPr>
        <p:txBody>
          <a:bodyPr wrap="square">
            <a:spAutoFit/>
          </a:bodyPr>
          <a:lstStyle/>
          <a:p>
            <a:r>
              <a:rPr lang="ru-DE" sz="1600" b="1" kern="100" dirty="0">
                <a:effectLst/>
                <a:latin typeface="Calibri" panose="020F0502020204030204" pitchFamily="34" charset="0"/>
                <a:ea typeface="Calibri" panose="020F0502020204030204" pitchFamily="34" charset="0"/>
                <a:cs typeface="Times New Roman" panose="02020603050405020304" pitchFamily="18" charset="0"/>
              </a:rPr>
              <a:t>Onfim's Dream of Saint Sophia</a:t>
            </a:r>
            <a:endParaRPr lang="ru-DE" sz="16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ru-DE" sz="1600" kern="100" dirty="0">
                <a:effectLst/>
                <a:latin typeface="Calibri" panose="020F0502020204030204" pitchFamily="34" charset="0"/>
                <a:ea typeface="Calibri" panose="020F0502020204030204" pitchFamily="34" charset="0"/>
                <a:cs typeface="Times New Roman" panose="02020603050405020304" pitchFamily="18" charset="0"/>
              </a:rPr>
              <a:t>In the great trading city of Novgorod, wooden houses stood along muddy streets. Merchants sold furs and honey from distant lands. Church bells rang from tall towers, but none was more beautiful than Saint Sophia Cathedral with its silver domes reaching toward heaven.</a:t>
            </a:r>
          </a:p>
          <a:p>
            <a:r>
              <a:rPr lang="ru-DE" sz="16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ru-DE" sz="1600" kern="100" dirty="0">
                <a:effectLst/>
                <a:latin typeface="Calibri" panose="020F0502020204030204" pitchFamily="34" charset="0"/>
                <a:ea typeface="Calibri" panose="020F0502020204030204" pitchFamily="34" charset="0"/>
                <a:cs typeface="Times New Roman" panose="02020603050405020304" pitchFamily="18" charset="0"/>
              </a:rPr>
              <a:t>Most children in Novgorod worked. Boys learned trades. Girls helped at home. But Onfim was lucky. His father was a wealthy fur trader. He paid a learned monk to teach his son reading and writing. Very few boys in all of Novgorod went to school and Onfim was one of them.  </a:t>
            </a:r>
          </a:p>
          <a:p>
            <a:r>
              <a:rPr lang="ru-DE" sz="1600" kern="100" dirty="0">
                <a:effectLst/>
                <a:latin typeface="Calibri" panose="020F0502020204030204" pitchFamily="34" charset="0"/>
                <a:ea typeface="Calibri" panose="020F0502020204030204" pitchFamily="34" charset="0"/>
                <a:cs typeface="Times New Roman" panose="02020603050405020304" pitchFamily="18" charset="0"/>
              </a:rPr>
              <a:t>At school, Onfim practiced his letters. "Lord, help your servant Onfim." He wrote this prayer over and over. Onfim loved school.  </a:t>
            </a:r>
          </a:p>
          <a:p>
            <a:r>
              <a:rPr lang="ru-DE" sz="1600" kern="100" dirty="0">
                <a:effectLst/>
                <a:latin typeface="Calibri" panose="020F0502020204030204" pitchFamily="34" charset="0"/>
                <a:ea typeface="Calibri" panose="020F0502020204030204" pitchFamily="34" charset="0"/>
                <a:cs typeface="Times New Roman" panose="02020603050405020304" pitchFamily="18" charset="0"/>
              </a:rPr>
              <a:t>But he loved something else even more. Every day after lessons, he ran to Saint Sophia Cathedral. He stared at the painted walls. Angels with golden wings. Saints with kind faces. Jesus with his mother Mary. The faces looked so real  in the candlelight.</a:t>
            </a:r>
          </a:p>
          <a:p>
            <a:r>
              <a:rPr lang="ru-DE" sz="1600" kern="100" dirty="0">
                <a:effectLst/>
                <a:latin typeface="Calibri" panose="020F0502020204030204" pitchFamily="34" charset="0"/>
                <a:ea typeface="Calibri" panose="020F0502020204030204" pitchFamily="34" charset="0"/>
                <a:cs typeface="Times New Roman" panose="02020603050405020304" pitchFamily="18" charset="0"/>
              </a:rPr>
              <a:t> After that Onfim went home and drew pictures.</a:t>
            </a:r>
          </a:p>
          <a:p>
            <a:r>
              <a:rPr lang="ru-DE" sz="16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ru-DE" sz="1600" kern="100" dirty="0">
                <a:effectLst/>
                <a:latin typeface="Calibri" panose="020F0502020204030204" pitchFamily="34" charset="0"/>
                <a:ea typeface="Calibri" panose="020F0502020204030204" pitchFamily="34" charset="0"/>
                <a:cs typeface="Times New Roman" panose="02020603050405020304" pitchFamily="18" charset="0"/>
              </a:rPr>
              <a:t>One day he drew Saint George fighting dragons on his birch bark.  Another day there were angels with shining wings. Sometimes he just drew people he knew and his father always nodded and smiled.</a:t>
            </a:r>
          </a:p>
          <a:p>
            <a:r>
              <a:rPr lang="ru-DE" sz="1600" kern="100" dirty="0">
                <a:effectLst/>
                <a:latin typeface="Calibri" panose="020F0502020204030204" pitchFamily="34" charset="0"/>
                <a:ea typeface="Calibri" panose="020F0502020204030204" pitchFamily="34" charset="0"/>
                <a:cs typeface="Times New Roman" panose="02020603050405020304" pitchFamily="18" charset="0"/>
              </a:rPr>
              <a:t>One winter morning, Onfim walked to school. He carried his birch bark drawings. The wind was strong. Snow swirled everywhere. Suddenly, the wind tore the drawings from his hands. They flew across the white streets like brown leaves.</a:t>
            </a:r>
          </a:p>
          <a:p>
            <a:r>
              <a:rPr lang="ru-DE" sz="1600" kern="100" dirty="0">
                <a:effectLst/>
                <a:latin typeface="Calibri" panose="020F0502020204030204" pitchFamily="34" charset="0"/>
                <a:ea typeface="Calibri" panose="020F0502020204030204" pitchFamily="34" charset="0"/>
                <a:cs typeface="Times New Roman" panose="02020603050405020304" pitchFamily="18" charset="0"/>
              </a:rPr>
              <a:t>"No!" Onfim cried. He chased after them. But the wind was too strong. His drawings disappeared into snowdrifts, under carts, and between houses.</a:t>
            </a:r>
          </a:p>
          <a:p>
            <a:r>
              <a:rPr lang="ru-DE" sz="1600" kern="100" dirty="0">
                <a:effectLst/>
                <a:latin typeface="Calibri" panose="020F0502020204030204" pitchFamily="34" charset="0"/>
                <a:ea typeface="Calibri" panose="020F0502020204030204" pitchFamily="34" charset="0"/>
                <a:cs typeface="Times New Roman" panose="02020603050405020304" pitchFamily="18" charset="0"/>
              </a:rPr>
              <a:t>At school, Onfim sat quietly with empty hands. His friend Pavel noticed his sadness.</a:t>
            </a:r>
          </a:p>
          <a:p>
            <a:r>
              <a:rPr lang="ru-DE" sz="1600" kern="100" dirty="0">
                <a:effectLst/>
                <a:latin typeface="Calibri" panose="020F0502020204030204" pitchFamily="34" charset="0"/>
                <a:ea typeface="Calibri" panose="020F0502020204030204" pitchFamily="34" charset="0"/>
                <a:cs typeface="Times New Roman" panose="02020603050405020304" pitchFamily="18" charset="0"/>
              </a:rPr>
              <a:t>"Where are your drawings today?"</a:t>
            </a:r>
          </a:p>
          <a:p>
            <a:r>
              <a:rPr lang="ru-DE" sz="1600" kern="100" dirty="0">
                <a:effectLst/>
                <a:latin typeface="Calibri" panose="020F0502020204030204" pitchFamily="34" charset="0"/>
                <a:ea typeface="Calibri" panose="020F0502020204030204" pitchFamily="34" charset="0"/>
                <a:cs typeface="Times New Roman" panose="02020603050405020304" pitchFamily="18" charset="0"/>
              </a:rPr>
              <a:t>"The wind took them," Onfim whispered.</a:t>
            </a:r>
          </a:p>
        </p:txBody>
      </p:sp>
    </p:spTree>
    <p:extLst>
      <p:ext uri="{BB962C8B-B14F-4D97-AF65-F5344CB8AC3E}">
        <p14:creationId xmlns:p14="http://schemas.microsoft.com/office/powerpoint/2010/main" val="1266059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C077B2-322D-1949-8EAA-BF583B52A222}"/>
              </a:ext>
            </a:extLst>
          </p:cNvPr>
          <p:cNvSpPr txBox="1"/>
          <p:nvPr/>
        </p:nvSpPr>
        <p:spPr>
          <a:xfrm>
            <a:off x="1187624" y="971600"/>
            <a:ext cx="5670376" cy="6986528"/>
          </a:xfrm>
          <a:prstGeom prst="rect">
            <a:avLst/>
          </a:prstGeom>
          <a:noFill/>
        </p:spPr>
        <p:txBody>
          <a:bodyPr wrap="square">
            <a:spAutoFit/>
          </a:bodyPr>
          <a:lstStyle/>
          <a:p>
            <a:r>
              <a:rPr lang="en" sz="1600" b="1" dirty="0">
                <a:effectLst/>
              </a:rPr>
              <a:t>Find proof for each historical fact</a:t>
            </a:r>
          </a:p>
          <a:p>
            <a:r>
              <a:rPr lang="en" sz="1600" b="1" dirty="0">
                <a:effectLst/>
              </a:rPr>
              <a:t>Instructions:</a:t>
            </a:r>
            <a:r>
              <a:rPr lang="en" sz="1600" dirty="0">
                <a:effectLst/>
              </a:rPr>
              <a:t> Read each historical fact below. Then find the sentence or sentences in the story that prove this fact is true. Write down what you found or underline it in the text.</a:t>
            </a:r>
          </a:p>
          <a:p>
            <a:r>
              <a:rPr lang="en" sz="1600" b="1" dirty="0">
                <a:effectLst/>
              </a:rPr>
              <a:t>Historical Fact 1:</a:t>
            </a:r>
            <a:r>
              <a:rPr lang="en" sz="1600" dirty="0">
                <a:effectLst/>
              </a:rPr>
              <a:t> Novgorod was a rich trading city.</a:t>
            </a:r>
            <a:br>
              <a:rPr lang="en" sz="1600" dirty="0">
                <a:effectLst/>
              </a:rPr>
            </a:br>
            <a:r>
              <a:rPr lang="en" sz="1600" b="1" dirty="0">
                <a:effectLst/>
              </a:rPr>
              <a:t>Proof from the story:</a:t>
            </a:r>
            <a:endParaRPr lang="en" sz="1600" dirty="0">
              <a:effectLst/>
            </a:endParaRPr>
          </a:p>
          <a:p>
            <a:r>
              <a:rPr lang="en" sz="1600" b="1" dirty="0">
                <a:effectLst/>
              </a:rPr>
              <a:t>Historical Fact 2:</a:t>
            </a:r>
            <a:r>
              <a:rPr lang="en" sz="1600" dirty="0">
                <a:effectLst/>
              </a:rPr>
              <a:t> Merchants sold furs and honey.</a:t>
            </a:r>
            <a:br>
              <a:rPr lang="en" sz="1600" dirty="0">
                <a:effectLst/>
              </a:rPr>
            </a:br>
            <a:r>
              <a:rPr lang="en" sz="1600" b="1" dirty="0">
                <a:effectLst/>
              </a:rPr>
              <a:t>Proof from the story:</a:t>
            </a:r>
            <a:endParaRPr lang="en" sz="1600" dirty="0">
              <a:effectLst/>
            </a:endParaRPr>
          </a:p>
          <a:p>
            <a:r>
              <a:rPr lang="en" sz="1600" b="1" dirty="0">
                <a:effectLst/>
              </a:rPr>
              <a:t>Historical Fact 3:</a:t>
            </a:r>
            <a:r>
              <a:rPr lang="en" sz="1600" dirty="0">
                <a:effectLst/>
              </a:rPr>
              <a:t> Houses were made of wood.</a:t>
            </a:r>
            <a:br>
              <a:rPr lang="en" sz="1600" dirty="0">
                <a:effectLst/>
              </a:rPr>
            </a:br>
            <a:r>
              <a:rPr lang="en" sz="1600" b="1" dirty="0">
                <a:effectLst/>
              </a:rPr>
              <a:t>Proof from the story:</a:t>
            </a:r>
            <a:endParaRPr lang="en" sz="1600" dirty="0">
              <a:effectLst/>
            </a:endParaRPr>
          </a:p>
          <a:p>
            <a:r>
              <a:rPr lang="en" sz="1600" b="1" dirty="0">
                <a:effectLst/>
              </a:rPr>
              <a:t>Historical Fact 4:</a:t>
            </a:r>
            <a:r>
              <a:rPr lang="en" sz="1600" dirty="0">
                <a:effectLst/>
              </a:rPr>
              <a:t> Saint Sophia Cathedral has silver domes.</a:t>
            </a:r>
            <a:br>
              <a:rPr lang="en" sz="1600" dirty="0">
                <a:effectLst/>
              </a:rPr>
            </a:br>
            <a:r>
              <a:rPr lang="en" sz="1600" b="1" dirty="0">
                <a:effectLst/>
              </a:rPr>
              <a:t>Proof from the story:</a:t>
            </a:r>
            <a:endParaRPr lang="en" sz="1600" dirty="0">
              <a:effectLst/>
            </a:endParaRPr>
          </a:p>
          <a:p>
            <a:r>
              <a:rPr lang="en" sz="1600" b="1" dirty="0">
                <a:effectLst/>
              </a:rPr>
              <a:t>Historical Fact 5:</a:t>
            </a:r>
            <a:r>
              <a:rPr lang="en" sz="1600" dirty="0">
                <a:effectLst/>
              </a:rPr>
              <a:t> Only rich families could pay for their children to go to school.</a:t>
            </a:r>
            <a:br>
              <a:rPr lang="en" sz="1600" dirty="0">
                <a:effectLst/>
              </a:rPr>
            </a:br>
            <a:r>
              <a:rPr lang="en" sz="1600" b="1" dirty="0">
                <a:effectLst/>
              </a:rPr>
              <a:t>Proof from the story:</a:t>
            </a:r>
            <a:endParaRPr lang="en" sz="1600" dirty="0">
              <a:effectLst/>
            </a:endParaRPr>
          </a:p>
          <a:p>
            <a:r>
              <a:rPr lang="en" sz="1600" b="1" dirty="0">
                <a:effectLst/>
              </a:rPr>
              <a:t>Historical Fact 6:</a:t>
            </a:r>
            <a:r>
              <a:rPr lang="en" sz="1600" dirty="0">
                <a:effectLst/>
              </a:rPr>
              <a:t> Students learned by copying prayers.</a:t>
            </a:r>
            <a:br>
              <a:rPr lang="en" sz="1600" dirty="0">
                <a:effectLst/>
              </a:rPr>
            </a:br>
            <a:r>
              <a:rPr lang="en" sz="1600" b="1" dirty="0">
                <a:effectLst/>
              </a:rPr>
              <a:t>Proof from the story:</a:t>
            </a:r>
            <a:endParaRPr lang="en" sz="1600" dirty="0">
              <a:effectLst/>
            </a:endParaRPr>
          </a:p>
          <a:p>
            <a:r>
              <a:rPr lang="en" sz="1600" b="1" dirty="0">
                <a:effectLst/>
              </a:rPr>
              <a:t>Historical Fact 7:</a:t>
            </a:r>
            <a:r>
              <a:rPr lang="en" sz="1600" dirty="0">
                <a:effectLst/>
              </a:rPr>
              <a:t> People wrote and drew on birch bark.</a:t>
            </a:r>
            <a:br>
              <a:rPr lang="en" sz="1600" dirty="0">
                <a:effectLst/>
              </a:rPr>
            </a:br>
            <a:r>
              <a:rPr lang="en" sz="1600" b="1" dirty="0">
                <a:effectLst/>
              </a:rPr>
              <a:t>Proof from the story:</a:t>
            </a:r>
            <a:endParaRPr lang="en" sz="1600" dirty="0">
              <a:effectLst/>
            </a:endParaRPr>
          </a:p>
          <a:p>
            <a:r>
              <a:rPr lang="en" sz="1600" b="1" dirty="0">
                <a:effectLst/>
              </a:rPr>
              <a:t>Historical Fact 8:</a:t>
            </a:r>
            <a:r>
              <a:rPr lang="en" sz="1600" dirty="0">
                <a:effectLst/>
              </a:rPr>
              <a:t> A real boy named </a:t>
            </a:r>
            <a:r>
              <a:rPr lang="en" sz="1600" dirty="0" err="1">
                <a:effectLst/>
              </a:rPr>
              <a:t>Onfim</a:t>
            </a:r>
            <a:r>
              <a:rPr lang="en" sz="1600" dirty="0">
                <a:effectLst/>
              </a:rPr>
              <a:t> made drawings that archaeologists found.</a:t>
            </a:r>
            <a:br>
              <a:rPr lang="en" sz="1600" dirty="0">
                <a:effectLst/>
              </a:rPr>
            </a:br>
            <a:r>
              <a:rPr lang="en" sz="1600" b="1" dirty="0">
                <a:effectLst/>
              </a:rPr>
              <a:t>Proof from the story:</a:t>
            </a:r>
            <a:endParaRPr lang="en" sz="1600" dirty="0">
              <a:effectLst/>
            </a:endParaRPr>
          </a:p>
          <a:p>
            <a:r>
              <a:rPr lang="en" sz="1600" b="1" dirty="0">
                <a:effectLst/>
              </a:rPr>
              <a:t>Historical Fact 9:</a:t>
            </a:r>
            <a:r>
              <a:rPr lang="en" sz="1600" dirty="0">
                <a:effectLst/>
              </a:rPr>
              <a:t> Icon painters mixed pigments and painted on wooden panels.</a:t>
            </a:r>
            <a:br>
              <a:rPr lang="en" sz="1600" dirty="0">
                <a:effectLst/>
              </a:rPr>
            </a:br>
            <a:r>
              <a:rPr lang="en" sz="1600" b="1" dirty="0">
                <a:effectLst/>
              </a:rPr>
              <a:t>Proof from the story:</a:t>
            </a:r>
            <a:endParaRPr lang="en" sz="1600" dirty="0">
              <a:effectLst/>
            </a:endParaRPr>
          </a:p>
          <a:p>
            <a:r>
              <a:rPr lang="en" sz="1600" b="1" dirty="0">
                <a:effectLst/>
              </a:rPr>
              <a:t>Historical Fact 10:</a:t>
            </a:r>
            <a:r>
              <a:rPr lang="en" sz="1600" dirty="0">
                <a:effectLst/>
              </a:rPr>
              <a:t> Artists often showed Saint George fighting a dragon.</a:t>
            </a:r>
            <a:br>
              <a:rPr lang="en" sz="1600" dirty="0">
                <a:effectLst/>
              </a:rPr>
            </a:br>
            <a:r>
              <a:rPr lang="en" sz="1600" b="1" dirty="0">
                <a:effectLst/>
              </a:rPr>
              <a:t>Proof from the story:</a:t>
            </a:r>
            <a:endParaRPr lang="en" sz="1600" dirty="0">
              <a:effectLst/>
            </a:endParaRPr>
          </a:p>
        </p:txBody>
      </p:sp>
    </p:spTree>
    <p:extLst>
      <p:ext uri="{BB962C8B-B14F-4D97-AF65-F5344CB8AC3E}">
        <p14:creationId xmlns:p14="http://schemas.microsoft.com/office/powerpoint/2010/main" val="1075735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291284"/>
            <a:ext cx="8558795" cy="60946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137401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460" y="1547664"/>
            <a:ext cx="8739510" cy="62232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890399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803" y="1331640"/>
            <a:ext cx="8676456" cy="61783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31124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19872" y="683568"/>
            <a:ext cx="2324251" cy="438710"/>
          </a:xfrm>
          <a:prstGeom prst="rect">
            <a:avLst/>
          </a:prstGeom>
          <a:solidFill>
            <a:srgbClr val="1E86CA"/>
          </a:solidFill>
        </p:spPr>
        <p:txBody>
          <a:bodyPr wrap="square" rtlCol="0">
            <a:spAutoFit/>
          </a:bodyPr>
          <a:lstStyle/>
          <a:p>
            <a:pPr algn="ctr"/>
            <a:r>
              <a:rPr lang="ru-RU" sz="2251" b="1" dirty="0">
                <a:solidFill>
                  <a:schemeClr val="bg1"/>
                </a:solidFill>
              </a:rPr>
              <a:t>УЧЕБНИКИ </a:t>
            </a:r>
          </a:p>
        </p:txBody>
      </p:sp>
      <p:grpSp>
        <p:nvGrpSpPr>
          <p:cNvPr id="26" name="Группа 25"/>
          <p:cNvGrpSpPr/>
          <p:nvPr/>
        </p:nvGrpSpPr>
        <p:grpSpPr>
          <a:xfrm>
            <a:off x="3217317" y="1475656"/>
            <a:ext cx="2722835" cy="2304776"/>
            <a:chOff x="2915816" y="1835696"/>
            <a:chExt cx="2722835" cy="2304776"/>
          </a:xfrm>
          <a:effectLst>
            <a:outerShdw blurRad="50800" dist="38100" dir="2700000" algn="tl" rotWithShape="0">
              <a:prstClr val="black">
                <a:alpha val="40000"/>
              </a:prstClr>
            </a:outerShdw>
          </a:effectLst>
        </p:grpSpPr>
        <p:pic>
          <p:nvPicPr>
            <p:cNvPr id="29701" name="Picture 9" descr="V:\pubs_new\Oblogki wse\HappyEng.ru\3 class\HEru3SB_cover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7944" y="1979711"/>
              <a:ext cx="1570707" cy="216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0" descr="V:\pubs_new\Oblogki wse\HappyEng.ru\3 class\HEru3SB_cover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5816" y="1835696"/>
              <a:ext cx="1570707" cy="2153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098" name="Picture 2" descr="V:\pubs_new\Oblogki wse\HappyEng.ru\5(4) class\HEruSB5(4)_coverFGOS.jpg"/>
          <p:cNvPicPr>
            <a:picLocks noChangeAspect="1" noChangeArrowheads="1"/>
          </p:cNvPicPr>
          <p:nvPr/>
        </p:nvPicPr>
        <p:blipFill>
          <a:blip r:embed="rId4" cstate="print"/>
          <a:srcRect/>
          <a:stretch>
            <a:fillRect/>
          </a:stretch>
        </p:blipFill>
        <p:spPr bwMode="auto">
          <a:xfrm>
            <a:off x="1146385" y="4280368"/>
            <a:ext cx="1409391" cy="1885212"/>
          </a:xfrm>
          <a:prstGeom prst="rect">
            <a:avLst/>
          </a:prstGeom>
          <a:noFill/>
          <a:effectLst>
            <a:outerShdw blurRad="50800" dist="38100" dir="2700000" algn="tl" rotWithShape="0">
              <a:prstClr val="black">
                <a:alpha val="40000"/>
              </a:prstClr>
            </a:outerShdw>
          </a:effectLst>
        </p:spPr>
      </p:pic>
      <p:pic>
        <p:nvPicPr>
          <p:cNvPr id="4099" name="Picture 3" descr="V:\pubs_new\Oblogki wse\HappyEng.ru\6 class\RGB_JPEG\HEru6SB_oblFGOS.jpg"/>
          <p:cNvPicPr>
            <a:picLocks noChangeAspect="1" noChangeArrowheads="1"/>
          </p:cNvPicPr>
          <p:nvPr/>
        </p:nvPicPr>
        <p:blipFill>
          <a:blip r:embed="rId5" cstate="print"/>
          <a:srcRect/>
          <a:stretch>
            <a:fillRect/>
          </a:stretch>
        </p:blipFill>
        <p:spPr bwMode="auto">
          <a:xfrm>
            <a:off x="2843808" y="4280368"/>
            <a:ext cx="1409392" cy="1885212"/>
          </a:xfrm>
          <a:prstGeom prst="rect">
            <a:avLst/>
          </a:prstGeom>
          <a:noFill/>
          <a:effectLst>
            <a:outerShdw blurRad="50800" dist="38100" dir="2700000" algn="tl" rotWithShape="0">
              <a:prstClr val="black">
                <a:alpha val="40000"/>
              </a:prstClr>
            </a:outerShdw>
          </a:effectLst>
        </p:spPr>
      </p:pic>
      <p:pic>
        <p:nvPicPr>
          <p:cNvPr id="4100" name="Picture 4" descr="V:\pubs_new\Oblogki wse\HappyEng.ru\7 class\RGB_JPEG\HEru7SB_coverFGOS.jpg"/>
          <p:cNvPicPr>
            <a:picLocks noChangeAspect="1" noChangeArrowheads="1"/>
          </p:cNvPicPr>
          <p:nvPr/>
        </p:nvPicPr>
        <p:blipFill>
          <a:blip r:embed="rId6" cstate="print"/>
          <a:srcRect/>
          <a:stretch>
            <a:fillRect/>
          </a:stretch>
        </p:blipFill>
        <p:spPr bwMode="auto">
          <a:xfrm>
            <a:off x="4530476" y="4280368"/>
            <a:ext cx="1409676" cy="1885212"/>
          </a:xfrm>
          <a:prstGeom prst="rect">
            <a:avLst/>
          </a:prstGeom>
          <a:noFill/>
          <a:effectLst>
            <a:outerShdw blurRad="50800" dist="38100" dir="2700000" algn="tl" rotWithShape="0">
              <a:prstClr val="black">
                <a:alpha val="40000"/>
              </a:prstClr>
            </a:outerShdw>
          </a:effectLst>
        </p:spPr>
      </p:pic>
      <p:pic>
        <p:nvPicPr>
          <p:cNvPr id="4101" name="Picture 5" descr="V:\pubs_new\Oblogki wse\HappyEng.ru\8 class\HEru8SB_coverFGOS.jpg"/>
          <p:cNvPicPr>
            <a:picLocks noChangeAspect="1" noChangeArrowheads="1"/>
          </p:cNvPicPr>
          <p:nvPr/>
        </p:nvPicPr>
        <p:blipFill>
          <a:blip r:embed="rId7" cstate="print"/>
          <a:srcRect/>
          <a:stretch>
            <a:fillRect/>
          </a:stretch>
        </p:blipFill>
        <p:spPr bwMode="auto">
          <a:xfrm>
            <a:off x="6186944" y="4280368"/>
            <a:ext cx="1409392" cy="1885212"/>
          </a:xfrm>
          <a:prstGeom prst="rect">
            <a:avLst/>
          </a:prstGeom>
          <a:noFill/>
          <a:effectLst>
            <a:outerShdw blurRad="50800" dist="38100" dir="2700000" algn="tl" rotWithShape="0">
              <a:prstClr val="black">
                <a:alpha val="40000"/>
              </a:prstClr>
            </a:outerShdw>
          </a:effectLst>
        </p:spPr>
      </p:pic>
      <p:grpSp>
        <p:nvGrpSpPr>
          <p:cNvPr id="21" name="Группа 20"/>
          <p:cNvGrpSpPr/>
          <p:nvPr/>
        </p:nvGrpSpPr>
        <p:grpSpPr>
          <a:xfrm>
            <a:off x="1979712" y="6400878"/>
            <a:ext cx="4752528" cy="1915538"/>
            <a:chOff x="5209932" y="5099090"/>
            <a:chExt cx="3873258" cy="1561142"/>
          </a:xfrm>
        </p:grpSpPr>
        <p:pic>
          <p:nvPicPr>
            <p:cNvPr id="4102" name="Picture 6" descr="V:\pubs_new\Oblogki wse\HappyEng.ru\9 class\RGB_JPEG\HEru9SB_coverFGOS.jpg"/>
            <p:cNvPicPr>
              <a:picLocks noChangeAspect="1" noChangeArrowheads="1"/>
            </p:cNvPicPr>
            <p:nvPr/>
          </p:nvPicPr>
          <p:blipFill>
            <a:blip r:embed="rId8" cstate="print"/>
            <a:srcRect/>
            <a:stretch>
              <a:fillRect/>
            </a:stretch>
          </p:blipFill>
          <p:spPr bwMode="auto">
            <a:xfrm>
              <a:off x="5209932" y="5106318"/>
              <a:ext cx="1148870" cy="1536427"/>
            </a:xfrm>
            <a:prstGeom prst="rect">
              <a:avLst/>
            </a:prstGeom>
            <a:noFill/>
            <a:effectLst>
              <a:outerShdw blurRad="50800" dist="38100" dir="2700000" algn="tl" rotWithShape="0">
                <a:prstClr val="black">
                  <a:alpha val="40000"/>
                </a:prstClr>
              </a:outerShdw>
            </a:effectLst>
          </p:spPr>
        </p:pic>
        <p:pic>
          <p:nvPicPr>
            <p:cNvPr id="4103" name="Picture 7" descr="V:\pubs_new\Oblogki wse\HappyEng.ru\10 class\Heru10_SB_FGOS.jpg"/>
            <p:cNvPicPr>
              <a:picLocks noChangeAspect="1" noChangeArrowheads="1"/>
            </p:cNvPicPr>
            <p:nvPr/>
          </p:nvPicPr>
          <p:blipFill>
            <a:blip r:embed="rId9" cstate="print"/>
            <a:srcRect/>
            <a:stretch>
              <a:fillRect/>
            </a:stretch>
          </p:blipFill>
          <p:spPr bwMode="auto">
            <a:xfrm>
              <a:off x="6551403" y="5106318"/>
              <a:ext cx="1174278" cy="1553914"/>
            </a:xfrm>
            <a:prstGeom prst="rect">
              <a:avLst/>
            </a:prstGeom>
            <a:noFill/>
            <a:effectLst>
              <a:outerShdw blurRad="50800" dist="38100" dir="2700000" algn="tl" rotWithShape="0">
                <a:prstClr val="black">
                  <a:alpha val="40000"/>
                </a:prstClr>
              </a:outerShdw>
            </a:effectLst>
          </p:spPr>
        </p:pic>
        <p:pic>
          <p:nvPicPr>
            <p:cNvPr id="4104" name="Picture 8" descr="V:\pubs_new\Oblogki wse\HappyEng.ru\11 class\HEru11SB_cover_FGOS.jpg"/>
            <p:cNvPicPr>
              <a:picLocks noChangeAspect="1" noChangeArrowheads="1"/>
            </p:cNvPicPr>
            <p:nvPr/>
          </p:nvPicPr>
          <p:blipFill>
            <a:blip r:embed="rId10" cstate="print"/>
            <a:srcRect/>
            <a:stretch>
              <a:fillRect/>
            </a:stretch>
          </p:blipFill>
          <p:spPr bwMode="auto">
            <a:xfrm>
              <a:off x="7935771" y="5099090"/>
              <a:ext cx="1147419" cy="1536427"/>
            </a:xfrm>
            <a:prstGeom prst="rect">
              <a:avLst/>
            </a:prstGeom>
            <a:noFill/>
            <a:effectLst>
              <a:outerShdw blurRad="50800" dist="38100" dir="2700000" algn="tl" rotWithShape="0">
                <a:prstClr val="black">
                  <a:alpha val="40000"/>
                </a:prstClr>
              </a:outerShdw>
            </a:effectLst>
          </p:spPr>
        </p:pic>
      </p:grpSp>
      <p:grpSp>
        <p:nvGrpSpPr>
          <p:cNvPr id="25" name="Группа 24"/>
          <p:cNvGrpSpPr/>
          <p:nvPr/>
        </p:nvGrpSpPr>
        <p:grpSpPr>
          <a:xfrm>
            <a:off x="264989" y="1475656"/>
            <a:ext cx="2722835" cy="2307548"/>
            <a:chOff x="539552" y="1259632"/>
            <a:chExt cx="2722835" cy="2307548"/>
          </a:xfrm>
          <a:effectLst>
            <a:outerShdw blurRad="50800" dist="38100" dir="2700000" algn="tl" rotWithShape="0">
              <a:prstClr val="black">
                <a:alpha val="40000"/>
              </a:prstClr>
            </a:outerShdw>
          </a:effectLst>
        </p:grpSpPr>
        <p:pic>
          <p:nvPicPr>
            <p:cNvPr id="29700" name="Picture 8" descr="V:\pubs_new\Oblogki wse\HappyEng.ru\2 class\HEru2SB1_cover20%.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91680" y="1403648"/>
              <a:ext cx="1570707" cy="2163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7" descr="V:\pubs_new\Oblogki wse\HappyEng.ru\2 class\HEru2SB2_coverR.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9552" y="1259632"/>
              <a:ext cx="1569321" cy="2157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 name="Группа 26"/>
          <p:cNvGrpSpPr/>
          <p:nvPr/>
        </p:nvGrpSpPr>
        <p:grpSpPr>
          <a:xfrm>
            <a:off x="6156176" y="1475656"/>
            <a:ext cx="2736304" cy="2303394"/>
            <a:chOff x="6228184" y="1331640"/>
            <a:chExt cx="2736304" cy="2303394"/>
          </a:xfrm>
          <a:effectLst>
            <a:outerShdw blurRad="50800" dist="38100" dir="2700000" algn="tl" rotWithShape="0">
              <a:prstClr val="black">
                <a:alpha val="40000"/>
              </a:prstClr>
            </a:outerShdw>
          </a:effectLst>
        </p:grpSpPr>
        <p:pic>
          <p:nvPicPr>
            <p:cNvPr id="29698" name="Picture 5" descr="V:\pubs_new\happy_english.ru\Webinar\Презентация 02.12.13\HEru4SB_P2.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97935" y="1475656"/>
              <a:ext cx="1566553" cy="215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7" name="Picture 4" descr="V:\pubs_new\happy_english.ru\Webinar\Презентация 02.12.13\HEru4SB_P1.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228184" y="1331640"/>
              <a:ext cx="1569324" cy="215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701505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099F3ADF-31E7-B64E-1309-BA5CC774E517}"/>
              </a:ext>
            </a:extLst>
          </p:cNvPr>
          <p:cNvPicPr>
            <a:picLocks noChangeAspect="1"/>
          </p:cNvPicPr>
          <p:nvPr/>
        </p:nvPicPr>
        <p:blipFill>
          <a:blip r:embed="rId2"/>
          <a:stretch>
            <a:fillRect/>
          </a:stretch>
        </p:blipFill>
        <p:spPr>
          <a:xfrm>
            <a:off x="0" y="1315367"/>
            <a:ext cx="7772400" cy="5536276"/>
          </a:xfrm>
          <a:prstGeom prst="rect">
            <a:avLst/>
          </a:prstGeom>
        </p:spPr>
      </p:pic>
    </p:spTree>
    <p:extLst>
      <p:ext uri="{BB962C8B-B14F-4D97-AF65-F5344CB8AC3E}">
        <p14:creationId xmlns:p14="http://schemas.microsoft.com/office/powerpoint/2010/main" val="1606473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DB841-F2DC-F25D-E5F1-1E3D93373811}"/>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66E4281C-7293-61CB-5C8A-390CBF55F155}"/>
              </a:ext>
            </a:extLst>
          </p:cNvPr>
          <p:cNvSpPr>
            <a:spLocks noGrp="1"/>
          </p:cNvSpPr>
          <p:nvPr>
            <p:ph type="title"/>
          </p:nvPr>
        </p:nvSpPr>
        <p:spPr>
          <a:xfrm>
            <a:off x="611560" y="2483768"/>
            <a:ext cx="8075240" cy="580107"/>
          </a:xfrm>
        </p:spPr>
        <p:txBody>
          <a:bodyPr>
            <a:normAutofit fontScale="90000"/>
          </a:bodyPr>
          <a:lstStyle/>
          <a:p>
            <a:endParaRPr lang="en-GB" dirty="0"/>
          </a:p>
        </p:txBody>
      </p:sp>
      <p:pic>
        <p:nvPicPr>
          <p:cNvPr id="1026" name="Picture 2" descr="Y:\Delo-New\Oblozhki\Titul\Kaufman_ABC_part1_coverNEW.jpg">
            <a:extLst>
              <a:ext uri="{FF2B5EF4-FFF2-40B4-BE49-F238E27FC236}">
                <a16:creationId xmlns:a16="http://schemas.microsoft.com/office/drawing/2014/main" id="{3BA8E74C-6B5F-2C69-EBDD-C50DD1E0D68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9981" y="1397908"/>
            <a:ext cx="3453468" cy="47525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7" name="Picture 3" descr="Y:\Delo-New\Oblozhki\Titul\Kaufman_ABC_part2_coverNEW.jpg">
            <a:extLst>
              <a:ext uri="{FF2B5EF4-FFF2-40B4-BE49-F238E27FC236}">
                <a16:creationId xmlns:a16="http://schemas.microsoft.com/office/drawing/2014/main" id="{A7F6CABD-32EE-CA17-9B64-6DA3610E82C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2773821"/>
            <a:ext cx="3453468" cy="47525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Рисунок 3" descr="Maket-coversHe.ru2-4n.png">
            <a:extLst>
              <a:ext uri="{FF2B5EF4-FFF2-40B4-BE49-F238E27FC236}">
                <a16:creationId xmlns:a16="http://schemas.microsoft.com/office/drawing/2014/main" id="{68648661-3E5A-C61D-9F49-C4CD81EA155D}"/>
              </a:ext>
            </a:extLst>
          </p:cNvPr>
          <p:cNvPicPr>
            <a:picLocks noChangeAspect="1"/>
          </p:cNvPicPr>
          <p:nvPr/>
        </p:nvPicPr>
        <p:blipFill>
          <a:blip r:embed="rId4" cstate="print"/>
          <a:srcRect t="1" r="68034" b="-1650"/>
          <a:stretch/>
        </p:blipFill>
        <p:spPr>
          <a:xfrm>
            <a:off x="4139952" y="1331640"/>
            <a:ext cx="4474840" cy="6509468"/>
          </a:xfrm>
          <a:prstGeom prst="rect">
            <a:avLst/>
          </a:prstGeom>
          <a:effectLst>
            <a:glow rad="511112">
              <a:schemeClr val="accent1">
                <a:alpha val="40000"/>
              </a:schemeClr>
            </a:glow>
            <a:reflection endPos="0" dir="5400000" sy="-100000" algn="bl" rotWithShape="0"/>
          </a:effectLst>
        </p:spPr>
      </p:pic>
      <p:sp>
        <p:nvSpPr>
          <p:cNvPr id="5" name="TextBox 4">
            <a:extLst>
              <a:ext uri="{FF2B5EF4-FFF2-40B4-BE49-F238E27FC236}">
                <a16:creationId xmlns:a16="http://schemas.microsoft.com/office/drawing/2014/main" id="{0C14606F-0885-FA02-3B8D-96D3F652B4DD}"/>
              </a:ext>
            </a:extLst>
          </p:cNvPr>
          <p:cNvSpPr txBox="1"/>
          <p:nvPr/>
        </p:nvSpPr>
        <p:spPr>
          <a:xfrm>
            <a:off x="2915816" y="111861"/>
            <a:ext cx="4176464" cy="584775"/>
          </a:xfrm>
          <a:prstGeom prst="rect">
            <a:avLst/>
          </a:prstGeom>
          <a:solidFill>
            <a:schemeClr val="accent1"/>
          </a:solidFill>
        </p:spPr>
        <p:txBody>
          <a:bodyPr wrap="square">
            <a:spAutoFit/>
          </a:bodyPr>
          <a:lstStyle/>
          <a:p>
            <a:r>
              <a:rPr lang="ru-RU" sz="3200" b="1" dirty="0">
                <a:solidFill>
                  <a:schemeClr val="bg1"/>
                </a:solidFill>
              </a:rPr>
              <a:t>Новые издания</a:t>
            </a:r>
            <a:endParaRPr lang="x-none" sz="3200" b="1" dirty="0">
              <a:solidFill>
                <a:schemeClr val="bg1"/>
              </a:solidFill>
            </a:endParaRPr>
          </a:p>
        </p:txBody>
      </p:sp>
    </p:spTree>
    <p:extLst>
      <p:ext uri="{BB962C8B-B14F-4D97-AF65-F5344CB8AC3E}">
        <p14:creationId xmlns:p14="http://schemas.microsoft.com/office/powerpoint/2010/main" val="34782214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0318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Группа 16"/>
          <p:cNvGrpSpPr/>
          <p:nvPr/>
        </p:nvGrpSpPr>
        <p:grpSpPr>
          <a:xfrm>
            <a:off x="3659041" y="5292080"/>
            <a:ext cx="5161431" cy="2223397"/>
            <a:chOff x="4930801" y="5203026"/>
            <a:chExt cx="3025575" cy="1303331"/>
          </a:xfrm>
        </p:grpSpPr>
        <p:pic>
          <p:nvPicPr>
            <p:cNvPr id="27652" name="Рисунок 15" descr="000000998_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1480" y="5211609"/>
              <a:ext cx="934776" cy="128616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Рисунок 22" descr="000000991_2.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0801" y="5203026"/>
              <a:ext cx="888789" cy="129877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Рисунок 24" descr="000010017_2.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5851" y="5213282"/>
              <a:ext cx="940525" cy="12930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Группа 17"/>
          <p:cNvGrpSpPr/>
          <p:nvPr/>
        </p:nvGrpSpPr>
        <p:grpSpPr>
          <a:xfrm>
            <a:off x="467544" y="4795191"/>
            <a:ext cx="2736305" cy="3534400"/>
            <a:chOff x="323528" y="5206537"/>
            <a:chExt cx="2417844" cy="3123054"/>
          </a:xfrm>
        </p:grpSpPr>
        <p:pic>
          <p:nvPicPr>
            <p:cNvPr id="27655" name="Рисунок 18" descr="000000981_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08565" y="6804248"/>
              <a:ext cx="1132806" cy="150876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Рисунок 25" descr="000000984_2.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6368" y="6800377"/>
              <a:ext cx="1148899" cy="152921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Рисунок 23" descr="000000983_2.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01381" y="5213094"/>
              <a:ext cx="1139991" cy="150876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Рисунок 21" descr="000000982_2.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3528" y="5206537"/>
              <a:ext cx="1145015" cy="150912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651" name="Рисунок 14" descr="000010096_2.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7065" y="2569473"/>
            <a:ext cx="1439629" cy="198374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Рисунок 16" descr="000000979_2.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68144" y="2569474"/>
            <a:ext cx="1439589" cy="198374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Рисунок 17" descr="000010265_2.jp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979712" y="2568815"/>
            <a:ext cx="1439871" cy="198374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Рисунок 19" descr="000000980_2.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77149" y="2569473"/>
            <a:ext cx="1446858" cy="198374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Рисунок 18" descr="Funny Stories копия.jpg"/>
          <p:cNvPicPr>
            <a:picLocks noChangeAspect="1"/>
          </p:cNvPicPr>
          <p:nvPr/>
        </p:nvPicPr>
        <p:blipFill>
          <a:blip r:embed="rId14" cstate="print"/>
          <a:stretch>
            <a:fillRect/>
          </a:stretch>
        </p:blipFill>
        <p:spPr>
          <a:xfrm>
            <a:off x="3632031" y="1907704"/>
            <a:ext cx="1948082" cy="2679902"/>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2576CA1A-B734-D61F-9924-A98C0B358B69}"/>
              </a:ext>
            </a:extLst>
          </p:cNvPr>
          <p:cNvSpPr txBox="1"/>
          <p:nvPr/>
        </p:nvSpPr>
        <p:spPr>
          <a:xfrm>
            <a:off x="2987824" y="1043608"/>
            <a:ext cx="3336170" cy="584775"/>
          </a:xfrm>
          <a:prstGeom prst="rect">
            <a:avLst/>
          </a:prstGeom>
          <a:solidFill>
            <a:srgbClr val="1E86CA"/>
          </a:solidFill>
        </p:spPr>
        <p:txBody>
          <a:bodyPr wrap="none" rtlCol="0">
            <a:spAutoFit/>
          </a:bodyPr>
          <a:lstStyle/>
          <a:p>
            <a:r>
              <a:rPr lang="ru-RU" b="1" dirty="0">
                <a:solidFill>
                  <a:schemeClr val="bg1"/>
                </a:solidFill>
              </a:rPr>
              <a:t>У</a:t>
            </a:r>
            <a:r>
              <a:rPr lang="x-none" b="1" dirty="0">
                <a:solidFill>
                  <a:schemeClr val="bg1"/>
                </a:solidFill>
              </a:rPr>
              <a:t>чебные пособия</a:t>
            </a:r>
          </a:p>
        </p:txBody>
      </p:sp>
    </p:spTree>
    <p:extLst>
      <p:ext uri="{BB962C8B-B14F-4D97-AF65-F5344CB8AC3E}">
        <p14:creationId xmlns:p14="http://schemas.microsoft.com/office/powerpoint/2010/main" val="2338846138"/>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descr="Maket-coversHe.ru2-4n.png"/>
          <p:cNvPicPr>
            <a:picLocks noChangeAspect="1"/>
          </p:cNvPicPr>
          <p:nvPr/>
        </p:nvPicPr>
        <p:blipFill>
          <a:blip r:embed="rId3" cstate="print"/>
          <a:stretch>
            <a:fillRect/>
          </a:stretch>
        </p:blipFill>
        <p:spPr>
          <a:xfrm>
            <a:off x="179512" y="2555776"/>
            <a:ext cx="8709990" cy="3984442"/>
          </a:xfrm>
          <a:prstGeom prst="rect">
            <a:avLst/>
          </a:prstGeom>
        </p:spPr>
      </p:pic>
      <p:sp>
        <p:nvSpPr>
          <p:cNvPr id="2" name="TextBox 1">
            <a:extLst>
              <a:ext uri="{FF2B5EF4-FFF2-40B4-BE49-F238E27FC236}">
                <a16:creationId xmlns:a16="http://schemas.microsoft.com/office/drawing/2014/main" id="{0C2AC137-1BEB-7383-861F-3C3859F04897}"/>
              </a:ext>
            </a:extLst>
          </p:cNvPr>
          <p:cNvSpPr txBox="1"/>
          <p:nvPr/>
        </p:nvSpPr>
        <p:spPr>
          <a:xfrm>
            <a:off x="3131840" y="179512"/>
            <a:ext cx="2710076" cy="523220"/>
          </a:xfrm>
          <a:prstGeom prst="rect">
            <a:avLst/>
          </a:prstGeom>
          <a:solidFill>
            <a:srgbClr val="1E86CA"/>
          </a:solidFill>
        </p:spPr>
        <p:txBody>
          <a:bodyPr wrap="square" rtlCol="0">
            <a:spAutoFit/>
          </a:bodyPr>
          <a:lstStyle/>
          <a:p>
            <a:r>
              <a:rPr lang="ru-RU" sz="2800" b="1" dirty="0">
                <a:solidFill>
                  <a:schemeClr val="bg1"/>
                </a:solidFill>
              </a:rPr>
              <a:t>Новые издания</a:t>
            </a:r>
            <a:endParaRPr lang="x-none" sz="2800" b="1" dirty="0">
              <a:solidFill>
                <a:schemeClr val="bg1"/>
              </a:solidFill>
            </a:endParaRPr>
          </a:p>
        </p:txBody>
      </p:sp>
    </p:spTree>
    <p:extLst>
      <p:ext uri="{BB962C8B-B14F-4D97-AF65-F5344CB8AC3E}">
        <p14:creationId xmlns:p14="http://schemas.microsoft.com/office/powerpoint/2010/main" val="1644772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268EB4BD-16E9-F36A-D92A-3762986FDA84}"/>
              </a:ext>
            </a:extLst>
          </p:cNvPr>
          <p:cNvPicPr>
            <a:picLocks noChangeAspect="1"/>
          </p:cNvPicPr>
          <p:nvPr/>
        </p:nvPicPr>
        <p:blipFill>
          <a:blip r:embed="rId2"/>
          <a:stretch>
            <a:fillRect/>
          </a:stretch>
        </p:blipFill>
        <p:spPr>
          <a:xfrm>
            <a:off x="685800" y="1176946"/>
            <a:ext cx="8206680" cy="5644806"/>
          </a:xfrm>
          <a:prstGeom prst="rect">
            <a:avLst/>
          </a:prstGeom>
        </p:spPr>
      </p:pic>
    </p:spTree>
    <p:extLst>
      <p:ext uri="{BB962C8B-B14F-4D97-AF65-F5344CB8AC3E}">
        <p14:creationId xmlns:p14="http://schemas.microsoft.com/office/powerpoint/2010/main" val="2839553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4F1624FF-B068-96F1-91B6-EFFB95C989CA}"/>
              </a:ext>
            </a:extLst>
          </p:cNvPr>
          <p:cNvPicPr>
            <a:picLocks noChangeAspect="1"/>
          </p:cNvPicPr>
          <p:nvPr/>
        </p:nvPicPr>
        <p:blipFill>
          <a:blip r:embed="rId2"/>
          <a:stretch>
            <a:fillRect/>
          </a:stretch>
        </p:blipFill>
        <p:spPr>
          <a:xfrm>
            <a:off x="292491" y="1043608"/>
            <a:ext cx="8689151" cy="5976664"/>
          </a:xfrm>
          <a:prstGeom prst="rect">
            <a:avLst/>
          </a:prstGeom>
        </p:spPr>
      </p:pic>
    </p:spTree>
    <p:extLst>
      <p:ext uri="{BB962C8B-B14F-4D97-AF65-F5344CB8AC3E}">
        <p14:creationId xmlns:p14="http://schemas.microsoft.com/office/powerpoint/2010/main" val="3807194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6EB0B56-6FEF-6226-063F-40B446EA83FD}"/>
              </a:ext>
            </a:extLst>
          </p:cNvPr>
          <p:cNvPicPr>
            <a:picLocks noChangeAspect="1"/>
          </p:cNvPicPr>
          <p:nvPr/>
        </p:nvPicPr>
        <p:blipFill>
          <a:blip r:embed="rId2"/>
          <a:stretch>
            <a:fillRect/>
          </a:stretch>
        </p:blipFill>
        <p:spPr>
          <a:xfrm>
            <a:off x="29449" y="1475656"/>
            <a:ext cx="8898527" cy="6120680"/>
          </a:xfrm>
          <a:prstGeom prst="rect">
            <a:avLst/>
          </a:prstGeom>
        </p:spPr>
      </p:pic>
    </p:spTree>
    <p:extLst>
      <p:ext uri="{BB962C8B-B14F-4D97-AF65-F5344CB8AC3E}">
        <p14:creationId xmlns:p14="http://schemas.microsoft.com/office/powerpoint/2010/main" val="3553757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300A613F-F5B4-DFFB-437C-23FE8410F0B8}"/>
              </a:ext>
            </a:extLst>
          </p:cNvPr>
          <p:cNvPicPr>
            <a:picLocks noChangeAspect="1"/>
          </p:cNvPicPr>
          <p:nvPr/>
        </p:nvPicPr>
        <p:blipFill>
          <a:blip r:embed="rId2"/>
          <a:stretch>
            <a:fillRect/>
          </a:stretch>
        </p:blipFill>
        <p:spPr>
          <a:xfrm>
            <a:off x="0" y="1427238"/>
            <a:ext cx="9387674" cy="6457130"/>
          </a:xfrm>
          <a:prstGeom prst="rect">
            <a:avLst/>
          </a:prstGeom>
        </p:spPr>
      </p:pic>
    </p:spTree>
    <p:extLst>
      <p:ext uri="{BB962C8B-B14F-4D97-AF65-F5344CB8AC3E}">
        <p14:creationId xmlns:p14="http://schemas.microsoft.com/office/powerpoint/2010/main" val="1522606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E4485153-E9AC-1732-892B-1C4E9220EAE9}"/>
              </a:ext>
            </a:extLst>
          </p:cNvPr>
          <p:cNvPicPr>
            <a:picLocks noChangeAspect="1"/>
          </p:cNvPicPr>
          <p:nvPr/>
        </p:nvPicPr>
        <p:blipFill>
          <a:blip r:embed="rId2"/>
          <a:stretch>
            <a:fillRect/>
          </a:stretch>
        </p:blipFill>
        <p:spPr>
          <a:xfrm>
            <a:off x="-14448" y="1403648"/>
            <a:ext cx="8902464" cy="6264696"/>
          </a:xfrm>
          <a:prstGeom prst="rect">
            <a:avLst/>
          </a:prstGeom>
        </p:spPr>
      </p:pic>
    </p:spTree>
    <p:extLst>
      <p:ext uri="{BB962C8B-B14F-4D97-AF65-F5344CB8AC3E}">
        <p14:creationId xmlns:p14="http://schemas.microsoft.com/office/powerpoint/2010/main" val="401443768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Тема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Тема Office">
      <a:majorFont>
        <a:latin typeface="Calibri"/>
        <a:ea typeface="Calibri"/>
        <a:cs typeface="Calibri"/>
      </a:majorFont>
      <a:minorFont>
        <a:latin typeface="Helvetica"/>
        <a:ea typeface="Helvetica"/>
        <a:cs typeface="Helvetica"/>
      </a:minorFont>
    </a:fontScheme>
    <a:fmtScheme name="Тема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12700" dir="5400000" rotWithShape="0">
              <a:srgbClr val="000000">
                <a:alpha val="35000"/>
              </a:srgbClr>
            </a:outerShdw>
          </a:effectLst>
        </a:effectStyle>
        <a:effectStyle>
          <a:effectLst>
            <a:outerShdw blurRad="38100" dist="12700" dir="5400000" rotWithShape="0">
              <a:srgbClr val="000000">
                <a:alpha val="35000"/>
              </a:srgbClr>
            </a:outerShdw>
          </a:effectLst>
        </a:effectStyle>
        <a:effectStyle>
          <a:effectLst>
            <a:outerShdw blurRad="38100" dist="127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127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16256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127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16256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8767</TotalTime>
  <Words>1404</Words>
  <Application>Microsoft Macintosh PowerPoint</Application>
  <PresentationFormat>Произвольный</PresentationFormat>
  <Paragraphs>150</Paragraphs>
  <Slides>22</Slides>
  <Notes>2</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22</vt:i4>
      </vt:variant>
    </vt:vector>
  </HeadingPairs>
  <TitlesOfParts>
    <vt:vector size="29" baseType="lpstr">
      <vt:lpstr>Arial</vt:lpstr>
      <vt:lpstr>Calibri</vt:lpstr>
      <vt:lpstr>Cambria</vt:lpstr>
      <vt:lpstr>Helvetica</vt:lpstr>
      <vt:lpstr>Palatino Linotype</vt:lpstr>
      <vt:lpstr>Times New Roman</vt:lpstr>
      <vt:lpstr>Тема Office</vt:lpstr>
      <vt:lpstr>Страноведение России как компонент обучения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Дмитрос Чернаков</dc:creator>
  <cp:lastModifiedBy>Marianna Kaufman</cp:lastModifiedBy>
  <cp:revision>33</cp:revision>
  <dcterms:modified xsi:type="dcterms:W3CDTF">2025-10-23T10:54:14Z</dcterms:modified>
</cp:coreProperties>
</file>