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26" r:id="rId4"/>
    <p:sldId id="327" r:id="rId5"/>
    <p:sldId id="329" r:id="rId6"/>
    <p:sldId id="330" r:id="rId7"/>
    <p:sldId id="332" r:id="rId8"/>
    <p:sldId id="333" r:id="rId9"/>
    <p:sldId id="338" r:id="rId10"/>
    <p:sldId id="262" r:id="rId11"/>
  </p:sldIdLst>
  <p:sldSz cx="5761038" cy="5761038"/>
  <p:notesSz cx="6858000" cy="9144000"/>
  <p:defaultTextStyle>
    <a:defPPr>
      <a:defRPr lang="ru-RU"/>
    </a:defPPr>
    <a:lvl1pPr marL="0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27714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55426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83141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310854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638567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966280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293994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621708" algn="l" defTabSz="6554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76" y="-648"/>
      </p:cViewPr>
      <p:guideLst>
        <p:guide orient="horz" pos="1815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58F44-F4C1-4D05-892C-417F54029C6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7B4C-2B43-4F14-A126-FFC0877BD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7714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55426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83141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10854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38567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66280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93994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21708" algn="l" defTabSz="6554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7D16-5918-4896-9868-690BB996C77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6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079" y="1789661"/>
            <a:ext cx="4896882" cy="1234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156" y="3264588"/>
            <a:ext cx="4032727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8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1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6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2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6753" y="230716"/>
            <a:ext cx="1296233" cy="49155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052" y="230716"/>
            <a:ext cx="3792684" cy="49155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083" y="3702003"/>
            <a:ext cx="4896882" cy="1144206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083" y="2441779"/>
            <a:ext cx="4896882" cy="126022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77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554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831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108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3856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662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939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217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052" y="1344244"/>
            <a:ext cx="2544459" cy="38020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528" y="1344244"/>
            <a:ext cx="2544459" cy="38020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2" y="1289568"/>
            <a:ext cx="2545459" cy="5374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27714" indent="0">
              <a:buNone/>
              <a:defRPr sz="1400" b="1"/>
            </a:lvl2pPr>
            <a:lvl3pPr marL="655426" indent="0">
              <a:buNone/>
              <a:defRPr sz="1200" b="1"/>
            </a:lvl3pPr>
            <a:lvl4pPr marL="983141" indent="0">
              <a:buNone/>
              <a:defRPr sz="1100" b="1"/>
            </a:lvl4pPr>
            <a:lvl5pPr marL="1310854" indent="0">
              <a:buNone/>
              <a:defRPr sz="1100" b="1"/>
            </a:lvl5pPr>
            <a:lvl6pPr marL="1638567" indent="0">
              <a:buNone/>
              <a:defRPr sz="1100" b="1"/>
            </a:lvl6pPr>
            <a:lvl7pPr marL="1966280" indent="0">
              <a:buNone/>
              <a:defRPr sz="1100" b="1"/>
            </a:lvl7pPr>
            <a:lvl8pPr marL="2293994" indent="0">
              <a:buNone/>
              <a:defRPr sz="1100" b="1"/>
            </a:lvl8pPr>
            <a:lvl9pPr marL="262170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052" y="1826995"/>
            <a:ext cx="2545459" cy="33192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6528" y="1289568"/>
            <a:ext cx="2546459" cy="5374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27714" indent="0">
              <a:buNone/>
              <a:defRPr sz="1400" b="1"/>
            </a:lvl2pPr>
            <a:lvl3pPr marL="655426" indent="0">
              <a:buNone/>
              <a:defRPr sz="1200" b="1"/>
            </a:lvl3pPr>
            <a:lvl4pPr marL="983141" indent="0">
              <a:buNone/>
              <a:defRPr sz="1100" b="1"/>
            </a:lvl4pPr>
            <a:lvl5pPr marL="1310854" indent="0">
              <a:buNone/>
              <a:defRPr sz="1100" b="1"/>
            </a:lvl5pPr>
            <a:lvl6pPr marL="1638567" indent="0">
              <a:buNone/>
              <a:defRPr sz="1100" b="1"/>
            </a:lvl6pPr>
            <a:lvl7pPr marL="1966280" indent="0">
              <a:buNone/>
              <a:defRPr sz="1100" b="1"/>
            </a:lvl7pPr>
            <a:lvl8pPr marL="2293994" indent="0">
              <a:buNone/>
              <a:defRPr sz="1100" b="1"/>
            </a:lvl8pPr>
            <a:lvl9pPr marL="262170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6528" y="1826995"/>
            <a:ext cx="2546459" cy="33192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61038" cy="5761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4" y="229378"/>
            <a:ext cx="1895341" cy="9761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2407" y="229381"/>
            <a:ext cx="3220580" cy="491688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054" y="1205556"/>
            <a:ext cx="1895341" cy="3940710"/>
          </a:xfrm>
        </p:spPr>
        <p:txBody>
          <a:bodyPr/>
          <a:lstStyle>
            <a:lvl1pPr marL="0" indent="0">
              <a:buNone/>
              <a:defRPr sz="1000"/>
            </a:lvl1pPr>
            <a:lvl2pPr marL="327714" indent="0">
              <a:buNone/>
              <a:defRPr sz="900"/>
            </a:lvl2pPr>
            <a:lvl3pPr marL="655426" indent="0">
              <a:buNone/>
              <a:defRPr sz="800"/>
            </a:lvl3pPr>
            <a:lvl4pPr marL="983141" indent="0">
              <a:buNone/>
              <a:defRPr sz="600"/>
            </a:lvl4pPr>
            <a:lvl5pPr marL="1310854" indent="0">
              <a:buNone/>
              <a:defRPr sz="600"/>
            </a:lvl5pPr>
            <a:lvl6pPr marL="1638567" indent="0">
              <a:buNone/>
              <a:defRPr sz="600"/>
            </a:lvl6pPr>
            <a:lvl7pPr marL="1966280" indent="0">
              <a:buNone/>
              <a:defRPr sz="600"/>
            </a:lvl7pPr>
            <a:lvl8pPr marL="2293994" indent="0">
              <a:buNone/>
              <a:defRPr sz="600"/>
            </a:lvl8pPr>
            <a:lvl9pPr marL="262170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205" y="4032731"/>
            <a:ext cx="3456623" cy="47608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9205" y="514758"/>
            <a:ext cx="3456623" cy="3456623"/>
          </a:xfrm>
        </p:spPr>
        <p:txBody>
          <a:bodyPr/>
          <a:lstStyle>
            <a:lvl1pPr marL="0" indent="0">
              <a:buNone/>
              <a:defRPr sz="2200"/>
            </a:lvl1pPr>
            <a:lvl2pPr marL="327714" indent="0">
              <a:buNone/>
              <a:defRPr sz="2000"/>
            </a:lvl2pPr>
            <a:lvl3pPr marL="655426" indent="0">
              <a:buNone/>
              <a:defRPr sz="1800"/>
            </a:lvl3pPr>
            <a:lvl4pPr marL="983141" indent="0">
              <a:buNone/>
              <a:defRPr sz="1400"/>
            </a:lvl4pPr>
            <a:lvl5pPr marL="1310854" indent="0">
              <a:buNone/>
              <a:defRPr sz="1400"/>
            </a:lvl5pPr>
            <a:lvl6pPr marL="1638567" indent="0">
              <a:buNone/>
              <a:defRPr sz="1400"/>
            </a:lvl6pPr>
            <a:lvl7pPr marL="1966280" indent="0">
              <a:buNone/>
              <a:defRPr sz="1400"/>
            </a:lvl7pPr>
            <a:lvl8pPr marL="2293994" indent="0">
              <a:buNone/>
              <a:defRPr sz="1400"/>
            </a:lvl8pPr>
            <a:lvl9pPr marL="2621708" indent="0">
              <a:buNone/>
              <a:defRPr sz="1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205" y="4508816"/>
            <a:ext cx="3456623" cy="676122"/>
          </a:xfrm>
        </p:spPr>
        <p:txBody>
          <a:bodyPr/>
          <a:lstStyle>
            <a:lvl1pPr marL="0" indent="0">
              <a:buNone/>
              <a:defRPr sz="1000"/>
            </a:lvl1pPr>
            <a:lvl2pPr marL="327714" indent="0">
              <a:buNone/>
              <a:defRPr sz="900"/>
            </a:lvl2pPr>
            <a:lvl3pPr marL="655426" indent="0">
              <a:buNone/>
              <a:defRPr sz="800"/>
            </a:lvl3pPr>
            <a:lvl4pPr marL="983141" indent="0">
              <a:buNone/>
              <a:defRPr sz="600"/>
            </a:lvl4pPr>
            <a:lvl5pPr marL="1310854" indent="0">
              <a:buNone/>
              <a:defRPr sz="600"/>
            </a:lvl5pPr>
            <a:lvl6pPr marL="1638567" indent="0">
              <a:buNone/>
              <a:defRPr sz="600"/>
            </a:lvl6pPr>
            <a:lvl7pPr marL="1966280" indent="0">
              <a:buNone/>
              <a:defRPr sz="600"/>
            </a:lvl7pPr>
            <a:lvl8pPr marL="2293994" indent="0">
              <a:buNone/>
              <a:defRPr sz="600"/>
            </a:lvl8pPr>
            <a:lvl9pPr marL="262170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230706"/>
            <a:ext cx="5184934" cy="960173"/>
          </a:xfrm>
          <a:prstGeom prst="rect">
            <a:avLst/>
          </a:prstGeom>
        </p:spPr>
        <p:txBody>
          <a:bodyPr vert="horz" lIns="65542" tIns="32772" rIns="65542" bIns="3277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2" y="1344244"/>
            <a:ext cx="5184934" cy="3802020"/>
          </a:xfrm>
          <a:prstGeom prst="rect">
            <a:avLst/>
          </a:prstGeom>
        </p:spPr>
        <p:txBody>
          <a:bodyPr vert="horz" lIns="65542" tIns="32772" rIns="65542" bIns="327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052" y="5339638"/>
            <a:ext cx="1344242" cy="306720"/>
          </a:xfrm>
          <a:prstGeom prst="rect">
            <a:avLst/>
          </a:prstGeom>
        </p:spPr>
        <p:txBody>
          <a:bodyPr vert="horz" lIns="65542" tIns="32772" rIns="65542" bIns="3277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8355" y="5339638"/>
            <a:ext cx="1824329" cy="306720"/>
          </a:xfrm>
          <a:prstGeom prst="rect">
            <a:avLst/>
          </a:prstGeom>
        </p:spPr>
        <p:txBody>
          <a:bodyPr vert="horz" lIns="65542" tIns="32772" rIns="65542" bIns="3277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28744" y="5339638"/>
            <a:ext cx="1344242" cy="306720"/>
          </a:xfrm>
          <a:prstGeom prst="rect">
            <a:avLst/>
          </a:prstGeom>
        </p:spPr>
        <p:txBody>
          <a:bodyPr vert="horz" lIns="65542" tIns="32772" rIns="65542" bIns="3277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5761038" cy="5761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55426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5784" indent="-245784" algn="l" defTabSz="6554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2534" indent="-204821" algn="l" defTabSz="6554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9284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6997" indent="-163858" algn="l" defTabSz="65542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710" indent="-163858" algn="l" defTabSz="655426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2424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0138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57851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5564" indent="-163858" algn="l" defTabSz="65542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27714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55426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83141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10854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38567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66280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93994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21708" algn="l" defTabSz="65542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igital.september" TargetMode="External"/><Relationship Id="rId13" Type="http://schemas.openxmlformats.org/officeDocument/2006/relationships/image" Target="../media/image19.png"/><Relationship Id="rId18" Type="http://schemas.openxmlformats.org/officeDocument/2006/relationships/hyperlink" Target="https://edu.1sept.ru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urok.1sept.ru/" TargetMode="External"/><Relationship Id="rId17" Type="http://schemas.openxmlformats.org/officeDocument/2006/relationships/image" Target="../media/image21.png"/><Relationship Id="rId2" Type="http://schemas.openxmlformats.org/officeDocument/2006/relationships/hyperlink" Target="https://t.me/pervoesent" TargetMode="External"/><Relationship Id="rId16" Type="http://schemas.openxmlformats.org/officeDocument/2006/relationships/hyperlink" Target="https://1sep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PervoeSentyabrya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s://ok.ru/digital.september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s://video.1sep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77" y="1106148"/>
            <a:ext cx="4264550" cy="897181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 конкурсные материалы без ущерба для основной работы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7067" y="3041827"/>
            <a:ext cx="3493301" cy="1415555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Путиев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Михайлович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СМП школы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проекта по реализации преемственности в системе школа-вуз-школа #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САМПстудентам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Столичной ассоциации молодых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4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980351" y="4480820"/>
            <a:ext cx="1620303" cy="607178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921641" y="3638757"/>
            <a:ext cx="1703782" cy="440464"/>
          </a:xfrm>
          <a:prstGeom prst="rect">
            <a:avLst/>
          </a:prstGeom>
        </p:spPr>
        <p:txBody>
          <a:bodyPr wrap="square" lIns="65542" tIns="32772" rIns="65542" bIns="32772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495073" y="1680300"/>
            <a:ext cx="4770893" cy="1586888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6"/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535" y="792287"/>
            <a:ext cx="2486119" cy="3944169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конкурсы стоит обратить внимание: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«Педагоги года» (городской/региональный/всероссийский)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«Старт в педагогику» (до 35 лет и до 5 лет стажа)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педагогического мастерства «Это наша с тобою судьба, это наша с тобой биография»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дальнего действия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295"/>
            <a:ext cx="2914680" cy="245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94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379" y="3726855"/>
            <a:ext cx="2194578" cy="650960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Наумович Иоффе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педагог, историк, учёный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27" y="1265634"/>
            <a:ext cx="2392878" cy="300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5" y="1204416"/>
            <a:ext cx="1692746" cy="24182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98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399" y="864295"/>
            <a:ext cx="2376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готовиться к конкурсам?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окна и в каникулы!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5" y="1872407"/>
            <a:ext cx="2298654" cy="229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17" y="1872407"/>
            <a:ext cx="2390281" cy="22986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53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383" y="799852"/>
            <a:ext cx="2767170" cy="712515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ежедневной подготовки: «Даже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немножечко, чайная ложечка, это уже хорошо…»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76" y="1457817"/>
            <a:ext cx="2767070" cy="179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77" y="3240559"/>
            <a:ext cx="709606" cy="59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6" y="3780328"/>
            <a:ext cx="259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запас времени для анализа информации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временных рамок подготовки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33361" r="17133" b="33320"/>
          <a:stretch/>
        </p:blipFill>
        <p:spPr bwMode="auto">
          <a:xfrm>
            <a:off x="4190705" y="3459791"/>
            <a:ext cx="575552" cy="1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5927" y="3834993"/>
            <a:ext cx="25651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особенной концентрации и дисциплины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Прерывистость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повторы и рассогласованность тезисов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9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586" y="792287"/>
            <a:ext cx="2473587" cy="712515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еженедельной подготовки: «Вдохновение приди!».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89" y="1467481"/>
            <a:ext cx="2663780" cy="17730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r="13287"/>
          <a:stretch/>
        </p:blipFill>
        <p:spPr bwMode="auto">
          <a:xfrm>
            <a:off x="1088562" y="3240559"/>
            <a:ext cx="542925" cy="59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33361" r="17133" b="33320"/>
          <a:stretch/>
        </p:blipFill>
        <p:spPr bwMode="auto">
          <a:xfrm>
            <a:off x="3996999" y="3459791"/>
            <a:ext cx="575552" cy="1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779" y="3711217"/>
            <a:ext cx="25924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затрат времени и усилий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Яркость представленных идей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«по внутреннему порыву»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2527" y="3695664"/>
            <a:ext cx="26644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внутреннего настроя и отвлекающих факторов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серьезной концентрации и усидчивости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подготовки в не рабочее время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1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625" y="773703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подготовки по крайним срокам: «Штаны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горят, но все еще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порядке!»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8256" r="7252" b="8072"/>
          <a:stretch/>
        </p:blipFill>
        <p:spPr bwMode="auto">
          <a:xfrm>
            <a:off x="1949373" y="1440359"/>
            <a:ext cx="2080871" cy="20656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r="13287"/>
          <a:stretch/>
        </p:blipFill>
        <p:spPr bwMode="auto">
          <a:xfrm>
            <a:off x="1268226" y="3240559"/>
            <a:ext cx="542925" cy="59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33361" r="17133" b="33320"/>
          <a:stretch/>
        </p:blipFill>
        <p:spPr bwMode="auto">
          <a:xfrm>
            <a:off x="4176663" y="3456583"/>
            <a:ext cx="575552" cy="15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540" y="3728353"/>
            <a:ext cx="2664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оттягивать рабочий процесс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всех возможных ресурсов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делегирование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особой дисциплины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2191" y="3744615"/>
            <a:ext cx="26644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Критическая нехватка времени на должную подготовку и анализ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системности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стресс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возможность опоздать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5" y="1393379"/>
            <a:ext cx="2664296" cy="17751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23" y="3415582"/>
            <a:ext cx="2717793" cy="18118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0399" y="88165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руководства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3755" y="1440359"/>
            <a:ext cx="27365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руководитель/ директор/ администратор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вашей работой, то вам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доверять участие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самых разнообразных мероприятиях от лица организации.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31" y="3415582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вашей работой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довольны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находитесь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конфликте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коллегами или руководством, 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будут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наверняка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допустят вашего участия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бы то ни было.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7871" y="1751375"/>
            <a:ext cx="2132274" cy="1451179"/>
          </a:xfrm>
          <a:prstGeom prst="rect">
            <a:avLst/>
          </a:prstGeom>
          <a:noFill/>
        </p:spPr>
        <p:txBody>
          <a:bodyPr wrap="square" lIns="65542" tIns="32772" rIns="65542" bIns="32772" rtlCol="0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выслушать ваши вопросы!</a:t>
            </a:r>
          </a:p>
        </p:txBody>
      </p:sp>
    </p:spTree>
    <p:extLst>
      <p:ext uri="{BB962C8B-B14F-4D97-AF65-F5344CB8AC3E}">
        <p14:creationId xmlns:p14="http://schemas.microsoft.com/office/powerpoint/2010/main" val="3338809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319</Words>
  <Application>Microsoft Office PowerPoint</Application>
  <PresentationFormat>Произвольный</PresentationFormat>
  <Paragraphs>54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Елена Нестерова</cp:lastModifiedBy>
  <cp:revision>79</cp:revision>
  <dcterms:created xsi:type="dcterms:W3CDTF">2023-03-27T17:12:42Z</dcterms:created>
  <dcterms:modified xsi:type="dcterms:W3CDTF">2025-10-02T11:22:05Z</dcterms:modified>
</cp:coreProperties>
</file>