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7" r:id="rId2"/>
  </p:sldMasterIdLst>
  <p:notesMasterIdLst>
    <p:notesMasterId r:id="rId46"/>
  </p:notesMasterIdLst>
  <p:handoutMasterIdLst>
    <p:handoutMasterId r:id="rId47"/>
  </p:handout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259" r:id="rId44"/>
    <p:sldId id="260" r:id="rId45"/>
  </p:sldIdLst>
  <p:sldSz cx="9144000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EC"/>
    <a:srgbClr val="F3A169"/>
    <a:srgbClr val="EE7E32"/>
    <a:srgbClr val="EB6C15"/>
    <a:srgbClr val="4985C7"/>
    <a:srgbClr val="325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6323" autoAdjust="0"/>
  </p:normalViewPr>
  <p:slideViewPr>
    <p:cSldViewPr snapToGrid="0">
      <p:cViewPr varScale="1">
        <p:scale>
          <a:sx n="106" d="100"/>
          <a:sy n="106" d="100"/>
        </p:scale>
        <p:origin x="-258" y="-78"/>
      </p:cViewPr>
      <p:guideLst>
        <p:guide orient="horz" pos="28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3E6B53A-F370-4AC2-B9F5-D70D5CE7C7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9697D7E-10F4-4722-ADAD-A113D2AA62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3325-2CF6-4A84-9572-9485122FCD9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886CEE-9849-4C5F-939D-CAEE8F1D2E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39B7DD2-8C67-4364-A1C5-E8B5B2D161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5A12E-4220-4DE9-81CC-9B615BBB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5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49FDF-4173-4225-80A0-CCD66857E66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60550" y="1143000"/>
            <a:ext cx="3136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B3FBA-E7CE-4762-9C50-9405D987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1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74c9b7ac72_0_0:notes"/>
          <p:cNvSpPr txBox="1">
            <a:spLocks noGrp="1"/>
          </p:cNvSpPr>
          <p:nvPr>
            <p:ph type="body" idx="1"/>
          </p:nvPr>
        </p:nvSpPr>
        <p:spPr>
          <a:xfrm>
            <a:off x="922515" y="4000957"/>
            <a:ext cx="5073831" cy="3790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374c9b7ac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4200" y="631825"/>
            <a:ext cx="320992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55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a6cd77705b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4200" y="631825"/>
            <a:ext cx="320992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a6cd77705b_0_547:notes"/>
          <p:cNvSpPr txBox="1">
            <a:spLocks noGrp="1"/>
          </p:cNvSpPr>
          <p:nvPr>
            <p:ph type="body" idx="1"/>
          </p:nvPr>
        </p:nvSpPr>
        <p:spPr>
          <a:xfrm>
            <a:off x="691886" y="4000957"/>
            <a:ext cx="5535088" cy="3790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03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a6cd77705b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631825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a6cd77705b_0_547:notes"/>
          <p:cNvSpPr txBox="1">
            <a:spLocks noGrp="1"/>
          </p:cNvSpPr>
          <p:nvPr>
            <p:ph type="body" idx="1"/>
          </p:nvPr>
        </p:nvSpPr>
        <p:spPr>
          <a:xfrm>
            <a:off x="691886" y="4000957"/>
            <a:ext cx="5535088" cy="3790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84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60550" y="1143000"/>
            <a:ext cx="31369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B3FBA-E7CE-4762-9C50-9405D9875AF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2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2842"/>
            <a:ext cx="7772400" cy="31331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6843"/>
            <a:ext cx="6858000" cy="21728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15D0-EAB8-40E7-AA30-E67E16F29DA6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99969"/>
            <a:ext cx="2949178" cy="20998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95770"/>
            <a:ext cx="4629150" cy="63955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99864"/>
            <a:ext cx="2949178" cy="50018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E36A-B227-4E56-8047-BD24C9E0E79E}" type="datetime1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4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7C8-8D8C-48DE-96C7-790BAFEC8846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0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79142"/>
            <a:ext cx="1971675" cy="76266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479142"/>
            <a:ext cx="5800725" cy="76266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2D82-FE7F-4591-AEFD-576D5687BD43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0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85557C-8F30-43ED-9CBC-F82AAC56F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" y="0"/>
            <a:ext cx="9129976" cy="8999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9156"/>
            <a:ext cx="7886700" cy="1470761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0073"/>
            <a:ext cx="7886700" cy="5976773"/>
          </a:xfrm>
        </p:spPr>
        <p:txBody>
          <a:bodyPr/>
          <a:lstStyle>
            <a:lvl1pPr marL="0" indent="0">
              <a:buNone/>
              <a:defRPr sz="1800"/>
            </a:lvl1pPr>
            <a:lvl2pPr marL="457152" indent="0">
              <a:buNone/>
              <a:defRPr sz="1600"/>
            </a:lvl2pPr>
            <a:lvl3pPr marL="914304" indent="0">
              <a:buNone/>
              <a:defRPr sz="1400"/>
            </a:lvl3pPr>
            <a:lvl4pPr marL="1371455" indent="0">
              <a:buNone/>
              <a:defRPr sz="1200"/>
            </a:lvl4pPr>
            <a:lvl5pPr marL="1828607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4"/>
            <a:endParaRPr lang="ru-RU" dirty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91CA-F2E9-4437-91B0-3AB90149B464}" type="datetime1">
              <a:rPr lang="ru-RU" smtClean="0"/>
              <a:t>25.09.2025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99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691"/>
            <a:ext cx="7772400" cy="1929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99738"/>
            <a:ext cx="6400800" cy="22998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6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0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783038"/>
            <a:ext cx="7772400" cy="178740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14389"/>
            <a:ext cx="7772400" cy="196864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99894"/>
            <a:ext cx="4038600" cy="5939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99894"/>
            <a:ext cx="4038600" cy="5939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00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14481"/>
            <a:ext cx="4040188" cy="8395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54020"/>
            <a:ext cx="4040188" cy="51851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2014481"/>
            <a:ext cx="4041775" cy="8395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854020"/>
            <a:ext cx="4041775" cy="51851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4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6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тандартный шаблон с фоном по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7DFC3E2F-E90F-4A20-8AD4-E3F9A456417B}"/>
              </a:ext>
            </a:extLst>
          </p:cNvPr>
          <p:cNvSpPr/>
          <p:nvPr userDrawn="1"/>
        </p:nvSpPr>
        <p:spPr>
          <a:xfrm>
            <a:off x="628652" y="479144"/>
            <a:ext cx="7886699" cy="17394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91CA-F2E9-4437-91B0-3AB90149B464}" type="datetime1">
              <a:rPr lang="ru-RU" smtClean="0"/>
              <a:t>25.09.2025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590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2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358314"/>
            <a:ext cx="3008313" cy="152492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58317"/>
            <a:ext cx="5111750" cy="76808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883239"/>
            <a:ext cx="3008313" cy="6155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9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299677"/>
            <a:ext cx="5486400" cy="7437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04125"/>
            <a:ext cx="5486400" cy="53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043389"/>
            <a:ext cx="5486400" cy="10561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15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50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0400"/>
            <a:ext cx="2057400" cy="76787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0400"/>
            <a:ext cx="6019800" cy="76787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17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817" y="0"/>
            <a:ext cx="9185407" cy="8999548"/>
          </a:xfrm>
          <a:prstGeom prst="rect">
            <a:avLst/>
          </a:prstGeom>
          <a:solidFill>
            <a:srgbClr val="211F1F"/>
          </a:solidFill>
          <a:ln>
            <a:noFill/>
          </a:ln>
        </p:spPr>
        <p:txBody>
          <a:bodyPr spcFirstLastPara="1" wrap="square" lIns="16575" tIns="16575" rIns="16575" bIns="16575" anchor="t" anchorCtr="0">
            <a:noAutofit/>
          </a:bodyPr>
          <a:lstStyle/>
          <a:p>
            <a:pPr defTabSz="914400">
              <a:buClr>
                <a:srgbClr val="000000"/>
              </a:buClr>
              <a:buSzPts val="600"/>
              <a:buFont typeface="Calibri"/>
              <a:buNone/>
            </a:pPr>
            <a:endParaRPr sz="6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917266" y="8369580"/>
            <a:ext cx="9519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52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тандартный шаблон БЕЗ фона по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91CA-F2E9-4437-91B0-3AB90149B464}" type="datetime1">
              <a:rPr lang="ru-RU" smtClean="0"/>
              <a:t>25.09.2025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36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43639"/>
            <a:ext cx="7886700" cy="37435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022609"/>
            <a:ext cx="7886700" cy="19686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3051-95C6-480D-AC99-1AD9240A788B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5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7AC9EF30-42BF-4FC5-8566-38E156DDA388}"/>
              </a:ext>
            </a:extLst>
          </p:cNvPr>
          <p:cNvSpPr/>
          <p:nvPr userDrawn="1"/>
        </p:nvSpPr>
        <p:spPr>
          <a:xfrm>
            <a:off x="958469" y="479144"/>
            <a:ext cx="7138931" cy="1739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95712"/>
            <a:ext cx="3886200" cy="5710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95712"/>
            <a:ext cx="3886200" cy="5710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3A9C-E3AA-436B-949D-B233F85A9F65}" type="datetime1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1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FF4A9BE4-692A-4E39-9AF6-6521824611B8}"/>
              </a:ext>
            </a:extLst>
          </p:cNvPr>
          <p:cNvSpPr/>
          <p:nvPr userDrawn="1"/>
        </p:nvSpPr>
        <p:spPr>
          <a:xfrm>
            <a:off x="958469" y="479144"/>
            <a:ext cx="7138931" cy="1739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79144"/>
            <a:ext cx="7886700" cy="17394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06137"/>
            <a:ext cx="3868340" cy="1081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7332"/>
            <a:ext cx="3868340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2206137"/>
            <a:ext cx="3887391" cy="1081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3287332"/>
            <a:ext cx="3887391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FDBE-640F-4FAF-A254-8654AE714EF4}" type="datetime1">
              <a:rPr lang="ru-RU" smtClean="0"/>
              <a:t>25.09.2025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8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CE18EF44-31FA-4014-BE9A-4FCCF50596C5}"/>
              </a:ext>
            </a:extLst>
          </p:cNvPr>
          <p:cNvSpPr/>
          <p:nvPr userDrawn="1"/>
        </p:nvSpPr>
        <p:spPr>
          <a:xfrm>
            <a:off x="958469" y="479144"/>
            <a:ext cx="7138931" cy="1739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D09-2499-41CC-83D1-8083FAA9A0E5}" type="datetime1">
              <a:rPr lang="ru-RU" smtClean="0"/>
              <a:t>25.09.2025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5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8AAF-E7B2-4F12-819E-65D703546707}" type="datetime1">
              <a:rPr lang="ru-RU" smtClean="0"/>
              <a:t>25.09.2025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9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99969"/>
            <a:ext cx="2949178" cy="20998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95770"/>
            <a:ext cx="4629150" cy="63955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99864"/>
            <a:ext cx="2949178" cy="50018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CC55-C52C-462C-8024-2F8C94A0CE25}" type="datetime1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2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C5C040C-A265-4C30-B67C-CF75B505828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995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79144"/>
            <a:ext cx="7886700" cy="173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95712"/>
            <a:ext cx="7886700" cy="571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341239"/>
            <a:ext cx="2057400" cy="479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AB2B-EF09-4649-98B8-7D4E2475C129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341239"/>
            <a:ext cx="3086100" cy="479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341239"/>
            <a:ext cx="2057400" cy="479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46FB-47E4-446E-BE3E-A8D20DED969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C02DC1C-1C34-40FA-9A34-73CEBB652A1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1876" y="105939"/>
            <a:ext cx="428969" cy="4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0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62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0400"/>
            <a:ext cx="8229600" cy="1499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99894"/>
            <a:ext cx="8229600" cy="59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341239"/>
            <a:ext cx="2133600" cy="479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25.09.2025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341239"/>
            <a:ext cx="2895600" cy="479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341239"/>
            <a:ext cx="2133600" cy="479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kege" TargetMode="External"/><Relationship Id="rId2" Type="http://schemas.openxmlformats.org/officeDocument/2006/relationships/hyperlink" Target="https://vk.com/okege100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ke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10.svg"/><Relationship Id="rId4" Type="http://schemas.openxmlformats.org/officeDocument/2006/relationships/image" Target="../media/image33.png"/><Relationship Id="rId9" Type="http://schemas.openxmlformats.org/officeDocument/2006/relationships/image" Target="../media/image1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10.sv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23983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endParaRPr lang="ru-RU" sz="2800" b="1" dirty="0">
              <a:solidFill>
                <a:prstClr val="black"/>
              </a:solidFill>
            </a:endParaRPr>
          </a:p>
          <a:p>
            <a:pPr algn="ctr" defTabSz="914400"/>
            <a:endParaRPr lang="ru-RU" sz="28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ru-RU" sz="2800" b="1" dirty="0">
                <a:solidFill>
                  <a:prstClr val="black"/>
                </a:solidFill>
              </a:rPr>
              <a:t>Итоговое </a:t>
            </a:r>
            <a:r>
              <a:rPr lang="ru-RU" sz="2800" b="1">
                <a:solidFill>
                  <a:prstClr val="black"/>
                </a:solidFill>
              </a:rPr>
              <a:t>сочинение </a:t>
            </a:r>
            <a:r>
              <a:rPr lang="ru-RU" sz="2800" b="1" smtClean="0">
                <a:solidFill>
                  <a:prstClr val="black"/>
                </a:solidFill>
              </a:rPr>
              <a:t>2025</a:t>
            </a:r>
            <a:r>
              <a:rPr lang="en-US" sz="2800" b="1" smtClean="0">
                <a:solidFill>
                  <a:prstClr val="black"/>
                </a:solidFill>
              </a:rPr>
              <a:t>/2</a:t>
            </a:r>
            <a:r>
              <a:rPr lang="ru-RU" sz="2800" b="1" smtClean="0">
                <a:solidFill>
                  <a:prstClr val="black"/>
                </a:solidFill>
              </a:rPr>
              <a:t>6: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ru-RU" sz="2800" b="1" dirty="0" smtClean="0">
                <a:solidFill>
                  <a:prstClr val="black"/>
                </a:solidFill>
              </a:rPr>
              <a:t>как </a:t>
            </a:r>
            <a:r>
              <a:rPr lang="ru-RU" sz="2800" b="1">
                <a:solidFill>
                  <a:prstClr val="black"/>
                </a:solidFill>
              </a:rPr>
              <a:t>готовиться </a:t>
            </a:r>
            <a:r>
              <a:rPr lang="ru-RU" sz="2800" b="1" smtClean="0">
                <a:solidFill>
                  <a:prstClr val="black"/>
                </a:solidFill>
              </a:rPr>
              <a:t>к экзамену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2002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b="1">
                <a:solidFill>
                  <a:prstClr val="black"/>
                </a:solidFill>
              </a:rPr>
              <a:t>Примеры </a:t>
            </a:r>
            <a:r>
              <a:rPr lang="ru-RU" b="1" smtClean="0">
                <a:solidFill>
                  <a:prstClr val="black"/>
                </a:solidFill>
              </a:rPr>
              <a:t>формулировок </a:t>
            </a:r>
            <a:r>
              <a:rPr lang="ru-RU" b="1">
                <a:solidFill>
                  <a:prstClr val="black"/>
                </a:solidFill>
              </a:rPr>
              <a:t>литературных </a:t>
            </a:r>
            <a:r>
              <a:rPr lang="ru-RU" b="1" smtClean="0">
                <a:solidFill>
                  <a:prstClr val="black"/>
                </a:solidFill>
              </a:rPr>
              <a:t>тем из банка ФИПИ</a:t>
            </a:r>
          </a:p>
          <a:p>
            <a:pPr defTabSz="914400"/>
            <a:endParaRPr lang="ru-RU">
              <a:solidFill>
                <a:prstClr val="black"/>
              </a:solidFill>
            </a:endParaRPr>
          </a:p>
          <a:p>
            <a:pPr defTabSz="914400"/>
            <a:r>
              <a:rPr lang="ru-RU" b="1">
                <a:solidFill>
                  <a:prstClr val="black"/>
                </a:solidFill>
              </a:rPr>
              <a:t>Согласны ли Вы с высказыванием </a:t>
            </a:r>
            <a:r>
              <a:rPr lang="ru-RU">
                <a:solidFill>
                  <a:prstClr val="black"/>
                </a:solidFill>
              </a:rPr>
              <a:t>немецкого писателя Б. Брехта</a:t>
            </a:r>
            <a:r>
              <a:rPr lang="ru-RU" smtClean="0">
                <a:solidFill>
                  <a:prstClr val="black"/>
                </a:solidFill>
              </a:rPr>
              <a:t>: «</a:t>
            </a:r>
            <a:r>
              <a:rPr lang="ru-RU">
                <a:solidFill>
                  <a:prstClr val="black"/>
                </a:solidFill>
              </a:rPr>
              <a:t>Искусство требует знаний»?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Согласны </a:t>
            </a:r>
            <a:r>
              <a:rPr lang="ru-RU">
                <a:solidFill>
                  <a:prstClr val="black"/>
                </a:solidFill>
              </a:rPr>
              <a:t>ли Вы с мыслью Л.Н. Толстого: «Ни невежественный, </a:t>
            </a:r>
            <a:r>
              <a:rPr lang="ru-RU" smtClean="0">
                <a:solidFill>
                  <a:prstClr val="black"/>
                </a:solidFill>
              </a:rPr>
              <a:t>ни себялюбивый </a:t>
            </a:r>
            <a:r>
              <a:rPr lang="ru-RU">
                <a:solidFill>
                  <a:prstClr val="black"/>
                </a:solidFill>
              </a:rPr>
              <a:t>человек не может стать значительным художником»?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Согласны </a:t>
            </a:r>
            <a:r>
              <a:rPr lang="ru-RU">
                <a:solidFill>
                  <a:prstClr val="black"/>
                </a:solidFill>
              </a:rPr>
              <a:t>ли Вы с утверждением А.И. Солженицына: «</a:t>
            </a:r>
            <a:r>
              <a:rPr lang="ru-RU" smtClean="0">
                <a:solidFill>
                  <a:prstClr val="black"/>
                </a:solidFill>
              </a:rPr>
              <a:t>Единственный заменитель </a:t>
            </a:r>
            <a:r>
              <a:rPr lang="ru-RU">
                <a:solidFill>
                  <a:prstClr val="black"/>
                </a:solidFill>
              </a:rPr>
              <a:t>не прожитого нами опыта – литература»?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Согласны ли Вы с утверждением героя трагедии А.С. </a:t>
            </a:r>
            <a:r>
              <a:rPr lang="ru-RU" smtClean="0">
                <a:solidFill>
                  <a:prstClr val="black"/>
                </a:solidFill>
              </a:rPr>
              <a:t>Пушкина «Моцарт </a:t>
            </a:r>
            <a:r>
              <a:rPr lang="ru-RU">
                <a:solidFill>
                  <a:prstClr val="black"/>
                </a:solidFill>
              </a:rPr>
              <a:t>и Сальери»: «Гений и злодейство — две вещи несовместные»?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Согласны ли Вы с утверждением Н.В. Гоголя: «Кто заключил в </a:t>
            </a:r>
            <a:r>
              <a:rPr lang="ru-RU" smtClean="0">
                <a:solidFill>
                  <a:prstClr val="black"/>
                </a:solidFill>
              </a:rPr>
              <a:t>себе талант</a:t>
            </a:r>
            <a:r>
              <a:rPr lang="ru-RU">
                <a:solidFill>
                  <a:prstClr val="black"/>
                </a:solidFill>
              </a:rPr>
              <a:t>, тот чище всех должен быть душою»?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505"/>
            <a:ext cx="297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Что изменилось </a:t>
            </a:r>
            <a:r>
              <a:rPr lang="ru-RU" b="1" smtClean="0">
                <a:solidFill>
                  <a:prstClr val="black"/>
                </a:solidFill>
              </a:rPr>
              <a:t>в 2025 </a:t>
            </a:r>
            <a:r>
              <a:rPr lang="ru-RU" b="1" dirty="0" smtClean="0">
                <a:solidFill>
                  <a:prstClr val="black"/>
                </a:solidFill>
              </a:rPr>
              <a:t>году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2002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b="1">
                <a:solidFill>
                  <a:prstClr val="black"/>
                </a:solidFill>
              </a:rPr>
              <a:t>Примеры </a:t>
            </a:r>
            <a:r>
              <a:rPr lang="ru-RU" b="1" smtClean="0">
                <a:solidFill>
                  <a:prstClr val="black"/>
                </a:solidFill>
              </a:rPr>
              <a:t>формулировок </a:t>
            </a:r>
            <a:r>
              <a:rPr lang="ru-RU" b="1">
                <a:solidFill>
                  <a:prstClr val="black"/>
                </a:solidFill>
              </a:rPr>
              <a:t>литературных </a:t>
            </a:r>
            <a:r>
              <a:rPr lang="ru-RU" b="1" smtClean="0">
                <a:solidFill>
                  <a:prstClr val="black"/>
                </a:solidFill>
              </a:rPr>
              <a:t>тем из банка ФИПИ</a:t>
            </a:r>
          </a:p>
          <a:p>
            <a:pPr defTabSz="914400"/>
            <a:endParaRPr lang="ru-RU">
              <a:solidFill>
                <a:prstClr val="black"/>
              </a:solidFill>
            </a:endParaRPr>
          </a:p>
          <a:p>
            <a:pPr defTabSz="914400"/>
            <a:r>
              <a:rPr lang="ru-RU" b="1">
                <a:solidFill>
                  <a:prstClr val="black"/>
                </a:solidFill>
              </a:rPr>
              <a:t>Разделяете ли </a:t>
            </a:r>
            <a:r>
              <a:rPr lang="ru-RU">
                <a:solidFill>
                  <a:prstClr val="black"/>
                </a:solidFill>
              </a:rPr>
              <a:t>Вы позицию Б.Л. Пастернака: «Никогда, ни в каких случаях </a:t>
            </a:r>
            <a:r>
              <a:rPr lang="ru-RU" smtClean="0">
                <a:solidFill>
                  <a:prstClr val="black"/>
                </a:solidFill>
              </a:rPr>
              <a:t>не надо </a:t>
            </a:r>
            <a:r>
              <a:rPr lang="ru-RU">
                <a:solidFill>
                  <a:prstClr val="black"/>
                </a:solidFill>
              </a:rPr>
              <a:t>отчаиваться. Надеяться и действовать – наша обязанность </a:t>
            </a:r>
            <a:r>
              <a:rPr lang="ru-RU" smtClean="0">
                <a:solidFill>
                  <a:prstClr val="black"/>
                </a:solidFill>
              </a:rPr>
              <a:t>в несчастии</a:t>
            </a:r>
            <a:r>
              <a:rPr lang="ru-RU">
                <a:solidFill>
                  <a:prstClr val="black"/>
                </a:solidFill>
              </a:rPr>
              <a:t>»?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Разделяете </a:t>
            </a:r>
            <a:r>
              <a:rPr lang="ru-RU">
                <a:solidFill>
                  <a:prstClr val="black"/>
                </a:solidFill>
              </a:rPr>
              <a:t>ли Вы убеждение героя романа «Война и мир» в том, </a:t>
            </a:r>
            <a:r>
              <a:rPr lang="ru-RU" smtClean="0">
                <a:solidFill>
                  <a:prstClr val="black"/>
                </a:solidFill>
              </a:rPr>
              <a:t>что «гораздо </a:t>
            </a:r>
            <a:r>
              <a:rPr lang="ru-RU">
                <a:solidFill>
                  <a:prstClr val="black"/>
                </a:solidFill>
              </a:rPr>
              <a:t>благороднее осознать свою ошибку, чем довести дело </a:t>
            </a:r>
            <a:r>
              <a:rPr lang="ru-RU" smtClean="0">
                <a:solidFill>
                  <a:prstClr val="black"/>
                </a:solidFill>
              </a:rPr>
              <a:t>до непоправимого</a:t>
            </a:r>
            <a:r>
              <a:rPr lang="ru-RU">
                <a:solidFill>
                  <a:prstClr val="black"/>
                </a:solidFill>
              </a:rPr>
              <a:t>»?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Разделяете </a:t>
            </a:r>
            <a:r>
              <a:rPr lang="ru-RU">
                <a:solidFill>
                  <a:prstClr val="black"/>
                </a:solidFill>
              </a:rPr>
              <a:t>ли Вы убеждение княжны Марьи, что существует «</a:t>
            </a:r>
            <a:r>
              <a:rPr lang="ru-RU" smtClean="0">
                <a:solidFill>
                  <a:prstClr val="black"/>
                </a:solidFill>
              </a:rPr>
              <a:t>счастье прощать</a:t>
            </a:r>
            <a:r>
              <a:rPr lang="ru-RU">
                <a:solidFill>
                  <a:prstClr val="black"/>
                </a:solidFill>
              </a:rPr>
              <a:t>»?</a:t>
            </a:r>
          </a:p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505"/>
            <a:ext cx="297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Что изменилось </a:t>
            </a:r>
            <a:r>
              <a:rPr lang="ru-RU" b="1" smtClean="0">
                <a:solidFill>
                  <a:prstClr val="black"/>
                </a:solidFill>
              </a:rPr>
              <a:t>в 2025 </a:t>
            </a:r>
            <a:r>
              <a:rPr lang="ru-RU" b="1" dirty="0" smtClean="0">
                <a:solidFill>
                  <a:prstClr val="black"/>
                </a:solidFill>
              </a:rPr>
              <a:t>году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999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b="1">
                <a:solidFill>
                  <a:prstClr val="black"/>
                </a:solidFill>
              </a:rPr>
              <a:t>Примеры </a:t>
            </a:r>
            <a:r>
              <a:rPr lang="ru-RU" b="1" smtClean="0">
                <a:solidFill>
                  <a:prstClr val="black"/>
                </a:solidFill>
              </a:rPr>
              <a:t>формулировок </a:t>
            </a:r>
            <a:r>
              <a:rPr lang="ru-RU" b="1">
                <a:solidFill>
                  <a:prstClr val="black"/>
                </a:solidFill>
              </a:rPr>
              <a:t>литературных </a:t>
            </a:r>
            <a:r>
              <a:rPr lang="ru-RU" b="1" smtClean="0">
                <a:solidFill>
                  <a:prstClr val="black"/>
                </a:solidFill>
              </a:rPr>
              <a:t>тем из банка ФИПИ</a:t>
            </a:r>
          </a:p>
          <a:p>
            <a:pPr defTabSz="914400"/>
            <a:endParaRPr lang="ru-RU">
              <a:solidFill>
                <a:prstClr val="black"/>
              </a:solidFill>
            </a:endParaRPr>
          </a:p>
          <a:p>
            <a:pPr defTabSz="914400"/>
            <a:r>
              <a:rPr lang="ru-RU">
                <a:solidFill>
                  <a:prstClr val="black"/>
                </a:solidFill>
              </a:rPr>
              <a:t>«Война – печальней нету слова./ Война – святее нету слова…» (</a:t>
            </a:r>
            <a:r>
              <a:rPr lang="ru-RU" smtClean="0">
                <a:solidFill>
                  <a:prstClr val="black"/>
                </a:solidFill>
              </a:rPr>
              <a:t>А.Т. Твардовский</a:t>
            </a:r>
            <a:r>
              <a:rPr lang="ru-RU">
                <a:solidFill>
                  <a:prstClr val="black"/>
                </a:solidFill>
              </a:rPr>
              <a:t>)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«Война </a:t>
            </a:r>
            <a:r>
              <a:rPr lang="ru-RU">
                <a:solidFill>
                  <a:prstClr val="black"/>
                </a:solidFill>
              </a:rPr>
              <a:t>ж – совсем не фейерверк, а просто трудная работа...» (</a:t>
            </a:r>
            <a:r>
              <a:rPr lang="ru-RU" smtClean="0">
                <a:solidFill>
                  <a:prstClr val="black"/>
                </a:solidFill>
              </a:rPr>
              <a:t>М.В. Кульчицкий</a:t>
            </a:r>
            <a:r>
              <a:rPr lang="ru-RU">
                <a:solidFill>
                  <a:prstClr val="black"/>
                </a:solidFill>
              </a:rPr>
              <a:t>)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«Гордиться </a:t>
            </a:r>
            <a:r>
              <a:rPr lang="ru-RU">
                <a:solidFill>
                  <a:prstClr val="black"/>
                </a:solidFill>
              </a:rPr>
              <a:t>славою своих предков не только можно, но и должно…» (</a:t>
            </a:r>
            <a:r>
              <a:rPr lang="ru-RU" smtClean="0">
                <a:solidFill>
                  <a:prstClr val="black"/>
                </a:solidFill>
              </a:rPr>
              <a:t>А.С. Пушкин</a:t>
            </a:r>
            <a:r>
              <a:rPr lang="ru-RU">
                <a:solidFill>
                  <a:prstClr val="black"/>
                </a:solidFill>
              </a:rPr>
              <a:t>)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«Живите </a:t>
            </a:r>
            <a:r>
              <a:rPr lang="ru-RU">
                <a:solidFill>
                  <a:prstClr val="black"/>
                </a:solidFill>
              </a:rPr>
              <a:t>в доме – и не рухнет дом» (А. Тарковский)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«Кто </a:t>
            </a:r>
            <a:r>
              <a:rPr lang="ru-RU">
                <a:solidFill>
                  <a:prstClr val="black"/>
                </a:solidFill>
              </a:rPr>
              <a:t>говорит, что на войне не страшно, тот ничего не знает о войне» (</a:t>
            </a:r>
            <a:r>
              <a:rPr lang="ru-RU" smtClean="0">
                <a:solidFill>
                  <a:prstClr val="black"/>
                </a:solidFill>
              </a:rPr>
              <a:t>Ю.В. Друнина</a:t>
            </a:r>
            <a:r>
              <a:rPr lang="ru-RU">
                <a:solidFill>
                  <a:prstClr val="black"/>
                </a:solidFill>
              </a:rPr>
              <a:t>)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«</a:t>
            </a:r>
            <a:r>
              <a:rPr lang="ru-RU">
                <a:solidFill>
                  <a:prstClr val="black"/>
                </a:solidFill>
              </a:rPr>
              <a:t>Нам нужна одна победа, одна на всех – мы за ценой не постоим» (</a:t>
            </a:r>
            <a:r>
              <a:rPr lang="ru-RU" smtClean="0">
                <a:solidFill>
                  <a:prstClr val="black"/>
                </a:solidFill>
              </a:rPr>
              <a:t>Б.Ш. Окуджава</a:t>
            </a:r>
            <a:r>
              <a:rPr lang="ru-RU">
                <a:solidFill>
                  <a:prstClr val="black"/>
                </a:solidFill>
              </a:rPr>
              <a:t>)</a:t>
            </a:r>
          </a:p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505"/>
            <a:ext cx="297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Что изменилось </a:t>
            </a:r>
            <a:r>
              <a:rPr lang="ru-RU" b="1" smtClean="0">
                <a:solidFill>
                  <a:prstClr val="black"/>
                </a:solidFill>
              </a:rPr>
              <a:t>в 2025 </a:t>
            </a:r>
            <a:r>
              <a:rPr lang="ru-RU" b="1" dirty="0" smtClean="0">
                <a:solidFill>
                  <a:prstClr val="black"/>
                </a:solidFill>
              </a:rPr>
              <a:t>году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200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endParaRPr lang="ru-RU" b="1" dirty="0">
              <a:solidFill>
                <a:prstClr val="black"/>
              </a:solidFill>
            </a:endParaRPr>
          </a:p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Раздел </a:t>
            </a:r>
            <a:r>
              <a:rPr lang="ru-RU" b="1" dirty="0">
                <a:solidFill>
                  <a:prstClr val="black"/>
                </a:solidFill>
              </a:rPr>
              <a:t>1. </a:t>
            </a:r>
            <a:r>
              <a:rPr lang="ru-RU" b="1" dirty="0" smtClean="0">
                <a:solidFill>
                  <a:prstClr val="black"/>
                </a:solidFill>
              </a:rPr>
              <a:t>Духовно-нравственные </a:t>
            </a:r>
            <a:r>
              <a:rPr lang="ru-RU" b="1" dirty="0">
                <a:solidFill>
                  <a:prstClr val="black"/>
                </a:solidFill>
              </a:rPr>
              <a:t>ориентиры в жизни </a:t>
            </a:r>
            <a:r>
              <a:rPr lang="ru-RU" b="1">
                <a:solidFill>
                  <a:prstClr val="black"/>
                </a:solidFill>
              </a:rPr>
              <a:t>человека </a:t>
            </a:r>
            <a:endParaRPr lang="ru-RU" b="1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1.1</a:t>
            </a:r>
            <a:r>
              <a:rPr lang="ru-RU" dirty="0">
                <a:solidFill>
                  <a:prstClr val="black"/>
                </a:solidFill>
              </a:rPr>
              <a:t>. Внутренний мир человека и его личностные качества.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1.2</a:t>
            </a:r>
            <a:r>
              <a:rPr lang="ru-RU" dirty="0">
                <a:solidFill>
                  <a:prstClr val="black"/>
                </a:solidFill>
              </a:rPr>
              <a:t>. Отношение человека к другому человеку (окружению), нравственные идеалы и выбор между добром и злом.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1.3</a:t>
            </a:r>
            <a:r>
              <a:rPr lang="ru-RU" dirty="0">
                <a:solidFill>
                  <a:prstClr val="black"/>
                </a:solidFill>
              </a:rPr>
              <a:t>. Познание человеком самого себя.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1.4</a:t>
            </a:r>
            <a:r>
              <a:rPr lang="ru-RU" dirty="0">
                <a:solidFill>
                  <a:prstClr val="black"/>
                </a:solidFill>
              </a:rPr>
              <a:t>. Свобода человека </a:t>
            </a:r>
            <a:r>
              <a:rPr lang="ru-RU">
                <a:solidFill>
                  <a:prstClr val="black"/>
                </a:solidFill>
              </a:rPr>
              <a:t>и </a:t>
            </a:r>
            <a:r>
              <a:rPr lang="ru-RU" smtClean="0">
                <a:solidFill>
                  <a:prstClr val="black"/>
                </a:solidFill>
              </a:rPr>
              <a:t>её </a:t>
            </a:r>
            <a:r>
              <a:rPr lang="ru-RU" dirty="0">
                <a:solidFill>
                  <a:prstClr val="black"/>
                </a:solidFill>
              </a:rPr>
              <a:t>ограничения. </a:t>
            </a: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999"/>
            <a:ext cx="82809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dirty="0" smtClean="0">
                <a:solidFill>
                  <a:prstClr val="black"/>
                </a:solidFill>
              </a:rPr>
              <a:t>Раздел </a:t>
            </a:r>
            <a:r>
              <a:rPr lang="ru-RU" dirty="0">
                <a:solidFill>
                  <a:prstClr val="black"/>
                </a:solidFill>
              </a:rPr>
              <a:t>1. </a:t>
            </a:r>
            <a:r>
              <a:rPr lang="ru-RU" dirty="0" smtClean="0">
                <a:solidFill>
                  <a:prstClr val="black"/>
                </a:solidFill>
              </a:rPr>
              <a:t>Духовно-нравственные </a:t>
            </a:r>
            <a:r>
              <a:rPr lang="ru-RU" dirty="0">
                <a:solidFill>
                  <a:prstClr val="black"/>
                </a:solidFill>
              </a:rPr>
              <a:t>ориентиры в жизни человека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smtClean="0">
                <a:solidFill>
                  <a:prstClr val="black"/>
                </a:solidFill>
              </a:rPr>
              <a:t>нравственный выбор</a:t>
            </a:r>
            <a:r>
              <a:rPr lang="ru-RU" sz="1400" dirty="0">
                <a:solidFill>
                  <a:prstClr val="black"/>
                </a:solidFill>
              </a:rPr>
              <a:t>,</a:t>
            </a:r>
            <a:r>
              <a:rPr lang="ru-RU" sz="1400" smtClean="0">
                <a:solidFill>
                  <a:prstClr val="black"/>
                </a:solidFill>
              </a:rPr>
              <a:t>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нравственные идеалы </a:t>
            </a:r>
            <a:r>
              <a:rPr lang="ru-RU" sz="1400" b="1" dirty="0">
                <a:solidFill>
                  <a:prstClr val="black"/>
                </a:solidFill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</a:rPr>
              <a:t>моральные нормы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сиюминутное и вечное, </a:t>
            </a: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добро </a:t>
            </a:r>
            <a:r>
              <a:rPr lang="ru-RU" sz="1400" b="1" dirty="0">
                <a:solidFill>
                  <a:prstClr val="black"/>
                </a:solidFill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</a:rPr>
              <a:t>зло</a:t>
            </a:r>
            <a:r>
              <a:rPr lang="ru-RU" sz="1400" dirty="0" smtClean="0">
                <a:solidFill>
                  <a:prstClr val="black"/>
                </a:solidFill>
              </a:rPr>
              <a:t>,</a:t>
            </a: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свобода </a:t>
            </a:r>
            <a:r>
              <a:rPr lang="ru-RU" sz="1400" b="1">
                <a:solidFill>
                  <a:prstClr val="black"/>
                </a:solidFill>
              </a:rPr>
              <a:t>и </a:t>
            </a:r>
            <a:r>
              <a:rPr lang="ru-RU" sz="1400" b="1" smtClean="0">
                <a:solidFill>
                  <a:prstClr val="black"/>
                </a:solidFill>
              </a:rPr>
              <a:t>ответственность</a:t>
            </a:r>
            <a:r>
              <a:rPr lang="ru-RU" sz="1400">
                <a:solidFill>
                  <a:prstClr val="black"/>
                </a:solidFill>
              </a:rPr>
              <a:t>,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смысл </a:t>
            </a:r>
            <a:r>
              <a:rPr lang="ru-RU" sz="1400" b="1" dirty="0">
                <a:solidFill>
                  <a:prstClr val="black"/>
                </a:solidFill>
              </a:rPr>
              <a:t>жизни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гуманные </a:t>
            </a:r>
            <a:r>
              <a:rPr lang="ru-RU" sz="1400" dirty="0">
                <a:solidFill>
                  <a:prstClr val="black"/>
                </a:solidFill>
              </a:rPr>
              <a:t>и </a:t>
            </a:r>
            <a:r>
              <a:rPr lang="ru-RU" sz="1400" dirty="0" smtClean="0">
                <a:solidFill>
                  <a:prstClr val="black"/>
                </a:solidFill>
              </a:rPr>
              <a:t>антигуманные </a:t>
            </a:r>
            <a:r>
              <a:rPr lang="ru-RU" sz="1400" b="1" dirty="0" smtClean="0">
                <a:solidFill>
                  <a:prstClr val="black"/>
                </a:solidFill>
              </a:rPr>
              <a:t>поступки, </a:t>
            </a:r>
            <a:r>
              <a:rPr lang="ru-RU" sz="1400" b="1" dirty="0">
                <a:solidFill>
                  <a:prstClr val="black"/>
                </a:solidFill>
              </a:rPr>
              <a:t>их </a:t>
            </a:r>
            <a:r>
              <a:rPr lang="ru-RU" sz="1400" b="1" dirty="0" smtClean="0">
                <a:solidFill>
                  <a:prstClr val="black"/>
                </a:solidFill>
              </a:rPr>
              <a:t>мотивы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причины </a:t>
            </a:r>
            <a:r>
              <a:rPr lang="ru-RU" sz="1400" dirty="0">
                <a:solidFill>
                  <a:prstClr val="black"/>
                </a:solidFill>
              </a:rPr>
              <a:t>внутреннего разлада и </a:t>
            </a:r>
            <a:r>
              <a:rPr lang="ru-RU" sz="1400" b="1" smtClean="0">
                <a:solidFill>
                  <a:prstClr val="black"/>
                </a:solidFill>
              </a:rPr>
              <a:t>угрызения совести</a:t>
            </a:r>
            <a:r>
              <a:rPr lang="ru-RU" sz="1400" dirty="0">
                <a:solidFill>
                  <a:prstClr val="black"/>
                </a:solidFill>
              </a:rPr>
              <a:t>,</a:t>
            </a:r>
            <a:r>
              <a:rPr lang="ru-RU" sz="1400" smtClean="0">
                <a:solidFill>
                  <a:prstClr val="black"/>
                </a:solidFill>
              </a:rPr>
              <a:t>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образ </a:t>
            </a:r>
            <a:r>
              <a:rPr lang="ru-RU" sz="1400" dirty="0">
                <a:solidFill>
                  <a:prstClr val="black"/>
                </a:solidFill>
              </a:rPr>
              <a:t>жизни человека</a:t>
            </a:r>
            <a:r>
              <a:rPr lang="ru-RU" sz="1400">
                <a:solidFill>
                  <a:prstClr val="black"/>
                </a:solidFill>
              </a:rPr>
              <a:t>, </a:t>
            </a:r>
            <a:r>
              <a:rPr lang="ru-RU" sz="1400" b="1" smtClean="0">
                <a:solidFill>
                  <a:prstClr val="black"/>
                </a:solidFill>
              </a:rPr>
              <a:t>выбор </a:t>
            </a:r>
            <a:r>
              <a:rPr lang="ru-RU" sz="1400" b="1" dirty="0" smtClean="0">
                <a:solidFill>
                  <a:prstClr val="black"/>
                </a:solidFill>
              </a:rPr>
              <a:t>жизненного </a:t>
            </a:r>
            <a:r>
              <a:rPr lang="ru-RU" sz="1400" b="1" dirty="0">
                <a:solidFill>
                  <a:prstClr val="black"/>
                </a:solidFill>
              </a:rPr>
              <a:t>пути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значимая </a:t>
            </a:r>
            <a:r>
              <a:rPr lang="ru-RU" sz="1400" b="1" dirty="0" smtClean="0">
                <a:solidFill>
                  <a:prstClr val="black"/>
                </a:solidFill>
              </a:rPr>
              <a:t>цель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</a:rPr>
              <a:t>средства </a:t>
            </a:r>
            <a:r>
              <a:rPr lang="ru-RU" sz="1400" b="1" dirty="0">
                <a:solidFill>
                  <a:prstClr val="black"/>
                </a:solidFill>
              </a:rPr>
              <a:t>её достижения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любовь </a:t>
            </a:r>
            <a:r>
              <a:rPr lang="ru-RU" sz="1400" b="1" dirty="0">
                <a:solidFill>
                  <a:prstClr val="black"/>
                </a:solidFill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</a:rPr>
              <a:t>дружба</a:t>
            </a:r>
            <a:r>
              <a:rPr lang="ru-RU" sz="1400" dirty="0" smtClean="0">
                <a:solidFill>
                  <a:prstClr val="black"/>
                </a:solidFill>
              </a:rPr>
              <a:t>; </a:t>
            </a: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осмысление </a:t>
            </a:r>
            <a:r>
              <a:rPr lang="ru-RU" sz="1400" b="1" dirty="0">
                <a:solidFill>
                  <a:prstClr val="black"/>
                </a:solidFill>
              </a:rPr>
              <a:t>опыта других людей </a:t>
            </a:r>
            <a:r>
              <a:rPr lang="ru-RU" sz="1400" dirty="0">
                <a:solidFill>
                  <a:prstClr val="black"/>
                </a:solidFill>
              </a:rPr>
              <a:t>(или поступков литературных героев</a:t>
            </a:r>
            <a:r>
              <a:rPr lang="ru-RU" sz="1400">
                <a:solidFill>
                  <a:prstClr val="black"/>
                </a:solidFill>
              </a:rPr>
              <a:t>), </a:t>
            </a:r>
            <a:r>
              <a:rPr lang="ru-RU" sz="1400" b="1" smtClean="0">
                <a:solidFill>
                  <a:prstClr val="black"/>
                </a:solidFill>
              </a:rPr>
              <a:t>стремящихся</a:t>
            </a:r>
            <a:r>
              <a:rPr lang="ru-RU" sz="140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понять </a:t>
            </a:r>
            <a:r>
              <a:rPr lang="ru-RU" sz="1400" b="1" dirty="0" smtClean="0">
                <a:solidFill>
                  <a:prstClr val="black"/>
                </a:solidFill>
              </a:rPr>
              <a:t>себя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99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Раздел 2. </a:t>
            </a:r>
            <a:r>
              <a:rPr lang="ru-RU" b="1" dirty="0">
                <a:solidFill>
                  <a:prstClr val="black"/>
                </a:solidFill>
              </a:rPr>
              <a:t>Семья, общество, Отечество в </a:t>
            </a:r>
            <a:r>
              <a:rPr lang="ru-RU" b="1">
                <a:solidFill>
                  <a:prstClr val="black"/>
                </a:solidFill>
              </a:rPr>
              <a:t>жизни </a:t>
            </a:r>
            <a:r>
              <a:rPr lang="ru-RU" b="1" smtClean="0">
                <a:solidFill>
                  <a:prstClr val="black"/>
                </a:solidFill>
              </a:rPr>
              <a:t>человека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2.1</a:t>
            </a:r>
            <a:r>
              <a:rPr lang="ru-RU" dirty="0">
                <a:solidFill>
                  <a:prstClr val="black"/>
                </a:solidFill>
              </a:rPr>
              <a:t>. Семья, род; семейные ценности и традиции.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2.2</a:t>
            </a:r>
            <a:r>
              <a:rPr lang="ru-RU" dirty="0">
                <a:solidFill>
                  <a:prstClr val="black"/>
                </a:solidFill>
              </a:rPr>
              <a:t>. Человек и общество.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2.3</a:t>
            </a:r>
            <a:r>
              <a:rPr lang="ru-RU" dirty="0">
                <a:solidFill>
                  <a:prstClr val="black"/>
                </a:solidFill>
              </a:rPr>
              <a:t>. Родина, государство, гражданская позиция человека. </a:t>
            </a: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999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dirty="0" smtClean="0">
                <a:solidFill>
                  <a:prstClr val="black"/>
                </a:solidFill>
              </a:rPr>
              <a:t>Раздел 2. </a:t>
            </a:r>
            <a:r>
              <a:rPr lang="ru-RU" dirty="0">
                <a:solidFill>
                  <a:prstClr val="black"/>
                </a:solidFill>
              </a:rPr>
              <a:t>Семья, общество, Отечество в жизни человека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человек </a:t>
            </a:r>
            <a:r>
              <a:rPr lang="ru-RU" sz="1400" dirty="0">
                <a:solidFill>
                  <a:prstClr val="black"/>
                </a:solidFill>
              </a:rPr>
              <a:t>как </a:t>
            </a:r>
            <a:r>
              <a:rPr lang="ru-RU" sz="1400" dirty="0" smtClean="0">
                <a:solidFill>
                  <a:prstClr val="black"/>
                </a:solidFill>
              </a:rPr>
              <a:t>представитель </a:t>
            </a:r>
            <a:r>
              <a:rPr lang="ru-RU" sz="1400" b="1" dirty="0">
                <a:solidFill>
                  <a:prstClr val="black"/>
                </a:solidFill>
              </a:rPr>
              <a:t>семьи, социума, народа, поколения</a:t>
            </a:r>
            <a:r>
              <a:rPr lang="ru-RU" sz="1400" b="1">
                <a:solidFill>
                  <a:prstClr val="black"/>
                </a:solidFill>
              </a:rPr>
              <a:t>, </a:t>
            </a:r>
            <a:r>
              <a:rPr lang="ru-RU" sz="1400" b="1" smtClean="0">
                <a:solidFill>
                  <a:prstClr val="black"/>
                </a:solidFill>
              </a:rPr>
              <a:t>эпохи</a:t>
            </a:r>
            <a:r>
              <a:rPr lang="ru-RU" sz="1400" dirty="0">
                <a:solidFill>
                  <a:prstClr val="black"/>
                </a:solidFill>
              </a:rPr>
              <a:t>,</a:t>
            </a:r>
            <a:r>
              <a:rPr lang="ru-RU" sz="1400" smtClean="0">
                <a:solidFill>
                  <a:prstClr val="black"/>
                </a:solidFill>
              </a:rPr>
              <a:t>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семейные </a:t>
            </a:r>
            <a:r>
              <a:rPr lang="ru-RU" sz="1400" b="1" dirty="0">
                <a:solidFill>
                  <a:prstClr val="black"/>
                </a:solidFill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</a:rPr>
              <a:t>общественные ценности</a:t>
            </a:r>
            <a:r>
              <a:rPr lang="ru-RU" sz="1400" dirty="0" smtClean="0">
                <a:solidFill>
                  <a:prstClr val="black"/>
                </a:solidFill>
              </a:rPr>
              <a:t>, традиции </a:t>
            </a:r>
            <a:r>
              <a:rPr lang="ru-RU" sz="1400" dirty="0">
                <a:solidFill>
                  <a:prstClr val="black"/>
                </a:solidFill>
              </a:rPr>
              <a:t>и </a:t>
            </a:r>
            <a:r>
              <a:rPr lang="ru-RU" sz="1400" dirty="0" smtClean="0">
                <a:solidFill>
                  <a:prstClr val="black"/>
                </a:solidFill>
              </a:rPr>
              <a:t>обычаи, 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межличностные отношения,</a:t>
            </a: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влияние </a:t>
            </a:r>
            <a:r>
              <a:rPr lang="ru-RU" sz="1400" b="1" dirty="0">
                <a:solidFill>
                  <a:prstClr val="black"/>
                </a:solidFill>
              </a:rPr>
              <a:t>среды </a:t>
            </a:r>
            <a:r>
              <a:rPr lang="ru-RU" sz="1400" b="1">
                <a:solidFill>
                  <a:prstClr val="black"/>
                </a:solidFill>
              </a:rPr>
              <a:t>на </a:t>
            </a:r>
            <a:r>
              <a:rPr lang="ru-RU" sz="1400" b="1" smtClean="0">
                <a:solidFill>
                  <a:prstClr val="black"/>
                </a:solidFill>
              </a:rPr>
              <a:t>человека</a:t>
            </a:r>
            <a:r>
              <a:rPr lang="ru-RU" sz="1400">
                <a:solidFill>
                  <a:prstClr val="black"/>
                </a:solidFill>
              </a:rPr>
              <a:t>,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историческое время, 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гражданские идеалы, </a:t>
            </a: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важность </a:t>
            </a:r>
            <a:r>
              <a:rPr lang="ru-RU" sz="1400" b="1" dirty="0">
                <a:solidFill>
                  <a:prstClr val="black"/>
                </a:solidFill>
              </a:rPr>
              <a:t>сохранения исторической памяти,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роль </a:t>
            </a:r>
            <a:r>
              <a:rPr lang="ru-RU" sz="1400" b="1" dirty="0">
                <a:solidFill>
                  <a:prstClr val="black"/>
                </a:solidFill>
              </a:rPr>
              <a:t>личности в истории</a:t>
            </a:r>
            <a:r>
              <a:rPr lang="ru-RU" sz="1400" dirty="0">
                <a:solidFill>
                  <a:prstClr val="black"/>
                </a:solidFill>
              </a:rPr>
              <a:t>;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слава </a:t>
            </a:r>
            <a:r>
              <a:rPr lang="ru-RU" sz="1400" b="1" dirty="0">
                <a:solidFill>
                  <a:prstClr val="black"/>
                </a:solidFill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</a:rPr>
              <a:t>бесславие, </a:t>
            </a: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личное </a:t>
            </a:r>
            <a:r>
              <a:rPr lang="ru-RU" sz="1400" b="1" dirty="0">
                <a:solidFill>
                  <a:prstClr val="black"/>
                </a:solidFill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</a:rPr>
              <a:t>общественное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вклад </a:t>
            </a:r>
            <a:r>
              <a:rPr lang="ru-RU" sz="1400" dirty="0">
                <a:solidFill>
                  <a:prstClr val="black"/>
                </a:solidFill>
              </a:rPr>
              <a:t>в </a:t>
            </a:r>
            <a:r>
              <a:rPr lang="ru-RU" sz="1400">
                <a:solidFill>
                  <a:prstClr val="black"/>
                </a:solidFill>
              </a:rPr>
              <a:t>общественный </a:t>
            </a:r>
            <a:r>
              <a:rPr lang="ru-RU" sz="1400" smtClean="0">
                <a:solidFill>
                  <a:prstClr val="black"/>
                </a:solidFill>
              </a:rPr>
              <a:t>прогресс</a:t>
            </a:r>
            <a:r>
              <a:rPr lang="ru-RU" sz="1400">
                <a:solidFill>
                  <a:prstClr val="black"/>
                </a:solidFill>
              </a:rPr>
              <a:t>,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образование и воспитание, </a:t>
            </a: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спор поколений</a:t>
            </a:r>
            <a:r>
              <a:rPr lang="ru-RU" sz="1400" dirty="0" smtClean="0">
                <a:solidFill>
                  <a:prstClr val="black"/>
                </a:solidFill>
              </a:rPr>
              <a:t>,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общественное благополучие, </a:t>
            </a:r>
            <a:endParaRPr lang="ru-RU" sz="1400" b="1" dirty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народный подвиг</a:t>
            </a:r>
            <a:r>
              <a:rPr lang="ru-RU" sz="1400" dirty="0" smtClean="0">
                <a:solidFill>
                  <a:prstClr val="black"/>
                </a:solidFill>
              </a:rPr>
              <a:t>,</a:t>
            </a:r>
            <a:endParaRPr lang="ru-RU" sz="1400" dirty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направления </a:t>
            </a:r>
            <a:r>
              <a:rPr lang="ru-RU" sz="1400" dirty="0">
                <a:solidFill>
                  <a:prstClr val="black"/>
                </a:solidFill>
              </a:rPr>
              <a:t>развития </a:t>
            </a:r>
            <a:r>
              <a:rPr lang="ru-RU" sz="1400" dirty="0" smtClean="0">
                <a:solidFill>
                  <a:prstClr val="black"/>
                </a:solidFill>
              </a:rPr>
              <a:t>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5350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99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>
              <a:solidFill>
                <a:prstClr val="black"/>
              </a:solidFill>
            </a:endParaRPr>
          </a:p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Раздел 3. </a:t>
            </a:r>
            <a:r>
              <a:rPr lang="ru-RU" b="1" dirty="0">
                <a:solidFill>
                  <a:prstClr val="black"/>
                </a:solidFill>
              </a:rPr>
              <a:t>Природа и культура в </a:t>
            </a:r>
            <a:r>
              <a:rPr lang="ru-RU" b="1">
                <a:solidFill>
                  <a:prstClr val="black"/>
                </a:solidFill>
              </a:rPr>
              <a:t>жизни </a:t>
            </a:r>
            <a:r>
              <a:rPr lang="ru-RU" b="1" smtClean="0">
                <a:solidFill>
                  <a:prstClr val="black"/>
                </a:solidFill>
              </a:rPr>
              <a:t>человека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3.1</a:t>
            </a:r>
            <a:r>
              <a:rPr lang="ru-RU" dirty="0">
                <a:solidFill>
                  <a:prstClr val="black"/>
                </a:solidFill>
              </a:rPr>
              <a:t>. Природа и человек.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3.2</a:t>
            </a:r>
            <a:r>
              <a:rPr lang="ru-RU" dirty="0">
                <a:solidFill>
                  <a:prstClr val="black"/>
                </a:solidFill>
              </a:rPr>
              <a:t>. Наука и человек.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3.3</a:t>
            </a:r>
            <a:r>
              <a:rPr lang="ru-RU" dirty="0">
                <a:solidFill>
                  <a:prstClr val="black"/>
                </a:solidFill>
              </a:rPr>
              <a:t>. Искусство и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9141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2002"/>
            <a:ext cx="82809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Раздел 3. </a:t>
            </a:r>
            <a:r>
              <a:rPr lang="ru-RU" dirty="0">
                <a:solidFill>
                  <a:prstClr val="black"/>
                </a:solidFill>
              </a:rPr>
              <a:t>Природа и культура в жизни человека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искусство</a:t>
            </a:r>
            <a:r>
              <a:rPr lang="ru-RU" sz="1400" dirty="0" smtClean="0">
                <a:solidFill>
                  <a:prstClr val="black"/>
                </a:solidFill>
              </a:rPr>
              <a:t>,</a:t>
            </a: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наука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endParaRPr lang="ru-RU" sz="1400" dirty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феномен </a:t>
            </a:r>
            <a:r>
              <a:rPr lang="ru-RU" sz="1400" dirty="0">
                <a:solidFill>
                  <a:prstClr val="black"/>
                </a:solidFill>
              </a:rPr>
              <a:t>таланта,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ценность </a:t>
            </a:r>
            <a:r>
              <a:rPr lang="ru-RU" sz="1400" dirty="0">
                <a:solidFill>
                  <a:prstClr val="black"/>
                </a:solidFill>
              </a:rPr>
              <a:t>художественного творчества и научного поиска, 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собственные предпочтения </a:t>
            </a:r>
            <a:r>
              <a:rPr lang="ru-RU" sz="1400" dirty="0">
                <a:solidFill>
                  <a:prstClr val="black"/>
                </a:solidFill>
              </a:rPr>
              <a:t>или </a:t>
            </a:r>
            <a:r>
              <a:rPr lang="ru-RU" sz="1400" dirty="0" smtClean="0">
                <a:solidFill>
                  <a:prstClr val="black"/>
                </a:solidFill>
              </a:rPr>
              <a:t>интересы </a:t>
            </a:r>
            <a:r>
              <a:rPr lang="ru-RU" sz="1400" dirty="0">
                <a:solidFill>
                  <a:prstClr val="black"/>
                </a:solidFill>
              </a:rPr>
              <a:t>в области искусства </a:t>
            </a:r>
            <a:r>
              <a:rPr lang="ru-RU" sz="1400">
                <a:solidFill>
                  <a:prstClr val="black"/>
                </a:solidFill>
              </a:rPr>
              <a:t>и </a:t>
            </a:r>
            <a:r>
              <a:rPr lang="ru-RU" sz="1400" smtClean="0">
                <a:solidFill>
                  <a:prstClr val="black"/>
                </a:solidFill>
              </a:rPr>
              <a:t>науки</a:t>
            </a:r>
            <a:r>
              <a:rPr lang="ru-RU" sz="1400">
                <a:solidFill>
                  <a:prstClr val="black"/>
                </a:solidFill>
              </a:rPr>
              <a:t>,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миссия художника</a:t>
            </a:r>
            <a:r>
              <a:rPr lang="ru-RU" sz="1400" dirty="0" smtClean="0">
                <a:solidFill>
                  <a:prstClr val="black"/>
                </a:solidFill>
              </a:rPr>
              <a:t>,</a:t>
            </a:r>
            <a:endParaRPr lang="ru-RU" sz="1400" dirty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ответственность </a:t>
            </a:r>
            <a:r>
              <a:rPr lang="ru-RU" sz="1400" b="1" dirty="0">
                <a:solidFill>
                  <a:prstClr val="black"/>
                </a:solidFill>
              </a:rPr>
              <a:t>человека науки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значение </a:t>
            </a:r>
            <a:r>
              <a:rPr lang="ru-RU" sz="1400" dirty="0">
                <a:solidFill>
                  <a:prstClr val="black"/>
                </a:solidFill>
              </a:rPr>
              <a:t>великих творений искусства и научных открытий (в том числе в связи с юбилейными </a:t>
            </a:r>
            <a:r>
              <a:rPr lang="ru-RU" sz="1400">
                <a:solidFill>
                  <a:prstClr val="black"/>
                </a:solidFill>
              </a:rPr>
              <a:t>датами</a:t>
            </a:r>
            <a:r>
              <a:rPr lang="ru-RU" sz="1400" smtClean="0">
                <a:solidFill>
                  <a:prstClr val="black"/>
                </a:solidFill>
              </a:rPr>
              <a:t>),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роль </a:t>
            </a:r>
            <a:r>
              <a:rPr lang="ru-RU" sz="1400" b="1" dirty="0">
                <a:solidFill>
                  <a:prstClr val="black"/>
                </a:solidFill>
              </a:rPr>
              <a:t>культуры </a:t>
            </a:r>
            <a:r>
              <a:rPr lang="ru-RU" sz="1400" dirty="0">
                <a:solidFill>
                  <a:prstClr val="black"/>
                </a:solidFill>
              </a:rPr>
              <a:t>в жизни человека,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важность </a:t>
            </a:r>
            <a:r>
              <a:rPr lang="ru-RU" sz="1400" b="1" dirty="0">
                <a:solidFill>
                  <a:prstClr val="black"/>
                </a:solidFill>
              </a:rPr>
              <a:t>исторической памяти</a:t>
            </a:r>
            <a:r>
              <a:rPr lang="ru-RU" sz="1400" dirty="0">
                <a:solidFill>
                  <a:prstClr val="black"/>
                </a:solidFill>
              </a:rPr>
              <a:t>, сохранения </a:t>
            </a:r>
            <a:r>
              <a:rPr lang="ru-RU" sz="1400">
                <a:solidFill>
                  <a:prstClr val="black"/>
                </a:solidFill>
              </a:rPr>
              <a:t>традиционных </a:t>
            </a:r>
            <a:r>
              <a:rPr lang="ru-RU" sz="1400" smtClean="0">
                <a:solidFill>
                  <a:prstClr val="black"/>
                </a:solidFill>
              </a:rPr>
              <a:t>ценностей</a:t>
            </a:r>
            <a:r>
              <a:rPr lang="ru-RU" sz="1400">
                <a:solidFill>
                  <a:prstClr val="black"/>
                </a:solidFill>
              </a:rPr>
              <a:t>,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взаимодействие </a:t>
            </a:r>
            <a:r>
              <a:rPr lang="ru-RU" sz="1400" b="1" dirty="0">
                <a:solidFill>
                  <a:prstClr val="black"/>
                </a:solidFill>
              </a:rPr>
              <a:t>человека и природы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</a:rPr>
              <a:t>направления </a:t>
            </a:r>
            <a:r>
              <a:rPr lang="ru-RU" sz="1400" dirty="0">
                <a:solidFill>
                  <a:prstClr val="black"/>
                </a:solidFill>
              </a:rPr>
              <a:t>развития культуры, </a:t>
            </a:r>
            <a:endParaRPr lang="ru-RU" sz="14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400" b="1" dirty="0" smtClean="0">
                <a:solidFill>
                  <a:prstClr val="black"/>
                </a:solidFill>
              </a:rPr>
              <a:t>влияние </a:t>
            </a:r>
            <a:r>
              <a:rPr lang="ru-RU" sz="1400" b="1" dirty="0">
                <a:solidFill>
                  <a:prstClr val="black"/>
                </a:solidFill>
              </a:rPr>
              <a:t>искусства и новых технологий </a:t>
            </a:r>
            <a:r>
              <a:rPr lang="ru-RU" sz="1400" b="1">
                <a:solidFill>
                  <a:prstClr val="black"/>
                </a:solidFill>
              </a:rPr>
              <a:t>на </a:t>
            </a:r>
            <a:r>
              <a:rPr lang="ru-RU" sz="1400" b="1" smtClean="0">
                <a:solidFill>
                  <a:prstClr val="black"/>
                </a:solidFill>
              </a:rPr>
              <a:t>человека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505"/>
            <a:ext cx="297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Что изменилось в 2022 году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999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ФИПИ:</a:t>
            </a:r>
          </a:p>
          <a:p>
            <a:pPr algn="ctr" defTabSz="914400"/>
            <a:endParaRPr lang="ru-RU" i="1" dirty="0" smtClean="0">
              <a:solidFill>
                <a:srgbClr val="4F81BD">
                  <a:lumMod val="75000"/>
                </a:srgbClr>
              </a:solidFill>
            </a:endParaRPr>
          </a:p>
          <a:p>
            <a:pPr algn="ctr" defTabSz="914400"/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«В</a:t>
            </a: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 2025/26 учебном году комплекты тем итогового сочинения формируются из ежегодно пополняемого закрытого банка тем итогового сочинения.</a:t>
            </a:r>
            <a:br>
              <a:rPr lang="ru-RU" i="1">
                <a:solidFill>
                  <a:srgbClr val="4F81BD">
                    <a:lumMod val="75000"/>
                  </a:srgbClr>
                </a:solidFill>
              </a:rPr>
            </a:b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ru-RU" i="1">
                <a:solidFill>
                  <a:srgbClr val="4F81BD">
                    <a:lumMod val="75000"/>
                  </a:srgbClr>
                </a:solidFill>
              </a:rPr>
            </a:b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Комплекты будут содержать как темы, которые использовались в прошлые годы, так и новые темы, разработанные в 2025 г.</a:t>
            </a:r>
            <a:br>
              <a:rPr lang="ru-RU" i="1">
                <a:solidFill>
                  <a:srgbClr val="4F81BD">
                    <a:lumMod val="75000"/>
                  </a:srgbClr>
                </a:solidFill>
              </a:rPr>
            </a:b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В подраздел 3.3. «Искусство и человек» раздела 3 «Природа и культура в жизни человека» будут включены литературные </a:t>
            </a:r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темы»</a:t>
            </a:r>
            <a:endParaRPr lang="ru-RU" i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/>
        </p:nvSpPr>
        <p:spPr>
          <a:xfrm>
            <a:off x="1862110" y="3012732"/>
            <a:ext cx="5419800" cy="1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75" tIns="16575" rIns="16575" bIns="16575" anchor="t" anchorCtr="0">
            <a:spAutoFit/>
          </a:bodyPr>
          <a:lstStyle/>
          <a:p>
            <a:pPr algn="ctr" defTabSz="914400">
              <a:buClr>
                <a:srgbClr val="CFC6BD"/>
              </a:buClr>
              <a:buSzPts val="3300"/>
              <a:buFont typeface="Arial"/>
              <a:buNone/>
            </a:pPr>
            <a:endParaRPr sz="1000" b="1">
              <a:solidFill>
                <a:srgbClr val="CFC6BD"/>
              </a:solidFill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296950" y="1468472"/>
            <a:ext cx="6361800" cy="165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buClr>
                <a:srgbClr val="FDFDFD"/>
              </a:buClr>
              <a:buSzPts val="1100"/>
              <a:buFont typeface="Montserrat"/>
              <a:buNone/>
            </a:pPr>
            <a:r>
              <a:rPr lang="ru">
                <a:solidFill>
                  <a:srgbClr val="FDFDF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Создатель </a:t>
            </a:r>
            <a:r>
              <a:rPr lang="ru" smtClean="0">
                <a:solidFill>
                  <a:srgbClr val="FDFDF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Академии </a:t>
            </a:r>
            <a:r>
              <a:rPr lang="ru-RU" smtClean="0">
                <a:solidFill>
                  <a:srgbClr val="FDFDF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учителей и репетиторов и онлайн-школы ОК ЕГЭ</a:t>
            </a:r>
            <a:endParaRPr dirty="0">
              <a:solidFill>
                <a:srgbClr val="FDFDF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defTabSz="914400">
              <a:buClr>
                <a:srgbClr val="FDFDFD"/>
              </a:buClr>
              <a:buSzPts val="1100"/>
              <a:buFont typeface="Montserrat"/>
              <a:buNone/>
            </a:pPr>
            <a:r>
              <a:rPr lang="ru" dirty="0">
                <a:solidFill>
                  <a:srgbClr val="FDFDF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Помогаю стать успешным репетитором по авторской методике подготовки </a:t>
            </a:r>
            <a:r>
              <a:rPr lang="ru">
                <a:solidFill>
                  <a:srgbClr val="FDFDF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 </a:t>
            </a:r>
            <a:r>
              <a:rPr lang="ru" smtClean="0">
                <a:solidFill>
                  <a:srgbClr val="FDFDF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ОГЭ и ЕГЭ</a:t>
            </a:r>
            <a:endParaRPr dirty="0">
              <a:solidFill>
                <a:srgbClr val="FDFDF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defTabSz="914400">
              <a:buClr>
                <a:srgbClr val="FDFDFD"/>
              </a:buClr>
              <a:buSzPts val="1100"/>
              <a:buFont typeface="Montserrat"/>
              <a:buNone/>
            </a:pPr>
            <a:endParaRPr sz="2000" dirty="0">
              <a:solidFill>
                <a:srgbClr val="FDFDF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225775" y="490351"/>
            <a:ext cx="4371600" cy="87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buClr>
                <a:srgbClr val="B48B5D"/>
              </a:buClr>
              <a:buSzPts val="3700"/>
              <a:buFont typeface="Montserrat"/>
              <a:buNone/>
            </a:pPr>
            <a:r>
              <a:rPr lang="ru" sz="3000" b="1">
                <a:solidFill>
                  <a:srgbClr val="FDC066"/>
                </a:solidFill>
                <a:latin typeface="Montserrat"/>
                <a:ea typeface="Montserrat"/>
                <a:cs typeface="Montserrat"/>
                <a:sym typeface="Montserrat"/>
              </a:rPr>
              <a:t>Беляева Оксана</a:t>
            </a:r>
            <a:endParaRPr sz="3000" b="1">
              <a:solidFill>
                <a:srgbClr val="FDC0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46625" y="4623651"/>
            <a:ext cx="4929900" cy="3185457"/>
          </a:xfrm>
          <a:prstGeom prst="rect">
            <a:avLst/>
          </a:prstGeom>
          <a:noFill/>
          <a:ln w="9525" cap="flat" cmpd="sng">
            <a:solidFill>
              <a:srgbClr val="FDC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defTabSz="914400">
              <a:buClr>
                <a:prstClr val="black"/>
              </a:buClr>
              <a:buSzPts val="1100"/>
              <a:buFont typeface="Arial"/>
              <a:buNone/>
            </a:pPr>
            <a:r>
              <a:rPr lang="ru" sz="1500">
                <a:solidFill>
                  <a:prstClr val="black"/>
                </a:solidFill>
                <a:highlight>
                  <a:srgbClr val="FDC066"/>
                </a:highlight>
                <a:latin typeface="Montserrat"/>
                <a:ea typeface="Montserrat"/>
                <a:cs typeface="Montserrat"/>
                <a:sym typeface="Montserrat"/>
              </a:rPr>
              <a:t>26 лет</a:t>
            </a:r>
            <a:r>
              <a:rPr lang="ru" sz="150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 работы в сфере образования. Кандидат наук, доцент, эксперт ЕГЭ.</a:t>
            </a:r>
            <a:endParaRPr sz="150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914400">
              <a:buClr>
                <a:prstClr val="black"/>
              </a:buClr>
              <a:buSzPts val="1100"/>
              <a:buFont typeface="Arial"/>
              <a:buNone/>
            </a:pPr>
            <a:endParaRPr sz="150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914400">
              <a:buClr>
                <a:prstClr val="black"/>
              </a:buClr>
              <a:buSzPts val="1100"/>
            </a:pPr>
            <a:r>
              <a:rPr lang="ru" sz="1500">
                <a:solidFill>
                  <a:prstClr val="black"/>
                </a:solidFill>
                <a:highlight>
                  <a:srgbClr val="FDC066"/>
                </a:highlight>
                <a:latin typeface="Montserrat"/>
                <a:ea typeface="Montserrat"/>
                <a:cs typeface="Montserrat"/>
                <a:sym typeface="Montserrat"/>
              </a:rPr>
              <a:t>1 сентября, Могу писать</a:t>
            </a:r>
            <a:r>
              <a:rPr lang="ru" sz="150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 –</a:t>
            </a:r>
            <a:r>
              <a:rPr lang="ru" sz="1500" smtClean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 эксперт-спикер </a:t>
            </a:r>
            <a:r>
              <a:rPr lang="ru" sz="150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профессиональных </a:t>
            </a:r>
            <a:r>
              <a:rPr lang="ru" sz="1500" smtClean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порталов для педагогов</a:t>
            </a:r>
            <a:endParaRPr sz="150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914400">
              <a:buClr>
                <a:prstClr val="black"/>
              </a:buClr>
              <a:buSzPts val="1100"/>
              <a:buFont typeface="Arial"/>
              <a:buNone/>
            </a:pPr>
            <a:endParaRPr sz="150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914400">
              <a:buClr>
                <a:prstClr val="black"/>
              </a:buClr>
              <a:buSzPts val="1100"/>
            </a:pPr>
            <a:r>
              <a:rPr lang="ru" sz="1500">
                <a:solidFill>
                  <a:prstClr val="black"/>
                </a:solidFill>
                <a:highlight>
                  <a:srgbClr val="FDC066"/>
                </a:highlight>
                <a:latin typeface="Montserrat"/>
                <a:ea typeface="Montserrat"/>
                <a:cs typeface="Montserrat"/>
                <a:sym typeface="Montserrat"/>
              </a:rPr>
              <a:t>100+ пособий и 4 книги</a:t>
            </a:r>
            <a:r>
              <a:rPr lang="ru" sz="150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 – объективная и качественная информация и формат занятий “Запоминай без зубрежки ” </a:t>
            </a:r>
            <a:endParaRPr sz="150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914400">
              <a:buClr>
                <a:srgbClr val="000000"/>
              </a:buClr>
              <a:buSzPts val="1100"/>
              <a:buFont typeface="Arial"/>
              <a:buNone/>
            </a:pPr>
            <a:endParaRPr sz="1500">
              <a:solidFill>
                <a:prstClr val="black"/>
              </a:solidFill>
              <a:highlight>
                <a:srgbClr val="FDC066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defTabSz="914400">
              <a:buClr>
                <a:srgbClr val="000000"/>
              </a:buClr>
              <a:buSzPts val="1100"/>
              <a:buFont typeface="Arial"/>
              <a:buNone/>
            </a:pPr>
            <a:r>
              <a:rPr lang="ru" sz="1500" smtClean="0">
                <a:solidFill>
                  <a:prstClr val="black"/>
                </a:solidFill>
                <a:highlight>
                  <a:srgbClr val="FDC066"/>
                </a:highlight>
                <a:latin typeface="Montserrat"/>
                <a:ea typeface="Montserrat"/>
                <a:cs typeface="Montserrat"/>
                <a:sym typeface="Montserrat"/>
              </a:rPr>
              <a:t>90+ </a:t>
            </a:r>
            <a:r>
              <a:rPr lang="ru" sz="1500">
                <a:solidFill>
                  <a:prstClr val="black"/>
                </a:solidFill>
                <a:highlight>
                  <a:srgbClr val="FDC066"/>
                </a:highlight>
                <a:latin typeface="Montserrat"/>
                <a:ea typeface="Montserrat"/>
                <a:cs typeface="Montserrat"/>
                <a:sym typeface="Montserrat"/>
              </a:rPr>
              <a:t>баллов на ЕГЭ</a:t>
            </a:r>
            <a:r>
              <a:rPr lang="ru" sz="150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 – более </a:t>
            </a:r>
            <a:r>
              <a:rPr lang="ru" sz="1500" smtClean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1000 </a:t>
            </a:r>
            <a:r>
              <a:rPr lang="ru" sz="150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выпускников, </a:t>
            </a:r>
            <a:r>
              <a:rPr lang="ru" sz="1500" smtClean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более 300 репетиторов и </a:t>
            </a:r>
            <a:r>
              <a:rPr lang="ru" sz="150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7 личных </a:t>
            </a:r>
            <a:r>
              <a:rPr lang="ru" sz="1500" smtClean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результатов, включая 4 личных 100 баллов</a:t>
            </a:r>
            <a:endParaRPr sz="150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l="8881" t="2936" r="-12393"/>
          <a:stretch/>
        </p:blipFill>
        <p:spPr>
          <a:xfrm>
            <a:off x="358444" y="720015"/>
            <a:ext cx="3271724" cy="767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63" y="5892348"/>
            <a:ext cx="1554360" cy="2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42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2002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mtClean="0">
                <a:solidFill>
                  <a:prstClr val="black"/>
                </a:solidFill>
              </a:rPr>
              <a:t>Пример «пакета тем» от ФИПИ: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128. Разделяете </a:t>
            </a: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ли Вы убеждение автора романа «Война и мир» в том, что для счастья человеку необходимы любовь и взаимопонимание близких? </a:t>
            </a:r>
          </a:p>
          <a:p>
            <a:pPr defTabSz="914400"/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230. Согласны </a:t>
            </a: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ли Вы с утверждением, что повзрослеть – значит научиться нести ответственность за других? </a:t>
            </a:r>
          </a:p>
          <a:p>
            <a:pPr defTabSz="914400"/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323. Какие </a:t>
            </a: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жизненные принципы и правила Вы бы постарались сохранить неизменными при любых обстоятельствах? </a:t>
            </a:r>
          </a:p>
          <a:p>
            <a:pPr defTabSz="914400"/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425. Событие </a:t>
            </a: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отечественной истории, запечатлённое в искусстве. </a:t>
            </a:r>
          </a:p>
          <a:p>
            <a:pPr defTabSz="914400"/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504. В </a:t>
            </a: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чём заключается нравственная ответственность учёного за результаты своей деятельности? </a:t>
            </a:r>
          </a:p>
          <a:p>
            <a:pPr defTabSz="914400"/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605. Жизненный </a:t>
            </a: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опыт кого из литературных героев </a:t>
            </a:r>
            <a:endParaRPr lang="ru-RU" i="1" smtClean="0">
              <a:solidFill>
                <a:srgbClr val="4F81BD">
                  <a:lumMod val="75000"/>
                </a:srgbClr>
              </a:solidFill>
            </a:endParaRPr>
          </a:p>
          <a:p>
            <a:pPr defTabSz="914400"/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может </a:t>
            </a: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быть иллюстрацией к мысли А.С. Пушкина: </a:t>
            </a:r>
            <a:endParaRPr lang="ru-RU" i="1" smtClean="0">
              <a:solidFill>
                <a:srgbClr val="4F81BD">
                  <a:lumMod val="75000"/>
                </a:srgbClr>
              </a:solidFill>
            </a:endParaRPr>
          </a:p>
          <a:p>
            <a:pPr defTabSz="914400"/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«</a:t>
            </a: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Бегут, меняясь, наши лета, </a:t>
            </a:r>
            <a:r>
              <a:rPr lang="ru-RU" i="1" smtClean="0">
                <a:solidFill>
                  <a:srgbClr val="4F81BD">
                    <a:lumMod val="75000"/>
                  </a:srgbClr>
                </a:solidFill>
              </a:rPr>
              <a:t>меняя </a:t>
            </a:r>
            <a:r>
              <a:rPr lang="ru-RU" i="1">
                <a:solidFill>
                  <a:srgbClr val="4F81BD">
                    <a:lumMod val="75000"/>
                  </a:srgbClr>
                </a:solidFill>
              </a:rPr>
              <a:t>всё, меняя нас»? </a:t>
            </a:r>
            <a:endParaRPr lang="ru-RU" i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2002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b="1" dirty="0">
                <a:solidFill>
                  <a:prstClr val="black"/>
                </a:solidFill>
              </a:rPr>
              <a:t>Т</a:t>
            </a:r>
            <a:r>
              <a:rPr lang="ru-RU" b="1" dirty="0" smtClean="0">
                <a:solidFill>
                  <a:prstClr val="black"/>
                </a:solidFill>
              </a:rPr>
              <a:t>емы итоговых сочинений соответствуют и тематике, и проблематике ЕГЭ!</a:t>
            </a:r>
          </a:p>
          <a:p>
            <a:pPr defTabSz="914400"/>
            <a:endParaRPr lang="ru-RU" b="1" dirty="0">
              <a:solidFill>
                <a:prstClr val="black"/>
              </a:solidFill>
            </a:endParaRPr>
          </a:p>
          <a:p>
            <a:pPr marL="342900" indent="-342900" algn="just" defTabSz="9144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литература, язык</a:t>
            </a:r>
          </a:p>
          <a:p>
            <a:pPr marL="342900" indent="-342900" algn="just" defTabSz="9144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искусство</a:t>
            </a:r>
          </a:p>
          <a:p>
            <a:pPr marL="342900" indent="-342900" algn="just" defTabSz="9144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нравственность</a:t>
            </a:r>
          </a:p>
          <a:p>
            <a:pPr marL="342900" indent="-342900" algn="just" defTabSz="9144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вечные вопросы</a:t>
            </a:r>
          </a:p>
          <a:p>
            <a:pPr marL="342900" indent="-342900" algn="just" defTabSz="9144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человек и война</a:t>
            </a:r>
          </a:p>
          <a:p>
            <a:pPr marL="342900" indent="-342900" algn="just" defTabSz="9144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прогресс, техника, наука</a:t>
            </a:r>
          </a:p>
          <a:p>
            <a:pPr marL="342900" indent="-342900" algn="just" defTabSz="9144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общество</a:t>
            </a:r>
          </a:p>
          <a:p>
            <a:pPr marL="342900" indent="-342900" algn="just" defTabSz="9144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природа</a:t>
            </a: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28" y="2252108"/>
            <a:ext cx="7344816" cy="1346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5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ИС</a:t>
            </a:r>
            <a:r>
              <a:rPr lang="ru-RU" sz="495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И ЕГЭ</a:t>
            </a:r>
            <a:br>
              <a:rPr lang="ru-RU" sz="495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sz="495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3387"/>
              </p:ext>
            </p:extLst>
          </p:nvPr>
        </p:nvGraphicFramePr>
        <p:xfrm>
          <a:off x="395539" y="1475969"/>
          <a:ext cx="5994667" cy="55002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7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7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Вопрос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Итоговое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сочинение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Сочинение ЕГЭ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Время</a:t>
                      </a:r>
                      <a:r>
                        <a:rPr lang="ru-RU" sz="1600" baseline="0" dirty="0" smtClean="0">
                          <a:effectLst/>
                        </a:rPr>
                        <a:t> работы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3 часа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55 минут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3 часа 30 минут на тест и сочинение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Можно ли выбрать тему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да, одну из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шести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Можно ли выучить заранее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Можно ли пользоваться словарём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Нужно ли опираться на примеры из литературы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обязательно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желательно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Объём сочинения (не менее)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250 слов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150 слов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4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20" y="514850"/>
            <a:ext cx="7023684" cy="1733244"/>
          </a:xfrm>
        </p:spPr>
        <p:txBody>
          <a:bodyPr>
            <a:normAutofit/>
          </a:bodyPr>
          <a:lstStyle/>
          <a:p>
            <a:pPr algn="l"/>
            <a:r>
              <a:rPr lang="ru-RU" sz="1800" b="1" smtClean="0">
                <a:latin typeface="+mn-lt"/>
                <a:ea typeface="+mn-ea"/>
                <a:cs typeface="+mn-cs"/>
              </a:rPr>
              <a:t>Как организовать подготовку к итоговому сочинению?</a:t>
            </a:r>
            <a:endParaRPr lang="ru-RU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31" y="2248097"/>
            <a:ext cx="741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smtClean="0">
                <a:solidFill>
                  <a:prstClr val="black"/>
                </a:solidFill>
              </a:rPr>
              <a:t>1) Вариант «инструктаж»: 1-2 урока и 3 домашних задания.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i="1" smtClean="0">
                <a:solidFill>
                  <a:prstClr val="black"/>
                </a:solidFill>
              </a:rPr>
              <a:t>2) </a:t>
            </a:r>
            <a:r>
              <a:rPr lang="ru-RU">
                <a:solidFill>
                  <a:prstClr val="black"/>
                </a:solidFill>
              </a:rPr>
              <a:t>Вариант </a:t>
            </a:r>
            <a:r>
              <a:rPr lang="ru-RU" smtClean="0">
                <a:solidFill>
                  <a:prstClr val="black"/>
                </a:solidFill>
              </a:rPr>
              <a:t>«погружение»: время на уроках и домашняя работа.</a:t>
            </a:r>
            <a:endParaRPr lang="ru-RU">
              <a:solidFill>
                <a:prstClr val="black"/>
              </a:solidFill>
            </a:endParaRP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>
                <a:solidFill>
                  <a:prstClr val="black"/>
                </a:solidFill>
              </a:rPr>
              <a:t>3) Вариант </a:t>
            </a:r>
            <a:r>
              <a:rPr lang="ru-RU" smtClean="0">
                <a:solidFill>
                  <a:prstClr val="black"/>
                </a:solidFill>
              </a:rPr>
              <a:t>«уверенное плавание»: работа на уроках и домашние задания.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20" y="514850"/>
            <a:ext cx="7023684" cy="1733244"/>
          </a:xfrm>
        </p:spPr>
        <p:txBody>
          <a:bodyPr>
            <a:normAutofit/>
          </a:bodyPr>
          <a:lstStyle/>
          <a:p>
            <a:pPr algn="l"/>
            <a:r>
              <a:rPr lang="ru-RU" sz="1800" b="1"/>
              <a:t>Вариант «инструктаж</a:t>
            </a:r>
            <a:r>
              <a:rPr lang="ru-RU" sz="1800" b="1" smtClean="0"/>
              <a:t>»</a:t>
            </a:r>
            <a:endParaRPr lang="ru-RU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9" y="1601960"/>
            <a:ext cx="7416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b="1" smtClean="0">
                <a:solidFill>
                  <a:prstClr val="black"/>
                </a:solidFill>
              </a:rPr>
              <a:t>Занятие </a:t>
            </a:r>
            <a:r>
              <a:rPr lang="ru-RU" b="1">
                <a:solidFill>
                  <a:prstClr val="black"/>
                </a:solidFill>
              </a:rPr>
              <a:t>1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Предварительное домашнее задание: сочинение (одна простая и понятная тема и формулировка </a:t>
            </a:r>
            <a:r>
              <a:rPr lang="ru-RU">
                <a:solidFill>
                  <a:prstClr val="black"/>
                </a:solidFill>
              </a:rPr>
              <a:t>самого задания. </a:t>
            </a:r>
            <a:endParaRPr lang="ru-RU" smtClean="0">
              <a:solidFill>
                <a:prstClr val="black"/>
              </a:solidFill>
            </a:endParaRP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На</a:t>
            </a: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mtClean="0">
                <a:solidFill>
                  <a:prstClr val="black"/>
                </a:solidFill>
              </a:rPr>
              <a:t>уроке: 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– разбор презентации с критериями проверки,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– </a:t>
            </a:r>
            <a:r>
              <a:rPr lang="ru-RU" smtClean="0">
                <a:solidFill>
                  <a:prstClr val="black"/>
                </a:solidFill>
              </a:rPr>
              <a:t> самооценка сочинений. </a:t>
            </a:r>
          </a:p>
          <a:p>
            <a:pPr defTabSz="914400"/>
            <a:r>
              <a:rPr lang="ru-RU" b="1" smtClean="0">
                <a:solidFill>
                  <a:prstClr val="black"/>
                </a:solidFill>
              </a:rPr>
              <a:t>Занятие </a:t>
            </a:r>
            <a:r>
              <a:rPr lang="ru-RU" b="1">
                <a:solidFill>
                  <a:prstClr val="black"/>
                </a:solidFill>
              </a:rPr>
              <a:t>2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Д</a:t>
            </a:r>
            <a:r>
              <a:rPr lang="ru-RU" smtClean="0">
                <a:solidFill>
                  <a:prstClr val="black"/>
                </a:solidFill>
              </a:rPr>
              <a:t>омашнее задание: сочинеие (пакет </a:t>
            </a:r>
            <a:r>
              <a:rPr lang="ru-RU">
                <a:solidFill>
                  <a:prstClr val="black"/>
                </a:solidFill>
              </a:rPr>
              <a:t>из </a:t>
            </a:r>
            <a:r>
              <a:rPr lang="ru-RU" smtClean="0">
                <a:solidFill>
                  <a:prstClr val="black"/>
                </a:solidFill>
              </a:rPr>
              <a:t>6 </a:t>
            </a:r>
            <a:r>
              <a:rPr lang="ru-RU">
                <a:solidFill>
                  <a:prstClr val="black"/>
                </a:solidFill>
              </a:rPr>
              <a:t>тем.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На уроке: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–</a:t>
            </a:r>
            <a:r>
              <a:rPr lang="ru-RU" smtClean="0">
                <a:solidFill>
                  <a:prstClr val="black"/>
                </a:solidFill>
              </a:rPr>
              <a:t> анализ выбора темы,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–</a:t>
            </a:r>
            <a:r>
              <a:rPr lang="ru-RU" smtClean="0">
                <a:solidFill>
                  <a:prstClr val="black"/>
                </a:solidFill>
              </a:rPr>
              <a:t> разбор презентации с вариантами формулировок тем,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– </a:t>
            </a:r>
            <a:r>
              <a:rPr lang="ru-RU" smtClean="0">
                <a:solidFill>
                  <a:prstClr val="black"/>
                </a:solidFill>
              </a:rPr>
              <a:t>разбор презентации «тема – тезис – пример».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–</a:t>
            </a:r>
            <a:r>
              <a:rPr lang="ru-RU" smtClean="0">
                <a:solidFill>
                  <a:prstClr val="black"/>
                </a:solidFill>
              </a:rPr>
              <a:t> обсуждение: как выбрать тему на экзамене.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20" y="514850"/>
            <a:ext cx="7023684" cy="1733244"/>
          </a:xfrm>
        </p:spPr>
        <p:txBody>
          <a:bodyPr>
            <a:normAutofit/>
          </a:bodyPr>
          <a:lstStyle/>
          <a:p>
            <a:pPr algn="l"/>
            <a:r>
              <a:rPr lang="ru-RU" sz="1800" b="1"/>
              <a:t>Вариант «инструктаж</a:t>
            </a:r>
            <a:r>
              <a:rPr lang="ru-RU" sz="1800" b="1" smtClean="0"/>
              <a:t>»</a:t>
            </a:r>
            <a:endParaRPr lang="ru-RU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9" y="1601960"/>
            <a:ext cx="7416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b="1" smtClean="0">
                <a:solidFill>
                  <a:prstClr val="black"/>
                </a:solidFill>
              </a:rPr>
              <a:t>Занятие </a:t>
            </a:r>
            <a:r>
              <a:rPr lang="ru-RU" b="1">
                <a:solidFill>
                  <a:prstClr val="black"/>
                </a:solidFill>
              </a:rPr>
              <a:t>1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Предварительное домашнее задание: сочинение (одна простая и понятная тема и формулировка </a:t>
            </a:r>
            <a:r>
              <a:rPr lang="ru-RU">
                <a:solidFill>
                  <a:prstClr val="black"/>
                </a:solidFill>
              </a:rPr>
              <a:t>самого задания. </a:t>
            </a:r>
            <a:endParaRPr lang="ru-RU" smtClean="0">
              <a:solidFill>
                <a:prstClr val="black"/>
              </a:solidFill>
            </a:endParaRP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На</a:t>
            </a: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mtClean="0">
                <a:solidFill>
                  <a:prstClr val="black"/>
                </a:solidFill>
              </a:rPr>
              <a:t>уроке: 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– разбор презентации с критериями проверки,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– </a:t>
            </a:r>
            <a:r>
              <a:rPr lang="ru-RU" smtClean="0">
                <a:solidFill>
                  <a:prstClr val="black"/>
                </a:solidFill>
              </a:rPr>
              <a:t> самооценка сочинений. </a:t>
            </a:r>
          </a:p>
          <a:p>
            <a:pPr defTabSz="914400"/>
            <a:r>
              <a:rPr lang="ru-RU" b="1" smtClean="0">
                <a:solidFill>
                  <a:prstClr val="black"/>
                </a:solidFill>
              </a:rPr>
              <a:t>Занятие </a:t>
            </a:r>
            <a:r>
              <a:rPr lang="ru-RU" b="1">
                <a:solidFill>
                  <a:prstClr val="black"/>
                </a:solidFill>
              </a:rPr>
              <a:t>2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Д</a:t>
            </a:r>
            <a:r>
              <a:rPr lang="ru-RU" smtClean="0">
                <a:solidFill>
                  <a:prstClr val="black"/>
                </a:solidFill>
              </a:rPr>
              <a:t>омашнее задание: сочинеие (пакет </a:t>
            </a:r>
            <a:r>
              <a:rPr lang="ru-RU">
                <a:solidFill>
                  <a:prstClr val="black"/>
                </a:solidFill>
              </a:rPr>
              <a:t>из </a:t>
            </a:r>
            <a:r>
              <a:rPr lang="ru-RU" smtClean="0">
                <a:solidFill>
                  <a:prstClr val="black"/>
                </a:solidFill>
              </a:rPr>
              <a:t>6 </a:t>
            </a:r>
            <a:r>
              <a:rPr lang="ru-RU">
                <a:solidFill>
                  <a:prstClr val="black"/>
                </a:solidFill>
              </a:rPr>
              <a:t>тем.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На уроке: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–</a:t>
            </a:r>
            <a:r>
              <a:rPr lang="ru-RU" smtClean="0">
                <a:solidFill>
                  <a:prstClr val="black"/>
                </a:solidFill>
              </a:rPr>
              <a:t> анализ выбора темы,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–</a:t>
            </a:r>
            <a:r>
              <a:rPr lang="ru-RU" smtClean="0">
                <a:solidFill>
                  <a:prstClr val="black"/>
                </a:solidFill>
              </a:rPr>
              <a:t> разбор презентации с вариантами формулировок тем,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– </a:t>
            </a:r>
            <a:r>
              <a:rPr lang="ru-RU" smtClean="0">
                <a:solidFill>
                  <a:prstClr val="black"/>
                </a:solidFill>
              </a:rPr>
              <a:t>разбор презентации «тема – тезис – пример».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–</a:t>
            </a:r>
            <a:r>
              <a:rPr lang="ru-RU" smtClean="0">
                <a:solidFill>
                  <a:prstClr val="black"/>
                </a:solidFill>
              </a:rPr>
              <a:t> обсуждение: как выбрать тему на экзамене.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20" y="514850"/>
            <a:ext cx="7023684" cy="1733244"/>
          </a:xfrm>
        </p:spPr>
        <p:txBody>
          <a:bodyPr>
            <a:normAutofit/>
          </a:bodyPr>
          <a:lstStyle/>
          <a:p>
            <a:pPr algn="l"/>
            <a:r>
              <a:rPr lang="ru-RU" sz="1800" b="1"/>
              <a:t>Вариант «погружение»: время на уроках и домашняя работа</a:t>
            </a:r>
            <a:endParaRPr lang="ru-RU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48097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mtClean="0">
                <a:solidFill>
                  <a:prstClr val="black"/>
                </a:solidFill>
              </a:rPr>
              <a:t>Не занимайте </a:t>
            </a:r>
            <a:r>
              <a:rPr lang="ru-RU">
                <a:solidFill>
                  <a:prstClr val="black"/>
                </a:solidFill>
              </a:rPr>
              <a:t>все уроки, выделяйте </a:t>
            </a:r>
            <a:r>
              <a:rPr lang="ru-RU" smtClean="0">
                <a:solidFill>
                  <a:prstClr val="black"/>
                </a:solidFill>
              </a:rPr>
              <a:t>по 10-15 </a:t>
            </a:r>
            <a:r>
              <a:rPr lang="ru-RU">
                <a:solidFill>
                  <a:prstClr val="black"/>
                </a:solidFill>
              </a:rPr>
              <a:t>минут, чередуя </a:t>
            </a:r>
            <a:r>
              <a:rPr lang="ru-RU" smtClean="0">
                <a:solidFill>
                  <a:prstClr val="black"/>
                </a:solidFill>
              </a:rPr>
              <a:t>форматы! </a:t>
            </a:r>
            <a:endParaRPr lang="ru-RU">
              <a:solidFill>
                <a:prstClr val="black"/>
              </a:solidFill>
            </a:endParaRPr>
          </a:p>
          <a:p>
            <a:pPr defTabSz="914400"/>
            <a:endParaRPr lang="ru-RU" smtClean="0">
              <a:solidFill>
                <a:prstClr val="black"/>
              </a:solidFill>
            </a:endParaRPr>
          </a:p>
          <a:p>
            <a:pPr defTabSz="914400"/>
            <a:r>
              <a:rPr lang="ru-RU" b="1" smtClean="0">
                <a:solidFill>
                  <a:prstClr val="black"/>
                </a:solidFill>
              </a:rPr>
              <a:t>Общая </a:t>
            </a:r>
            <a:r>
              <a:rPr lang="ru-RU" b="1">
                <a:solidFill>
                  <a:prstClr val="black"/>
                </a:solidFill>
              </a:rPr>
              <a:t>информация. </a:t>
            </a:r>
            <a:r>
              <a:rPr lang="ru-RU">
                <a:solidFill>
                  <a:prstClr val="black"/>
                </a:solidFill>
              </a:rPr>
              <a:t>П</a:t>
            </a:r>
            <a:r>
              <a:rPr lang="ru-RU" smtClean="0">
                <a:solidFill>
                  <a:prstClr val="black"/>
                </a:solidFill>
              </a:rPr>
              <a:t>особие «Сочинение </a:t>
            </a:r>
            <a:r>
              <a:rPr lang="ru-RU">
                <a:solidFill>
                  <a:prstClr val="black"/>
                </a:solidFill>
              </a:rPr>
              <a:t>на 5 из </a:t>
            </a:r>
            <a:r>
              <a:rPr lang="ru-RU" smtClean="0">
                <a:solidFill>
                  <a:prstClr val="black"/>
                </a:solidFill>
              </a:rPr>
              <a:t>5» и «Как не надо писать сочинение»</a:t>
            </a:r>
          </a:p>
          <a:p>
            <a:pPr defTabSz="914400"/>
            <a:r>
              <a:rPr lang="ru-RU" b="1" smtClean="0">
                <a:solidFill>
                  <a:prstClr val="black"/>
                </a:solidFill>
              </a:rPr>
              <a:t>Как </a:t>
            </a:r>
            <a:r>
              <a:rPr lang="ru-RU" b="1">
                <a:solidFill>
                  <a:prstClr val="black"/>
                </a:solidFill>
              </a:rPr>
              <a:t>раскрыть тему. </a:t>
            </a:r>
            <a:r>
              <a:rPr lang="ru-RU">
                <a:solidFill>
                  <a:prstClr val="black"/>
                </a:solidFill>
              </a:rPr>
              <a:t>Пособие </a:t>
            </a:r>
            <a:r>
              <a:rPr lang="ru-RU" smtClean="0">
                <a:solidFill>
                  <a:prstClr val="black"/>
                </a:solidFill>
              </a:rPr>
              <a:t>«Темы и тезисы»</a:t>
            </a:r>
            <a:endParaRPr lang="ru-RU">
              <a:solidFill>
                <a:prstClr val="black"/>
              </a:solidFill>
            </a:endParaRPr>
          </a:p>
          <a:p>
            <a:pPr defTabSz="914400"/>
            <a:r>
              <a:rPr lang="ru-RU" b="1" smtClean="0">
                <a:solidFill>
                  <a:prstClr val="black"/>
                </a:solidFill>
              </a:rPr>
              <a:t>Примеры из литературы. </a:t>
            </a:r>
            <a:r>
              <a:rPr lang="ru-RU" smtClean="0">
                <a:solidFill>
                  <a:prstClr val="black"/>
                </a:solidFill>
              </a:rPr>
              <a:t>«Сборники рассказов для аргументации» </a:t>
            </a:r>
            <a:r>
              <a:rPr lang="ru-RU">
                <a:solidFill>
                  <a:prstClr val="black"/>
                </a:solidFill>
              </a:rPr>
              <a:t>–</a:t>
            </a:r>
            <a:r>
              <a:rPr lang="ru-RU" smtClean="0">
                <a:solidFill>
                  <a:prstClr val="black"/>
                </a:solidFill>
              </a:rPr>
              <a:t> это подборки очень коротких произведений для обсуждения. «Аргументация без шпаргалок» </a:t>
            </a:r>
            <a:r>
              <a:rPr lang="ru-RU">
                <a:solidFill>
                  <a:prstClr val="black"/>
                </a:solidFill>
              </a:rPr>
              <a:t>– </a:t>
            </a:r>
            <a:r>
              <a:rPr lang="ru-RU" smtClean="0">
                <a:solidFill>
                  <a:prstClr val="black"/>
                </a:solidFill>
              </a:rPr>
              <a:t>отрывки </a:t>
            </a:r>
            <a:r>
              <a:rPr lang="ru-RU">
                <a:solidFill>
                  <a:prstClr val="black"/>
                </a:solidFill>
              </a:rPr>
              <a:t>из </a:t>
            </a:r>
            <a:r>
              <a:rPr lang="ru-RU" smtClean="0">
                <a:solidFill>
                  <a:prstClr val="black"/>
                </a:solidFill>
              </a:rPr>
              <a:t>художественных произведений с ЕГЭ.</a:t>
            </a:r>
            <a:endParaRPr lang="ru-RU">
              <a:solidFill>
                <a:prstClr val="black"/>
              </a:solidFill>
            </a:endParaRP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20" y="514850"/>
            <a:ext cx="7023684" cy="1733244"/>
          </a:xfrm>
        </p:spPr>
        <p:txBody>
          <a:bodyPr>
            <a:normAutofit/>
          </a:bodyPr>
          <a:lstStyle/>
          <a:p>
            <a:pPr algn="just"/>
            <a:r>
              <a:rPr lang="ru-RU" sz="1800" b="1"/>
              <a:t>Вариант «уверенное плавание»: работа на уроках и домашние </a:t>
            </a:r>
            <a:r>
              <a:rPr lang="ru-RU" sz="1800" b="1" smtClean="0"/>
              <a:t>задания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48095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i="1" smtClean="0">
                <a:solidFill>
                  <a:prstClr val="black"/>
                </a:solidFill>
              </a:rPr>
              <a:t>Не занимайте </a:t>
            </a:r>
            <a:r>
              <a:rPr lang="ru-RU" i="1">
                <a:solidFill>
                  <a:prstClr val="black"/>
                </a:solidFill>
              </a:rPr>
              <a:t>все уроки, выделяйте </a:t>
            </a:r>
            <a:r>
              <a:rPr lang="ru-RU" i="1" smtClean="0">
                <a:solidFill>
                  <a:prstClr val="black"/>
                </a:solidFill>
              </a:rPr>
              <a:t>по 10-15 </a:t>
            </a:r>
            <a:r>
              <a:rPr lang="ru-RU" i="1">
                <a:solidFill>
                  <a:prstClr val="black"/>
                </a:solidFill>
              </a:rPr>
              <a:t>минут, чередуя </a:t>
            </a:r>
            <a:r>
              <a:rPr lang="ru-RU" i="1" smtClean="0">
                <a:solidFill>
                  <a:prstClr val="black"/>
                </a:solidFill>
              </a:rPr>
              <a:t>форматы! </a:t>
            </a:r>
          </a:p>
          <a:p>
            <a:pPr defTabSz="914400"/>
            <a:r>
              <a:rPr lang="ru-RU">
                <a:solidFill>
                  <a:prstClr val="black"/>
                </a:solidFill>
              </a:rPr>
              <a:t>Сочинение –</a:t>
            </a:r>
            <a:r>
              <a:rPr lang="ru-RU" smtClean="0">
                <a:solidFill>
                  <a:prstClr val="black"/>
                </a:solidFill>
              </a:rPr>
              <a:t> </a:t>
            </a:r>
            <a:r>
              <a:rPr lang="ru-RU">
                <a:solidFill>
                  <a:prstClr val="black"/>
                </a:solidFill>
              </a:rPr>
              <a:t>это не только "</a:t>
            </a:r>
            <a:r>
              <a:rPr lang="ru-RU" smtClean="0">
                <a:solidFill>
                  <a:prstClr val="black"/>
                </a:solidFill>
              </a:rPr>
              <a:t>что написано</a:t>
            </a:r>
            <a:r>
              <a:rPr lang="ru-RU">
                <a:solidFill>
                  <a:prstClr val="black"/>
                </a:solidFill>
              </a:rPr>
              <a:t>", но и "как написано". </a:t>
            </a:r>
            <a:r>
              <a:rPr lang="ru-RU" smtClean="0">
                <a:solidFill>
                  <a:prstClr val="black"/>
                </a:solidFill>
              </a:rPr>
              <a:t>Для получения </a:t>
            </a:r>
            <a:r>
              <a:rPr lang="ru-RU">
                <a:solidFill>
                  <a:prstClr val="black"/>
                </a:solidFill>
              </a:rPr>
              <a:t>"зачёта" по </a:t>
            </a:r>
            <a:r>
              <a:rPr lang="ru-RU" smtClean="0">
                <a:solidFill>
                  <a:prstClr val="black"/>
                </a:solidFill>
              </a:rPr>
              <a:t>критериям грамотности </a:t>
            </a:r>
            <a:r>
              <a:rPr lang="ru-RU">
                <a:solidFill>
                  <a:prstClr val="black"/>
                </a:solidFill>
              </a:rPr>
              <a:t>в </a:t>
            </a:r>
            <a:r>
              <a:rPr lang="ru-RU" smtClean="0">
                <a:solidFill>
                  <a:prstClr val="black"/>
                </a:solidFill>
              </a:rPr>
              <a:t>сочинении достаточно </a:t>
            </a:r>
            <a:r>
              <a:rPr lang="ru-RU">
                <a:solidFill>
                  <a:prstClr val="black"/>
                </a:solidFill>
              </a:rPr>
              <a:t>допустить не более </a:t>
            </a:r>
            <a:r>
              <a:rPr lang="ru-RU" smtClean="0">
                <a:solidFill>
                  <a:prstClr val="black"/>
                </a:solidFill>
              </a:rPr>
              <a:t>15 ошибок </a:t>
            </a:r>
            <a:r>
              <a:rPr lang="ru-RU">
                <a:solidFill>
                  <a:prstClr val="black"/>
                </a:solidFill>
              </a:rPr>
              <a:t>(</a:t>
            </a:r>
            <a:r>
              <a:rPr lang="ru-RU" smtClean="0">
                <a:solidFill>
                  <a:prstClr val="black"/>
                </a:solidFill>
              </a:rPr>
              <a:t>суммируются орфографические</a:t>
            </a:r>
            <a:r>
              <a:rPr lang="ru-RU">
                <a:solidFill>
                  <a:prstClr val="black"/>
                </a:solidFill>
              </a:rPr>
              <a:t>, </a:t>
            </a:r>
            <a:r>
              <a:rPr lang="ru-RU" smtClean="0">
                <a:solidFill>
                  <a:prstClr val="black"/>
                </a:solidFill>
              </a:rPr>
              <a:t>пунктуационные и </a:t>
            </a:r>
            <a:r>
              <a:rPr lang="ru-RU">
                <a:solidFill>
                  <a:prstClr val="black"/>
                </a:solidFill>
              </a:rPr>
              <a:t>грамматические ошибки, </a:t>
            </a:r>
            <a:r>
              <a:rPr lang="ru-RU" smtClean="0">
                <a:solidFill>
                  <a:prstClr val="black"/>
                </a:solidFill>
              </a:rPr>
              <a:t>а речевые </a:t>
            </a:r>
            <a:r>
              <a:rPr lang="ru-RU">
                <a:solidFill>
                  <a:prstClr val="black"/>
                </a:solidFill>
              </a:rPr>
              <a:t>не считаются). Но </a:t>
            </a:r>
            <a:r>
              <a:rPr lang="ru-RU" smtClean="0">
                <a:solidFill>
                  <a:prstClr val="black"/>
                </a:solidFill>
              </a:rPr>
              <a:t>на ЕГЭ за такое количество ошибок можно </a:t>
            </a:r>
            <a:r>
              <a:rPr lang="ru-RU">
                <a:solidFill>
                  <a:prstClr val="black"/>
                </a:solidFill>
              </a:rPr>
              <a:t>потерять до </a:t>
            </a:r>
            <a:r>
              <a:rPr lang="ru-RU" smtClean="0">
                <a:solidFill>
                  <a:prstClr val="black"/>
                </a:solidFill>
              </a:rPr>
              <a:t>12 первичных </a:t>
            </a:r>
            <a:r>
              <a:rPr lang="ru-RU">
                <a:solidFill>
                  <a:prstClr val="black"/>
                </a:solidFill>
              </a:rPr>
              <a:t>баллов, то есть </a:t>
            </a:r>
            <a:r>
              <a:rPr lang="ru-RU" smtClean="0">
                <a:solidFill>
                  <a:prstClr val="black"/>
                </a:solidFill>
              </a:rPr>
              <a:t>больше половины </a:t>
            </a:r>
            <a:r>
              <a:rPr lang="ru-RU">
                <a:solidFill>
                  <a:prstClr val="black"/>
                </a:solidFill>
              </a:rPr>
              <a:t>баллов за сочинение </a:t>
            </a:r>
            <a:r>
              <a:rPr lang="ru-RU" smtClean="0">
                <a:solidFill>
                  <a:prstClr val="black"/>
                </a:solidFill>
              </a:rPr>
              <a:t>и пятую </a:t>
            </a:r>
            <a:r>
              <a:rPr lang="ru-RU">
                <a:solidFill>
                  <a:prstClr val="black"/>
                </a:solidFill>
              </a:rPr>
              <a:t>часть общего </a:t>
            </a:r>
            <a:r>
              <a:rPr lang="ru-RU" smtClean="0">
                <a:solidFill>
                  <a:prstClr val="black"/>
                </a:solidFill>
              </a:rPr>
              <a:t>результата </a:t>
            </a: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mtClean="0">
                <a:solidFill>
                  <a:prstClr val="black"/>
                </a:solidFill>
              </a:rPr>
              <a:t>экзамена</a:t>
            </a:r>
            <a:r>
              <a:rPr lang="ru-RU">
                <a:solidFill>
                  <a:prstClr val="black"/>
                </a:solidFill>
              </a:rPr>
              <a:t>. Поэтому уже осенью, </a:t>
            </a:r>
            <a:r>
              <a:rPr lang="ru-RU" smtClean="0">
                <a:solidFill>
                  <a:prstClr val="black"/>
                </a:solidFill>
              </a:rPr>
              <a:t>при подготовке </a:t>
            </a:r>
            <a:r>
              <a:rPr lang="ru-RU">
                <a:solidFill>
                  <a:prstClr val="black"/>
                </a:solidFill>
              </a:rPr>
              <a:t>к Итоговому </a:t>
            </a:r>
            <a:r>
              <a:rPr lang="ru-RU" smtClean="0">
                <a:solidFill>
                  <a:prstClr val="black"/>
                </a:solidFill>
              </a:rPr>
              <a:t>сочинению, есть </a:t>
            </a:r>
            <a:r>
              <a:rPr lang="ru-RU">
                <a:solidFill>
                  <a:prstClr val="black"/>
                </a:solidFill>
              </a:rPr>
              <a:t>смысл начать </a:t>
            </a:r>
            <a:r>
              <a:rPr lang="ru-RU" smtClean="0">
                <a:solidFill>
                  <a:prstClr val="black"/>
                </a:solidFill>
              </a:rPr>
              <a:t>серьёзную работу </a:t>
            </a:r>
            <a:r>
              <a:rPr lang="ru-RU">
                <a:solidFill>
                  <a:prstClr val="black"/>
                </a:solidFill>
              </a:rPr>
              <a:t>над ошибками</a:t>
            </a:r>
            <a:r>
              <a:rPr lang="ru-RU" smtClean="0">
                <a:solidFill>
                  <a:prstClr val="black"/>
                </a:solidFill>
              </a:rPr>
              <a:t>. Используйте наши тесты и рабочие листы на уроках, для мозговых штурмов в чатах и для домашнего задания!</a:t>
            </a:r>
            <a:endParaRPr lang="ru-RU">
              <a:solidFill>
                <a:prstClr val="black"/>
              </a:solidFill>
            </a:endParaRPr>
          </a:p>
          <a:p>
            <a:pPr defTabSz="914400"/>
            <a:endParaRPr lang="ru-RU">
              <a:solidFill>
                <a:prstClr val="black"/>
              </a:solidFill>
            </a:endParaRP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20" y="514850"/>
            <a:ext cx="5097470" cy="17332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+mn-lt"/>
                <a:ea typeface="+mn-ea"/>
                <a:cs typeface="+mn-cs"/>
              </a:rPr>
              <a:t>УЧИМ ЧИТАТЬ, как на ЕГЭ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2248094"/>
            <a:ext cx="619268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читаем </a:t>
            </a:r>
            <a:r>
              <a:rPr lang="ru-RU" b="1" dirty="0">
                <a:solidFill>
                  <a:prstClr val="black"/>
                </a:solidFill>
              </a:rPr>
              <a:t>эпизод 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находим </a:t>
            </a:r>
            <a:r>
              <a:rPr lang="ru-RU" b="1" dirty="0">
                <a:solidFill>
                  <a:prstClr val="black"/>
                </a:solidFill>
              </a:rPr>
              <a:t>главную мысль 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даем </a:t>
            </a:r>
            <a:r>
              <a:rPr lang="ru-RU" b="1" dirty="0">
                <a:solidFill>
                  <a:prstClr val="black"/>
                </a:solidFill>
              </a:rPr>
              <a:t>ответ на вопрос темы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подбираем </a:t>
            </a:r>
            <a:r>
              <a:rPr lang="ru-RU" b="1">
                <a:solidFill>
                  <a:prstClr val="black"/>
                </a:solidFill>
              </a:rPr>
              <a:t>пример </a:t>
            </a:r>
            <a:r>
              <a:rPr lang="ru-RU" b="1" smtClean="0">
                <a:solidFill>
                  <a:prstClr val="black"/>
                </a:solidFill>
              </a:rPr>
              <a:t>(можно два)</a:t>
            </a:r>
            <a:endParaRPr lang="ru-RU" b="1" dirty="0">
              <a:solidFill>
                <a:prstClr val="black"/>
              </a:solidFill>
            </a:endParaRPr>
          </a:p>
          <a:p>
            <a:pPr marL="342900" indent="-342900" algn="just" defTabSz="914400">
              <a:buFont typeface="Arial" panose="020B0604020202020204" pitchFamily="34" charset="0"/>
              <a:buChar char="•"/>
            </a:pPr>
            <a:endParaRPr lang="ru-RU" sz="1650" i="1" dirty="0">
              <a:solidFill>
                <a:srgbClr val="EEECE1"/>
              </a:solidFill>
              <a:latin typeface="Trebuchet MS" panose="020B0603020202020204" pitchFamily="34" charset="0"/>
            </a:endParaRPr>
          </a:p>
          <a:p>
            <a:pPr algn="ctr" defTabSz="914400"/>
            <a:r>
              <a:rPr lang="ru-RU" i="1" dirty="0">
                <a:solidFill>
                  <a:prstClr val="black"/>
                </a:solidFill>
              </a:rPr>
              <a:t>На ЕГЭ это </a:t>
            </a:r>
            <a:r>
              <a:rPr lang="ru-RU" i="1">
                <a:solidFill>
                  <a:prstClr val="black"/>
                </a:solidFill>
              </a:rPr>
              <a:t>К1 </a:t>
            </a:r>
            <a:r>
              <a:rPr lang="ru-RU" i="1" smtClean="0">
                <a:solidFill>
                  <a:prstClr val="black"/>
                </a:solidFill>
              </a:rPr>
              <a:t>(позиция автора), </a:t>
            </a:r>
            <a:r>
              <a:rPr lang="ru-RU" i="1" dirty="0">
                <a:solidFill>
                  <a:prstClr val="black"/>
                </a:solidFill>
              </a:rPr>
              <a:t>К2 (комментарий</a:t>
            </a:r>
            <a:r>
              <a:rPr lang="ru-RU" i="1">
                <a:solidFill>
                  <a:prstClr val="black"/>
                </a:solidFill>
              </a:rPr>
              <a:t>), </a:t>
            </a:r>
            <a:endParaRPr lang="ru-RU" i="1" smtClean="0">
              <a:solidFill>
                <a:prstClr val="black"/>
              </a:solidFill>
            </a:endParaRPr>
          </a:p>
          <a:p>
            <a:pPr algn="ctr" defTabSz="914400"/>
            <a:r>
              <a:rPr lang="ru-RU" i="1" smtClean="0">
                <a:solidFill>
                  <a:prstClr val="black"/>
                </a:solidFill>
              </a:rPr>
              <a:t>К3 (своя </a:t>
            </a:r>
            <a:r>
              <a:rPr lang="ru-RU" i="1" dirty="0">
                <a:solidFill>
                  <a:prstClr val="black"/>
                </a:solidFill>
              </a:rPr>
              <a:t>позиция</a:t>
            </a:r>
            <a:r>
              <a:rPr lang="ru-RU" i="1">
                <a:solidFill>
                  <a:prstClr val="black"/>
                </a:solidFill>
              </a:rPr>
              <a:t>), </a:t>
            </a:r>
            <a:r>
              <a:rPr lang="ru-RU" i="1" smtClean="0">
                <a:solidFill>
                  <a:prstClr val="black"/>
                </a:solidFill>
              </a:rPr>
              <a:t>6 первичных баллов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20" y="514850"/>
            <a:ext cx="5097470" cy="17332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+mn-lt"/>
                <a:ea typeface="+mn-ea"/>
                <a:cs typeface="+mn-cs"/>
              </a:rPr>
              <a:t>УЧИМ ПИСАТЬ, как на ЕГЭ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620" y="2735887"/>
            <a:ext cx="6305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>
                <a:solidFill>
                  <a:prstClr val="black"/>
                </a:solidFill>
              </a:rPr>
              <a:t>пишем </a:t>
            </a:r>
            <a:r>
              <a:rPr lang="ru-RU" b="1" smtClean="0">
                <a:solidFill>
                  <a:prstClr val="black"/>
                </a:solidFill>
              </a:rPr>
              <a:t>самостоятельно, без ИИ</a:t>
            </a:r>
            <a:endParaRPr lang="ru-RU" b="1" dirty="0">
              <a:solidFill>
                <a:prstClr val="black"/>
              </a:solidFill>
            </a:endParaRP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не </a:t>
            </a:r>
            <a:r>
              <a:rPr lang="ru-RU">
                <a:solidFill>
                  <a:prstClr val="black"/>
                </a:solidFill>
              </a:rPr>
              <a:t>пользуемся </a:t>
            </a:r>
            <a:r>
              <a:rPr lang="ru-RU" b="1" smtClean="0">
                <a:solidFill>
                  <a:prstClr val="black"/>
                </a:solidFill>
              </a:rPr>
              <a:t>штампами, </a:t>
            </a:r>
            <a:r>
              <a:rPr lang="ru-RU" b="1" dirty="0">
                <a:solidFill>
                  <a:prstClr val="black"/>
                </a:solidFill>
              </a:rPr>
              <a:t>шаблонами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проверяем </a:t>
            </a:r>
            <a:r>
              <a:rPr lang="ru-RU" b="1" dirty="0">
                <a:solidFill>
                  <a:prstClr val="black"/>
                </a:solidFill>
              </a:rPr>
              <a:t>логику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>
                <a:solidFill>
                  <a:prstClr val="black"/>
                </a:solidFill>
              </a:rPr>
              <a:t>проверяем </a:t>
            </a:r>
            <a:r>
              <a:rPr lang="ru-RU" b="1">
                <a:solidFill>
                  <a:prstClr val="black"/>
                </a:solidFill>
              </a:rPr>
              <a:t>грамотность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endParaRPr lang="ru-RU" sz="2700" b="1" i="1">
              <a:solidFill>
                <a:srgbClr val="C0504D">
                  <a:lumMod val="60000"/>
                  <a:lumOff val="40000"/>
                </a:srgbClr>
              </a:solidFill>
              <a:latin typeface="Trebuchet MS" panose="020B0603020202020204" pitchFamily="34" charset="0"/>
            </a:endParaRPr>
          </a:p>
          <a:p>
            <a:pPr algn="just" defTabSz="914400"/>
            <a:r>
              <a:rPr lang="ru-RU" sz="2700" b="1" i="1">
                <a:solidFill>
                  <a:srgbClr val="C0504D">
                    <a:lumMod val="60000"/>
                    <a:lumOff val="40000"/>
                  </a:srgbClr>
                </a:solidFill>
                <a:latin typeface="Trebuchet MS" panose="020B0603020202020204" pitchFamily="34" charset="0"/>
              </a:rPr>
              <a:t>  </a:t>
            </a:r>
            <a:r>
              <a:rPr lang="ru-RU" sz="2700" b="1" i="1" smtClean="0">
                <a:solidFill>
                  <a:srgbClr val="C0504D">
                    <a:lumMod val="60000"/>
                    <a:lumOff val="40000"/>
                  </a:srgbClr>
                </a:solidFill>
                <a:latin typeface="Trebuchet MS" panose="020B0603020202020204" pitchFamily="34" charset="0"/>
              </a:rPr>
              <a:t>      </a:t>
            </a:r>
            <a:r>
              <a:rPr lang="ru-RU" i="1" smtClean="0">
                <a:solidFill>
                  <a:prstClr val="black"/>
                </a:solidFill>
              </a:rPr>
              <a:t>На </a:t>
            </a:r>
            <a:r>
              <a:rPr lang="ru-RU" i="1" dirty="0">
                <a:solidFill>
                  <a:prstClr val="black"/>
                </a:solidFill>
              </a:rPr>
              <a:t>ЕГЭ </a:t>
            </a:r>
            <a:r>
              <a:rPr lang="ru-RU" i="1">
                <a:solidFill>
                  <a:prstClr val="black"/>
                </a:solidFill>
              </a:rPr>
              <a:t>это </a:t>
            </a:r>
            <a:r>
              <a:rPr lang="ru-RU" i="1" smtClean="0">
                <a:solidFill>
                  <a:prstClr val="black"/>
                </a:solidFill>
              </a:rPr>
              <a:t>К4-К10, 18 </a:t>
            </a:r>
            <a:r>
              <a:rPr lang="ru-RU" i="1" dirty="0">
                <a:solidFill>
                  <a:prstClr val="black"/>
                </a:solidFill>
              </a:rPr>
              <a:t>баллов </a:t>
            </a:r>
          </a:p>
        </p:txBody>
      </p:sp>
    </p:spTree>
    <p:extLst>
      <p:ext uri="{BB962C8B-B14F-4D97-AF65-F5344CB8AC3E}">
        <p14:creationId xmlns:p14="http://schemas.microsoft.com/office/powerpoint/2010/main" val="32504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2401" r="2737"/>
          <a:stretch/>
        </p:blipFill>
        <p:spPr>
          <a:xfrm>
            <a:off x="311520" y="2551491"/>
            <a:ext cx="2157567" cy="3925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2393" t="12589" r="75670" b="76395"/>
          <a:stretch/>
        </p:blipFill>
        <p:spPr>
          <a:xfrm>
            <a:off x="1532123" y="998415"/>
            <a:ext cx="1847072" cy="1228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8677" t="8632" r="69958" b="77556"/>
          <a:stretch/>
        </p:blipFill>
        <p:spPr>
          <a:xfrm>
            <a:off x="6140831" y="998413"/>
            <a:ext cx="2359216" cy="1099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369" t="8420" r="79474" b="78948"/>
          <a:stretch/>
        </p:blipFill>
        <p:spPr>
          <a:xfrm>
            <a:off x="3657565" y="954689"/>
            <a:ext cx="2260916" cy="1133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633" y="2612305"/>
            <a:ext cx="2161202" cy="3943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9" t="38800" r="4304" b="24800"/>
          <a:stretch/>
        </p:blipFill>
        <p:spPr>
          <a:xfrm>
            <a:off x="2984577" y="2551491"/>
            <a:ext cx="2086623" cy="40045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88023" y="174910"/>
            <a:ext cx="1927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b="1" smtClean="0">
                <a:solidFill>
                  <a:prstClr val="black"/>
                </a:solidFill>
              </a:rPr>
              <a:t>В магазинах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2206"/>
            <a:ext cx="7344816" cy="17332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+mn-lt"/>
                <a:ea typeface="+mn-ea"/>
                <a:cs typeface="+mn-cs"/>
              </a:rPr>
              <a:t>КАК ВЫБРАТЬ КНИГУ?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538" y="2286967"/>
            <a:ext cx="567063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списки литературы </a:t>
            </a:r>
            <a:r>
              <a:rPr lang="ru-RU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ru-RU" sz="27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НЕ ОБЯЗАТЕЛЬНЫ</a:t>
            </a:r>
            <a:endParaRPr lang="ru-RU" sz="27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 defTabSz="914400"/>
            <a:r>
              <a:rPr lang="ru-RU" i="1" dirty="0">
                <a:solidFill>
                  <a:srgbClr val="4F81BD">
                    <a:lumMod val="75000"/>
                  </a:srgbClr>
                </a:solidFill>
                <a:latin typeface="Trebuchet MS" panose="020B0603020202020204" pitchFamily="34" charset="0"/>
              </a:rPr>
              <a:t>только школьная программа? – нет!</a:t>
            </a:r>
          </a:p>
          <a:p>
            <a:pPr algn="just" defTabSz="914400"/>
            <a:endParaRPr lang="ru-RU" i="1" dirty="0">
              <a:solidFill>
                <a:srgbClr val="4F81BD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algn="just" defTabSz="914400"/>
            <a:r>
              <a:rPr lang="ru-RU" i="1" dirty="0">
                <a:solidFill>
                  <a:srgbClr val="4F81BD">
                    <a:lumMod val="75000"/>
                  </a:srgbClr>
                </a:solidFill>
                <a:latin typeface="Trebuchet MS" panose="020B0603020202020204" pitchFamily="34" charset="0"/>
              </a:rPr>
              <a:t>только художественная литература? – нет!</a:t>
            </a:r>
          </a:p>
          <a:p>
            <a:pPr algn="just" defTabSz="914400"/>
            <a:endParaRPr lang="ru-RU" i="1" dirty="0">
              <a:solidFill>
                <a:srgbClr val="4F81BD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algn="just" defTabSz="914400"/>
            <a:r>
              <a:rPr lang="ru-RU" i="1" dirty="0" smtClean="0">
                <a:solidFill>
                  <a:srgbClr val="4F81BD">
                    <a:lumMod val="75000"/>
                  </a:srgbClr>
                </a:solidFill>
                <a:latin typeface="Trebuchet MS" panose="020B0603020202020204" pitchFamily="34" charset="0"/>
              </a:rPr>
              <a:t>и </a:t>
            </a:r>
            <a:r>
              <a:rPr lang="ru-RU" i="1" dirty="0">
                <a:solidFill>
                  <a:srgbClr val="4F81BD">
                    <a:lumMod val="75000"/>
                  </a:srgbClr>
                </a:solidFill>
                <a:latin typeface="Trebuchet MS" panose="020B0603020202020204" pitchFamily="34" charset="0"/>
              </a:rPr>
              <a:t>«Гарри Поттера» можно? – можно!</a:t>
            </a:r>
          </a:p>
          <a:p>
            <a:pPr algn="just" defTabSz="914400"/>
            <a:endParaRPr lang="ru-RU" i="1" dirty="0">
              <a:solidFill>
                <a:srgbClr val="4F81BD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algn="just" defTabSz="914400"/>
            <a:r>
              <a:rPr lang="ru-RU" i="1" dirty="0">
                <a:solidFill>
                  <a:srgbClr val="4F81BD">
                    <a:lumMod val="75000"/>
                  </a:srgbClr>
                </a:solidFill>
                <a:latin typeface="Trebuchet MS" panose="020B0603020202020204" pitchFamily="34" charset="0"/>
              </a:rPr>
              <a:t>а публицистику и блоги? – тоже можно!</a:t>
            </a:r>
          </a:p>
          <a:p>
            <a:pPr algn="just" defTabSz="914400"/>
            <a:endParaRPr lang="ru-RU" i="1" dirty="0">
              <a:solidFill>
                <a:srgbClr val="EEECE1"/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srgbClr val="9BBB5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2206"/>
            <a:ext cx="7344816" cy="17332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+mn-lt"/>
                <a:ea typeface="+mn-ea"/>
                <a:cs typeface="+mn-cs"/>
              </a:rPr>
              <a:t>КАК ВЫБРАТЬ КНИГУ?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532" y="1948436"/>
            <a:ext cx="52760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А что такое «современная книга о наших ровесниках»?</a:t>
            </a:r>
          </a:p>
          <a:p>
            <a:pPr algn="just" defTabSz="914400"/>
            <a:endParaRPr lang="ru-RU" i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57175" indent="-257175" algn="just" defTabSz="914400">
              <a:buFontTx/>
              <a:buChar char="-"/>
            </a:pPr>
            <a:r>
              <a:rPr lang="ru-RU" i="1" dirty="0">
                <a:solidFill>
                  <a:prstClr val="black"/>
                </a:solidFill>
                <a:latin typeface="Trebuchet MS" panose="020B0603020202020204" pitchFamily="34" charset="0"/>
              </a:rPr>
              <a:t>книга, которая написана в </a:t>
            </a:r>
            <a:r>
              <a:rPr lang="en-US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XXI</a:t>
            </a:r>
            <a:r>
              <a:rPr lang="ru-RU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rebuchet MS" panose="020B0603020202020204" pitchFamily="34" charset="0"/>
              </a:rPr>
              <a:t>веке и показывает проблемы современного общества и молодых людей нашего времени.</a:t>
            </a:r>
          </a:p>
          <a:p>
            <a:pPr marL="257175" indent="-257175" algn="just" defTabSz="914400">
              <a:buFontTx/>
              <a:buChar char="-"/>
            </a:pPr>
            <a:endParaRPr lang="ru-RU" i="1" dirty="0">
              <a:solidFill>
                <a:srgbClr val="EEECE1"/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srgbClr val="EEECE1"/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srgbClr val="9BBB5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2206"/>
            <a:ext cx="7344816" cy="1733244"/>
          </a:xfrm>
        </p:spPr>
        <p:txBody>
          <a:bodyPr/>
          <a:lstStyle/>
          <a:p>
            <a:pPr algn="l"/>
            <a:r>
              <a:rPr lang="ru-RU" sz="30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КАК ВЫБРАТЬ КНИГУ?</a:t>
            </a:r>
            <a:endParaRPr lang="ru-RU" sz="30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32" y="1948435"/>
            <a:ext cx="8316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ru-RU" smtClean="0">
                <a:solidFill>
                  <a:prstClr val="black"/>
                </a:solidFill>
                <a:latin typeface="Trebuchet MS" panose="020B0603020202020204" pitchFamily="34" charset="0"/>
              </a:rPr>
              <a:t>Что такое «современный мир»? Действие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обязательно должно происходить в </a:t>
            </a:r>
            <a:r>
              <a:rPr lang="ru-RU">
                <a:solidFill>
                  <a:prstClr val="black"/>
                </a:solidFill>
                <a:latin typeface="Trebuchet MS" panose="020B0603020202020204" pitchFamily="34" charset="0"/>
              </a:rPr>
              <a:t>Москве </a:t>
            </a:r>
            <a:r>
              <a:rPr lang="ru-RU" smtClean="0">
                <a:solidFill>
                  <a:prstClr val="black"/>
                </a:solidFill>
                <a:latin typeface="Trebuchet MS" panose="020B0603020202020204" pitchFamily="34" charset="0"/>
              </a:rPr>
              <a:t>2025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года? </a:t>
            </a:r>
          </a:p>
          <a:p>
            <a:pPr algn="just" defTabSz="914400"/>
            <a:endParaRPr lang="ru-RU" i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just" defTabSz="914400"/>
            <a:r>
              <a:rPr lang="ru-RU" i="1" dirty="0">
                <a:solidFill>
                  <a:prstClr val="black"/>
                </a:solidFill>
                <a:latin typeface="Trebuchet MS" panose="020B0603020202020204" pitchFamily="34" charset="0"/>
              </a:rPr>
              <a:t>- нет, это может быть Сидней-2000 («Братья </a:t>
            </a:r>
            <a:r>
              <a:rPr lang="ru-RU" i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Волф</a:t>
            </a:r>
            <a:r>
              <a:rPr lang="ru-RU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»</a:t>
            </a:r>
            <a:r>
              <a:rPr lang="en-US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Маркуса</a:t>
            </a:r>
            <a:r>
              <a:rPr lang="ru-RU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Зусака</a:t>
            </a:r>
            <a:r>
              <a:rPr lang="ru-RU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), </a:t>
            </a:r>
            <a:r>
              <a:rPr lang="ru-RU" i="1" dirty="0">
                <a:solidFill>
                  <a:prstClr val="black"/>
                </a:solidFill>
                <a:latin typeface="Trebuchet MS" panose="020B0603020202020204" pitchFamily="34" charset="0"/>
              </a:rPr>
              <a:t>Лондон-2007 («Кот по кличке Боб</a:t>
            </a:r>
            <a:r>
              <a:rPr lang="ru-RU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» Джеймса </a:t>
            </a:r>
            <a:r>
              <a:rPr lang="ru-RU" i="1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Боуэна</a:t>
            </a:r>
            <a:r>
              <a:rPr lang="ru-RU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), </a:t>
            </a:r>
            <a:r>
              <a:rPr lang="ru-RU" i="1" dirty="0">
                <a:solidFill>
                  <a:prstClr val="black"/>
                </a:solidFill>
                <a:latin typeface="Trebuchet MS" panose="020B0603020202020204" pitchFamily="34" charset="0"/>
              </a:rPr>
              <a:t>Москва-2019 («Время всегда хорошее</a:t>
            </a:r>
            <a:r>
              <a:rPr lang="ru-RU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» </a:t>
            </a:r>
            <a:r>
              <a:rPr lang="ru-RU" i="1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А.Жвалевского</a:t>
            </a:r>
            <a:r>
              <a:rPr lang="ru-RU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и </a:t>
            </a:r>
            <a:r>
              <a:rPr lang="ru-RU" i="1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Е.Пастернак</a:t>
            </a:r>
            <a:r>
              <a:rPr lang="ru-RU" i="1" smtClean="0">
                <a:solidFill>
                  <a:prstClr val="black"/>
                </a:solidFill>
                <a:latin typeface="Trebuchet MS" panose="020B0603020202020204" pitchFamily="34" charset="0"/>
              </a:rPr>
              <a:t>) </a:t>
            </a:r>
            <a:r>
              <a:rPr lang="ru-RU" i="1" dirty="0">
                <a:solidFill>
                  <a:prstClr val="black"/>
                </a:solidFill>
                <a:latin typeface="Trebuchet MS" panose="020B0603020202020204" pitchFamily="34" charset="0"/>
              </a:rPr>
              <a:t>или фантастический мир будущего. Важно, чтобы это был «современный» писатель и отражались проблемы, понятные и близкие твоему поколению.</a:t>
            </a:r>
          </a:p>
          <a:p>
            <a:pPr marL="257175" indent="-257175" algn="just" defTabSz="914400">
              <a:buFontTx/>
              <a:buChar char="-"/>
            </a:pPr>
            <a:endParaRPr lang="ru-RU" i="1" dirty="0">
              <a:solidFill>
                <a:srgbClr val="EEECE1"/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srgbClr val="EEECE1"/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srgbClr val="9BBB5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2206"/>
            <a:ext cx="7344816" cy="17332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+mn-lt"/>
                <a:ea typeface="+mn-ea"/>
                <a:cs typeface="+mn-cs"/>
              </a:rPr>
              <a:t>КАК ВЫБРАТЬ КНИГУ?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532" y="1948438"/>
            <a:ext cx="78128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А что такое «книга, которую я считаю современной»?</a:t>
            </a:r>
          </a:p>
          <a:p>
            <a:pPr algn="just" defTabSz="914400"/>
            <a:endParaRPr lang="ru-RU" i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57175" indent="-257175" algn="just" defTabSz="914400">
              <a:buFontTx/>
              <a:buChar char="-"/>
            </a:pPr>
            <a:r>
              <a:rPr lang="ru-RU" i="1" dirty="0">
                <a:solidFill>
                  <a:prstClr val="black"/>
                </a:solidFill>
                <a:latin typeface="Trebuchet MS" panose="020B0603020202020204" pitchFamily="34" charset="0"/>
              </a:rPr>
              <a:t>Это любая книга, где поднимаются проблемы, которые ты считаешь современными </a:t>
            </a:r>
            <a:r>
              <a:rPr lang="ru-RU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(в сочинении важно </a:t>
            </a:r>
            <a:r>
              <a:rPr lang="ru-RU" i="1" dirty="0">
                <a:solidFill>
                  <a:prstClr val="black"/>
                </a:solidFill>
                <a:latin typeface="Trebuchet MS" panose="020B0603020202020204" pitchFamily="34" charset="0"/>
              </a:rPr>
              <a:t>объяснить почему).</a:t>
            </a:r>
          </a:p>
          <a:p>
            <a:pPr marL="257175" indent="-257175" algn="just" defTabSz="914400">
              <a:buFontTx/>
              <a:buChar char="-"/>
            </a:pPr>
            <a:endParaRPr lang="ru-RU" i="1" dirty="0">
              <a:solidFill>
                <a:srgbClr val="EEECE1"/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srgbClr val="EEECE1"/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srgbClr val="9BBB5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2206"/>
            <a:ext cx="7344816" cy="17332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+mn-lt"/>
                <a:ea typeface="+mn-ea"/>
                <a:cs typeface="+mn-cs"/>
              </a:rPr>
              <a:t>НАПРИМЕР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532" y="1948435"/>
            <a:ext cx="527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914400">
              <a:buFontTx/>
              <a:buChar char="-"/>
            </a:pPr>
            <a:endParaRPr lang="ru-RU" i="1" dirty="0">
              <a:solidFill>
                <a:srgbClr val="EEECE1"/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srgbClr val="EEECE1"/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srgbClr val="9BBB59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20" y="1146523"/>
            <a:ext cx="2050990" cy="33527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63" y="1256118"/>
            <a:ext cx="1996615" cy="31017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81" y="1187969"/>
            <a:ext cx="2050990" cy="32578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94" y="4499257"/>
            <a:ext cx="4163326" cy="39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343" y="1948437"/>
            <a:ext cx="6889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Я где-то вычитал известную цитату о том, что каждый день нашей жизни дает нам второй шанс, стоит только руку протянуть, но проблема в том, что мы им не пользуемся.</a:t>
            </a:r>
          </a:p>
          <a:p>
            <a:pPr algn="just" defTabSz="914400"/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Большую часть жизни я доказывал справедливость этих слов. Мне подворачивалось немало возможностей, иногда по несколько раз в день. Долгое время я не обращал на них внимания, но все изменилось ранней весной 2007 года. Тогда я подружился с Бобом. Когда я вспоминаю тот день, мне кажется, что, быть может, ему тоже выпал второй шанс. …</a:t>
            </a:r>
          </a:p>
          <a:p>
            <a:pPr algn="just" defTabSz="914400"/>
            <a:endParaRPr lang="ru-RU" sz="1200" dirty="0">
              <a:solidFill>
                <a:srgbClr val="1F497D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algn="just" defTabSz="914400" fontAlgn="base"/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– Бедный </a:t>
            </a:r>
            <a:r>
              <a:rPr lang="ru-RU" sz="1200" dirty="0" err="1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кошак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… думаю, он бездомный. Ошейника у него нет, и посмотри, какой он худой, – сказал я, оглянувшись на </a:t>
            </a:r>
            <a:r>
              <a:rPr lang="ru-RU" sz="1200" dirty="0" err="1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Бэлль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, которая терпеливо ждала на лестнице. Она знала, что у меня слабость к котам.</a:t>
            </a:r>
          </a:p>
          <a:p>
            <a:pPr algn="just" defTabSz="914400" fontAlgn="base"/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– Нет, Джеймс, ты не можешь взять его себе, – сказала она…</a:t>
            </a:r>
          </a:p>
          <a:p>
            <a:pPr algn="just" defTabSz="914400" fontAlgn="base"/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Я неохотно согласился со своей подругой. В конце концов, я не мог просто так взять кота к себе, даже если все и указывало на то, что идти ему некуда.. </a:t>
            </a:r>
          </a:p>
          <a:p>
            <a:pPr algn="just" defTabSz="914400" fontAlgn="base"/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Более того, мне только лишней ответственности сейчас не хватало. Музыкант-неудачник, пытающийся избавиться от наркозависимости, едва способный заработать на немудрящую еду и живущий в муниципальной квартире… да я и о себе-то толком позаботиться не мог.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4620" y="514850"/>
            <a:ext cx="8769878" cy="17332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 defTabSz="914400">
              <a:spcBef>
                <a:spcPct val="0"/>
              </a:spcBef>
              <a:buClr>
                <a:srgbClr val="4F81BD"/>
              </a:buClr>
            </a:pP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ЧИТАЕМ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60" y="1349977"/>
            <a:ext cx="1763752" cy="46563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8024" y="22505"/>
            <a:ext cx="124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ПРАКТИКА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948437"/>
            <a:ext cx="63367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200" b="1" dirty="0">
                <a:solidFill>
                  <a:prstClr val="black"/>
                </a:solidFill>
              </a:rPr>
              <a:t>Действительно ли «лучший способ предсказать свое будущее – это создать его» (Стивен </a:t>
            </a:r>
            <a:r>
              <a:rPr lang="ru-RU" sz="1200" b="1" dirty="0" err="1">
                <a:solidFill>
                  <a:prstClr val="black"/>
                </a:solidFill>
              </a:rPr>
              <a:t>Кови</a:t>
            </a:r>
            <a:r>
              <a:rPr lang="ru-RU" sz="1200" b="1" dirty="0">
                <a:solidFill>
                  <a:prstClr val="black"/>
                </a:solidFill>
              </a:rPr>
              <a:t>)?</a:t>
            </a:r>
          </a:p>
          <a:p>
            <a:pPr defTabSz="914400"/>
            <a:endParaRPr lang="ru-RU" sz="1200" dirty="0">
              <a:solidFill>
                <a:prstClr val="black"/>
              </a:solidFill>
            </a:endParaRPr>
          </a:p>
          <a:p>
            <a:pPr algn="just" defTabSz="914400"/>
            <a:r>
              <a:rPr lang="ru-RU" sz="1500" b="1" i="1" dirty="0">
                <a:solidFill>
                  <a:srgbClr val="4F81BD">
                    <a:lumMod val="75000"/>
                  </a:srgbClr>
                </a:solidFill>
              </a:rPr>
              <a:t>Да, действительно, наше будущее, скорее всего, окажется именно таким, каким мы сами его сделаем, и будет зависеть от выбора, который мы совершаем ежедневно. </a:t>
            </a:r>
            <a:r>
              <a:rPr lang="ru-RU" sz="1500" i="1" dirty="0">
                <a:solidFill>
                  <a:srgbClr val="4F81BD">
                    <a:lumMod val="75000"/>
                  </a:srgbClr>
                </a:solidFill>
              </a:rPr>
              <a:t>Вспомним эпизод из романа Джеймса </a:t>
            </a:r>
            <a:r>
              <a:rPr lang="ru-RU" sz="1500" i="1" dirty="0" err="1">
                <a:solidFill>
                  <a:srgbClr val="4F81BD">
                    <a:lumMod val="75000"/>
                  </a:srgbClr>
                </a:solidFill>
              </a:rPr>
              <a:t>Боуэна</a:t>
            </a:r>
            <a:r>
              <a:rPr lang="ru-RU" sz="1500" i="1" dirty="0">
                <a:solidFill>
                  <a:srgbClr val="4F81BD">
                    <a:lumMod val="75000"/>
                  </a:srgbClr>
                </a:solidFill>
              </a:rPr>
              <a:t> «Уличный кот по кличке Боб». В начале книги герой-рассказчик чувствует себя никому не нужным, он не уверен в том, </a:t>
            </a:r>
            <a:r>
              <a:rPr lang="ru-RU" sz="1500" i="1">
                <a:solidFill>
                  <a:srgbClr val="4F81BD">
                    <a:lumMod val="75000"/>
                  </a:srgbClr>
                </a:solidFill>
              </a:rPr>
              <a:t>что </a:t>
            </a:r>
            <a:r>
              <a:rPr lang="ru-RU" sz="1500" i="1" smtClean="0">
                <a:solidFill>
                  <a:srgbClr val="4F81BD">
                    <a:lumMod val="75000"/>
                  </a:srgbClr>
                </a:solidFill>
              </a:rPr>
              <a:t>сможет </a:t>
            </a:r>
            <a:r>
              <a:rPr lang="ru-RU" sz="1500" i="1" dirty="0">
                <a:solidFill>
                  <a:srgbClr val="4F81BD">
                    <a:lumMod val="75000"/>
                  </a:srgbClr>
                </a:solidFill>
              </a:rPr>
              <a:t>взять на себя </a:t>
            </a:r>
            <a:r>
              <a:rPr lang="ru-RU" sz="1500" i="1">
                <a:solidFill>
                  <a:srgbClr val="4F81BD">
                    <a:lumMod val="75000"/>
                  </a:srgbClr>
                </a:solidFill>
              </a:rPr>
              <a:t>ответственность </a:t>
            </a:r>
            <a:r>
              <a:rPr lang="ru-RU" sz="1500" i="1" smtClean="0">
                <a:solidFill>
                  <a:srgbClr val="4F81BD">
                    <a:lumMod val="75000"/>
                  </a:srgbClr>
                </a:solidFill>
              </a:rPr>
              <a:t>даже </a:t>
            </a:r>
            <a:r>
              <a:rPr lang="ru-RU" sz="1500" i="1">
                <a:solidFill>
                  <a:srgbClr val="4F81BD">
                    <a:lumMod val="75000"/>
                  </a:srgbClr>
                </a:solidFill>
              </a:rPr>
              <a:t>за </a:t>
            </a:r>
            <a:r>
              <a:rPr lang="ru-RU" sz="1500" i="1" smtClean="0">
                <a:solidFill>
                  <a:srgbClr val="4F81BD">
                    <a:lumMod val="75000"/>
                  </a:srgbClr>
                </a:solidFill>
              </a:rPr>
              <a:t>свою жизнь: Джеймс –</a:t>
            </a:r>
          </a:p>
          <a:p>
            <a:pPr algn="just" defTabSz="914400"/>
            <a:r>
              <a:rPr lang="ru-RU" sz="1500" i="1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ru-RU" sz="1500" i="1" dirty="0">
                <a:solidFill>
                  <a:srgbClr val="4F81BD">
                    <a:lumMod val="75000"/>
                  </a:srgbClr>
                </a:solidFill>
              </a:rPr>
              <a:t>бывший наркоман и называет себя музыкантом-неудачником</a:t>
            </a:r>
            <a:r>
              <a:rPr lang="ru-RU" sz="1500" i="1">
                <a:solidFill>
                  <a:srgbClr val="4F81BD">
                    <a:lumMod val="75000"/>
                  </a:srgbClr>
                </a:solidFill>
              </a:rPr>
              <a:t>. В</a:t>
            </a:r>
            <a:r>
              <a:rPr lang="ru-RU" sz="1500" i="1" smtClean="0">
                <a:solidFill>
                  <a:srgbClr val="4F81BD">
                    <a:lumMod val="75000"/>
                  </a:srgbClr>
                </a:solidFill>
              </a:rPr>
              <a:t>стретив </a:t>
            </a:r>
            <a:r>
              <a:rPr lang="ru-RU" sz="1500" i="1" dirty="0">
                <a:solidFill>
                  <a:srgbClr val="4F81BD">
                    <a:lumMod val="75000"/>
                  </a:srgbClr>
                </a:solidFill>
              </a:rPr>
              <a:t>бездомного рыжего кота</a:t>
            </a:r>
            <a:r>
              <a:rPr lang="ru-RU" sz="1500" i="1">
                <a:solidFill>
                  <a:srgbClr val="4F81BD">
                    <a:lumMod val="75000"/>
                  </a:srgbClr>
                </a:solidFill>
              </a:rPr>
              <a:t>, </a:t>
            </a:r>
            <a:r>
              <a:rPr lang="ru-RU" sz="1500" i="1" smtClean="0">
                <a:solidFill>
                  <a:srgbClr val="4F81BD">
                    <a:lumMod val="75000"/>
                  </a:srgbClr>
                </a:solidFill>
              </a:rPr>
              <a:t>герой </a:t>
            </a:r>
            <a:r>
              <a:rPr lang="ru-RU" sz="1500" i="1" dirty="0">
                <a:solidFill>
                  <a:srgbClr val="4F81BD">
                    <a:lumMod val="75000"/>
                  </a:srgbClr>
                </a:solidFill>
              </a:rPr>
              <a:t>принимает </a:t>
            </a:r>
            <a:r>
              <a:rPr lang="ru-RU" sz="1500" i="1">
                <a:solidFill>
                  <a:srgbClr val="4F81BD">
                    <a:lumMod val="75000"/>
                  </a:srgbClr>
                </a:solidFill>
              </a:rPr>
              <a:t>решение </a:t>
            </a:r>
            <a:r>
              <a:rPr lang="ru-RU" sz="1500" i="1" smtClean="0">
                <a:solidFill>
                  <a:srgbClr val="4F81BD">
                    <a:lumMod val="75000"/>
                  </a:srgbClr>
                </a:solidFill>
              </a:rPr>
              <a:t>позаботиться </a:t>
            </a:r>
            <a:r>
              <a:rPr lang="ru-RU" sz="1500" i="1" dirty="0">
                <a:solidFill>
                  <a:srgbClr val="4F81BD">
                    <a:lumMod val="75000"/>
                  </a:srgbClr>
                </a:solidFill>
              </a:rPr>
              <a:t>о нём, и вскоре жизнь обоих героев меняется. Кот обретает тёплый дом и любящего хозяина, а молодой музыкант – надежного друга</a:t>
            </a:r>
            <a:r>
              <a:rPr lang="ru-RU" sz="1500" i="1">
                <a:solidFill>
                  <a:srgbClr val="4F81BD">
                    <a:lumMod val="75000"/>
                  </a:srgbClr>
                </a:solidFill>
              </a:rPr>
              <a:t>, </a:t>
            </a:r>
            <a:r>
              <a:rPr lang="ru-RU" sz="1500" i="1" smtClean="0">
                <a:solidFill>
                  <a:srgbClr val="4F81BD">
                    <a:lumMod val="75000"/>
                  </a:srgbClr>
                </a:solidFill>
              </a:rPr>
              <a:t>надежду на будущее и </a:t>
            </a:r>
            <a:r>
              <a:rPr lang="ru-RU" sz="1500" i="1" dirty="0">
                <a:solidFill>
                  <a:srgbClr val="4F81BD">
                    <a:lumMod val="75000"/>
                  </a:srgbClr>
                </a:solidFill>
              </a:rPr>
              <a:t>хороший заработок. «Каждый день нашей жизни дает нам второй шанс», - эти слова </a:t>
            </a:r>
            <a:r>
              <a:rPr lang="ru-RU" sz="1500" i="1">
                <a:solidFill>
                  <a:srgbClr val="4F81BD">
                    <a:lumMod val="75000"/>
                  </a:srgbClr>
                </a:solidFill>
              </a:rPr>
              <a:t>героя </a:t>
            </a:r>
            <a:r>
              <a:rPr lang="ru-RU" sz="1500" i="1" smtClean="0">
                <a:solidFill>
                  <a:srgbClr val="4F81BD">
                    <a:lumMod val="75000"/>
                  </a:srgbClr>
                </a:solidFill>
              </a:rPr>
              <a:t>передают </a:t>
            </a:r>
            <a:r>
              <a:rPr lang="ru-RU" sz="1500" i="1" dirty="0">
                <a:solidFill>
                  <a:srgbClr val="4F81BD">
                    <a:lumMod val="75000"/>
                  </a:srgbClr>
                </a:solidFill>
              </a:rPr>
              <a:t>главную мысль автора книги. </a:t>
            </a:r>
          </a:p>
          <a:p>
            <a:pPr defTabSz="914400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4620" y="514850"/>
            <a:ext cx="8769878" cy="17332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 defTabSz="914400">
              <a:spcBef>
                <a:spcPct val="0"/>
              </a:spcBef>
              <a:buClr>
                <a:srgbClr val="4F81BD"/>
              </a:buClr>
            </a:pP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ПИШЕМ ТЕЗИС И АРГУМЕНТ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5019" y="1948440"/>
            <a:ext cx="199822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sz="15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Возможности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sz="15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Выбор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sz="15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Самооправдание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r>
              <a:rPr lang="ru-RU" sz="15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Отношение человека к животным</a:t>
            </a: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endParaRPr lang="ru-RU" sz="1500" i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  <a:p>
            <a:pPr marL="257175" indent="-257175" algn="just" defTabSz="914400">
              <a:buFont typeface="Arial" panose="020B0604020202020204" pitchFamily="34" charset="0"/>
              <a:buChar char="•"/>
            </a:pPr>
            <a:endParaRPr lang="ru-RU" i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  <a:p>
            <a:pPr algn="just" defTabSz="914400"/>
            <a:endParaRPr lang="ru-RU" i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2505"/>
            <a:ext cx="124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ПРАКТИКА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1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999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b="1" dirty="0">
                <a:solidFill>
                  <a:prstClr val="black"/>
                </a:solidFill>
                <a:sym typeface="Trebuchet MS"/>
              </a:rPr>
              <a:t>Возможные темы для данного фрагмента:</a:t>
            </a:r>
          </a:p>
          <a:p>
            <a:pPr algn="ctr" defTabSz="914400"/>
            <a:endParaRPr lang="ru-RU" sz="1200" i="1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Без каких ошибок невозможно движение по жизненному пути</a:t>
            </a:r>
            <a:r>
              <a:rPr lang="ru-RU" sz="1200" i="1" dirty="0" smtClean="0">
                <a:solidFill>
                  <a:prstClr val="black"/>
                </a:solidFill>
              </a:rPr>
              <a:t>?</a:t>
            </a: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В каких поступках человека проявляется доброта</a:t>
            </a:r>
            <a:r>
              <a:rPr lang="ru-RU" sz="1200" i="1" dirty="0" smtClean="0">
                <a:solidFill>
                  <a:prstClr val="black"/>
                </a:solidFill>
              </a:rPr>
              <a:t>?</a:t>
            </a: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Добрым рождаются или становятся</a:t>
            </a:r>
            <a:r>
              <a:rPr lang="ru-RU" sz="1200" i="1" dirty="0" smtClean="0">
                <a:solidFill>
                  <a:prstClr val="black"/>
                </a:solidFill>
              </a:rPr>
              <a:t>?</a:t>
            </a:r>
            <a:endParaRPr lang="ru-RU" sz="1200" i="1" dirty="0">
              <a:solidFill>
                <a:prstClr val="black"/>
              </a:solidFill>
            </a:endParaRP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В чём смысл пословицы: «Доброе дело два века живёт</a:t>
            </a:r>
            <a:r>
              <a:rPr lang="ru-RU" sz="1200" i="1" dirty="0" smtClean="0">
                <a:solidFill>
                  <a:prstClr val="black"/>
                </a:solidFill>
              </a:rPr>
              <a:t>»?</a:t>
            </a: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Какие добрые чувства пробуждает в человеке литература</a:t>
            </a:r>
            <a:r>
              <a:rPr lang="ru-RU" sz="1200" i="1" dirty="0" smtClean="0">
                <a:solidFill>
                  <a:prstClr val="black"/>
                </a:solidFill>
              </a:rPr>
              <a:t>?</a:t>
            </a:r>
            <a:endParaRPr lang="ru-RU" sz="1200" i="1" dirty="0">
              <a:solidFill>
                <a:prstClr val="black"/>
              </a:solidFill>
            </a:endParaRP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Верно ли утверждение: «надеяться и действовать – наша обязанность в несчастии</a:t>
            </a:r>
            <a:r>
              <a:rPr lang="ru-RU" sz="1200" i="1" dirty="0" smtClean="0">
                <a:solidFill>
                  <a:prstClr val="black"/>
                </a:solidFill>
              </a:rPr>
              <a:t>»?</a:t>
            </a: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Как Вы понимаете слова героя Ф.М. Достоевского: «Если хочешь победить весь мир, победи себя</a:t>
            </a:r>
            <a:r>
              <a:rPr lang="ru-RU" sz="1200" i="1" dirty="0" smtClean="0">
                <a:solidFill>
                  <a:prstClr val="black"/>
                </a:solidFill>
              </a:rPr>
              <a:t>»?</a:t>
            </a: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Какими поступками можно гордиться?</a:t>
            </a: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Главное в жизни – это карьера. Вы согласны</a:t>
            </a:r>
            <a:r>
              <a:rPr lang="ru-RU" sz="1200" i="1" dirty="0" smtClean="0">
                <a:solidFill>
                  <a:prstClr val="black"/>
                </a:solidFill>
              </a:rPr>
              <a:t>?</a:t>
            </a: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Как изменится наша жизнь, если в людях исчезнет отзывчивость</a:t>
            </a:r>
            <a:r>
              <a:rPr lang="ru-RU" sz="1200" i="1" dirty="0" smtClean="0">
                <a:solidFill>
                  <a:prstClr val="black"/>
                </a:solidFill>
              </a:rPr>
              <a:t>?</a:t>
            </a:r>
            <a:endParaRPr lang="ru-RU" sz="1200" i="1" dirty="0">
              <a:solidFill>
                <a:prstClr val="black"/>
              </a:solidFill>
            </a:endParaRP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Какие традиционные ценности остаются важными для Вас в стремительно меняющемся мире</a:t>
            </a:r>
            <a:r>
              <a:rPr lang="ru-RU" sz="1200" i="1" dirty="0" smtClean="0">
                <a:solidFill>
                  <a:prstClr val="black"/>
                </a:solidFill>
              </a:rPr>
              <a:t>?</a:t>
            </a:r>
          </a:p>
          <a:p>
            <a:pPr defTabSz="914400"/>
            <a:r>
              <a:rPr lang="ru-RU" sz="1200" i="1" dirty="0" smtClean="0">
                <a:solidFill>
                  <a:prstClr val="black"/>
                </a:solidFill>
              </a:rPr>
              <a:t>Согласны </a:t>
            </a:r>
            <a:r>
              <a:rPr lang="ru-RU" sz="1200" i="1" dirty="0">
                <a:solidFill>
                  <a:prstClr val="black"/>
                </a:solidFill>
              </a:rPr>
              <a:t>ли Вы с утверждением Э.М. Ремарка: «Когда человек одинок, он начинает присматриваться к природе</a:t>
            </a:r>
            <a:r>
              <a:rPr lang="ru-RU" sz="1200" i="1" dirty="0" smtClean="0">
                <a:solidFill>
                  <a:prstClr val="black"/>
                </a:solidFill>
              </a:rPr>
              <a:t>»?</a:t>
            </a:r>
            <a:endParaRPr lang="ru-RU" sz="1200" i="1" dirty="0">
              <a:solidFill>
                <a:prstClr val="black"/>
              </a:solidFill>
            </a:endParaRPr>
          </a:p>
          <a:p>
            <a:pPr defTabSz="914400"/>
            <a:r>
              <a:rPr lang="ru-RU" sz="1200" i="1" dirty="0" smtClean="0">
                <a:solidFill>
                  <a:prstClr val="black"/>
                </a:solidFill>
              </a:rPr>
              <a:t>Способна </a:t>
            </a:r>
            <a:r>
              <a:rPr lang="ru-RU" sz="1200" i="1" dirty="0">
                <a:solidFill>
                  <a:prstClr val="black"/>
                </a:solidFill>
              </a:rPr>
              <a:t>ли природа воспитывать человека?</a:t>
            </a: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Человек и «братья наши меньшие» в литературе.</a:t>
            </a: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К какому произведению (литературному, музыкальному, театральному, кинематографическому) я возвращаюсь снова и снова?</a:t>
            </a:r>
          </a:p>
          <a:p>
            <a:pPr defTabSz="914400"/>
            <a:r>
              <a:rPr lang="ru-RU" sz="1200" i="1" dirty="0">
                <a:solidFill>
                  <a:prstClr val="black"/>
                </a:solidFill>
              </a:rPr>
              <a:t>Какую книгу Вы порекомендовали человеку, который отчаялся?</a:t>
            </a:r>
          </a:p>
          <a:p>
            <a:pPr defTabSz="914400"/>
            <a:endParaRPr lang="ru-RU" sz="1000" dirty="0" smtClean="0">
              <a:solidFill>
                <a:prstClr val="black"/>
              </a:solidFill>
            </a:endParaRPr>
          </a:p>
          <a:p>
            <a:pPr defTabSz="914400"/>
            <a:endParaRPr lang="ru-RU" sz="1000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505"/>
            <a:ext cx="124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ПРАКТИКА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01958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b="1" dirty="0">
                <a:solidFill>
                  <a:prstClr val="black"/>
                </a:solidFill>
              </a:rPr>
              <a:t>ИСПОЛЬЗОВАННАЯ</a:t>
            </a:r>
            <a:r>
              <a:rPr lang="ru-RU" b="1" dirty="0" smtClean="0">
                <a:solidFill>
                  <a:prstClr val="black"/>
                </a:solidFill>
              </a:rPr>
              <a:t> ЛИТЕРАТУРА</a:t>
            </a:r>
            <a:endParaRPr lang="ru-RU" sz="1600" b="1" i="1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Письмо </a:t>
            </a:r>
            <a:r>
              <a:rPr lang="ru-RU" sz="1200" dirty="0" err="1">
                <a:solidFill>
                  <a:prstClr val="black"/>
                </a:solidFill>
              </a:rPr>
              <a:t>Рособрнадзора</a:t>
            </a:r>
            <a:r>
              <a:rPr lang="ru-RU" sz="1200" dirty="0">
                <a:solidFill>
                  <a:prstClr val="black"/>
                </a:solidFill>
              </a:rPr>
              <a:t> №04-416 от 26.10.2021 о направлении методических документов, рекомендуемых при организации и проведении итогового сочинения (изложения</a:t>
            </a:r>
            <a:r>
              <a:rPr lang="ru-RU" sz="1200" dirty="0" smtClean="0">
                <a:solidFill>
                  <a:prstClr val="black"/>
                </a:solidFill>
              </a:rPr>
              <a:t>). </a:t>
            </a:r>
            <a:r>
              <a:rPr lang="ru-RU" sz="1200" dirty="0">
                <a:solidFill>
                  <a:prstClr val="black"/>
                </a:solidFill>
              </a:rPr>
              <a:t>–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https://fipi.ru/itogovoe-sochinenie</a:t>
            </a:r>
            <a:endParaRPr lang="ru-RU" sz="12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Методические рекомендации по организации и проведению итогового сочинения (изложения</a:t>
            </a:r>
            <a:r>
              <a:rPr lang="ru-RU" sz="1200" dirty="0" smtClean="0">
                <a:solidFill>
                  <a:prstClr val="black"/>
                </a:solidFill>
              </a:rPr>
              <a:t>). </a:t>
            </a:r>
            <a:r>
              <a:rPr lang="ru-RU" sz="1200" dirty="0">
                <a:solidFill>
                  <a:prstClr val="black"/>
                </a:solidFill>
              </a:rPr>
              <a:t>– </a:t>
            </a:r>
            <a:r>
              <a:rPr lang="en-US" sz="1200" dirty="0">
                <a:solidFill>
                  <a:prstClr val="black"/>
                </a:solidFill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</a:rPr>
              <a:t>fipi.ru/itogovoe-sochinenie</a:t>
            </a:r>
            <a:endParaRPr lang="ru-RU" sz="12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Правила заполнения бланков итогового сочинения (изложения</a:t>
            </a:r>
            <a:r>
              <a:rPr lang="ru-RU" sz="1200" dirty="0" smtClean="0">
                <a:solidFill>
                  <a:prstClr val="black"/>
                </a:solidFill>
              </a:rPr>
              <a:t>). </a:t>
            </a:r>
            <a:r>
              <a:rPr lang="ru-RU" sz="1200" dirty="0">
                <a:solidFill>
                  <a:prstClr val="black"/>
                </a:solidFill>
              </a:rPr>
              <a:t>– </a:t>
            </a:r>
            <a:r>
              <a:rPr lang="en-US" sz="1200" dirty="0">
                <a:solidFill>
                  <a:prstClr val="black"/>
                </a:solidFill>
              </a:rPr>
              <a:t>https://fipi.ru/itogovoe-sochinenie</a:t>
            </a:r>
            <a:endParaRPr lang="ru-RU" sz="12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 smtClean="0">
                <a:solidFill>
                  <a:prstClr val="black"/>
                </a:solidFill>
              </a:rPr>
              <a:t>Структура </a:t>
            </a:r>
            <a:r>
              <a:rPr lang="ru-RU" sz="1200" dirty="0">
                <a:solidFill>
                  <a:prstClr val="black"/>
                </a:solidFill>
              </a:rPr>
              <a:t>закрытого банка тем итогового сочинения</a:t>
            </a:r>
            <a:r>
              <a:rPr lang="ru-RU" sz="1200" dirty="0" smtClean="0">
                <a:solidFill>
                  <a:prstClr val="black"/>
                </a:solidFill>
              </a:rPr>
              <a:t>.– </a:t>
            </a:r>
            <a:r>
              <a:rPr lang="en-US" sz="1200" dirty="0">
                <a:solidFill>
                  <a:prstClr val="black"/>
                </a:solidFill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</a:rPr>
              <a:t>fipi.ru/itogovoe-sochinenie</a:t>
            </a:r>
            <a:endParaRPr lang="ru-RU" sz="12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Комментарии к разделам закрытого банка тем итогового сочинения</a:t>
            </a:r>
            <a:r>
              <a:rPr lang="ru-RU" sz="1200" dirty="0" smtClean="0">
                <a:solidFill>
                  <a:prstClr val="black"/>
                </a:solidFill>
              </a:rPr>
              <a:t>. </a:t>
            </a:r>
            <a:r>
              <a:rPr lang="ru-RU" sz="1200" dirty="0">
                <a:solidFill>
                  <a:prstClr val="black"/>
                </a:solidFill>
              </a:rPr>
              <a:t>– </a:t>
            </a:r>
            <a:r>
              <a:rPr lang="en-US" sz="1200" dirty="0">
                <a:solidFill>
                  <a:prstClr val="black"/>
                </a:solidFill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</a:rPr>
              <a:t>fipi.ru/itogovoe-sochinenie</a:t>
            </a:r>
            <a:endParaRPr lang="ru-RU" sz="12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Образец комплекта </a:t>
            </a:r>
            <a:r>
              <a:rPr lang="ru-RU" sz="1200">
                <a:solidFill>
                  <a:prstClr val="black"/>
                </a:solidFill>
              </a:rPr>
              <a:t>тем </a:t>
            </a:r>
            <a:r>
              <a:rPr lang="ru-RU" sz="1200" smtClean="0">
                <a:solidFill>
                  <a:prstClr val="black"/>
                </a:solidFill>
              </a:rPr>
              <a:t>2025/26 </a:t>
            </a:r>
            <a:r>
              <a:rPr lang="ru-RU" sz="1200" dirty="0">
                <a:solidFill>
                  <a:prstClr val="black"/>
                </a:solidFill>
              </a:rPr>
              <a:t>учебного года</a:t>
            </a:r>
            <a:r>
              <a:rPr lang="ru-RU" sz="1200" dirty="0" smtClean="0">
                <a:solidFill>
                  <a:prstClr val="black"/>
                </a:solidFill>
              </a:rPr>
              <a:t>. </a:t>
            </a:r>
            <a:r>
              <a:rPr lang="ru-RU" sz="1200" dirty="0">
                <a:solidFill>
                  <a:prstClr val="black"/>
                </a:solidFill>
              </a:rPr>
              <a:t>– </a:t>
            </a:r>
            <a:r>
              <a:rPr lang="en-US" sz="1200" dirty="0">
                <a:solidFill>
                  <a:prstClr val="black"/>
                </a:solidFill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</a:rPr>
              <a:t>fipi.ru/itogovoe-sochinenie</a:t>
            </a:r>
            <a:endParaRPr lang="ru-RU" sz="12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 smtClean="0">
                <a:solidFill>
                  <a:prstClr val="black"/>
                </a:solidFill>
              </a:rPr>
              <a:t>Беляева </a:t>
            </a:r>
            <a:r>
              <a:rPr lang="ru-RU" sz="1200" dirty="0">
                <a:solidFill>
                  <a:prstClr val="black"/>
                </a:solidFill>
              </a:rPr>
              <a:t>О.Н., Тыранов Н.Д. Идеальное сочинение. Подготовка к ЕГЭ. Проблема. Позиция. Комментарий. </a:t>
            </a:r>
            <a:r>
              <a:rPr lang="ru-RU" sz="1200" dirty="0" smtClean="0">
                <a:solidFill>
                  <a:prstClr val="black"/>
                </a:solidFill>
              </a:rPr>
              <a:t>– Р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r>
              <a:rPr lang="ru-RU" sz="1200" dirty="0" smtClean="0">
                <a:solidFill>
                  <a:prstClr val="black"/>
                </a:solidFill>
              </a:rPr>
              <a:t>н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r>
              <a:rPr lang="ru-RU" sz="1200" dirty="0" smtClean="0">
                <a:solidFill>
                  <a:prstClr val="black"/>
                </a:solidFill>
              </a:rPr>
              <a:t>Д.: Феникс</a:t>
            </a:r>
            <a:r>
              <a:rPr lang="ru-RU" sz="1200" smtClean="0">
                <a:solidFill>
                  <a:prstClr val="black"/>
                </a:solidFill>
              </a:rPr>
              <a:t>, 2024.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Беляева О.Н., Тыранов Н.Д</a:t>
            </a:r>
            <a:r>
              <a:rPr lang="ru-RU" sz="1200" dirty="0" smtClean="0">
                <a:solidFill>
                  <a:prstClr val="black"/>
                </a:solidFill>
              </a:rPr>
              <a:t>. </a:t>
            </a:r>
            <a:r>
              <a:rPr lang="ru-RU" sz="1200" dirty="0">
                <a:solidFill>
                  <a:prstClr val="black"/>
                </a:solidFill>
              </a:rPr>
              <a:t>Сочинение без ошибок (логика, грамотность, этика). </a:t>
            </a:r>
            <a:r>
              <a:rPr lang="ru-RU" sz="1200" dirty="0" smtClean="0">
                <a:solidFill>
                  <a:prstClr val="black"/>
                </a:solidFill>
              </a:rPr>
              <a:t>– М.: Титул, 2021.</a:t>
            </a:r>
          </a:p>
          <a:p>
            <a:pPr marL="342900" indent="-342900" defTabSz="914400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Беляева О.Н., </a:t>
            </a:r>
            <a:r>
              <a:rPr lang="ru-RU" sz="1200" dirty="0" err="1" smtClean="0">
                <a:solidFill>
                  <a:prstClr val="black"/>
                </a:solidFill>
              </a:rPr>
              <a:t>Кафтаева</a:t>
            </a:r>
            <a:r>
              <a:rPr lang="ru-RU" sz="1200" dirty="0" smtClean="0">
                <a:solidFill>
                  <a:prstClr val="black"/>
                </a:solidFill>
              </a:rPr>
              <a:t> К.А. Итоговое сочинение на 5 из 5.</a:t>
            </a:r>
            <a:r>
              <a:rPr lang="ru-RU" sz="1200" dirty="0">
                <a:solidFill>
                  <a:prstClr val="black"/>
                </a:solidFill>
              </a:rPr>
              <a:t> – </a:t>
            </a:r>
            <a:r>
              <a:rPr lang="ru-RU" sz="1200" dirty="0" smtClean="0">
                <a:solidFill>
                  <a:prstClr val="black"/>
                </a:solidFill>
              </a:rPr>
              <a:t>Электронное пособие ОК ЕГЭ – </a:t>
            </a:r>
            <a:r>
              <a:rPr lang="en-US" sz="1200" dirty="0" smtClean="0">
                <a:solidFill>
                  <a:prstClr val="black"/>
                </a:solidFill>
              </a:rPr>
              <a:t>ok-ege.ru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Беляева О.Н., </a:t>
            </a:r>
            <a:r>
              <a:rPr lang="ru-RU" sz="1200" dirty="0" err="1">
                <a:solidFill>
                  <a:prstClr val="black"/>
                </a:solidFill>
              </a:rPr>
              <a:t>Кафтаева</a:t>
            </a:r>
            <a:r>
              <a:rPr lang="ru-RU" sz="1200" dirty="0">
                <a:solidFill>
                  <a:prstClr val="black"/>
                </a:solidFill>
              </a:rPr>
              <a:t> К.А. </a:t>
            </a:r>
            <a:r>
              <a:rPr lang="ru-RU" sz="1200" dirty="0" smtClean="0">
                <a:solidFill>
                  <a:prstClr val="black"/>
                </a:solidFill>
              </a:rPr>
              <a:t>Анти-</a:t>
            </a:r>
            <a:r>
              <a:rPr lang="ru-RU" sz="1200" dirty="0" err="1" smtClean="0">
                <a:solidFill>
                  <a:prstClr val="black"/>
                </a:solidFill>
              </a:rPr>
              <a:t>гайд</a:t>
            </a:r>
            <a:r>
              <a:rPr lang="ru-RU" sz="1200" dirty="0" smtClean="0">
                <a:solidFill>
                  <a:prstClr val="black"/>
                </a:solidFill>
              </a:rPr>
              <a:t>: как не нужно писать итоговое сочинение.</a:t>
            </a:r>
            <a:r>
              <a:rPr lang="ru-RU" sz="1200" dirty="0">
                <a:solidFill>
                  <a:prstClr val="black"/>
                </a:solidFill>
              </a:rPr>
              <a:t> – Электронное пособие ОК </a:t>
            </a:r>
            <a:r>
              <a:rPr lang="ru-RU" sz="1200" dirty="0" smtClean="0">
                <a:solidFill>
                  <a:prstClr val="black"/>
                </a:solidFill>
              </a:rPr>
              <a:t>ЕГЭ. </a:t>
            </a:r>
            <a:r>
              <a:rPr lang="ru-RU" sz="1200" dirty="0">
                <a:solidFill>
                  <a:prstClr val="black"/>
                </a:solidFill>
              </a:rPr>
              <a:t>– </a:t>
            </a:r>
            <a:r>
              <a:rPr lang="en-US" sz="1200" dirty="0">
                <a:solidFill>
                  <a:prstClr val="black"/>
                </a:solidFill>
              </a:rPr>
              <a:t>ok-ege.ru</a:t>
            </a:r>
            <a:endParaRPr lang="ru-RU" sz="12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</a:rPr>
              <a:t>Беляева О.Н., </a:t>
            </a:r>
            <a:r>
              <a:rPr lang="ru-RU" sz="1200" dirty="0" err="1">
                <a:solidFill>
                  <a:prstClr val="black"/>
                </a:solidFill>
              </a:rPr>
              <a:t>Кафтаева</a:t>
            </a:r>
            <a:r>
              <a:rPr lang="ru-RU" sz="1200" dirty="0">
                <a:solidFill>
                  <a:prstClr val="black"/>
                </a:solidFill>
              </a:rPr>
              <a:t> К.А. </a:t>
            </a:r>
            <a:r>
              <a:rPr lang="ru-RU" sz="1200" dirty="0" smtClean="0">
                <a:solidFill>
                  <a:prstClr val="black"/>
                </a:solidFill>
              </a:rPr>
              <a:t>Темы итогового </a:t>
            </a:r>
            <a:r>
              <a:rPr lang="ru-RU" sz="1200" smtClean="0">
                <a:solidFill>
                  <a:prstClr val="black"/>
                </a:solidFill>
              </a:rPr>
              <a:t>сочинения 2024</a:t>
            </a:r>
            <a:r>
              <a:rPr lang="en-US" sz="1200" smtClean="0">
                <a:solidFill>
                  <a:prstClr val="black"/>
                </a:solidFill>
              </a:rPr>
              <a:t>/</a:t>
            </a:r>
            <a:r>
              <a:rPr lang="ru-RU" sz="1200" smtClean="0">
                <a:solidFill>
                  <a:prstClr val="black"/>
                </a:solidFill>
              </a:rPr>
              <a:t>25.</a:t>
            </a:r>
            <a:r>
              <a:rPr lang="ru-RU" sz="1200" dirty="0">
                <a:solidFill>
                  <a:prstClr val="black"/>
                </a:solidFill>
              </a:rPr>
              <a:t> – Электронное пособие ОК </a:t>
            </a:r>
            <a:r>
              <a:rPr lang="ru-RU" sz="1200" dirty="0" smtClean="0">
                <a:solidFill>
                  <a:prstClr val="black"/>
                </a:solidFill>
              </a:rPr>
              <a:t>ЕГЭ. </a:t>
            </a:r>
            <a:r>
              <a:rPr lang="ru-RU" sz="1200" dirty="0">
                <a:solidFill>
                  <a:prstClr val="black"/>
                </a:solidFill>
              </a:rPr>
              <a:t>– </a:t>
            </a:r>
            <a:r>
              <a:rPr lang="en-US" sz="1200" dirty="0" smtClean="0">
                <a:solidFill>
                  <a:prstClr val="black"/>
                </a:solidFill>
              </a:rPr>
              <a:t>ok-ege.ru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z="1200" dirty="0" smtClean="0">
                <a:solidFill>
                  <a:prstClr val="black"/>
                </a:solidFill>
              </a:rPr>
              <a:t>Беляева О.Н., </a:t>
            </a:r>
            <a:r>
              <a:rPr lang="ru-RU" sz="1200" dirty="0" err="1" smtClean="0">
                <a:solidFill>
                  <a:prstClr val="black"/>
                </a:solidFill>
              </a:rPr>
              <a:t>Тыранов</a:t>
            </a:r>
            <a:r>
              <a:rPr lang="ru-RU" sz="1200" dirty="0" smtClean="0">
                <a:solidFill>
                  <a:prstClr val="black"/>
                </a:solidFill>
              </a:rPr>
              <a:t> Н.Д. Экспресс-курс по итоговому сочинению. – </a:t>
            </a:r>
            <a:r>
              <a:rPr lang="ru-RU" sz="1200" dirty="0" err="1" smtClean="0">
                <a:solidFill>
                  <a:prstClr val="black"/>
                </a:solidFill>
              </a:rPr>
              <a:t>Вебинар</a:t>
            </a:r>
            <a:r>
              <a:rPr lang="ru-RU" sz="1200" dirty="0" smtClean="0">
                <a:solidFill>
                  <a:prstClr val="black"/>
                </a:solidFill>
              </a:rPr>
              <a:t> ОК ЕГЭ. </a:t>
            </a:r>
            <a:r>
              <a:rPr lang="en-US" sz="1200" dirty="0">
                <a:solidFill>
                  <a:prstClr val="black"/>
                </a:solidFill>
              </a:rPr>
              <a:t>https://vk.com/okege</a:t>
            </a:r>
            <a:endParaRPr lang="ru-RU" sz="1200" dirty="0">
              <a:solidFill>
                <a:prstClr val="black"/>
              </a:solidFill>
            </a:endParaRPr>
          </a:p>
          <a:p>
            <a:pPr defTabSz="914400"/>
            <a:endParaRPr lang="ru-RU" sz="1200" dirty="0" smtClean="0">
              <a:solidFill>
                <a:prstClr val="black"/>
              </a:solidFill>
            </a:endParaRPr>
          </a:p>
          <a:p>
            <a:pPr defTabSz="914400"/>
            <a:endParaRPr lang="ru-RU" sz="12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endParaRPr lang="ru-RU" sz="12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endParaRPr lang="ru-RU" sz="1600" dirty="0">
              <a:solidFill>
                <a:prstClr val="black"/>
              </a:solidFill>
            </a:endParaRPr>
          </a:p>
          <a:p>
            <a:pPr defTabSz="914400"/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endParaRPr lang="ru-RU" sz="1600" dirty="0">
              <a:solidFill>
                <a:prstClr val="black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ru-RU" i="1" dirty="0">
              <a:solidFill>
                <a:prstClr val="black"/>
              </a:solidFill>
            </a:endParaRPr>
          </a:p>
          <a:p>
            <a:pPr defTabSz="914400"/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56132" y="4499769"/>
            <a:ext cx="3920480" cy="21439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3681" y="1101022"/>
            <a:ext cx="2300438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1600" dirty="0" smtClean="0">
                <a:solidFill>
                  <a:prstClr val="black"/>
                </a:solidFill>
              </a:rPr>
              <a:t>Для связи:</a:t>
            </a:r>
          </a:p>
          <a:p>
            <a:pPr defTabSz="914400"/>
            <a:endParaRPr lang="ru-RU" sz="1600" dirty="0">
              <a:solidFill>
                <a:prstClr val="black"/>
              </a:solidFill>
            </a:endParaRPr>
          </a:p>
          <a:p>
            <a:pPr defTabSz="914400"/>
            <a:r>
              <a:rPr lang="ru-RU" sz="1600" dirty="0" smtClean="0">
                <a:solidFill>
                  <a:prstClr val="black"/>
                </a:solidFill>
              </a:rPr>
              <a:t>Страничка </a:t>
            </a:r>
            <a:r>
              <a:rPr lang="ru-RU" sz="1600" dirty="0" err="1" smtClean="0">
                <a:solidFill>
                  <a:prstClr val="black"/>
                </a:solidFill>
              </a:rPr>
              <a:t>ВК</a:t>
            </a:r>
            <a:endParaRPr lang="ru-RU" sz="1600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1600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hlinkClick r:id="rId2"/>
              </a:rPr>
              <a:t>vk.com/okege100</a:t>
            </a:r>
            <a:endParaRPr lang="ru-RU" sz="1600" dirty="0" smtClean="0">
              <a:solidFill>
                <a:prstClr val="black"/>
              </a:solidFill>
            </a:endParaRPr>
          </a:p>
          <a:p>
            <a:pPr defTabSz="914400"/>
            <a:endParaRPr lang="ru-RU" sz="1600" dirty="0" smtClean="0">
              <a:solidFill>
                <a:prstClr val="black"/>
              </a:solidFill>
            </a:endParaRPr>
          </a:p>
          <a:p>
            <a:pPr defTabSz="914400"/>
            <a:endParaRPr lang="ru-RU" sz="16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600" dirty="0" smtClean="0">
                <a:solidFill>
                  <a:prstClr val="black"/>
                </a:solidFill>
              </a:rPr>
              <a:t>Группа </a:t>
            </a:r>
            <a:r>
              <a:rPr lang="ru-RU" sz="1600" dirty="0" err="1" smtClean="0">
                <a:solidFill>
                  <a:prstClr val="black"/>
                </a:solidFill>
              </a:rPr>
              <a:t>ВК</a:t>
            </a:r>
            <a:endParaRPr lang="ru-RU" sz="1600" dirty="0">
              <a:solidFill>
                <a:prstClr val="black"/>
              </a:solidFill>
            </a:endParaRPr>
          </a:p>
          <a:p>
            <a:pPr defTabSz="914400"/>
            <a:r>
              <a:rPr lang="en-US" sz="16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vk.com/okege</a:t>
            </a:r>
            <a:endParaRPr lang="ru-RU" sz="1600" dirty="0" smtClean="0">
              <a:solidFill>
                <a:prstClr val="black"/>
              </a:solidFill>
            </a:endParaRPr>
          </a:p>
          <a:p>
            <a:pPr defTabSz="914400"/>
            <a:endParaRPr lang="ru-RU" sz="1600" dirty="0" smtClean="0">
              <a:solidFill>
                <a:prstClr val="black"/>
              </a:solidFill>
            </a:endParaRPr>
          </a:p>
          <a:p>
            <a:pPr defTabSz="914400"/>
            <a:endParaRPr lang="ru-RU" sz="1600" dirty="0">
              <a:solidFill>
                <a:prstClr val="black"/>
              </a:solidFill>
            </a:endParaRPr>
          </a:p>
          <a:p>
            <a:pPr defTabSz="914400"/>
            <a:endParaRPr lang="ru-RU" sz="1600" dirty="0">
              <a:solidFill>
                <a:prstClr val="black"/>
              </a:solidFill>
            </a:endParaRPr>
          </a:p>
          <a:p>
            <a:pPr defTabSz="914400"/>
            <a:endParaRPr lang="ru-RU" sz="1600" dirty="0" smtClean="0">
              <a:solidFill>
                <a:prstClr val="black"/>
              </a:solidFill>
            </a:endParaRPr>
          </a:p>
          <a:p>
            <a:pPr defTabSz="914400"/>
            <a:endParaRPr lang="ru-RU" sz="1600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1302" t="13172" r="19423" b="50605"/>
          <a:stretch/>
        </p:blipFill>
        <p:spPr>
          <a:xfrm>
            <a:off x="3738743" y="971999"/>
            <a:ext cx="5360996" cy="32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60388" y="3488078"/>
            <a:ext cx="3920480" cy="2143900"/>
          </a:xfrm>
        </p:spPr>
        <p:txBody>
          <a:bodyPr>
            <a:normAutofit/>
          </a:bodyPr>
          <a:lstStyle/>
          <a:p>
            <a:r>
              <a:rPr lang="ru-RU" dirty="0" smtClean="0"/>
              <a:t>Сочинение и изложение в формате ОГЭ-2021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" y="1603998"/>
            <a:ext cx="2382999" cy="5795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82" t="19689" r="44227" b="66249"/>
          <a:stretch/>
        </p:blipFill>
        <p:spPr>
          <a:xfrm>
            <a:off x="4214098" y="974039"/>
            <a:ext cx="4896544" cy="1259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443" t="13079" r="60749" b="82619"/>
          <a:stretch/>
        </p:blipFill>
        <p:spPr>
          <a:xfrm>
            <a:off x="5956532" y="2262100"/>
            <a:ext cx="864096" cy="629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r="25514" b="48340"/>
          <a:stretch/>
        </p:blipFill>
        <p:spPr>
          <a:xfrm>
            <a:off x="4795640" y="2227304"/>
            <a:ext cx="1008112" cy="633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849" y="2212001"/>
            <a:ext cx="1070806" cy="730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5744" t="25659" r="72228" b="64362"/>
          <a:stretch/>
        </p:blipFill>
        <p:spPr>
          <a:xfrm>
            <a:off x="7052283" y="2240995"/>
            <a:ext cx="823203" cy="672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4652" t="13025" r="1150" b="5105"/>
          <a:stretch/>
        </p:blipFill>
        <p:spPr>
          <a:xfrm>
            <a:off x="179515" y="846009"/>
            <a:ext cx="8943135" cy="71794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3625" y="5667214"/>
            <a:ext cx="107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0070C0"/>
                </a:solidFill>
              </a:rPr>
              <a:t>ok-ege.ru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20" y="1101024"/>
            <a:ext cx="428995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400"/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rebuchet MS" panose="020B0603020202020204" pitchFamily="34" charset="0"/>
              </a:rPr>
              <a:t>Сборники тестов реальной степени сложности</a:t>
            </a:r>
          </a:p>
          <a:p>
            <a:pPr algn="just" defTabSz="914400"/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rebuchet MS" panose="020B0603020202020204" pitchFamily="34" charset="0"/>
              </a:rPr>
              <a:t>Методические материалы по заданиям 1-26</a:t>
            </a:r>
          </a:p>
          <a:p>
            <a:pPr algn="just" defTabSz="914400"/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rebuchet MS" panose="020B0603020202020204" pitchFamily="34" charset="0"/>
              </a:rPr>
              <a:t>Разборы проверенных работ</a:t>
            </a:r>
          </a:p>
          <a:p>
            <a:pPr algn="just" defTabSz="914400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ebuchet MS" panose="020B0603020202020204" pitchFamily="34" charset="0"/>
              </a:rPr>
              <a:t>Пособия по сочинению ЕГЭ и ИС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Trebuchet MS" panose="020B0603020202020204" pitchFamily="34" charset="0"/>
            </a:endParaRPr>
          </a:p>
          <a:p>
            <a:pPr defTabSz="914400"/>
            <a:endParaRPr lang="ru-RU" sz="16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600" b="1" dirty="0" smtClean="0">
                <a:solidFill>
                  <a:srgbClr val="FF0000"/>
                </a:solidFill>
              </a:rPr>
              <a:t>   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61" y="984293"/>
            <a:ext cx="1395183" cy="25037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44" y="1010588"/>
            <a:ext cx="1388368" cy="25030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421" y="3768770"/>
            <a:ext cx="1364022" cy="23924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96" y="3766688"/>
            <a:ext cx="1271271" cy="22243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72" y="3766688"/>
            <a:ext cx="1262349" cy="22668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40" y="1010585"/>
            <a:ext cx="1397783" cy="247749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788024" y="22507"/>
            <a:ext cx="3239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smtClean="0">
                <a:solidFill>
                  <a:prstClr val="black"/>
                </a:solidFill>
              </a:rPr>
              <a:t>В интернет-магазине </a:t>
            </a:r>
            <a:r>
              <a:rPr lang="en-US">
                <a:solidFill>
                  <a:srgbClr val="0070C0"/>
                </a:solidFill>
              </a:rPr>
              <a:t>ok-ege.ru</a:t>
            </a:r>
            <a:endParaRPr lang="ru-RU">
              <a:solidFill>
                <a:srgbClr val="0070C0"/>
              </a:solidFill>
            </a:endParaRPr>
          </a:p>
          <a:p>
            <a:pPr defTabSz="914400"/>
            <a:r>
              <a:rPr lang="ru-RU" b="1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9"/>
          <p:cNvSpPr txBox="1">
            <a:spLocks noGrp="1"/>
          </p:cNvSpPr>
          <p:nvPr>
            <p:ph type="subTitle" idx="4294967295"/>
          </p:nvPr>
        </p:nvSpPr>
        <p:spPr>
          <a:xfrm>
            <a:off x="0" y="1116609"/>
            <a:ext cx="7913688" cy="5058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00000"/>
                </a:solidFill>
                <a:highlight>
                  <a:srgbClr val="ECC95C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Забирайте подарок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2500" dirty="0">
              <a:solidFill>
                <a:srgbClr val="000000"/>
              </a:solidFill>
              <a:highlight>
                <a:srgbClr val="ECC95C"/>
              </a:highlight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Напишите кодовое </a:t>
            </a:r>
            <a:r>
              <a:rPr lang="ru-RU" sz="2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слово </a:t>
            </a:r>
            <a:r>
              <a:rPr lang="ru-RU" sz="200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ИТОГОВОЕ </a:t>
            </a:r>
            <a:endParaRPr lang="ru-RU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 сообщения </a:t>
            </a:r>
            <a:r>
              <a:rPr lang="ru-RU" sz="2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группы </a:t>
            </a:r>
            <a:r>
              <a:rPr lang="en-US" sz="2000">
                <a:solidFill>
                  <a:schemeClr val="bg1"/>
                </a:solidFill>
                <a:hlinkClick r:id="rId3"/>
              </a:rPr>
              <a:t>https://vk.com/okege</a:t>
            </a:r>
            <a:endParaRPr lang="ru-RU" sz="200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ru-RU" sz="200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выбирайте </a:t>
            </a:r>
            <a:r>
              <a:rPr lang="ru-RU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наше пособие!</a:t>
            </a:r>
            <a:endParaRPr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89"/>
          <p:cNvSpPr txBox="1"/>
          <p:nvPr/>
        </p:nvSpPr>
        <p:spPr>
          <a:xfrm>
            <a:off x="5728050" y="4388314"/>
            <a:ext cx="1463400" cy="193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129728"/>
            <a:ext cx="2991054" cy="28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3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9"/>
          <p:cNvSpPr txBox="1">
            <a:spLocks noGrp="1"/>
          </p:cNvSpPr>
          <p:nvPr>
            <p:ph type="subTitle" idx="4294967295"/>
          </p:nvPr>
        </p:nvSpPr>
        <p:spPr>
          <a:xfrm>
            <a:off x="0" y="1116609"/>
            <a:ext cx="7913688" cy="5058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00000"/>
                </a:solidFill>
                <a:highlight>
                  <a:srgbClr val="ECC95C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Забирайте подарок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2500" dirty="0">
              <a:solidFill>
                <a:srgbClr val="000000"/>
              </a:solidFill>
              <a:highlight>
                <a:srgbClr val="ECC95C"/>
              </a:highlight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 сентябре минус 20%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по кодовому слову ДОЖДЬ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на сайте </a:t>
            </a:r>
            <a:r>
              <a:rPr lang="en-US" sz="2000">
                <a:solidFill>
                  <a:srgbClr val="0070C0"/>
                </a:solidFill>
              </a:rPr>
              <a:t>ok-ege.ru</a:t>
            </a:r>
            <a:endParaRPr lang="ru-RU" sz="200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Успешной работы!</a:t>
            </a:r>
            <a:endParaRPr sz="2000" i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89"/>
          <p:cNvSpPr txBox="1"/>
          <p:nvPr/>
        </p:nvSpPr>
        <p:spPr>
          <a:xfrm>
            <a:off x="5728050" y="4388314"/>
            <a:ext cx="1463400" cy="193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51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F184CC2-74E3-46EB-B9B7-2EBE70C4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46FB-47E4-446E-BE3E-A8D20DED9691}" type="slidenum">
              <a:rPr lang="ru-RU" smtClean="0"/>
              <a:t>42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4B60671-31CB-4FAA-9611-AF08B4154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478" y="3980002"/>
            <a:ext cx="2743200" cy="6286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C0CE59-ECAD-4E4B-B622-05C9D7385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8" y="3973842"/>
            <a:ext cx="2670334" cy="6000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836EA3-53BD-4675-9A2D-282691ABC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0635" y="5031544"/>
            <a:ext cx="2743199" cy="609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AA6BE5A-C07A-460B-AC64-FB08528B1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4478" y="5033796"/>
            <a:ext cx="2743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05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C0BBD6-07BA-4376-8286-A16CDB32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71" y="479145"/>
            <a:ext cx="8163658" cy="4683408"/>
          </a:xfrm>
        </p:spPr>
        <p:txBody>
          <a:bodyPr>
            <a:noAutofit/>
          </a:bodyPr>
          <a:lstStyle/>
          <a:p>
            <a:pPr algn="l"/>
            <a:r>
              <a:rPr lang="ru-RU" sz="6000" dirty="0"/>
              <a:t>Присоединяйтесь </a:t>
            </a:r>
            <a:br>
              <a:rPr lang="ru-RU" sz="6000" dirty="0"/>
            </a:br>
            <a:r>
              <a:rPr lang="ru-RU" sz="6000" dirty="0"/>
              <a:t>к «Первому сентября»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2924A87-45AA-4CE6-938E-58A2C2C92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171" y="7623984"/>
            <a:ext cx="1752476" cy="3938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E1FD353-0E82-4A05-B925-DDC0C33BC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5761" y="7620088"/>
            <a:ext cx="1752476" cy="4016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C51255-C293-4415-806F-58242C04D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1354" y="7620087"/>
            <a:ext cx="1752476" cy="389439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0B515311-9A31-401C-BC47-E104AF1E0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2" y="5613702"/>
            <a:ext cx="1752473" cy="1752473"/>
          </a:xfr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DEEC783-914A-4644-BD2F-CE92EC39C4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63" y="5613702"/>
            <a:ext cx="1752475" cy="17524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8CEF3EE-2AEE-4E1A-A205-123BD5A7FC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58" y="5613702"/>
            <a:ext cx="1752473" cy="17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283" y="149197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Уже с 2022 года темы итоговых сочинений не делятся по тематическим направлениям.</a:t>
            </a:r>
          </a:p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endParaRPr lang="ru-RU" b="1" dirty="0">
              <a:solidFill>
                <a:prstClr val="black"/>
              </a:solidFill>
            </a:endParaRPr>
          </a:p>
          <a:p>
            <a:pPr defTabSz="914400"/>
            <a:r>
              <a:rPr lang="ru-RU" b="1" u="sng" dirty="0" smtClean="0">
                <a:solidFill>
                  <a:prstClr val="black"/>
                </a:solidFill>
              </a:rPr>
              <a:t>Условно</a:t>
            </a:r>
            <a:r>
              <a:rPr lang="ru-RU" b="1" dirty="0" smtClean="0">
                <a:solidFill>
                  <a:prstClr val="black"/>
                </a:solidFill>
              </a:rPr>
              <a:t> темы делятся на тематические разделы:</a:t>
            </a: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                                    Раздел </a:t>
            </a:r>
            <a:r>
              <a:rPr lang="ru-RU" dirty="0">
                <a:solidFill>
                  <a:prstClr val="black"/>
                </a:solidFill>
              </a:rPr>
              <a:t>1. Духовно-нравственные ориентиры в жизни </a:t>
            </a:r>
            <a:r>
              <a:rPr lang="ru-RU" dirty="0" smtClean="0">
                <a:solidFill>
                  <a:prstClr val="black"/>
                </a:solidFill>
              </a:rPr>
              <a:t>человека. </a:t>
            </a: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                                    Раздел </a:t>
            </a:r>
            <a:r>
              <a:rPr lang="ru-RU" dirty="0">
                <a:solidFill>
                  <a:prstClr val="black"/>
                </a:solidFill>
              </a:rPr>
              <a:t>2. Семья, общество, Отечество в жизни </a:t>
            </a:r>
            <a:r>
              <a:rPr lang="ru-RU" dirty="0" smtClean="0">
                <a:solidFill>
                  <a:prstClr val="black"/>
                </a:solidFill>
              </a:rPr>
              <a:t>человека.</a:t>
            </a: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                                    Раздел </a:t>
            </a:r>
            <a:r>
              <a:rPr lang="ru-RU" dirty="0">
                <a:solidFill>
                  <a:prstClr val="black"/>
                </a:solidFill>
              </a:rPr>
              <a:t>3. Природа и культура в жизни </a:t>
            </a:r>
            <a:r>
              <a:rPr lang="ru-RU" dirty="0" smtClean="0">
                <a:solidFill>
                  <a:prstClr val="black"/>
                </a:solidFill>
              </a:rPr>
              <a:t>человека.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2209" y="183875"/>
            <a:ext cx="297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Что изменилось в 2025 году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999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b="1" smtClean="0">
                <a:solidFill>
                  <a:prstClr val="black"/>
                </a:solidFill>
              </a:rPr>
              <a:t>Примеры новых формулировок литературных тем для итогового сочинения </a:t>
            </a:r>
            <a:endParaRPr lang="ru-RU" smtClean="0">
              <a:solidFill>
                <a:prstClr val="black"/>
              </a:solidFill>
            </a:endParaRPr>
          </a:p>
          <a:p>
            <a:pPr defTabSz="914400"/>
            <a:endParaRPr lang="ru-RU" smtClean="0">
              <a:solidFill>
                <a:prstClr val="black"/>
              </a:solidFill>
            </a:endParaRP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Темы</a:t>
            </a:r>
            <a:r>
              <a:rPr lang="ru-RU">
                <a:solidFill>
                  <a:prstClr val="black"/>
                </a:solidFill>
              </a:rPr>
              <a:t>, близкие литературным темам, изначально присутствуют в разных разделах закрытого банка тем итогового сочинения. </a:t>
            </a:r>
            <a:endParaRPr lang="ru-RU" smtClean="0">
              <a:solidFill>
                <a:prstClr val="black"/>
              </a:solidFill>
            </a:endParaRP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1.1</a:t>
            </a:r>
            <a:r>
              <a:rPr lang="ru-RU">
                <a:solidFill>
                  <a:prstClr val="black"/>
                </a:solidFill>
              </a:rPr>
              <a:t>. Внутренний мир человека и его личностные </a:t>
            </a:r>
            <a:r>
              <a:rPr lang="ru-RU" smtClean="0">
                <a:solidFill>
                  <a:prstClr val="black"/>
                </a:solidFill>
              </a:rPr>
              <a:t>качества: 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Близки </a:t>
            </a:r>
            <a:r>
              <a:rPr lang="ru-RU">
                <a:solidFill>
                  <a:prstClr val="black"/>
                </a:solidFill>
              </a:rPr>
              <a:t>ли Вам представления автора романа «Война и мир» о подлинной красоте человека? </a:t>
            </a:r>
            <a:endParaRPr lang="ru-RU" smtClean="0">
              <a:solidFill>
                <a:prstClr val="black"/>
              </a:solidFill>
            </a:endParaRP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3.3</a:t>
            </a:r>
            <a:r>
              <a:rPr lang="ru-RU">
                <a:solidFill>
                  <a:prstClr val="black"/>
                </a:solidFill>
              </a:rPr>
              <a:t>. «Искусство и человек</a:t>
            </a:r>
            <a:r>
              <a:rPr lang="ru-RU" smtClean="0">
                <a:solidFill>
                  <a:prstClr val="black"/>
                </a:solidFill>
              </a:rPr>
              <a:t>»: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Самое </a:t>
            </a:r>
            <a:r>
              <a:rPr lang="ru-RU">
                <a:solidFill>
                  <a:prstClr val="black"/>
                </a:solidFill>
              </a:rPr>
              <a:t>яркое впечатление в Вашем читательском опыте. </a:t>
            </a:r>
            <a:endParaRPr lang="ru-RU" smtClean="0">
              <a:solidFill>
                <a:prstClr val="black"/>
              </a:solidFill>
            </a:endParaRP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3.4</a:t>
            </a:r>
            <a:r>
              <a:rPr lang="ru-RU">
                <a:solidFill>
                  <a:prstClr val="black"/>
                </a:solidFill>
              </a:rPr>
              <a:t>. «Язык и языковая личность</a:t>
            </a:r>
            <a:r>
              <a:rPr lang="ru-RU" smtClean="0">
                <a:solidFill>
                  <a:prstClr val="black"/>
                </a:solidFill>
              </a:rPr>
              <a:t>»: </a:t>
            </a:r>
            <a:r>
              <a:rPr lang="ru-RU">
                <a:solidFill>
                  <a:prstClr val="black"/>
                </a:solidFill>
              </a:rPr>
              <a:t>Речь кого из известных Вам людей или литературных героев Вы бы назвали образцовой?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505"/>
            <a:ext cx="297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Что изменилось </a:t>
            </a:r>
            <a:r>
              <a:rPr lang="ru-RU" b="1" smtClean="0">
                <a:solidFill>
                  <a:prstClr val="black"/>
                </a:solidFill>
              </a:rPr>
              <a:t>в 2025 </a:t>
            </a:r>
            <a:r>
              <a:rPr lang="ru-RU" b="1" dirty="0" smtClean="0">
                <a:solidFill>
                  <a:prstClr val="black"/>
                </a:solidFill>
              </a:rPr>
              <a:t>году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999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b="1">
                <a:solidFill>
                  <a:prstClr val="black"/>
                </a:solidFill>
              </a:rPr>
              <a:t>Примеры новых формулировок литературных </a:t>
            </a:r>
            <a:r>
              <a:rPr lang="ru-RU" b="1" smtClean="0">
                <a:solidFill>
                  <a:prstClr val="black"/>
                </a:solidFill>
              </a:rPr>
              <a:t>тем </a:t>
            </a:r>
          </a:p>
          <a:p>
            <a:pPr defTabSz="914400"/>
            <a:endParaRPr lang="ru-RU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mtClean="0">
                <a:solidFill>
                  <a:prstClr val="black"/>
                </a:solidFill>
              </a:rPr>
              <a:t>Жизненный </a:t>
            </a:r>
            <a:r>
              <a:rPr lang="ru-RU">
                <a:solidFill>
                  <a:prstClr val="black"/>
                </a:solidFill>
              </a:rPr>
              <a:t>опыт кого из литературных героев может быть иллюстрацией к мысли А.С. Пушкина: «Бегут, меняясь, наши лета, меняя всё, меняя нас»? </a:t>
            </a:r>
          </a:p>
          <a:p>
            <a:pPr marL="342900" indent="-342900" defTabSz="914400">
              <a:buFontTx/>
              <a:buAutoNum type="arabicPeriod"/>
            </a:pPr>
            <a:r>
              <a:rPr lang="ru-RU" smtClean="0">
                <a:solidFill>
                  <a:prstClr val="black"/>
                </a:solidFill>
              </a:rPr>
              <a:t>И.А</a:t>
            </a:r>
            <a:r>
              <a:rPr lang="ru-RU">
                <a:solidFill>
                  <a:prstClr val="black"/>
                </a:solidFill>
              </a:rPr>
              <a:t>. Бунин писал: «Если человек не потерял способности ждать счастья — он счастлив». Кого из литературных персонажей можно назвать счастливым по этой формуле писателя? </a:t>
            </a:r>
            <a:endParaRPr lang="ru-RU" smtClean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mtClean="0">
                <a:solidFill>
                  <a:prstClr val="black"/>
                </a:solidFill>
              </a:rPr>
              <a:t>О </a:t>
            </a:r>
            <a:r>
              <a:rPr lang="ru-RU">
                <a:solidFill>
                  <a:prstClr val="black"/>
                </a:solidFill>
              </a:rPr>
              <a:t>каком из героев русской литературы можно сказать словами М.Ю. Лермонтова: «Тот самый человек пустой, кто весь наполнен сам собой»?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505"/>
            <a:ext cx="297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Что изменилось </a:t>
            </a:r>
            <a:r>
              <a:rPr lang="ru-RU" b="1" smtClean="0">
                <a:solidFill>
                  <a:prstClr val="black"/>
                </a:solidFill>
              </a:rPr>
              <a:t>в 2025 </a:t>
            </a:r>
            <a:r>
              <a:rPr lang="ru-RU" b="1" dirty="0" smtClean="0">
                <a:solidFill>
                  <a:prstClr val="black"/>
                </a:solidFill>
              </a:rPr>
              <a:t>году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999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b="1">
                <a:solidFill>
                  <a:prstClr val="black"/>
                </a:solidFill>
              </a:rPr>
              <a:t>Примеры </a:t>
            </a:r>
            <a:r>
              <a:rPr lang="ru-RU" b="1" smtClean="0">
                <a:solidFill>
                  <a:prstClr val="black"/>
                </a:solidFill>
              </a:rPr>
              <a:t>формулировок </a:t>
            </a:r>
            <a:r>
              <a:rPr lang="ru-RU" b="1">
                <a:solidFill>
                  <a:prstClr val="black"/>
                </a:solidFill>
              </a:rPr>
              <a:t>литературных </a:t>
            </a:r>
            <a:r>
              <a:rPr lang="ru-RU" b="1" smtClean="0">
                <a:solidFill>
                  <a:prstClr val="black"/>
                </a:solidFill>
              </a:rPr>
              <a:t>тем из банка ФИПИ</a:t>
            </a:r>
          </a:p>
          <a:p>
            <a:pPr defTabSz="914400"/>
            <a:endParaRPr lang="ru-RU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mtClean="0">
                <a:solidFill>
                  <a:prstClr val="black"/>
                </a:solidFill>
              </a:rPr>
              <a:t>Жизненный </a:t>
            </a:r>
            <a:r>
              <a:rPr lang="ru-RU">
                <a:solidFill>
                  <a:prstClr val="black"/>
                </a:solidFill>
              </a:rPr>
              <a:t>опыт кого из литературных героев может быть иллюстрацией к мысли А.С. Пушкина: «Бегут, меняясь, наши лета, меняя всё, меняя нас»? </a:t>
            </a:r>
          </a:p>
          <a:p>
            <a:pPr marL="342900" indent="-342900" defTabSz="914400">
              <a:buFontTx/>
              <a:buAutoNum type="arabicPeriod"/>
            </a:pPr>
            <a:r>
              <a:rPr lang="ru-RU" smtClean="0">
                <a:solidFill>
                  <a:prstClr val="black"/>
                </a:solidFill>
              </a:rPr>
              <a:t>И.А</a:t>
            </a:r>
            <a:r>
              <a:rPr lang="ru-RU">
                <a:solidFill>
                  <a:prstClr val="black"/>
                </a:solidFill>
              </a:rPr>
              <a:t>. Бунин писал: «Если человек не потерял способности ждать счастья — он счастлив». Кого из литературных персонажей можно назвать счастливым по этой формуле писателя? </a:t>
            </a:r>
            <a:endParaRPr lang="ru-RU" smtClean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</a:pPr>
            <a:r>
              <a:rPr lang="ru-RU" smtClean="0">
                <a:solidFill>
                  <a:prstClr val="black"/>
                </a:solidFill>
              </a:rPr>
              <a:t>О </a:t>
            </a:r>
            <a:r>
              <a:rPr lang="ru-RU">
                <a:solidFill>
                  <a:prstClr val="black"/>
                </a:solidFill>
              </a:rPr>
              <a:t>каком из героев русской литературы можно сказать словами М.Ю. Лермонтова: «Тот самый человек пустой, кто весь наполнен сам собой»?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505"/>
            <a:ext cx="297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Что изменилось </a:t>
            </a:r>
            <a:r>
              <a:rPr lang="ru-RU" b="1" smtClean="0">
                <a:solidFill>
                  <a:prstClr val="black"/>
                </a:solidFill>
              </a:rPr>
              <a:t>в 2025 </a:t>
            </a:r>
            <a:r>
              <a:rPr lang="ru-RU" b="1" dirty="0" smtClean="0">
                <a:solidFill>
                  <a:prstClr val="black"/>
                </a:solidFill>
              </a:rPr>
              <a:t>году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418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i="1" dirty="0" smtClean="0">
              <a:solidFill>
                <a:prstClr val="black"/>
              </a:solidFill>
              <a:hlinkClick r:id="rId2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3" y="1386540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2002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b="1" dirty="0" smtClean="0">
              <a:solidFill>
                <a:prstClr val="black"/>
              </a:solidFill>
            </a:endParaRPr>
          </a:p>
          <a:p>
            <a:pPr defTabSz="914400"/>
            <a:r>
              <a:rPr lang="ru-RU" b="1">
                <a:solidFill>
                  <a:prstClr val="black"/>
                </a:solidFill>
              </a:rPr>
              <a:t>Примеры </a:t>
            </a:r>
            <a:r>
              <a:rPr lang="ru-RU" b="1" smtClean="0">
                <a:solidFill>
                  <a:prstClr val="black"/>
                </a:solidFill>
              </a:rPr>
              <a:t>формулировок </a:t>
            </a:r>
            <a:r>
              <a:rPr lang="ru-RU" b="1">
                <a:solidFill>
                  <a:prstClr val="black"/>
                </a:solidFill>
              </a:rPr>
              <a:t>литературных </a:t>
            </a:r>
            <a:r>
              <a:rPr lang="ru-RU" b="1" smtClean="0">
                <a:solidFill>
                  <a:prstClr val="black"/>
                </a:solidFill>
              </a:rPr>
              <a:t>тем из банка ФИПИ</a:t>
            </a:r>
          </a:p>
          <a:p>
            <a:pPr defTabSz="914400"/>
            <a:endParaRPr lang="ru-RU">
              <a:solidFill>
                <a:prstClr val="black"/>
              </a:solidFill>
            </a:endParaRPr>
          </a:p>
          <a:p>
            <a:pPr defTabSz="914400"/>
            <a:r>
              <a:rPr lang="ru-RU" b="1">
                <a:solidFill>
                  <a:prstClr val="black"/>
                </a:solidFill>
              </a:rPr>
              <a:t>Как Вы понимаете высказывание </a:t>
            </a:r>
            <a:r>
              <a:rPr lang="ru-RU">
                <a:solidFill>
                  <a:prstClr val="black"/>
                </a:solidFill>
              </a:rPr>
              <a:t>Л.Н. Толстого: «Произведение </a:t>
            </a:r>
            <a:r>
              <a:rPr lang="ru-RU" smtClean="0">
                <a:solidFill>
                  <a:prstClr val="black"/>
                </a:solidFill>
              </a:rPr>
              <a:t>искусства хорошо </a:t>
            </a:r>
            <a:r>
              <a:rPr lang="ru-RU">
                <a:solidFill>
                  <a:prstClr val="black"/>
                </a:solidFill>
              </a:rPr>
              <a:t>или дурно от того, насколько от души говорит художник»?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Как </a:t>
            </a:r>
            <a:r>
              <a:rPr lang="ru-RU">
                <a:solidFill>
                  <a:prstClr val="black"/>
                </a:solidFill>
              </a:rPr>
              <a:t>Вы понимаете высказывание Ф.М. Достоевского: «В том-то и </a:t>
            </a:r>
            <a:r>
              <a:rPr lang="ru-RU" smtClean="0">
                <a:solidFill>
                  <a:prstClr val="black"/>
                </a:solidFill>
              </a:rPr>
              <a:t>признак настоящего </a:t>
            </a:r>
            <a:r>
              <a:rPr lang="ru-RU">
                <a:solidFill>
                  <a:prstClr val="black"/>
                </a:solidFill>
              </a:rPr>
              <a:t>искусства, что оно всегда современно, насущно, полезно»?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Как </a:t>
            </a:r>
            <a:r>
              <a:rPr lang="ru-RU">
                <a:solidFill>
                  <a:prstClr val="black"/>
                </a:solidFill>
              </a:rPr>
              <a:t>Вы понимаете призыв Н.А. Некрасова: «Служа искусству, для </a:t>
            </a:r>
            <a:r>
              <a:rPr lang="ru-RU" smtClean="0">
                <a:solidFill>
                  <a:prstClr val="black"/>
                </a:solidFill>
              </a:rPr>
              <a:t>блага ближнего </a:t>
            </a:r>
            <a:r>
              <a:rPr lang="ru-RU">
                <a:solidFill>
                  <a:prstClr val="black"/>
                </a:solidFill>
              </a:rPr>
              <a:t>живи»?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Как </a:t>
            </a:r>
            <a:r>
              <a:rPr lang="ru-RU">
                <a:solidFill>
                  <a:prstClr val="black"/>
                </a:solidFill>
              </a:rPr>
              <a:t>Вы понимаете слова Б.Л. Пастернака: «Цель творчества – самоотдача, </a:t>
            </a:r>
            <a:r>
              <a:rPr lang="ru-RU" smtClean="0">
                <a:solidFill>
                  <a:prstClr val="black"/>
                </a:solidFill>
              </a:rPr>
              <a:t>а не </a:t>
            </a:r>
            <a:r>
              <a:rPr lang="ru-RU">
                <a:solidFill>
                  <a:prstClr val="black"/>
                </a:solidFill>
              </a:rPr>
              <a:t>шумиха, не успех»?</a:t>
            </a:r>
          </a:p>
          <a:p>
            <a:pPr defTabSz="914400"/>
            <a:r>
              <a:rPr lang="ru-RU" smtClean="0">
                <a:solidFill>
                  <a:prstClr val="black"/>
                </a:solidFill>
              </a:rPr>
              <a:t>Как </a:t>
            </a:r>
            <a:r>
              <a:rPr lang="ru-RU">
                <a:solidFill>
                  <a:prstClr val="black"/>
                </a:solidFill>
              </a:rPr>
              <a:t>Вы понимаете утверждение Л.Н. Толстого: «Искусство – одно из </a:t>
            </a:r>
            <a:r>
              <a:rPr lang="ru-RU" smtClean="0">
                <a:solidFill>
                  <a:prstClr val="black"/>
                </a:solidFill>
              </a:rPr>
              <a:t>средств различения </a:t>
            </a:r>
            <a:r>
              <a:rPr lang="ru-RU">
                <a:solidFill>
                  <a:prstClr val="black"/>
                </a:solidFill>
              </a:rPr>
              <a:t>доброго от злого»?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505"/>
            <a:ext cx="297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Что изменилось </a:t>
            </a:r>
            <a:r>
              <a:rPr lang="ru-RU" b="1" smtClean="0">
                <a:solidFill>
                  <a:prstClr val="black"/>
                </a:solidFill>
              </a:rPr>
              <a:t>в 2025 </a:t>
            </a:r>
            <a:r>
              <a:rPr lang="ru-RU" b="1" dirty="0" smtClean="0">
                <a:solidFill>
                  <a:prstClr val="black"/>
                </a:solidFill>
              </a:rPr>
              <a:t>году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C55A11"/>
      </a:accent3>
      <a:accent4>
        <a:srgbClr val="AACFF8"/>
      </a:accent4>
      <a:accent5>
        <a:srgbClr val="9CC3E5"/>
      </a:accent5>
      <a:accent6>
        <a:srgbClr val="323F4F"/>
      </a:accent6>
      <a:hlink>
        <a:srgbClr val="2F5496"/>
      </a:hlink>
      <a:folHlink>
        <a:srgbClr val="6F3B55"/>
      </a:folHlink>
    </a:clrScheme>
    <a:fontScheme name="Другая 6">
      <a:majorFont>
        <a:latin typeface="Verdana"/>
        <a:ea typeface=""/>
        <a:cs typeface=""/>
      </a:majorFont>
      <a:minorFont>
        <a:latin typeface="Segoe U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2039</TotalTime>
  <Words>2826</Words>
  <Application>Microsoft Office PowerPoint</Application>
  <PresentationFormat>Произвольный</PresentationFormat>
  <Paragraphs>435</Paragraphs>
  <Slides>43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 И ЕГЭ </vt:lpstr>
      <vt:lpstr>Как организовать подготовку к итоговому сочинению?</vt:lpstr>
      <vt:lpstr>Вариант «инструктаж»</vt:lpstr>
      <vt:lpstr>Вариант «инструктаж»</vt:lpstr>
      <vt:lpstr>Вариант «погружение»: время на уроках и домашняя работа</vt:lpstr>
      <vt:lpstr>Вариант «уверенное плавание»: работа на уроках и домашние задания</vt:lpstr>
      <vt:lpstr>УЧИМ ЧИТАТЬ, как на ЕГЭ</vt:lpstr>
      <vt:lpstr>УЧИМ ПИСАТЬ, как на ЕГЭ</vt:lpstr>
      <vt:lpstr>КАК ВЫБРАТЬ КНИГУ?</vt:lpstr>
      <vt:lpstr>КАК ВЫБРАТЬ КНИГУ?</vt:lpstr>
      <vt:lpstr>КАК ВЫБРАТЬ КНИГУ?</vt:lpstr>
      <vt:lpstr>КАК ВЫБРАТЬ КНИГУ?</vt:lpstr>
      <vt:lpstr>НАПРИМЕР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Присоединяйтесь  к «Первому сентября»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 Kim</dc:creator>
  <cp:lastModifiedBy>Дмитрос Чернаков</cp:lastModifiedBy>
  <cp:revision>103</cp:revision>
  <dcterms:created xsi:type="dcterms:W3CDTF">2025-07-22T17:16:25Z</dcterms:created>
  <dcterms:modified xsi:type="dcterms:W3CDTF">2025-09-25T09:34:54Z</dcterms:modified>
</cp:coreProperties>
</file>