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70"/>
  </p:notesMasterIdLst>
  <p:sldIdLst>
    <p:sldId id="262" r:id="rId2"/>
    <p:sldId id="263" r:id="rId3"/>
    <p:sldId id="267" r:id="rId4"/>
    <p:sldId id="299" r:id="rId5"/>
    <p:sldId id="300" r:id="rId6"/>
    <p:sldId id="301" r:id="rId7"/>
    <p:sldId id="302" r:id="rId8"/>
    <p:sldId id="388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5" r:id="rId17"/>
    <p:sldId id="314" r:id="rId18"/>
    <p:sldId id="313" r:id="rId19"/>
    <p:sldId id="319" r:id="rId20"/>
    <p:sldId id="318" r:id="rId21"/>
    <p:sldId id="317" r:id="rId22"/>
    <p:sldId id="316" r:id="rId23"/>
    <p:sldId id="326" r:id="rId24"/>
    <p:sldId id="327" r:id="rId25"/>
    <p:sldId id="328" r:id="rId26"/>
    <p:sldId id="331" r:id="rId27"/>
    <p:sldId id="329" r:id="rId28"/>
    <p:sldId id="322" r:id="rId29"/>
    <p:sldId id="332" r:id="rId30"/>
    <p:sldId id="341" r:id="rId31"/>
    <p:sldId id="334" r:id="rId32"/>
    <p:sldId id="336" r:id="rId33"/>
    <p:sldId id="337" r:id="rId34"/>
    <p:sldId id="342" r:id="rId35"/>
    <p:sldId id="338" r:id="rId36"/>
    <p:sldId id="339" r:id="rId37"/>
    <p:sldId id="340" r:id="rId38"/>
    <p:sldId id="345" r:id="rId39"/>
    <p:sldId id="349" r:id="rId40"/>
    <p:sldId id="350" r:id="rId41"/>
    <p:sldId id="351" r:id="rId42"/>
    <p:sldId id="346" r:id="rId43"/>
    <p:sldId id="358" r:id="rId44"/>
    <p:sldId id="362" r:id="rId45"/>
    <p:sldId id="360" r:id="rId46"/>
    <p:sldId id="363" r:id="rId47"/>
    <p:sldId id="359" r:id="rId48"/>
    <p:sldId id="364" r:id="rId49"/>
    <p:sldId id="365" r:id="rId50"/>
    <p:sldId id="366" r:id="rId51"/>
    <p:sldId id="367" r:id="rId52"/>
    <p:sldId id="368" r:id="rId53"/>
    <p:sldId id="371" r:id="rId54"/>
    <p:sldId id="370" r:id="rId55"/>
    <p:sldId id="369" r:id="rId56"/>
    <p:sldId id="374" r:id="rId57"/>
    <p:sldId id="373" r:id="rId58"/>
    <p:sldId id="377" r:id="rId59"/>
    <p:sldId id="353" r:id="rId60"/>
    <p:sldId id="354" r:id="rId61"/>
    <p:sldId id="347" r:id="rId62"/>
    <p:sldId id="387" r:id="rId63"/>
    <p:sldId id="378" r:id="rId64"/>
    <p:sldId id="380" r:id="rId65"/>
    <p:sldId id="381" r:id="rId66"/>
    <p:sldId id="382" r:id="rId67"/>
    <p:sldId id="385" r:id="rId68"/>
    <p:sldId id="386" r:id="rId6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62"/>
            <p14:sldId id="263"/>
            <p14:sldId id="267"/>
            <p14:sldId id="299"/>
            <p14:sldId id="300"/>
            <p14:sldId id="301"/>
            <p14:sldId id="302"/>
            <p14:sldId id="388"/>
            <p14:sldId id="304"/>
            <p14:sldId id="305"/>
            <p14:sldId id="306"/>
            <p14:sldId id="307"/>
            <p14:sldId id="308"/>
            <p14:sldId id="309"/>
            <p14:sldId id="310"/>
            <p14:sldId id="315"/>
            <p14:sldId id="314"/>
            <p14:sldId id="313"/>
            <p14:sldId id="319"/>
            <p14:sldId id="318"/>
            <p14:sldId id="317"/>
            <p14:sldId id="316"/>
            <p14:sldId id="326"/>
            <p14:sldId id="327"/>
            <p14:sldId id="328"/>
            <p14:sldId id="331"/>
            <p14:sldId id="329"/>
            <p14:sldId id="322"/>
            <p14:sldId id="332"/>
            <p14:sldId id="341"/>
            <p14:sldId id="334"/>
            <p14:sldId id="336"/>
            <p14:sldId id="337"/>
            <p14:sldId id="342"/>
            <p14:sldId id="338"/>
            <p14:sldId id="339"/>
            <p14:sldId id="340"/>
            <p14:sldId id="345"/>
            <p14:sldId id="349"/>
            <p14:sldId id="350"/>
            <p14:sldId id="351"/>
            <p14:sldId id="346"/>
            <p14:sldId id="358"/>
            <p14:sldId id="362"/>
            <p14:sldId id="360"/>
            <p14:sldId id="363"/>
            <p14:sldId id="359"/>
            <p14:sldId id="364"/>
            <p14:sldId id="365"/>
            <p14:sldId id="366"/>
            <p14:sldId id="367"/>
            <p14:sldId id="368"/>
            <p14:sldId id="371"/>
            <p14:sldId id="370"/>
            <p14:sldId id="369"/>
            <p14:sldId id="374"/>
            <p14:sldId id="373"/>
            <p14:sldId id="377"/>
            <p14:sldId id="353"/>
            <p14:sldId id="354"/>
            <p14:sldId id="347"/>
            <p14:sldId id="387"/>
            <p14:sldId id="378"/>
            <p14:sldId id="380"/>
            <p14:sldId id="381"/>
            <p14:sldId id="382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 varScale="1">
        <p:scale>
          <a:sx n="50" d="100"/>
          <a:sy n="50" d="100"/>
        </p:scale>
        <p:origin x="1743" y="39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7585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Методика подготовки к итоговой аттестации в 2025-2026 учебном году.</a:t>
            </a:r>
          </a:p>
        </p:txBody>
      </p:sp>
      <p:pic>
        <p:nvPicPr>
          <p:cNvPr id="4" name="Picture 2" descr="https://yastatic.net/naydex/yandex-search/R1HCD5813/af68acgi0IIn/cIseR4vQbiqWBB1fRvQztZiMydipkLtQXNAEepoFzU9x7B7r9FUtXoisvyc651CKnizVaf37Spv1IAkZowW2JySv2nOqpasuh8CJnzZkckEpWEnc2FWb4S1lgdvKgC2PJLpoLKZ3Ozlu-wgwyCOFC_89lv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43608"/>
            <a:ext cx="2891110" cy="21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yandex-images.clstorage.net/Yd4D7t232/0f28f0sU8dA3/IkqIisDqpuzlLOm-468vo4U-08XXeceicobEzDpDS4vHmaXcuD6VWW88BIBUxfLW2bgBIDhcPUlTeU8qpRGEYiNuTC7RjyPY5JmpPtP_DnZRD8IAdzwWBldGRYzv1o6r0Royqy-YMrp4viZ3kFXzEp3-YpQceVv7Bn6szMMz8Ddxu_mZV6jUX7HsS15Bv-9ll05QEbc9dDGUJ-RYbHFLzYJI4mvcyQCbGDz3RmBG19DOHyBAryg6OXcNTdxg4qA3QFhrmzRqxp-Rn5guYX5sdea9wJBWb5ZCVAYUWU5zSx4xiqI5zIrymGteB8XhJOWxH-0RIUxoKthELG5_MqDSBYNZqznGOfY-Uz27DKLubLYlDcIyV98moKcmB8lvsyjeAYlg286ZkCo6DEeUIJT2cs4OkgFPqDnrZc7dv4LhQbdTyMl61Htm7HO--7zTHSx3Fq_jAYdut-Jl9ZSrnZAZPXF7Q6o-mEHbCU9XpNK3dqGejRPy_9l6KmdcnuzwcNA0UIoLKYYbFp-QT-j80Z2NNgU_IMNEzrYyZibkuU3iGvxiWwKrn-hgaTivFYbxJaSg3C6wcA3qu0l1Tu99oZBBpAJZyvk3iOWuwe9pfuFeLwdH_yAgBt5H4vdEtkuP8TqNs8sD6l6ps0hqXTZFkSaWkL6dcXMduWh55n0M3LBRgSUhuQqLJxrUfxDse1-Q3B5lJ12wQcc8BrBFl9Ub71PoLMAbQ4suyeFpGIxkZiHVJvC97wJw_wqJ67S-X46BgoBVwlroCpSIRh6ynctM0f3-1TVssnOGvGSzF5ZU693gK93C-REoLRnSOXh9JbQjR0ZRPT8j0rwqKBv0PB2vUjKA97KYC1iHeBWf8z1bXpKMXGRHbCEQps03gvUnlHuOI2od0lpB2ly5gghJHcb0MZanIx5_4fO9ecoKRGzN3rBRUzWSCxnZ1WqELeOOes5R3943V3xwkgZvpJBV5te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4168"/>
            <a:ext cx="3009602" cy="21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58" y="1187624"/>
            <a:ext cx="3315988" cy="1865243"/>
          </a:xfrm>
          <a:prstGeom prst="rect">
            <a:avLst/>
          </a:prstGeom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78" y="6102796"/>
            <a:ext cx="2759472" cy="20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Критерии оценивания сочинения-рассуждения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63070"/>
              </p:ext>
            </p:extLst>
          </p:nvPr>
        </p:nvGraphicFramePr>
        <p:xfrm>
          <a:off x="457200" y="1331639"/>
          <a:ext cx="8075241" cy="78260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050">
                  <a:extLst>
                    <a:ext uri="{9D8B030D-6E8A-4147-A177-3AD203B41FA5}">
                      <a16:colId xmlns="" xmlns:a16="http://schemas.microsoft.com/office/drawing/2014/main" val="454216414"/>
                    </a:ext>
                  </a:extLst>
                </a:gridCol>
                <a:gridCol w="6630154">
                  <a:extLst>
                    <a:ext uri="{9D8B030D-6E8A-4147-A177-3AD203B41FA5}">
                      <a16:colId xmlns="" xmlns:a16="http://schemas.microsoft.com/office/drawing/2014/main" val="2213245689"/>
                    </a:ext>
                  </a:extLst>
                </a:gridCol>
                <a:gridCol w="485037">
                  <a:extLst>
                    <a:ext uri="{9D8B030D-6E8A-4147-A177-3AD203B41FA5}">
                      <a16:colId xmlns="" xmlns:a16="http://schemas.microsoft.com/office/drawing/2014/main" val="3508653427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СК3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Логичность речи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2671782349"/>
                  </a:ext>
                </a:extLst>
              </a:tr>
              <a:tr h="62895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 ошибки отсутствуют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138053721"/>
                  </a:ext>
                </a:extLst>
              </a:tr>
              <a:tr h="628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одна-две логические ошибки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137201224"/>
                  </a:ext>
                </a:extLst>
              </a:tr>
              <a:tr h="41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Допущено три логические ошибки или более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101275627"/>
                  </a:ext>
                </a:extLst>
              </a:tr>
              <a:tr h="628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Композиционная стройность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251465362"/>
                  </a:ext>
                </a:extLst>
              </a:tr>
              <a:tr h="15332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характеризуется трёхчастной композицией, ошибки в построении текста отсутствуют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743309310"/>
                  </a:ext>
                </a:extLst>
              </a:tr>
              <a:tr h="1834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 нарушена трёхчастная композиция.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построении текста допущена одна ошибка или более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777648051"/>
                  </a:ext>
                </a:extLst>
              </a:tr>
              <a:tr h="118422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 за сочинение по критериям</a:t>
                      </a:r>
                      <a:b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СК1–СК4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1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55894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Подход </a:t>
            </a:r>
            <a:r>
              <a:rPr lang="ru-RU" dirty="0" smtClean="0"/>
              <a:t>к оцениванию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количество допустимых логических ошибок для выставления 1 балла по критерию СК3 («Логичность речи»).  </a:t>
            </a:r>
          </a:p>
          <a:p>
            <a:pPr marL="0" lv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оценивании грамотности и фактической точности речи исключён особый подход к оцениванию работ, суммарный объём которых составляет 100–139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prstClr val="black"/>
                </a:solidFill>
              </a:rPr>
              <a:t>Подход </a:t>
            </a:r>
            <a:r>
              <a:rPr lang="ru-RU" dirty="0">
                <a:solidFill>
                  <a:prstClr val="black"/>
                </a:solidFill>
              </a:rPr>
              <a:t>к оцениванию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35696"/>
            <a:ext cx="8928992" cy="6768752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02000"/>
              </a:lnSpc>
              <a:spcAft>
                <a:spcPts val="0"/>
              </a:spcAft>
              <a:buNone/>
            </a:pP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1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1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1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изложении и сочинении</a:t>
            </a:r>
            <a:r>
              <a:rPr lang="ru-RU" sz="41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целом </a:t>
            </a:r>
            <a:r>
              <a:rPr lang="ru-RU" sz="41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насчитывается 139 слов или менее</a:t>
            </a:r>
            <a:r>
              <a:rPr lang="ru-RU" sz="41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 </a:t>
            </a:r>
            <a:r>
              <a:rPr lang="ru-RU" sz="4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такая работа 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критериям ГК1–ГК4 и ФК1 </a:t>
            </a:r>
            <a:r>
              <a:rPr lang="ru-RU" sz="4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оценивается нулём баллов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2000"/>
              </a:lnSpc>
              <a:spcAft>
                <a:spcPts val="0"/>
              </a:spcAft>
              <a:buNone/>
            </a:pPr>
            <a:r>
              <a:rPr lang="ru-RU" sz="4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участнику экзамена с точки зрения содержания был учтён только </a:t>
            </a:r>
            <a:r>
              <a:rPr lang="ru-RU" sz="4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 творческой работы (или изложение, или сочинение), то оценивание по критериям ГК1–ГК4 и ФК1 осуществляется также в соответствии с объёмом работы:</a:t>
            </a:r>
          </a:p>
          <a:p>
            <a:pPr marL="180340" indent="0" algn="just">
              <a:lnSpc>
                <a:spcPct val="102000"/>
              </a:lnSpc>
              <a:spcAft>
                <a:spcPts val="0"/>
              </a:spcAft>
              <a:buNone/>
            </a:pPr>
            <a:r>
              <a:rPr lang="ru-RU" sz="4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в работе 139 слов или менее, то такая работа по критериям ГК1–ГК4 и ФК1 оценивается нулём баллов.</a:t>
            </a:r>
          </a:p>
          <a:p>
            <a:pPr indent="0" algn="just">
              <a:lnSpc>
                <a:spcPct val="102000"/>
              </a:lnSpc>
              <a:spcAft>
                <a:spcPts val="0"/>
              </a:spcAft>
              <a:buNone/>
            </a:pPr>
            <a:r>
              <a:rPr lang="ru-RU" sz="4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При  </a:t>
            </a:r>
            <a:r>
              <a:rPr lang="ru-RU" sz="4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оценивается только тот вид творческой работы (или изложение, или сочинение), который был учтён при оценивании содержания. </a:t>
            </a:r>
          </a:p>
          <a:p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33777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mtClean="0"/>
              <a:t>Подсчёт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подсчёте слов учитываются как самостоятельные, так и служебные части речи. 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Подсчитывается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любая последовательность слов, написанных без пробела (например, «всё-таки» – одно слово, «всё же» – два слова). </a:t>
            </a:r>
            <a:endParaRPr lang="ru-RU" sz="2800" spc="-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Сокращённые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слова, а также слова наподобие «смотрите на обороте», «сочинение» при подсчёте слов не учитываются. 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 algn="just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Инициалы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фамилией считаются одним словом (например, «М.Ю. Лермонтов» – одно слово). </a:t>
            </a:r>
            <a:endParaRPr lang="ru-RU" sz="2800" spc="-1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Bef>
                <a:spcPts val="0"/>
              </a:spcBef>
              <a:buNone/>
            </a:pP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символы, в частности цифры, знаки препинания, при подсчёте не учитываются (например, «5 лет» – одно слово, «пять лет» – два слова).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Содержание </a:t>
            </a:r>
            <a:r>
              <a:rPr lang="ru-RU" dirty="0" smtClean="0"/>
              <a:t>заданий тестовой части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3602"/>
            <a:ext cx="9001000" cy="639883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анализ предложений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1)	это Мировой океан (предложение 1)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	разделяют (предложение 2)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	части есть (предложение 3)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4)	выделяют (предложение 4)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5)	учёные отказываются признавать (и) обосновывают (предложение 5)</a:t>
            </a:r>
          </a:p>
        </p:txBody>
      </p:sp>
    </p:spTree>
    <p:extLst>
      <p:ext uri="{BB962C8B-B14F-4D97-AF65-F5344CB8AC3E}">
        <p14:creationId xmlns:p14="http://schemas.microsoft.com/office/powerpoint/2010/main" val="34336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анализ предложений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	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7664"/>
            <a:ext cx="9036496" cy="662055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Укажите варианты ответов, в которых даны верные характеристики предложений текста. Запишите номера ответов. </a:t>
            </a:r>
            <a:endParaRPr lang="ru-RU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fontAlgn="t">
              <a:buAutoNum type="arabicParenR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осложнено обособленным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 2 содержится составное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глагольное</a:t>
            </a:r>
          </a:p>
          <a:p>
            <a:pPr marL="0" indent="0" algn="just" fontAlgn="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сказуемое.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3)Предложение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сложносочинённое.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4)Предложение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осложнено однородными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</a:t>
            </a:r>
          </a:p>
          <a:p>
            <a:pPr marL="0" indent="0" algn="just" fontAlgn="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предложения, которые следуют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  <a:p>
            <a:pPr marL="0" indent="0" algn="just" fontAlgn="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обобщающего слова.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5)Предложение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сложное с союзной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подчинительной</a:t>
            </a:r>
          </a:p>
          <a:p>
            <a:pPr marL="0" indent="0" algn="just" fontAlgn="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сочинительной связью между частями.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2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предложения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9579" algn="just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Установите соответствие между пунктуационными правилами и предложениями, которые могут служить примерами для приведённых пунктуационных правил. К каждой позиции первого столбца подберите соответствующую позицию из второго столбца.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7664"/>
            <a:ext cx="8229600" cy="342520"/>
          </a:xfrm>
        </p:spPr>
        <p:txBody>
          <a:bodyPr>
            <a:noAutofit/>
          </a:bodyPr>
          <a:lstStyle/>
          <a:p>
            <a:pPr lvl="0" indent="449579" algn="just">
              <a:lnSpc>
                <a:spcPct val="114999"/>
              </a:lnSpc>
              <a:spcBef>
                <a:spcPts val="0"/>
              </a:spcBef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Установите соответствие между пунктуационными правилами и предложениями, которые могут служить примерами для приведённых пунктуационных правил. К каждой позиции первого столбца подберите соответствующую позицию из второго столбца 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MS Gothic"/>
                <a:cs typeface="Times New Roman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03848"/>
            <a:ext cx="8147248" cy="4964371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endParaRPr lang="ru-RU" dirty="0"/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Между однородными членами предложения перед второй частью двойного союза ставится запятая.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Обстоятельство, выраженное деепричастным оборотом, обособляется.</a:t>
            </a:r>
          </a:p>
          <a:p>
            <a:pPr marL="0" indent="0" algn="just" fontAlgn="t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Обстоятельство, выраженное сравнительным оборотом, обособляется.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79712"/>
            <a:ext cx="9144000" cy="6620555"/>
          </a:xfrm>
        </p:spPr>
        <p:txBody>
          <a:bodyPr>
            <a:normAutofit fontScale="77500" lnSpcReduction="20000"/>
          </a:bodyPr>
          <a:lstStyle/>
          <a:p>
            <a:pPr marL="0" indent="0" algn="just" fontAlgn="t">
              <a:buNone/>
            </a:pPr>
            <a:r>
              <a:rPr lang="ru-RU" dirty="0" smtClean="0"/>
              <a:t>	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Мы плыли на лодке по тёмной, как чернила, реке, петляющей между мрачными скалами.</a:t>
            </a:r>
          </a:p>
          <a:p>
            <a:pPr marL="0" indent="0" algn="just" fontAlgn="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Н.М. Пржевальский, известный географ и натуралист, путешествовал не только по Дальнему Востоку, но и по Центральной Азии.</a:t>
            </a:r>
          </a:p>
          <a:p>
            <a:pPr marL="0" indent="0" algn="just" fontAlgn="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Звёзды дрожали в тёмно-синей глубине неба, как дрожат капли росы утром на траве, окутанной туманом.</a:t>
            </a:r>
          </a:p>
          <a:p>
            <a:pPr marL="0" indent="0" algn="just" fontAlgn="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Оставшись один, Алексей ходил по комнате, браня себя вполголоса за невнимательное отношение к сестре.</a:t>
            </a:r>
          </a:p>
          <a:p>
            <a:pPr marL="0" indent="0" algn="just" fontAlgn="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Кусака долго металась по следам уехавших людей, добежала до станции и, промокшая, грязная, вернулась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33269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Пунктуационный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предложения</a:t>
            </a:r>
            <a:b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3602"/>
            <a:ext cx="9036496" cy="632683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5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Расставьте знаки препинания. Укажите все цифры, на месте которых должны стоять тире.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Кремль (1) самая древняя часть столицы России (2) расположенная</a:t>
            </a:r>
            <a:b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Москвы-реки. Именно здесь (3) на Боровицком холме (4) ещё</a:t>
            </a:r>
            <a:b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XII века князь Юрий Долгорукий основал усадьбу-крепость (5) впервые упомянутую в 1147 году. Примечательно (6) что стены и башни Кремля были воздвигнуты из красного кирпича (7) на месте прежних белокаменных в конце XV века (8) а колокольня Ивана Великого (9) самое высокое здание на Руси тех времён.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26CAED0A-2A45-4C9C-BCDD-21A8A092C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2"/>
            <a:ext cx="9143999" cy="9143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6D26B0-840F-C6A7-917E-970699F3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515907"/>
            <a:ext cx="7549592" cy="1731264"/>
          </a:xfrm>
        </p:spPr>
        <p:txBody>
          <a:bodyPr anchor="b">
            <a:normAutofit/>
          </a:bodyPr>
          <a:lstStyle/>
          <a:p>
            <a:r>
              <a:rPr lang="ru-RU" sz="4800" dirty="0" smtClean="0"/>
              <a:t>Спикер </a:t>
            </a:r>
            <a:r>
              <a:rPr lang="ru-RU" sz="4800" dirty="0"/>
              <a:t>вебинара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-1" y="2665129"/>
            <a:ext cx="8590946" cy="10422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37441"/>
            <a:ext cx="8537522" cy="569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3B2D2D-65DC-CEF3-7A61-0A561C13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466014"/>
            <a:ext cx="4472209" cy="479865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2800" dirty="0" err="1"/>
              <a:t>Драбкина</a:t>
            </a:r>
            <a:r>
              <a:rPr lang="ru-RU" sz="2800" dirty="0"/>
              <a:t> Светлана Владимировна, </a:t>
            </a:r>
            <a:r>
              <a:rPr lang="ru-RU" sz="2800" dirty="0" smtClean="0"/>
              <a:t>учитель </a:t>
            </a:r>
            <a:r>
              <a:rPr lang="ru-RU" sz="2800" dirty="0"/>
              <a:t>высшей квалификационной категории ГБОУ Школа № 2030, ведущий эксперт </a:t>
            </a:r>
            <a:r>
              <a:rPr lang="ru-RU" sz="2800" dirty="0" smtClean="0"/>
              <a:t>предметных </a:t>
            </a:r>
            <a:r>
              <a:rPr lang="ru-RU" sz="2800" dirty="0"/>
              <a:t>комиссий г. Москвы по русскому языку и литературе, автор пособий Издательства «Интеллект-Центр»</a:t>
            </a:r>
            <a:endParaRPr lang="ru-RU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193035" y="3128482"/>
            <a:ext cx="1042267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avatars.mds.yandex.net/i?id=5d2def949e29f22c040047b6e0df705a1000dad4-123745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1" y="6079463"/>
            <a:ext cx="3298865" cy="2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9691c4afe5ec13f7e4bccec91cd2556eb33b643f-587577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10" y="3422955"/>
            <a:ext cx="3248466" cy="23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</a:t>
            </a:r>
            <a:b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1640"/>
            <a:ext cx="9036496" cy="6836579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Укажите варианты ответов, в которых дано верное объяснение написания выделенного слова. Запишите номера ответов.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ПРИТОРМОЗИТЬ – написание приставки определяется её значением –присоединение.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ЛЬНЯНОЙ – в суффиксе прилагательного, образованного от основы имени существительного с помощью суффикса -ЯН-, пишется одна буква Н.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В АКВАРИУМЕ – в форме дательного падежа единственного числа имени существительного 2-го склонения пишется окончание -Е.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НЕ С КЕМ – НЕ с притяжательным местоимением пишется раздельно.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БЕСШУМНЫЙ – на конце приставки перед буквой, обозначающей глухой согласный, пишется буква 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90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5656"/>
            <a:ext cx="9036496" cy="7128792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7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Прочитайте текст. Вставьте пропущенные буквы. Укажите все цифры, на месте которых пишется буква И.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двух часов пут..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шественники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проб..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рались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озеру, обходя тр..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(4)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пытаясь от..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удобные проходы. Они пр..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(6)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одолели лесную ч..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оказались на берегу.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голову, а над тобой шумят сосны,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упирающ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(9)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небо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грамматические (морфологические) нормы современного русского литературного языка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8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Раскройте скобки и запишите слово «тренер» в соответствующей форме, соблюдая нормы современного русского литературного языка.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(тренер) – живые легенды российского фигурного катания.</a:t>
            </a:r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5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синонимия словосочетаний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3602"/>
            <a:ext cx="8928992" cy="647084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9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Замените словосочетание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«дар артиста»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построенное на основе управления, синонимичным словосочетанием со связью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согласование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Напишите получившееся словосочетание, соблюдая нормы современного русского литературного языка.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Смысловой анализ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10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Какие из высказываний соответствуют содержанию текста?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Укажите номера ответов.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39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219256" cy="1685536"/>
          </a:xfrm>
        </p:spPr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фразеологии (эпитеты, метафоры, олицетворения, сравнения, гиперболы и др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  <a:b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75856"/>
            <a:ext cx="8856984" cy="532859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11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анализ слова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Укажите варианты ответов, в которых средством выразительности речи является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метафора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Запишите номера ответов.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12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предложениях 3‒5 найдите синоним к словам «вянущий, плохо растущий». Выпишите этот синоним.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Русский </a:t>
            </a:r>
            <a:r>
              <a:rPr lang="ru-RU" sz="4000" b="1" dirty="0"/>
              <a:t>язык ОГЭ</a:t>
            </a:r>
            <a:br>
              <a:rPr lang="ru-RU" sz="4000" b="1" dirty="0"/>
            </a:br>
            <a:r>
              <a:rPr lang="ru-RU" sz="4000" b="1" dirty="0"/>
              <a:t>Готовимся к итоговой аттестации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3602"/>
            <a:ext cx="8856984" cy="647084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                    		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учащихся 9 классов к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ОГЭ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язык. ОГЭ-2026.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Готовимся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итоговой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аттестации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Авторы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Драбкина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Д.И.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Субботин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дан подробный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комментарий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	каждому  заданию,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построен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следующей схеме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Формулировка задания.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Необходимый теоретический материал, представленный в сжатой и оптимально структурированной форме к каждому заданию.	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Алгоритм выполнения задания.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15 вариантов типовых заданий к каждому вопросу.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7744"/>
            <a:ext cx="2586586" cy="37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Русский </a:t>
            </a:r>
            <a:r>
              <a:rPr lang="ru-RU" sz="3600" b="1" dirty="0" smtClean="0"/>
              <a:t>язык ОГЭ</a:t>
            </a:r>
            <a:br>
              <a:rPr lang="ru-RU" sz="3600" b="1" dirty="0" smtClean="0"/>
            </a:br>
            <a:r>
              <a:rPr lang="ru-RU" sz="3600" b="1" dirty="0" smtClean="0"/>
              <a:t>Готовимся к итоговой аттестации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                    		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Рекомендации по написанию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сжатого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6.Рекомендации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написанию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сочинений-							рассуждений:13.1,13.2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13.3.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тестов в формате ОГЭ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				года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8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Ключи, позволяющие узнать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правильный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тренировочных заданий с 	методическими указаниями и ответами.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1720"/>
            <a:ext cx="2586586" cy="37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 содержания КИМ ЕГЭ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4911"/>
            <a:ext cx="8435280" cy="6791545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основные характеристики экзаменационной работы сохранены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формулировку задания 7 внесено изменение, связанное с расширением языкового материала задания (возможностью использовать все виды грамматических ошибок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из выделенных ниже слов допущена грамматическая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запишите слово правильно.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золочёные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ПОЕЗЖАЙ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вперёд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ЗАПЕЧАТЛИТЬ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ПОЛОТЕНЕЦ</a:t>
            </a:r>
          </a:p>
        </p:txBody>
      </p:sp>
    </p:spTree>
    <p:extLst>
      <p:ext uri="{BB962C8B-B14F-4D97-AF65-F5344CB8AC3E}">
        <p14:creationId xmlns:p14="http://schemas.microsoft.com/office/powerpoint/2010/main" val="20556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 содержания КИМ ЕГЭ 2026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3602"/>
            <a:ext cx="9144000" cy="6470846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27 при оценивании грамотности речи исключён особый подход к оцениванию работ, объём которых составляет 100–149 слов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грамотности (К7–К10) следует учитывать объём сочинения. 	Нормы оценивания разработаны для сочинения объёмом 150 слов или более.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сочинении 149 слов или менее, то такая работа не засчитывается и оценивается по всем критериям нулём баллов, задание считается невыполненным.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Работа, написанная без опоры на прочитанный текст (не по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тексту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 оценивается.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сочинение представляет собой полностью переписанный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пересказанный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 без каких бы то ни было комментариев,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работа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аспектам проверки (К1- К10) оценивается нулём баллов.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в работе, представляющей собой частично переписанный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пересказанный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текст, содержатся фрагменты текста экзаменуемого, то при проверке учитывается только количество слов, которое принадлежит экзаменуемому. 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84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 содержания КИМ ЕГЭ 2026 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3602"/>
            <a:ext cx="8856984" cy="661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допустимых логических ошибок для выставления 1 балла по критерию К5 («Логичность речи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– 2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Допущены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одна-две логические ошибки</a:t>
            </a: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Допущено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логические ошибки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- 0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6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/>
              <a:t>Русский язык ЕГЭ</a:t>
            </a:r>
            <a:br>
              <a:rPr lang="ru-RU" sz="4000" b="1" dirty="0"/>
            </a:br>
            <a:r>
              <a:rPr lang="ru-RU" sz="4000" b="1" dirty="0"/>
              <a:t>Готовимся к итоговой аттестации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5736"/>
            <a:ext cx="2593571" cy="37573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1890184"/>
            <a:ext cx="56166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r>
              <a: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пособии представлена пошаговая система подготовки к сдаче ЕГЭ по русскому языку, в основе которой лежит знакомство с содержанием экзаменационных заданий, алгоритмами и образцами рассуждения для их правильного выполнения. Излагается необходимый теоретический материал, представленный в сжатой и оптимально структурированной форме. Предлагается логически выстроенная последовательность действий, необходимых для выбора правильного ответа. </a:t>
            </a:r>
          </a:p>
        </p:txBody>
      </p:sp>
    </p:spTree>
    <p:extLst>
      <p:ext uri="{BB962C8B-B14F-4D97-AF65-F5344CB8AC3E}">
        <p14:creationId xmlns:p14="http://schemas.microsoft.com/office/powerpoint/2010/main" val="38839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и содержания КИМ ОГЭ 2026 года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2"/>
            <a:ext cx="8435280" cy="654285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КИМ состоит из трёх частей и включает 13 заданий, различающихся формой.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– сжатое изложение (задание 1).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(задания 2–12) – задания с кратким ответом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экзаменационной работе предложены следующие разновидности заданий с кратким ответом: задания на запись самостоятельно сформулированного краткого ответа; задания на выбор и запись номеров правильных ответов из предложенного перечня; задание на соответствие.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Часть 3 (альтернативное задание 13) – задание с развёрнутым ответом  (сочинение), проверяющее умение создавать собственное высказывание на основе прочитанного текста.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5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Русский язык ЕГЭ</a:t>
            </a:r>
            <a:br>
              <a:rPr lang="ru-RU" b="1" dirty="0"/>
            </a:br>
            <a:r>
              <a:rPr lang="ru-RU" b="1" dirty="0"/>
              <a:t>Готовимся к итоговой аттестации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3688"/>
            <a:ext cx="2593571" cy="37573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7098" y="1547664"/>
            <a:ext cx="5903373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defRPr/>
            </a:pPr>
            <a:r>
              <a:rPr lang="ru-RU" sz="2800" dirty="0">
                <a:latin typeface="Times New Roman"/>
                <a:ea typeface="+mn-ea"/>
                <a:cs typeface="Times New Roman"/>
              </a:rPr>
              <a:t>В книге содержатся методические рекомендации по написанию сочинения-рассуждения, приводятся образцы сочинений.</a:t>
            </a:r>
            <a:endParaRPr lang="ru-RU" sz="2800" dirty="0">
              <a:ea typeface="+mn-ea"/>
              <a:cs typeface="Arial"/>
            </a:endParaRPr>
          </a:p>
          <a:p>
            <a:pPr lvl="0" algn="just" defTabSz="914400" hangingPunct="1">
              <a:defRPr/>
            </a:pPr>
            <a:r>
              <a:rPr lang="ru-RU" sz="2800" dirty="0">
                <a:latin typeface="Times New Roman"/>
                <a:ea typeface="+mn-ea"/>
                <a:cs typeface="Times New Roman"/>
              </a:rPr>
              <a:t>Набор типовых тренировочных заданий с методическими указаниями и ответами позволяет закрепить полученные знания и подготовиться к сдаче ЕГЭ по русскому языку.</a:t>
            </a:r>
            <a:endParaRPr lang="ru-RU" sz="2800" dirty="0">
              <a:ea typeface="+mn-ea"/>
              <a:cs typeface="Arial"/>
            </a:endParaRPr>
          </a:p>
          <a:p>
            <a:pPr lvl="0" algn="just" defTabSz="914400" hangingPunct="1">
              <a:defRPr/>
            </a:pPr>
            <a:r>
              <a:rPr lang="ru-RU" sz="2800" dirty="0">
                <a:latin typeface="Times New Roman"/>
                <a:ea typeface="+mn-ea"/>
                <a:cs typeface="Times New Roman"/>
              </a:rPr>
              <a:t>В пособии помещены примерные варианты ЕГЭ 2026 года и отражены те изменения, которые произошли в содержании контрольно-измерительных материалов ЕГЭ по русскому языку 2026 года.</a:t>
            </a:r>
            <a:endParaRPr lang="ru-RU" sz="2800" dirty="0">
              <a:ea typeface="+mn-ea"/>
              <a:cs typeface="Arial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r>
              <a:rPr lang="ru-RU" sz="2800" dirty="0">
                <a:latin typeface="Times New Roman"/>
                <a:ea typeface="MS Gothic"/>
                <a:cs typeface="Times New Roman"/>
              </a:rPr>
              <a:t>		</a:t>
            </a:r>
            <a:endParaRPr lang="ru-RU" sz="2800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0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smtClean="0"/>
              <a:t>Русский язык ЕГЭ</a:t>
            </a:r>
            <a:br>
              <a:rPr lang="ru-RU" b="1" dirty="0" smtClean="0"/>
            </a:br>
            <a:r>
              <a:rPr lang="ru-RU" b="1" dirty="0" smtClean="0"/>
              <a:t>Готовимся к итоговой аттестации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3" y="2051720"/>
            <a:ext cx="2593571" cy="37573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763688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r>
              <a: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пособии представлена пошаговая система подготовки к сдаче ЕГЭ по русскому языку, в основе которой лежит знакомство с содержанием экзаменационных заданий, алгоритмами и образцами рассуждения для их правильного выполнения. Излагается необходимый теоретический материал, представленный в сжатой и оптимально структурированной форме. Предлагается логически выстроенная последовательность действий, необходимых для выбора правильного ответа. </a:t>
            </a:r>
          </a:p>
        </p:txBody>
      </p:sp>
    </p:spTree>
    <p:extLst>
      <p:ext uri="{BB962C8B-B14F-4D97-AF65-F5344CB8AC3E}">
        <p14:creationId xmlns:p14="http://schemas.microsoft.com/office/powerpoint/2010/main" val="33249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Русский </a:t>
            </a:r>
            <a:r>
              <a:rPr lang="ru-RU" b="1" dirty="0"/>
              <a:t>язык </a:t>
            </a:r>
            <a:r>
              <a:rPr lang="ru-RU" b="1" dirty="0" smtClean="0"/>
              <a:t>ЕГЭ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Готовимся к итоговой аттестации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3602"/>
            <a:ext cx="9036496" cy="647084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пособии дан комментарий к каждому заданию тестовой части (к 26-ти заданиям) и помещены методические материалы для написания сочинения в формате ЕГЭ, то есть для выполнения 27-го задания.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Комментарий к каждому заданию тестовой части построен  по следующей схеме: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Формулировка задания.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Теоретический материал, представленный в сжатой и оптимально структурированной форме, повторение которого даёт возможность ученику справиться с тестовым заданием.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Алгоритм выполнения задания.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вариантов в формате данного задания. В конце пособия помещены 5 тестов в формате ЕГЭ </a:t>
            </a:r>
            <a:r>
              <a:rPr lang="ru-RU" sz="4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4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ключи, позволяющие узнать  правильный ответ не только на тесты, но и на все задания, предлагаемые в пособии.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максимальный балл на ЕГЭ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83768"/>
            <a:ext cx="2808312" cy="45365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31840" y="2494508"/>
            <a:ext cx="5554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r>
              <a:rPr lang="ru-RU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настоящем пособии представлена пошаговая система подготовки к сдаче ЕГЭ по русскому языку для получения выпускником максимального балла. К каждому виду заданий экзамена дан необходимый подробный комментарий, теоретический материал, и приведены тесты. 	В конце пособия даны ответы к ним.</a:t>
            </a:r>
          </a:p>
        </p:txBody>
      </p:sp>
    </p:spTree>
    <p:extLst>
      <p:ext uri="{BB962C8B-B14F-4D97-AF65-F5344CB8AC3E}">
        <p14:creationId xmlns:p14="http://schemas.microsoft.com/office/powerpoint/2010/main" val="870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максимальный балл на ЕГЭ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83768"/>
            <a:ext cx="2808312" cy="45365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856" y="2494508"/>
            <a:ext cx="5410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r>
              <a:rPr lang="ru-RU" sz="28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Особое внимание уделено тем заданиям, которые вызывают затруднения у школьников. </a:t>
            </a:r>
            <a:r>
              <a: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Подробно рассматривается и вторая часть экзамена: сочинение-рассуждение. Приводятся критерии оценивания сочинения, подробный план. Даны рекомендации по </a:t>
            </a:r>
            <a:r>
              <a:rPr lang="ru-RU" sz="28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созданию комментария, по  обозначению позиции </a:t>
            </a:r>
            <a:r>
              <a:rPr lang="ru-RU" sz="28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автора и </a:t>
            </a:r>
            <a:r>
              <a:rPr lang="ru-RU" sz="28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 обоснованию собственного  мнения.</a:t>
            </a:r>
            <a:endParaRPr lang="ru-RU" sz="28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тестов ЕГЭ – 20 ступеней к успеху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71800"/>
            <a:ext cx="2597121" cy="4078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2699792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/>
            <a:r>
              <a:rPr lang="ru-RU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Поможет подготовиться к экзамену и пособие «Русский язык. ЕГЭ. 	«Двадцать ступеней к успеху». </a:t>
            </a:r>
          </a:p>
          <a:p>
            <a:pPr lvl="0" defTabSz="914400" hangingPunct="1"/>
            <a:r>
              <a:rPr lang="ru-RU" sz="36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нём приведены 20 тестов в формате </a:t>
            </a:r>
            <a:r>
              <a:rPr lang="ru-RU" sz="36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ЕГЭ 2026 года. </a:t>
            </a:r>
            <a:endParaRPr lang="ru-RU" sz="36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по орфографии и пунктуации 5 – 9 класс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3602"/>
            <a:ext cx="8712968" cy="60346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итоговой аттестации и успешно пройти программный материал серия пособий 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«Практикумы по орфографии и пунктуации 5-9 класс». 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пособия дают возможность повысить уровень общей практической грамотности школьников 5-9 классов и успешно не только пройти программу школьного курса обучения, но и подготовиться к экзаменам в формате ОГЭ и ЕГЭ.  Материал, включённый в пособия, способствует развитию речи и мышления учащихся на </a:t>
            </a:r>
            <a:r>
              <a:rPr lang="ru-RU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основе: </a:t>
            </a:r>
            <a:r>
              <a:rPr lang="ru-RU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лингворечевая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учащихся реализуется при работе с дидактическими материалами. В пособиях дан опорный теоретический материал, необходимый для овладения навыками практической грамотности, помещён орфографический и пунктуационный тренинг, составленный  с повышением  уровня сложности заданий,  тестовые задания в формате ОГЭ и ЕГЭ, предназначенные не только </a:t>
            </a:r>
            <a:r>
              <a:rPr 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тематического контроля, но и для ознакомления учеников со структурно-содержательным аспектом контрольно-измерительных материалов ОГЭ и ЕГЭ.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1647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орфографии и пунктуации 5 – 9 класс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43808"/>
            <a:ext cx="1499746" cy="2139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914" y="2843808"/>
            <a:ext cx="1481456" cy="2133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32" y="2887769"/>
            <a:ext cx="1524132" cy="2164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553412"/>
            <a:ext cx="1591300" cy="2238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613" y="5600700"/>
            <a:ext cx="1581085" cy="2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Практикумы </a:t>
            </a:r>
            <a:r>
              <a:rPr lang="ru-RU" b="1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 орфографии и пунктуации 10-11 класс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987824"/>
            <a:ext cx="2737341" cy="3993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071638"/>
            <a:ext cx="2808312" cy="39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Практикумы </a:t>
            </a:r>
            <a:r>
              <a:rPr lang="ru-RU" b="1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 орфографии и пунктуации 10-11 класс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20" y="1982117"/>
            <a:ext cx="2271909" cy="33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0" y="5446200"/>
            <a:ext cx="2271909" cy="3163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982117"/>
            <a:ext cx="6192688" cy="71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defTabSz="914400" hangingPunct="1"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Для учеников старших классов большую помощь в  подготовке к единому государственному экзамену по русскому языку окажет знакомство с пособиями</a:t>
            </a:r>
            <a:r>
              <a:rPr lang="ru-RU" sz="2800" b="1" dirty="0">
                <a:latin typeface="Times New Roman"/>
                <a:ea typeface="Times New Roman"/>
                <a:cs typeface="Arial"/>
              </a:rPr>
              <a:t> «Практикумы по орфографии и пунктуации 10-11 класс»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.</a:t>
            </a:r>
            <a:r>
              <a:rPr lang="ru-RU" sz="2800" dirty="0">
                <a:ea typeface="+mn-ea"/>
                <a:cs typeface="Arial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Эти пособия по русскому языку для учащихся старших классов, продолжают и завершают серию практикумов по орфографии и пунктуации с 5 по 9 класс. Они направлены на углубление знаний учащихся о системе языка, прохождение программы 10-11 класса и успешную сдачу итоговой аттестации в формате ЕГЭ. </a:t>
            </a:r>
            <a:endParaRPr lang="ru-RU" sz="2800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13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13.1, 13.2 и 13.3 и критерии оценивания их выполнения представлены единообразно, с применением одного понятийного аппарата.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9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/>
            </a:r>
            <a:b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ru-RU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Практикумы </a:t>
            </a:r>
            <a:r>
              <a:rPr lang="ru-RU" b="1" kern="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 орфографии и пунктуации 10-11 класс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24" y="2069471"/>
            <a:ext cx="2297030" cy="3350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10" y="5443051"/>
            <a:ext cx="2374634" cy="3306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2069472"/>
            <a:ext cx="54726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79" algn="just" defTabSz="914400" hangingPunct="1"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В пособия включены тестовые задания в формате ЕГЭ-2026, предназначенные не 	только для проведения итогового тематического контроля, но и для ознакомления учеников со структурно-содержательным аспектом контрольно-измерительных материалов ЕГЭ. В конце каждого  пособия приводятся два теста, составленные с учётом обновлённой спецификации и демоверсии ЕГЭ-2026 года  по русскому языку. </a:t>
            </a:r>
            <a:endParaRPr lang="ru-RU" sz="2800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5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Итоговое сочинение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9712"/>
            <a:ext cx="3545378" cy="51372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6898" y="1386513"/>
            <a:ext cx="503176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r>
              <a:rPr lang="ru-RU" sz="2800" dirty="0">
                <a:latin typeface="Times New Roman"/>
                <a:ea typeface="+mn-ea"/>
                <a:cs typeface="Times New Roman"/>
              </a:rPr>
              <a:t>В настоящем пособии представлена информация о подготовке к написанию итогового сочинения. Предлагается необходимый материал для написания сочинения, которое будет являться допуском к единому государственному экзамену (ЕГЭ) в 2026 	году. Даны методические рекомендации по написанию итогового сочинения в 2025-2026 учебном году, указаны тематические блоки и критерии к проверке этого вида работы. Помещены образцы сочинений.</a:t>
            </a:r>
            <a:endParaRPr lang="ru-RU" sz="2800" dirty="0">
              <a:latin typeface="Times New Roman"/>
              <a:ea typeface="MS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9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5776"/>
            <a:ext cx="3545378" cy="513726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5776"/>
            <a:ext cx="3545378" cy="51372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4" y="2588595"/>
            <a:ext cx="3545378" cy="513726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6" y="2568514"/>
            <a:ext cx="3545378" cy="5137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4646" y="1403648"/>
            <a:ext cx="481185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r>
              <a:rPr lang="ru-RU" dirty="0">
                <a:latin typeface="Times New Roman"/>
                <a:ea typeface="MS Gothic"/>
                <a:cs typeface="Times New Roman"/>
              </a:rPr>
              <a:t>Пособие поможет  не только понять систему требований, предъявляемых к сочинению, но и ознакомиться с </a:t>
            </a:r>
            <a:r>
              <a:rPr lang="ru-RU" dirty="0" err="1">
                <a:latin typeface="Times New Roman"/>
                <a:ea typeface="MS Gothic"/>
                <a:cs typeface="Times New Roman"/>
              </a:rPr>
              <a:t>с</a:t>
            </a:r>
            <a:r>
              <a:rPr lang="ru-RU" dirty="0">
                <a:latin typeface="Times New Roman"/>
                <a:ea typeface="MS Gothic"/>
                <a:cs typeface="Times New Roman"/>
              </a:rPr>
              <a:t> рекомендуемой методикой по созданию такого вида сочинения и с образцами сочинений, на которые можно ориентироваться при создании собственных творческих работ.	</a:t>
            </a:r>
            <a:endParaRPr lang="ru-RU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7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507288" cy="8310272"/>
          </a:xfrm>
        </p:spPr>
        <p:txBody>
          <a:bodyPr>
            <a:noAutofit/>
          </a:bodyPr>
          <a:lstStyle/>
          <a:p>
            <a:pPr indent="449580" algn="just"/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 к ЕГЭ по русскому языку выпускникам </a:t>
            </a: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необходимо будет написать сочинение </a:t>
            </a: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2025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Пишут сочинение в школах. 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Предлагаемая форма оценки работы: «зачёт»/«незачёт» плюс возможность получить баллы по разработанным критериям, которые могут учитываться вузами. 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Выпускники, получившие «незачёт» </a:t>
            </a: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декабре,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написать итоговое сочинение в дополнительные сроки: </a:t>
            </a:r>
            <a:r>
              <a:rPr lang="ru-RU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феврале 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мае 2026 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всю работу отводится 3 часа 55 минут. Рекомендуемый объём работы – 350 слов. </a:t>
            </a:r>
            <a:r>
              <a:rPr lang="ru-R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объём работы менее 250 слов ставится «незачёт». </a:t>
            </a:r>
            <a:r>
              <a:rPr lang="ru-R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Заранее темы выпускного сочинения известны не будут. Опубликованы лишь наименования трёх тематических блоков (направлений), в рамках каждого из </a:t>
            </a:r>
            <a:r>
              <a:rPr lang="ru-RU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них.</a:t>
            </a:r>
            <a:endParaRPr lang="ru-RU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Итоговое сочинение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63688"/>
            <a:ext cx="8784976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dirty="0">
                <a:latin typeface="Times New Roman"/>
                <a:ea typeface="MS Gothic"/>
                <a:cs typeface="Times New Roman"/>
              </a:rPr>
              <a:t>	</a:t>
            </a:r>
            <a:r>
              <a:rPr lang="ru-RU" alt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 направления </a:t>
            </a:r>
            <a:r>
              <a:rPr 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 сочинения на </a:t>
            </a:r>
            <a:r>
              <a:rPr 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2025/2026 </a:t>
            </a:r>
            <a:r>
              <a:rPr 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учебный год: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Духовно-нравственные ориентиры в жизни человека. 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Семья, общество, Отечество в жизни человека. 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Природа и культура в жизни человека.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sz="36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На </a:t>
            </a:r>
            <a:r>
              <a:rPr lang="ru-RU" sz="3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экзамене учащимся будут предложены по две темы в рамках каждого направления, то есть всего 6 тем.</a:t>
            </a:r>
          </a:p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endParaRPr lang="ru-RU" dirty="0"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6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Новое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6503" y="176368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подраздел 3.3. «Искусство и человек» раздела 3 «Природа и культура в жизни человека» будут включены литературные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темы.</a:t>
            </a:r>
            <a:endParaRPr lang="ru-RU" sz="4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Комплект </a:t>
            </a:r>
            <a:r>
              <a:rPr lang="ru-RU" b="1" dirty="0"/>
              <a:t>тем итогового сочинения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503" y="176368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3471"/>
              </p:ext>
            </p:extLst>
          </p:nvPr>
        </p:nvGraphicFramePr>
        <p:xfrm>
          <a:off x="266503" y="1763686"/>
          <a:ext cx="8625978" cy="62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129"/>
                <a:gridCol w="7632849"/>
              </a:tblGrid>
              <a:tr h="720082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Разделяете ли Вы убеждение автора романа «Война и мир» в том, что для счастья человеку необходимы любовь и взаимопонимание близких? </a:t>
                      </a:r>
                    </a:p>
                  </a:txBody>
                  <a:tcPr/>
                </a:tc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 ли Вы с утверждением, что повзрослеть – значит научиться нести ответственность за других?</a:t>
                      </a:r>
                    </a:p>
                  </a:txBody>
                  <a:tcPr/>
                </a:tc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жизненные принципы и правила Вы бы постарались сохранить неизменными при любых обстоятельствах? </a:t>
                      </a:r>
                    </a:p>
                  </a:txBody>
                  <a:tcPr/>
                </a:tc>
              </a:tr>
              <a:tr h="606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отечественной истории, запечатлённое в искусстве.</a:t>
                      </a:r>
                    </a:p>
                  </a:txBody>
                  <a:tcPr/>
                </a:tc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заключается нравственная ответственность учёного за результаты своей деятельности? </a:t>
                      </a:r>
                    </a:p>
                  </a:txBody>
                  <a:tcPr/>
                </a:tc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Жизненный опыт кого из литературных героев может быть иллюстрацией  к мысли А.С. Пушкина: «Бегут, меняясь, наши лета, меняя всё, меняя нас»?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На </a:t>
            </a: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сайте ФГБНУ «ФИПИ» (fipi.ru) предложен следующий комментарий к разделам закрытого банка тем итогового сочинения: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Раздел 1. Духовно-нравственные ориентиры в жизни человека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Темы этого раздела связаны с вопросами, которые человек задаёт себе сам, в том числе в ситуации нравственного выбора; 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нацеливают на рассуждение о нравственных идеалах и моральных нормах, сиюминутном и вечном, добре и зле, о свободе и ответственности;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позволяют задуматься об образе жизни человека, о выборе им жизненного пути, значимой цели и средствах её достижения, любви и дружбе;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побуждают к самоанализу, осмыслению опыта других людей (или поступков  литературных героев), стремящихся понять себя. </a:t>
            </a:r>
          </a:p>
        </p:txBody>
      </p:sp>
    </p:spTree>
    <p:extLst>
      <p:ext uri="{BB962C8B-B14F-4D97-AF65-F5344CB8AC3E}">
        <p14:creationId xmlns:p14="http://schemas.microsoft.com/office/powerpoint/2010/main" val="38955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43609"/>
            <a:ext cx="871296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Раздел </a:t>
            </a:r>
            <a:r>
              <a:rPr lang="ru-RU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2. Семья, общество, Отечество в жизни человека </a:t>
            </a:r>
            <a:endParaRPr lang="ru-RU" altLang="ru-RU" sz="24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	Темы </a:t>
            </a: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этого раздела связаны со взглядом на человека как представителя семьи, социума, народа, поколения, эпохи;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касаются вопросов исторического времени, гражданских идеалов, важности  сохранения исторической памяти, роли личности в истории;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позволяют задуматься о славе и бесславии, личном и общественном, своём  вкладе в общественный прогресс;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побуждают рассуждать об образовании и о воспитании, споре поколений и об общественном благополучии, о народном подвиге и направлениях развития  общества.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764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Раздел </a:t>
            </a:r>
            <a:r>
              <a:rPr lang="ru-RU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3. Природа и культура в жизни </a:t>
            </a:r>
            <a:r>
              <a:rPr lang="ru-RU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человека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	Темы </a:t>
            </a: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этого раздела связаны с философскими, социальными, этическими, эстетическими  проблемами, вопросами экологии;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нацеливают 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 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касаются миссии художника и ответственности человека науки, значения великих творений искусства и научных открытий (в том числе в связи с  юбилейными датами);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позволяют осмысливать роль культуры в жизни человека, важность исторической памяти, сохранения традиционных ценностей; 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- побуждают задуматься о взаимодействии человека и природы, направлениях  развития культуры, влиянии искусства и новых технологий на человека.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13.2: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7664"/>
            <a:ext cx="8229600" cy="6620555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сочинение-рассуждение на тему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«Как Вы понимаете смысл предложений 35, 36 текста ,,Но ведь нельзя считать, что ты сдал испытания на честность раз и навсегда. Всю жизнь человек сдаёт эти испытания и в большом, и в малом”?»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Дайте ответ на вопрос, сформулированный в теме сочинения.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Приведите в сочинении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примера из прочитанного текста, подтверждающих Ваши рассуждения. Приводя примеры, Вы можете использовать различные способы обращения к прочитанному тексту.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Сделайте вывод на основе Ваших рассуждений.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Объём сочинения должен составлять не менее 70 слов.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Работа, написанная без опоры на прочитанный текст (не по данному тексту), не оценивается.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сочинение представляет собой полностью переписанный или пересказанный исходный текст без каких бы то ни было комментариев, то такая работа оценивается нулём баллов.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Сочинение пишите аккуратно, разборчивым почерком.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3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829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проверке по критериям оценивания допускаются итоговые сочинения, соответствующие установленным требованиям.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№ 1. «Объем итогового сочинения»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Рекомендуемое количество слов – от 350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слов в сочинении не устанавливается. </a:t>
            </a: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сочинении менее 250 слов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подсчет включаются все слова, в том числе служебные), </a:t>
            </a: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выставляется «незачёт» за невыполнение требования № 1 и «незачёт» за работу в целом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(такое итоговое сочинение не проверяется по требованию № 2 «Самостоятельность написания итогового сочинения» и критериям оценивания).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подсчёте слов в сочинении учитываются как самостоятельные, так и служебные части речи.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Подсчитывается любая последовательность слов, написанных без пробела (например, «всё-таки» - одно слово, «всё же» – два слова). Инициалы с фамилией считаются одним словом (например, «М.Ю. Лермонтов» – одно слово). Любые другие символы, в частности цифры, при подсчёте не учитываются (например, «5 лет» – одно слово, «пять лет» – два слова).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829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</a:t>
            </a:r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 «Самостоятельность написания итогового сочинения»</a:t>
            </a:r>
            <a:endParaRPr lang="ru-RU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  <a:endParaRPr lang="ru-RU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прямое или косвенное цитирование с обязательной ссылкой на источник (ссылка дается в свободной форме). Объём цитирования не должен превышать объём собственного текста участника итогового сочинения.</a:t>
            </a:r>
            <a:endParaRPr lang="ru-RU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сочинение признано несамостоятельным, то выставляется «незачёт» за невыполнение требования № 2 и «незачёт» за работу в целом (такое сочинение не проверяется по критериям оценивания).</a:t>
            </a:r>
            <a:endParaRPr lang="ru-RU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40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и № 2 являются основными.</a:t>
            </a:r>
            <a:endParaRPr lang="ru-RU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«зачета» за итоговое сочинение необходимо получить «зачёт» по критериям № 1 и № 2 (выставление «незачёта» по одному из этих критериев автоматически ведёт к «незачёту» за работу в целом), а также дополнительно «зачёт» по одному из других</a:t>
            </a:r>
            <a:r>
              <a:rPr lang="ru-RU" sz="4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критериев.</a:t>
            </a:r>
            <a:endParaRPr lang="ru-RU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«Соответствие теме</a:t>
            </a: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indent="449580" algn="just"/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критерий нацеливает на проверку содержания сочинения. Участник должен рассуждать на предложенную тему, выбрав путь ее раскрытия (например, отвечает на вопрос, поставленный в теме, или размышляет над предложенной проблемой и т.п.).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«Незачёт» ставится только в случае, если сочинение не соответствует теме, в нём нет ответа на вопрос, поставленный в теме, или в сочинении не прослеживается конкретной цели высказывания. Во всех остальных случаях выставляется «зачёт».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792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 «Аргументация. Привлечение литературного материала»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критерий нацеливает на проверку умения строить рассуждение, доказывать свою позицию, формулируя аргументы и подкрепляя их примерами из опубликованных литературных произведений. Можно привлекать произведения устного народного творчества (за исключением малых жанров), художественную, документальную, мемуарную, публицистическую, научную и научно-популярную литературу (в том числе философскую, психологическую, литературоведческую, искусствоведческую), дневники, очерки, литературную критику и другие произведения отечественной и мировой литературы (достаточно опоры на один текст).</a:t>
            </a:r>
          </a:p>
          <a:p>
            <a:pPr lvl="0" indent="449580" algn="just"/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«Незачёт» ставится при условии, если сочинение не содержит аргументации, написано без опоры на литературный материал, или в нем существенно искажено содержание выбранного текста, или литературный материал лишь упоминается в работе (аргументы примерами не подкрепляются).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остальных случаях выставляется «зачёт».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е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829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36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ru-RU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«Композиция и логика рассуждения»</a:t>
            </a:r>
            <a:endParaRPr lang="ru-RU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endParaRPr lang="ru-RU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тезисно</a:t>
            </a:r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-доказательная часть. Во всех остальных случаях выставляется «зачёт».</a:t>
            </a:r>
            <a:endParaRPr lang="ru-RU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 «Качество письменной речи»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критерий нацеливает на проверку речевого оформления текста сочинения. 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«зачет».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40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</a:t>
            </a:r>
            <a:r>
              <a:rPr lang="ru-RU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 «Грамотность»</a:t>
            </a:r>
            <a:endParaRPr lang="ru-RU" sz="4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endParaRPr lang="ru-RU" sz="4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критерий позволяет оценить грамотность выпускника.</a:t>
            </a:r>
          </a:p>
          <a:p>
            <a:pPr lvl="0" indent="449580" algn="just"/>
            <a:r>
              <a:rPr lang="ru-RU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«Незачёт» ставится при условии, если на 100 слов в среднем приходится в сумме более пяти ошибок: грамматических, орфографических, пунктуационных.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3609"/>
            <a:ext cx="849694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>
              <a:spcBef>
                <a:spcPts val="600"/>
              </a:spcBef>
              <a:buSzPct val="80000"/>
            </a:pPr>
            <a:r>
              <a:rPr lang="ru-RU" altLang="ru-RU" sz="4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Наше </a:t>
            </a:r>
            <a:r>
              <a:rPr lang="ru-RU" altLang="ru-RU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пособие поможет  не только понять систему требований, предъявляемых к сочинению, но и ознакомиться с </a:t>
            </a:r>
            <a:r>
              <a:rPr lang="ru-RU" altLang="ru-RU" sz="4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с</a:t>
            </a:r>
            <a:r>
              <a:rPr lang="ru-RU" altLang="ru-RU" sz="4000" kern="1200" dirty="0">
                <a:solidFill>
                  <a:prstClr val="black"/>
                </a:solidFill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рекомендуемой методикой по созданию такого вида сочинения и с образцами сочинений, на которые можно ориентироваться при создании собственных творческих работ.</a:t>
            </a:r>
            <a:r>
              <a:rPr lang="ru-RU" altLang="ru-RU" sz="4000" kern="1200" dirty="0">
                <a:latin typeface="Times New Roman" pitchFamily="18" charset="0"/>
                <a:ea typeface="MS Gothic" pitchFamily="49" charset="-128"/>
                <a:cs typeface="Times New Roman" panose="02020603050405020304" pitchFamily="18" charset="0"/>
              </a:rPr>
              <a:t>	</a:t>
            </a:r>
          </a:p>
          <a:p>
            <a:pPr lvl="0" algn="just" defTabSz="914400" hangingPunct="1">
              <a:spcBef>
                <a:spcPts val="600"/>
              </a:spcBef>
              <a:buSzPct val="80000"/>
            </a:pP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3600" b="1" dirty="0" smtClean="0"/>
              <a:t>Учимся писать сочинение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90184"/>
            <a:ext cx="2597121" cy="3883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5816" y="1890184"/>
            <a:ext cx="6048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Пособие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«Русский язык. Единый государственный экзамен. Учимся писать сочинени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е»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поможет выполнить вторую часть задания ЕГЭ по русскому языку: написать сочинение-рассуждение в соответствии с критериями 2026 года. В пособии пошагово представлена система подготовки к 	написанию сочинения-рассуждения: даются 	практические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PragmaticaLightC"/>
                <a:cs typeface="Times New Roman"/>
              </a:rPr>
              <a:t>советы по написанию каждой из частей экзаменационной работы.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13.3: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сочинение-рассуждение на тему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«Почему в жизни важно быть честным?»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Дайте ответ на вопрос, сформулированный в теме сочинения.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Приведите в сочинении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примера из прочитанного текста, подтверждающих Ваши рассуждения. Приводя примеры, Вы можете использовать различные способы обращения к прочитанному тексту.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Сделайте вывод на основе Ваших рассуждений.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Объём сочинения должен составлять не менее 70 слов.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Работа, написанная без опоры на прочитанный текст (не по данному тексту), не оценивается.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сочинение представляет собой полностью переписанный или пересказанный исходный текст без каких бы то ни было комментариев, то такая работа оценивается нулём баллов.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Сочинение пишите аккуратно, разборчивым почерком.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Учимся </a:t>
            </a:r>
            <a:r>
              <a:rPr lang="ru-RU" b="1" dirty="0"/>
              <a:t>писать сочинение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195736"/>
            <a:ext cx="2597121" cy="3883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2189810"/>
            <a:ext cx="5760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defTabSz="914400" hangingPunct="1">
              <a:lnSpc>
                <a:spcPct val="114999"/>
              </a:lnSpc>
              <a:defRPr/>
            </a:pPr>
            <a:r>
              <a:rPr lang="ru-RU" dirty="0">
                <a:latin typeface="Times New Roman"/>
                <a:ea typeface="PragmaticaLightC"/>
                <a:cs typeface="Times New Roman"/>
              </a:rPr>
              <a:t>Приводятся   подробные пошаговые рекомендации </a:t>
            </a:r>
            <a:r>
              <a:rPr lang="ru-RU" dirty="0" smtClean="0">
                <a:latin typeface="Times New Roman"/>
                <a:ea typeface="PragmaticaLightC"/>
                <a:cs typeface="Times New Roman"/>
              </a:rPr>
              <a:t>для </a:t>
            </a:r>
            <a:r>
              <a:rPr lang="ru-RU" dirty="0">
                <a:latin typeface="Times New Roman"/>
                <a:ea typeface="PragmaticaLightC"/>
                <a:cs typeface="Times New Roman"/>
              </a:rPr>
              <a:t>создания комментария, обозначения позиции автора и обоснования собственного мнения. Особое внимание уделяется анализу типичных ошибок, допускаемых выпускниками при написании сочинения. 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4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язык. Мониторинг успеваемости. Готовимся к Всероссийской Проверочной Работе»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пособий для 5, 6, 7, 8 класса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Драбкиной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С.В. и Субботина Д.И.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«Русский язык. Мониторинг успеваемости. Готовимся к Всероссийской Проверочной Работе»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практические работы по русскому языку для 5 - 8 – х классов. Материалы пособий позволяют диагностировать уровень развития учебно-познавательной компетенции и степень владения основными учебными универсальными действиями: регулятивными, коммуникативными, познавательными, личностными.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Ученикам в современной школе постоянно предлагаются разные виды мониторингов, целью которых является повышение качества образования, именно они обеспечивают достоверную информацию об уровне образования. Главным отличием предлагаемых пособий является   возможность подготовиться к различного рода диагностическим работам: предложенные в пособиях задания разнообразны по форме и помогут ученикам выполнить тесты как МЦКО, так и ВПР. 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язык. Мониторинг успеваемости. Готовимся к Всероссийской Проверочной Работе»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составлены в соответствии с современными требованиями, они соответствуют темам, изучаемым в 5, 6, 7, 8 классах. В различных вариантах проверочных работ помещены тексты для анализа и выполнения грамматических заданий, которые различны по своему содержанию и способствуют развитию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метапредметной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компетенции.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8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219256" cy="11094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Мониторинг </a:t>
            </a:r>
            <a:r>
              <a:rPr lang="ru-RU" dirty="0">
                <a:solidFill>
                  <a:prstClr val="black"/>
                </a:solidFill>
              </a:rPr>
              <a:t>успеваемости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71800"/>
            <a:ext cx="2926334" cy="4243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1547664"/>
            <a:ext cx="604867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r>
              <a:rPr lang="ru-RU" sz="20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 пособии «Русский язык. 5 класс.  Мониторинг успеваемости. Готовимся к Всероссийской Проверочной Работе» предложены девять проверочных работ, в каждой из которых даны два варианта, по последующим темам: «Повторение материала, пройденного в 4 классе», «Синтаксис и пунктуация», «Синтаксис. Пунктуация при прямой речи», «Синтаксис. Пунктуация при диалоге», «Фонетика и орфоэпия», «Лексика. </a:t>
            </a:r>
            <a:r>
              <a:rPr lang="ru-RU" sz="2800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Морфемика</a:t>
            </a:r>
            <a:r>
              <a:rPr lang="ru-RU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Орфография», «Морфология. Орфография», «Контрольный мониторинг функциональной грамотности», «Годовая проверочная работа».</a:t>
            </a:r>
            <a:endParaRPr lang="ru-RU" sz="2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075240" cy="11094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Мониторинг </a:t>
            </a:r>
            <a:r>
              <a:rPr lang="ru-RU" dirty="0">
                <a:solidFill>
                  <a:prstClr val="black"/>
                </a:solidFill>
              </a:rPr>
              <a:t>успеваемости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99792"/>
            <a:ext cx="2853175" cy="4139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04694" y="1475657"/>
            <a:ext cx="5931801" cy="746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defTabSz="914400" hangingPunct="1">
              <a:lnSpc>
                <a:spcPct val="107000"/>
              </a:lnSpc>
            </a:pPr>
            <a:r>
              <a:rPr lang="ru-RU" sz="28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пособии «Русский язык. 6 класс.  Мониторинг успеваемости. Готовимся к Всероссийской Проверочной Работе» приводятся десять проверочных работ, в каждой из которых даны два варианта, по следующим темам: «Повторение материала, пройденного в 5 классе», «Лексика и фразеология», «Словообразование и орфография», «Имя существительное», «Имя прилагательное», «Имя числительное», «Местоимение», «Глагол», «Контрольный мониторинг функциональной грамотности», «Годовая проверочная работа».</a:t>
            </a:r>
            <a:endParaRPr lang="ru-RU" sz="2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Мониторинг </a:t>
            </a:r>
            <a:r>
              <a:rPr lang="ru-RU" dirty="0">
                <a:solidFill>
                  <a:prstClr val="black"/>
                </a:solidFill>
              </a:rPr>
              <a:t>успеваемости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27784"/>
            <a:ext cx="3145809" cy="4560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2385248"/>
            <a:ext cx="5184576" cy="600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defTabSz="914400" hangingPunct="1">
              <a:lnSpc>
                <a:spcPct val="107000"/>
              </a:lnSpc>
            </a:pPr>
            <a:r>
              <a:rPr lang="ru-RU" sz="24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пособии «Русский язык. 7 класс.  Мониторинг успеваемости. Готовимся к Всероссийской Проверочной Работе» даны восемь проверочных работ, в каждой из которых приведены два варианта, по последующим темам: «Повторение материала, пройденного в 6 классе», «Причастие», «Н и НН в суффиксах разных частей речи», «Деепричастие», «Наречие», «Предлоги и союзы», «Контрольный мониторинг функциональной грамотности», «Годовая проверочная работа».</a:t>
            </a:r>
            <a:endParaRPr lang="ru-RU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435280" cy="749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Мониторинг </a:t>
            </a:r>
            <a:r>
              <a:rPr lang="ru-RU" sz="3600" dirty="0" smtClean="0"/>
              <a:t>успеваемости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4523" y="1259632"/>
            <a:ext cx="5971973" cy="7488832"/>
          </a:xfrm>
        </p:spPr>
        <p:txBody>
          <a:bodyPr>
            <a:noAutofit/>
          </a:bodyPr>
          <a:lstStyle/>
          <a:p>
            <a:pPr marL="0" lvl="0" indent="44958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пособии «Русский язык. 8 класс.  Мониторинг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Готовимся к Всероссийской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Работе» предложены десять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работ, в каждой из которых даны два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следующим темам: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пройденного в 7-м классе»,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Словосочетание», «Главные члены предложения.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Подлежащее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сказуемое»,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Второстепенные члены предложения. Дополнение,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определение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приложение, обстоятельство»,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Двусоставные и односоставные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«Однородные члены предложения»,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Вводные слова. Обращения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Обособленные члены предложения», «Контрольный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функциональной грамотности»,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«Годовая проверочная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работа». 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23728"/>
            <a:ext cx="2957019" cy="44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55575"/>
            <a:ext cx="8424936" cy="237626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10 класс. 10 вариантов итоговых работ для подготовки к Всероссийской проверочной работе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83189"/>
            <a:ext cx="2847109" cy="4123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2483768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endParaRPr lang="ru-RU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 defTabSz="914400" hangingPunct="1"/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Данное </a:t>
            </a:r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пособие помогает подготовиться к всероссийской проверочной работе по русскому языку ученикам 10 класса, оценить качество общеобразовательной подготовки старшеклассников в соответствии с требованиями федерального государственного образовательного стандарта среднего общего образования и федеральной образовательной программы среднего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119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55576"/>
            <a:ext cx="8208912" cy="25922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10 класс. 10 вариантов итоговых работ для подготовки к Всероссийской проверочной работе</a:t>
            </a: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83189"/>
            <a:ext cx="2847109" cy="41231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4309" y="2627785"/>
            <a:ext cx="5588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пособии представлены 10 вариантов проверочных работ в формате ВПР.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Каждая из них состоит из двух частей и включает в себя 10 заданий, которые не только дают возможность диагностировать знания учеников, но и способствуют развитию коммуникативной компетенции: одним из предлагаемых заданий (10) является задание создать небольшого объёма текст, соблюдая нормы современного русского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языка и демонстрируя навыки работы с текстом, устраняя логические, грамматические и речевые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ошибк</a:t>
            </a:r>
            <a:r>
              <a:rPr lang="ru-RU" sz="2400" kern="1200" noProof="0" dirty="0">
                <a:solidFill>
                  <a:sysClr val="windowText" lastClr="000000"/>
                </a:solidFill>
                <a:latin typeface="SchoolBookC"/>
                <a:ea typeface="+mn-ea"/>
                <a:cs typeface="+mn-cs"/>
              </a:rPr>
              <a:t>и</a:t>
            </a:r>
            <a:r>
              <a:rPr lang="ru-RU" sz="2400" kern="1200" dirty="0" smtClean="0">
                <a:solidFill>
                  <a:sysClr val="windowText" lastClr="000000"/>
                </a:solidFill>
                <a:latin typeface="SchoolBookC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470846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Практическая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грамотность письменной речи экзаменуемого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фактическая точность его речи оцениваются 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изложении менее 70 слов, то такая работа не засчитывается и оценивается нулём баллов, задание считается невыполненным.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Работа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написанная без опоры на прослушанный текст (не по данному тексту), не оценивается.</a:t>
            </a:r>
          </a:p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2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 выполнения задания 13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470846"/>
          </a:xfrm>
        </p:spPr>
        <p:txBody>
          <a:bodyPr>
            <a:normAutofit fontScale="77500" lnSpcReduction="20000"/>
          </a:bodyPr>
          <a:lstStyle/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Внимание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3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Практическая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грамотность письменной речи экзаменуемого и </a:t>
            </a:r>
            <a:r>
              <a:rPr lang="ru-RU" sz="33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фактическая точность его речи оцениваются отдельно (таблица 5).</a:t>
            </a:r>
            <a:endParaRPr lang="ru-RU" sz="3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Сочинение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критериям СК1–СК4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оценивается 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нулём баллов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79705"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сочинение представляет собой полностью переписанный или пересказанный текст;</a:t>
            </a:r>
          </a:p>
          <a:p>
            <a:pPr marL="179705"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сочинение написано на основе вопроса, отличного от вопроса в задании 13 выполняемого варианта;</a:t>
            </a:r>
          </a:p>
          <a:p>
            <a:pPr marL="179705"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–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если в сочинении менее 70 слов.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Работа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написанная без опоры на прочитанный текст (не по данному тексту), не оценивается.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Ответ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задание 13 (сочинение-рассуждение)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оценивается по следующим критериям.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10A5B-3174-6002-55A5-C11F630B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0374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/>
              <a:t>Критерии оценивания сочинения-рассуждения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81773"/>
              </p:ext>
            </p:extLst>
          </p:nvPr>
        </p:nvGraphicFramePr>
        <p:xfrm>
          <a:off x="107504" y="1403647"/>
          <a:ext cx="9001000" cy="72270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3859">
                  <a:extLst>
                    <a:ext uri="{9D8B030D-6E8A-4147-A177-3AD203B41FA5}">
                      <a16:colId xmlns="" xmlns:a16="http://schemas.microsoft.com/office/drawing/2014/main" val="2053573927"/>
                    </a:ext>
                  </a:extLst>
                </a:gridCol>
                <a:gridCol w="7894473">
                  <a:extLst>
                    <a:ext uri="{9D8B030D-6E8A-4147-A177-3AD203B41FA5}">
                      <a16:colId xmlns="" xmlns:a16="http://schemas.microsoft.com/office/drawing/2014/main" val="3188909252"/>
                    </a:ext>
                  </a:extLst>
                </a:gridCol>
                <a:gridCol w="622668">
                  <a:extLst>
                    <a:ext uri="{9D8B030D-6E8A-4147-A177-3AD203B41FA5}">
                      <a16:colId xmlns="" xmlns:a16="http://schemas.microsoft.com/office/drawing/2014/main" val="629433586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ответа на вопрос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1308833125"/>
                  </a:ext>
                </a:extLst>
              </a:tr>
              <a:tr h="8121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дал ответ на вопрос, сформулированный в теме сочинения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2514126303"/>
                  </a:ext>
                </a:extLst>
              </a:tr>
              <a:tr h="1209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не ответил на вопрос, сформулированный 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теме сочинения,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ответил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3663777853"/>
                  </a:ext>
                </a:extLst>
              </a:tr>
              <a:tr h="67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примеров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2835027355"/>
                  </a:ext>
                </a:extLst>
              </a:tr>
              <a:tr h="7729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привёл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примера из прочитанного текста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подтверждающих рассуждения экзаменуемого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409755679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привёл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пример из прочитанного текста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подтверждающий рассуждения экзаменуемого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441247238"/>
                  </a:ext>
                </a:extLst>
              </a:tr>
              <a:tr h="120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привёл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пример(ы) из жизненного или читательского опыта,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подтверждающие рассуждения экзаменуемого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285194592"/>
                  </a:ext>
                </a:extLst>
              </a:tr>
              <a:tr h="812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Экзаменуемый не привёл ни одного примера, подтверждающих рассуждения экзаменуемого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30" marR="56930" marT="15814" marB="15814"/>
                </a:tc>
                <a:extLst>
                  <a:ext uri="{0D108BD9-81ED-4DB2-BD59-A6C34878D82A}">
                    <a16:rowId xmlns="" xmlns:a16="http://schemas.microsoft.com/office/drawing/2014/main" val="11877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19071</TotalTime>
  <Words>2572</Words>
  <Application>Microsoft Office PowerPoint</Application>
  <PresentationFormat>Произвольный</PresentationFormat>
  <Paragraphs>364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MS Gothic</vt:lpstr>
      <vt:lpstr>Arial</vt:lpstr>
      <vt:lpstr>Calibri</vt:lpstr>
      <vt:lpstr>PragmaticaLightC</vt:lpstr>
      <vt:lpstr>SchoolBookC</vt:lpstr>
      <vt:lpstr>Times New Roman</vt:lpstr>
      <vt:lpstr>TimesNewRomanPSMT</vt:lpstr>
      <vt:lpstr>Тема Office</vt:lpstr>
      <vt:lpstr>Презентация PowerPoint</vt:lpstr>
      <vt:lpstr>Спикер вебинара </vt:lpstr>
      <vt:lpstr>   Характеристика структуры и содержания КИМ ОГЭ 2026 года  </vt:lpstr>
      <vt:lpstr>  Скорректировано задание 13  </vt:lpstr>
      <vt:lpstr> Задание 13.2:  </vt:lpstr>
      <vt:lpstr> Задание 13.3:  </vt:lpstr>
      <vt:lpstr>   </vt:lpstr>
      <vt:lpstr>  Критерии оценивания выполнения задания 13  </vt:lpstr>
      <vt:lpstr>  Критерии оценивания сочинения-рассуждения</vt:lpstr>
      <vt:lpstr>Критерии оценивания сочинения-рассуждения </vt:lpstr>
      <vt:lpstr>  Подход к оцениванию работ</vt:lpstr>
      <vt:lpstr>  Подход к оцениванию работ</vt:lpstr>
      <vt:lpstr> Подсчёт слов</vt:lpstr>
      <vt:lpstr>   Содержание заданий тестовой части ОГЭ</vt:lpstr>
      <vt:lpstr>   Синтаксический анализ предложений     </vt:lpstr>
      <vt:lpstr>     Пунктуационный анализ предложения  </vt:lpstr>
      <vt:lpstr>    Установите соответствие между пунктуационными правилами и предложениями, которые могут служить примерами для приведённых пунктуационных правил. К каждой позиции первого столбца подберите соответствующую позицию из второго столбца .   </vt:lpstr>
      <vt:lpstr> Предложения</vt:lpstr>
      <vt:lpstr>  Пунктуационный анализ предложения </vt:lpstr>
      <vt:lpstr>   Орфографический анализ слов </vt:lpstr>
      <vt:lpstr> Орфографический анализ слов</vt:lpstr>
      <vt:lpstr>   Грамматическая синонимия словосочетаний  </vt:lpstr>
      <vt:lpstr>    Основные выразительные средства лексикии фразеологии (эпитеты, метафоры, олицетворения, сравнения, гиперболы и др.) </vt:lpstr>
      <vt:lpstr> Русский язык ОГЭ Готовимся к итоговой аттестации </vt:lpstr>
      <vt:lpstr> Русский язык ОГЭ Готовимся к итоговой аттестации</vt:lpstr>
      <vt:lpstr>  Изменения в структуре и содержания КИМ ЕГЭ 2026 года  </vt:lpstr>
      <vt:lpstr>   Изменения в структуре и содержания КИМ ЕГЭ 2026 года </vt:lpstr>
      <vt:lpstr>  Изменения в структуре и содержания КИМ ЕГЭ 2026 года </vt:lpstr>
      <vt:lpstr> Русский язык ЕГЭ Готовимся к итоговой аттестации</vt:lpstr>
      <vt:lpstr>Русский язык ЕГЭ Готовимся к итоговой аттестации </vt:lpstr>
      <vt:lpstr> Русский язык ЕГЭ Готовимся к итоговой аттестации</vt:lpstr>
      <vt:lpstr> Русский язык ЕГЭ Готовимся к итоговой аттестации</vt:lpstr>
      <vt:lpstr>   Как получить максимальный балл на ЕГЭ</vt:lpstr>
      <vt:lpstr> Как получить максимальный балл на ЕГЭ </vt:lpstr>
      <vt:lpstr> 20 тестов ЕГЭ – 20 ступеней к успеху</vt:lpstr>
      <vt:lpstr>  Практикумы по орфографии и пунктуации 5 – 9 класс</vt:lpstr>
      <vt:lpstr> Практикумы по орфографии и пунктуации 5 – 9 класс </vt:lpstr>
      <vt:lpstr> Практикумы по орфографии и пунктуации 10-11 класс </vt:lpstr>
      <vt:lpstr> Практикумы по орфографии и пунктуации 10-11 класс </vt:lpstr>
      <vt:lpstr> Практикумы по орфографии и пунктуации 10-11 класс </vt:lpstr>
      <vt:lpstr>Итоговое сочинение</vt:lpstr>
      <vt:lpstr>Итоговое сочинение</vt:lpstr>
      <vt:lpstr>  Для допуска к ЕГЭ по русскому языку выпускникам 2026 года необходимо будет написать сочинение в декабре 2025 года. Пишут сочинение в школах.   Предлагаемая форма оценки работы: «зачёт»/«незачёт» плюс возможность получить баллы по разработанным критериям, которые могут учитываться вузами.  Выпускники, получившие «незачёт» в декабре, смогут написать итоговое сочинение в дополнительные сроки: в феврале и в мае 2026 года. На всю работу отводится 3 часа 55 минут. Рекомендуемый объём работы – 350 слов.  За объём работы менее 250 слов ставится «незачёт».  Заранее темы выпускного сочинения известны не будут. Опубликованы лишь наименования трёх тематических блоков (направлений), в рамках каждого из них.</vt:lpstr>
      <vt:lpstr>Итоговое сочинение</vt:lpstr>
      <vt:lpstr>Новое</vt:lpstr>
      <vt:lpstr> Комплект тем итогового сочинения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Учимся писать сочинение</vt:lpstr>
      <vt:lpstr> Учимся писать сочинение </vt:lpstr>
      <vt:lpstr>   «Русский язык. Мониторинг успеваемости. Готовимся к Всероссийской Проверочной Работе»</vt:lpstr>
      <vt:lpstr>   «Русский язык. Мониторинг успеваемости. Готовимся к Всероссийской Проверочной Работе»</vt:lpstr>
      <vt:lpstr> Мониторинг успеваемости</vt:lpstr>
      <vt:lpstr> Мониторинг успеваемости</vt:lpstr>
      <vt:lpstr> Мониторинг успеваемости</vt:lpstr>
      <vt:lpstr> Мониторинг успеваемости</vt:lpstr>
      <vt:lpstr>Русский язык. 10 класс. 10 вариантов итоговых работ для подготовки к Всероссийской проверочной работе </vt:lpstr>
      <vt:lpstr>Русский язык. 10 класс. 10 вариантов итоговых работ для подготовки к Всероссийской проверочной работе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Учетная запись Майкрософт</cp:lastModifiedBy>
  <cp:revision>50</cp:revision>
  <dcterms:modified xsi:type="dcterms:W3CDTF">2025-09-14T12:16:51Z</dcterms:modified>
</cp:coreProperties>
</file>