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24" r:id="rId2"/>
    <p:sldId id="325" r:id="rId3"/>
    <p:sldId id="326" r:id="rId4"/>
    <p:sldId id="327" r:id="rId5"/>
    <p:sldId id="329" r:id="rId6"/>
    <p:sldId id="330" r:id="rId7"/>
    <p:sldId id="332" r:id="rId8"/>
    <p:sldId id="333" r:id="rId9"/>
    <p:sldId id="331" r:id="rId10"/>
    <p:sldId id="338" r:id="rId11"/>
    <p:sldId id="337" r:id="rId12"/>
    <p:sldId id="262" r:id="rId13"/>
  </p:sldIdLst>
  <p:sldSz cx="5761038" cy="5761038"/>
  <p:notesSz cx="6858000" cy="9144000"/>
  <p:defaultTextStyle>
    <a:defPPr>
      <a:defRPr lang="ru-RU"/>
    </a:defPPr>
    <a:lvl1pPr marL="0" algn="l" defTabSz="6554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27714" algn="l" defTabSz="6554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55426" algn="l" defTabSz="6554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983141" algn="l" defTabSz="6554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310854" algn="l" defTabSz="6554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638567" algn="l" defTabSz="6554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966280" algn="l" defTabSz="6554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293994" algn="l" defTabSz="6554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621708" algn="l" defTabSz="6554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614" y="-12"/>
      </p:cViewPr>
      <p:guideLst>
        <p:guide orient="horz" pos="1815"/>
        <p:guide pos="181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58F44-F4C1-4D05-892C-417F54029C6D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D7B4C-2B43-4F14-A126-FFC0877BD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782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554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27714" algn="l" defTabSz="6554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55426" algn="l" defTabSz="6554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983141" algn="l" defTabSz="6554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10854" algn="l" defTabSz="6554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638567" algn="l" defTabSz="6554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966280" algn="l" defTabSz="6554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293994" algn="l" defTabSz="6554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621708" algn="l" defTabSz="6554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57D16-5918-4896-9868-690BB996C77F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8561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57D16-5918-4896-9868-690BB996C77F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8561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57D16-5918-4896-9868-690BB996C77F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8561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57D16-5918-4896-9868-690BB996C77F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8561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57D16-5918-4896-9868-690BB996C77F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8561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57D16-5918-4896-9868-690BB996C77F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8561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57D16-5918-4896-9868-690BB996C77F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8561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2079" y="1789661"/>
            <a:ext cx="4896882" cy="1234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4156" y="3264588"/>
            <a:ext cx="4032727" cy="1472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7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5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83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10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38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66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93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217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176753" y="230716"/>
            <a:ext cx="1296233" cy="491555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8052" y="230716"/>
            <a:ext cx="3792684" cy="49155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083" y="3702003"/>
            <a:ext cx="4896882" cy="1144206"/>
          </a:xfrm>
        </p:spPr>
        <p:txBody>
          <a:bodyPr anchor="t"/>
          <a:lstStyle>
            <a:lvl1pPr algn="l">
              <a:defRPr sz="29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5083" y="2441779"/>
            <a:ext cx="4896882" cy="1260228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3277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5542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8314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31085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63856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96628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29399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62170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8052" y="1344244"/>
            <a:ext cx="2544459" cy="38020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928528" y="1344244"/>
            <a:ext cx="2544459" cy="38020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8052" y="1289568"/>
            <a:ext cx="2545459" cy="53743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27714" indent="0">
              <a:buNone/>
              <a:defRPr sz="1400" b="1"/>
            </a:lvl2pPr>
            <a:lvl3pPr marL="655426" indent="0">
              <a:buNone/>
              <a:defRPr sz="1200" b="1"/>
            </a:lvl3pPr>
            <a:lvl4pPr marL="983141" indent="0">
              <a:buNone/>
              <a:defRPr sz="1100" b="1"/>
            </a:lvl4pPr>
            <a:lvl5pPr marL="1310854" indent="0">
              <a:buNone/>
              <a:defRPr sz="1100" b="1"/>
            </a:lvl5pPr>
            <a:lvl6pPr marL="1638567" indent="0">
              <a:buNone/>
              <a:defRPr sz="1100" b="1"/>
            </a:lvl6pPr>
            <a:lvl7pPr marL="1966280" indent="0">
              <a:buNone/>
              <a:defRPr sz="1100" b="1"/>
            </a:lvl7pPr>
            <a:lvl8pPr marL="2293994" indent="0">
              <a:buNone/>
              <a:defRPr sz="1100" b="1"/>
            </a:lvl8pPr>
            <a:lvl9pPr marL="2621708" indent="0">
              <a:buNone/>
              <a:defRPr sz="1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8052" y="1826995"/>
            <a:ext cx="2545459" cy="3319263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926528" y="1289568"/>
            <a:ext cx="2546459" cy="53743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27714" indent="0">
              <a:buNone/>
              <a:defRPr sz="1400" b="1"/>
            </a:lvl2pPr>
            <a:lvl3pPr marL="655426" indent="0">
              <a:buNone/>
              <a:defRPr sz="1200" b="1"/>
            </a:lvl3pPr>
            <a:lvl4pPr marL="983141" indent="0">
              <a:buNone/>
              <a:defRPr sz="1100" b="1"/>
            </a:lvl4pPr>
            <a:lvl5pPr marL="1310854" indent="0">
              <a:buNone/>
              <a:defRPr sz="1100" b="1"/>
            </a:lvl5pPr>
            <a:lvl6pPr marL="1638567" indent="0">
              <a:buNone/>
              <a:defRPr sz="1100" b="1"/>
            </a:lvl6pPr>
            <a:lvl7pPr marL="1966280" indent="0">
              <a:buNone/>
              <a:defRPr sz="1100" b="1"/>
            </a:lvl7pPr>
            <a:lvl8pPr marL="2293994" indent="0">
              <a:buNone/>
              <a:defRPr sz="1100" b="1"/>
            </a:lvl8pPr>
            <a:lvl9pPr marL="2621708" indent="0">
              <a:buNone/>
              <a:defRPr sz="1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926528" y="1826995"/>
            <a:ext cx="2546459" cy="3319263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 descr="1648061945(1)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761038" cy="57610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054" y="229378"/>
            <a:ext cx="1895341" cy="976176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52407" y="229381"/>
            <a:ext cx="3220580" cy="491688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8054" y="1205556"/>
            <a:ext cx="1895341" cy="3940710"/>
          </a:xfrm>
        </p:spPr>
        <p:txBody>
          <a:bodyPr/>
          <a:lstStyle>
            <a:lvl1pPr marL="0" indent="0">
              <a:buNone/>
              <a:defRPr sz="1000"/>
            </a:lvl1pPr>
            <a:lvl2pPr marL="327714" indent="0">
              <a:buNone/>
              <a:defRPr sz="900"/>
            </a:lvl2pPr>
            <a:lvl3pPr marL="655426" indent="0">
              <a:buNone/>
              <a:defRPr sz="800"/>
            </a:lvl3pPr>
            <a:lvl4pPr marL="983141" indent="0">
              <a:buNone/>
              <a:defRPr sz="600"/>
            </a:lvl4pPr>
            <a:lvl5pPr marL="1310854" indent="0">
              <a:buNone/>
              <a:defRPr sz="600"/>
            </a:lvl5pPr>
            <a:lvl6pPr marL="1638567" indent="0">
              <a:buNone/>
              <a:defRPr sz="600"/>
            </a:lvl6pPr>
            <a:lvl7pPr marL="1966280" indent="0">
              <a:buNone/>
              <a:defRPr sz="600"/>
            </a:lvl7pPr>
            <a:lvl8pPr marL="2293994" indent="0">
              <a:buNone/>
              <a:defRPr sz="600"/>
            </a:lvl8pPr>
            <a:lvl9pPr marL="2621708" indent="0">
              <a:buNone/>
              <a:defRPr sz="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9205" y="4032731"/>
            <a:ext cx="3456623" cy="476086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29205" y="514758"/>
            <a:ext cx="3456623" cy="3456623"/>
          </a:xfrm>
        </p:spPr>
        <p:txBody>
          <a:bodyPr/>
          <a:lstStyle>
            <a:lvl1pPr marL="0" indent="0">
              <a:buNone/>
              <a:defRPr sz="2200"/>
            </a:lvl1pPr>
            <a:lvl2pPr marL="327714" indent="0">
              <a:buNone/>
              <a:defRPr sz="2000"/>
            </a:lvl2pPr>
            <a:lvl3pPr marL="655426" indent="0">
              <a:buNone/>
              <a:defRPr sz="1800"/>
            </a:lvl3pPr>
            <a:lvl4pPr marL="983141" indent="0">
              <a:buNone/>
              <a:defRPr sz="1400"/>
            </a:lvl4pPr>
            <a:lvl5pPr marL="1310854" indent="0">
              <a:buNone/>
              <a:defRPr sz="1400"/>
            </a:lvl5pPr>
            <a:lvl6pPr marL="1638567" indent="0">
              <a:buNone/>
              <a:defRPr sz="1400"/>
            </a:lvl6pPr>
            <a:lvl7pPr marL="1966280" indent="0">
              <a:buNone/>
              <a:defRPr sz="1400"/>
            </a:lvl7pPr>
            <a:lvl8pPr marL="2293994" indent="0">
              <a:buNone/>
              <a:defRPr sz="1400"/>
            </a:lvl8pPr>
            <a:lvl9pPr marL="2621708" indent="0">
              <a:buNone/>
              <a:defRPr sz="1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29205" y="4508816"/>
            <a:ext cx="3456623" cy="676122"/>
          </a:xfrm>
        </p:spPr>
        <p:txBody>
          <a:bodyPr/>
          <a:lstStyle>
            <a:lvl1pPr marL="0" indent="0">
              <a:buNone/>
              <a:defRPr sz="1000"/>
            </a:lvl1pPr>
            <a:lvl2pPr marL="327714" indent="0">
              <a:buNone/>
              <a:defRPr sz="900"/>
            </a:lvl2pPr>
            <a:lvl3pPr marL="655426" indent="0">
              <a:buNone/>
              <a:defRPr sz="800"/>
            </a:lvl3pPr>
            <a:lvl4pPr marL="983141" indent="0">
              <a:buNone/>
              <a:defRPr sz="600"/>
            </a:lvl4pPr>
            <a:lvl5pPr marL="1310854" indent="0">
              <a:buNone/>
              <a:defRPr sz="600"/>
            </a:lvl5pPr>
            <a:lvl6pPr marL="1638567" indent="0">
              <a:buNone/>
              <a:defRPr sz="600"/>
            </a:lvl6pPr>
            <a:lvl7pPr marL="1966280" indent="0">
              <a:buNone/>
              <a:defRPr sz="600"/>
            </a:lvl7pPr>
            <a:lvl8pPr marL="2293994" indent="0">
              <a:buNone/>
              <a:defRPr sz="600"/>
            </a:lvl8pPr>
            <a:lvl9pPr marL="2621708" indent="0">
              <a:buNone/>
              <a:defRPr sz="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052" y="230706"/>
            <a:ext cx="5184934" cy="960173"/>
          </a:xfrm>
          <a:prstGeom prst="rect">
            <a:avLst/>
          </a:prstGeom>
        </p:spPr>
        <p:txBody>
          <a:bodyPr vert="horz" lIns="65542" tIns="32772" rIns="65542" bIns="3277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8052" y="1344244"/>
            <a:ext cx="5184934" cy="3802020"/>
          </a:xfrm>
          <a:prstGeom prst="rect">
            <a:avLst/>
          </a:prstGeom>
        </p:spPr>
        <p:txBody>
          <a:bodyPr vert="horz" lIns="65542" tIns="32772" rIns="65542" bIns="3277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88052" y="5339638"/>
            <a:ext cx="1344242" cy="306720"/>
          </a:xfrm>
          <a:prstGeom prst="rect">
            <a:avLst/>
          </a:prstGeom>
        </p:spPr>
        <p:txBody>
          <a:bodyPr vert="horz" lIns="65542" tIns="32772" rIns="65542" bIns="3277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4C19D-5DEC-4F17-B680-24F13735C0D1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68355" y="5339638"/>
            <a:ext cx="1824329" cy="306720"/>
          </a:xfrm>
          <a:prstGeom prst="rect">
            <a:avLst/>
          </a:prstGeom>
        </p:spPr>
        <p:txBody>
          <a:bodyPr vert="horz" lIns="65542" tIns="32772" rIns="65542" bIns="3277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128744" y="5339638"/>
            <a:ext cx="1344242" cy="306720"/>
          </a:xfrm>
          <a:prstGeom prst="rect">
            <a:avLst/>
          </a:prstGeom>
        </p:spPr>
        <p:txBody>
          <a:bodyPr vert="horz" lIns="65542" tIns="32772" rIns="65542" bIns="3277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1648061945(1)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5761038" cy="57610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55426" rtl="0" eaLnBrk="1" latinLnBrk="0" hangingPunct="1"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5784" indent="-245784" algn="l" defTabSz="6554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2534" indent="-204821" algn="l" defTabSz="65542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9284" indent="-163858" algn="l" defTabSz="65542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46997" indent="-163858" algn="l" defTabSz="655426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74710" indent="-163858" algn="l" defTabSz="655426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02424" indent="-163858" algn="l" defTabSz="655426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0138" indent="-163858" algn="l" defTabSz="655426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57851" indent="-163858" algn="l" defTabSz="655426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85564" indent="-163858" algn="l" defTabSz="655426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5542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27714" algn="l" defTabSz="65542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55426" algn="l" defTabSz="65542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83141" algn="l" defTabSz="65542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10854" algn="l" defTabSz="65542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38567" algn="l" defTabSz="65542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66280" algn="l" defTabSz="65542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93994" algn="l" defTabSz="65542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621708" algn="l" defTabSz="65542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skillbox.kz/razvitie/rutina-chto-jeto-takoe-s-tochki-zrenija-psihologii-skillbox-media/" TargetMode="External"/><Relationship Id="rId2" Type="http://schemas.openxmlformats.org/officeDocument/2006/relationships/hyperlink" Target="https://avatars.mds.yandex.net/i?id=538dfccad676c3587b667b29cde41e09_l-5235960-images-thumbs&amp;n=1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rodude.ru/8-sposobov-izbavitsya-ot-skuchnoj-rutiny-i-nachat-zhit-na-polnuyu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digital.september" TargetMode="External"/><Relationship Id="rId13" Type="http://schemas.openxmlformats.org/officeDocument/2006/relationships/image" Target="../media/image16.png"/><Relationship Id="rId18" Type="http://schemas.openxmlformats.org/officeDocument/2006/relationships/hyperlink" Target="https://edu.1sept.ru/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hyperlink" Target="https://urok.1sept.ru/" TargetMode="External"/><Relationship Id="rId17" Type="http://schemas.openxmlformats.org/officeDocument/2006/relationships/image" Target="../media/image18.png"/><Relationship Id="rId2" Type="http://schemas.openxmlformats.org/officeDocument/2006/relationships/hyperlink" Target="https://t.me/pervoesent" TargetMode="External"/><Relationship Id="rId16" Type="http://schemas.openxmlformats.org/officeDocument/2006/relationships/hyperlink" Target="https://1sept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user/PervoeSentyabrya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image" Target="../media/image17.png"/><Relationship Id="rId10" Type="http://schemas.openxmlformats.org/officeDocument/2006/relationships/hyperlink" Target="https://ds.1sept.ru/" TargetMode="External"/><Relationship Id="rId19" Type="http://schemas.openxmlformats.org/officeDocument/2006/relationships/image" Target="../media/image19.png"/><Relationship Id="rId4" Type="http://schemas.openxmlformats.org/officeDocument/2006/relationships/hyperlink" Target="https://ok.ru/digital.september" TargetMode="External"/><Relationship Id="rId9" Type="http://schemas.openxmlformats.org/officeDocument/2006/relationships/image" Target="../media/image14.png"/><Relationship Id="rId14" Type="http://schemas.openxmlformats.org/officeDocument/2006/relationships/hyperlink" Target="https://video.1sept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2877" y="1106148"/>
            <a:ext cx="4264550" cy="620182"/>
          </a:xfrm>
          <a:prstGeom prst="rect">
            <a:avLst/>
          </a:prstGeom>
          <a:noFill/>
        </p:spPr>
        <p:txBody>
          <a:bodyPr wrap="square" lIns="65542" tIns="32772" rIns="65542" bIns="32772" rtlCol="0">
            <a:spAutoFit/>
          </a:bodyPr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бороться с рутиной и находить вдохновение в повседневности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7067" y="3041827"/>
            <a:ext cx="3493301" cy="1415555"/>
          </a:xfrm>
          <a:prstGeom prst="rect">
            <a:avLst/>
          </a:prstGeom>
          <a:noFill/>
        </p:spPr>
        <p:txBody>
          <a:bodyPr wrap="square" lIns="65542" tIns="32772" rIns="65542" bIns="32772" rtlCol="0">
            <a:spAutoFit/>
          </a:bodyPr>
          <a:lstStyle/>
          <a:p>
            <a:pPr algn="r"/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Путиев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Евгений Михайлович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классов,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СМП школы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1095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г.Москва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проекта по реализации преемственности в системе школа-вуз-школа #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САМПстудентам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Столичной ассоциации молодых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147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7871" y="1751375"/>
            <a:ext cx="2132274" cy="1451179"/>
          </a:xfrm>
          <a:prstGeom prst="rect">
            <a:avLst/>
          </a:prstGeom>
          <a:noFill/>
        </p:spPr>
        <p:txBody>
          <a:bodyPr wrap="square" lIns="65542" tIns="32772" rIns="65542" bIns="32772" rtlCol="0">
            <a:spAutoFit/>
          </a:bodyPr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 algn="ctr"/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 выслушать ваши вопросы!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809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90741" y="218959"/>
            <a:ext cx="861984" cy="440464"/>
          </a:xfrm>
          <a:prstGeom prst="rect">
            <a:avLst/>
          </a:prstGeom>
          <a:noFill/>
        </p:spPr>
        <p:txBody>
          <a:bodyPr wrap="square" lIns="65542" tIns="32772" rIns="65542" bIns="32772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19494" y="1428760"/>
            <a:ext cx="2585950" cy="1912843"/>
          </a:xfrm>
          <a:prstGeom prst="rect">
            <a:avLst/>
          </a:prstGeom>
          <a:noFill/>
        </p:spPr>
        <p:txBody>
          <a:bodyPr wrap="square" lIns="65542" tIns="32772" rIns="65542" bIns="32772" rtlCol="0">
            <a:spAutoFit/>
          </a:bodyPr>
          <a:lstStyle/>
          <a:p>
            <a:pPr marL="204821" indent="-204821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avatars.mds.yandex.net/i?id=538dfccad676c3587b667b29cde41e09_l-5235960-images-thumbs&amp;n=13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4821" indent="-204821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https://blog.skillbox.kz/razvitie/rutina-chto-jeto-takoe-s-tochki-zrenija-psihologii-skillbox-media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4821" indent="-204821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https://brodude.ru/8-sposobov-izbavitsya-ot-skuchnoj-rutiny-i-nachat-zhit-na-polnuyu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333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1980351" y="4480820"/>
            <a:ext cx="1620303" cy="607178"/>
            <a:chOff x="3071802" y="4000510"/>
            <a:chExt cx="2715540" cy="572400"/>
          </a:xfrm>
        </p:grpSpPr>
        <p:pic>
          <p:nvPicPr>
            <p:cNvPr id="6" name="Рисунок 5" descr="Group 39883(1).png">
              <a:hlinkClick r:id="rId2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71802" y="4000510"/>
              <a:ext cx="571504" cy="571504"/>
            </a:xfrm>
            <a:prstGeom prst="rect">
              <a:avLst/>
            </a:prstGeom>
          </p:spPr>
        </p:pic>
        <p:pic>
          <p:nvPicPr>
            <p:cNvPr id="10" name="Рисунок 9" descr="Group 39887.png">
              <a:hlinkClick r:id="rId4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14942" y="4000510"/>
              <a:ext cx="572400" cy="572400"/>
            </a:xfrm>
            <a:prstGeom prst="rect">
              <a:avLst/>
            </a:prstGeom>
          </p:spPr>
        </p:pic>
        <p:pic>
          <p:nvPicPr>
            <p:cNvPr id="11" name="Рисунок 10" descr="Group 39886.png">
              <a:hlinkClick r:id="rId6"/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00562" y="4000510"/>
              <a:ext cx="572400" cy="572400"/>
            </a:xfrm>
            <a:prstGeom prst="rect">
              <a:avLst/>
            </a:prstGeom>
          </p:spPr>
        </p:pic>
        <p:pic>
          <p:nvPicPr>
            <p:cNvPr id="12" name="Рисунок 11" descr="Group 39890.png">
              <a:hlinkClick r:id="rId8"/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786182" y="4000510"/>
              <a:ext cx="572400" cy="572400"/>
            </a:xfrm>
            <a:prstGeom prst="rect">
              <a:avLst/>
            </a:prstGeom>
          </p:spPr>
        </p:pic>
      </p:grpSp>
      <p:sp>
        <p:nvSpPr>
          <p:cNvPr id="15" name="Прямоугольник 14"/>
          <p:cNvSpPr/>
          <p:nvPr/>
        </p:nvSpPr>
        <p:spPr>
          <a:xfrm>
            <a:off x="1921641" y="3638757"/>
            <a:ext cx="1703782" cy="440464"/>
          </a:xfrm>
          <a:prstGeom prst="rect">
            <a:avLst/>
          </a:prstGeom>
        </p:spPr>
        <p:txBody>
          <a:bodyPr wrap="square" lIns="65542" tIns="32772" rIns="65542" bIns="32772">
            <a:spAutoFit/>
          </a:bodyPr>
          <a:lstStyle/>
          <a:p>
            <a:pPr algn="ctr"/>
            <a:r>
              <a:rPr lang="ru-RU" dirty="0">
                <a:solidFill>
                  <a:srgbClr val="CE4A1F"/>
                </a:solidFill>
                <a:latin typeface="Roboto Black"/>
                <a:cs typeface="Roboto Black"/>
              </a:rPr>
              <a:t>Наши </a:t>
            </a:r>
          </a:p>
          <a:p>
            <a:pPr algn="ctr"/>
            <a:r>
              <a:rPr lang="ru-RU" dirty="0">
                <a:solidFill>
                  <a:srgbClr val="CE4A1F"/>
                </a:solidFill>
                <a:latin typeface="Roboto Black"/>
                <a:cs typeface="Roboto Black"/>
              </a:rPr>
              <a:t>социальные сети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495073" y="1680300"/>
            <a:ext cx="4770893" cy="1586888"/>
            <a:chOff x="785786" y="1500180"/>
            <a:chExt cx="7572428" cy="1416787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785786" y="1500180"/>
              <a:ext cx="7572428" cy="500066"/>
              <a:chOff x="714348" y="1214428"/>
              <a:chExt cx="7572428" cy="500066"/>
            </a:xfrm>
          </p:grpSpPr>
          <p:pic>
            <p:nvPicPr>
              <p:cNvPr id="17" name="Рисунок 16" descr="логошвц 1.png">
                <a:hlinkClick r:id="rId10"/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07789" y="1214428"/>
                <a:ext cx="2178987" cy="486000"/>
              </a:xfrm>
              <a:prstGeom prst="rect">
                <a:avLst/>
              </a:prstGeom>
            </p:spPr>
          </p:pic>
          <p:pic>
            <p:nvPicPr>
              <p:cNvPr id="18" name="Рисунок 17" descr="Group.png">
                <a:hlinkClick r:id="rId12"/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57554" y="1229477"/>
                <a:ext cx="2178000" cy="485017"/>
              </a:xfrm>
              <a:prstGeom prst="rect">
                <a:avLst/>
              </a:prstGeom>
            </p:spPr>
          </p:pic>
          <p:pic>
            <p:nvPicPr>
              <p:cNvPr id="19" name="Рисунок 18" descr="logo1вебинары 1.png">
                <a:hlinkClick r:id="rId14"/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4348" y="1214428"/>
                <a:ext cx="2178000" cy="487545"/>
              </a:xfrm>
              <a:prstGeom prst="rect">
                <a:avLst/>
              </a:prstGeom>
            </p:spPr>
          </p:pic>
        </p:grpSp>
        <p:grpSp>
          <p:nvGrpSpPr>
            <p:cNvPr id="24" name="Группа 23"/>
            <p:cNvGrpSpPr/>
            <p:nvPr/>
          </p:nvGrpSpPr>
          <p:grpSpPr>
            <a:xfrm>
              <a:off x="2125678" y="2428874"/>
              <a:ext cx="4892644" cy="488093"/>
              <a:chOff x="2214546" y="2214560"/>
              <a:chExt cx="4892644" cy="488093"/>
            </a:xfrm>
          </p:grpSpPr>
          <p:pic>
            <p:nvPicPr>
              <p:cNvPr id="20" name="Рисунок 19" descr="logo 3.png">
                <a:hlinkClick r:id="rId16"/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29190" y="2214560"/>
                <a:ext cx="2178000" cy="488093"/>
              </a:xfrm>
              <a:prstGeom prst="rect">
                <a:avLst/>
              </a:prstGeom>
            </p:spPr>
          </p:pic>
          <p:pic>
            <p:nvPicPr>
              <p:cNvPr id="21" name="Рисунок 20" descr="logo 2.png">
                <a:hlinkClick r:id="rId18"/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14546" y="2214560"/>
                <a:ext cx="2178000" cy="487063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0399" y="3668564"/>
            <a:ext cx="2699568" cy="927958"/>
          </a:xfrm>
          <a:prstGeom prst="rect">
            <a:avLst/>
          </a:prstGeom>
          <a:noFill/>
        </p:spPr>
        <p:txBody>
          <a:bodyPr wrap="square" lIns="65542" tIns="32772" rIns="65542" bIns="32772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Рутина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однообразная, механически выполняемая работа, а также консервативный, годами заведённый распорядок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5" y="1152327"/>
            <a:ext cx="3983310" cy="23848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6941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6423" y="864295"/>
            <a:ext cx="1905437" cy="250850"/>
          </a:xfrm>
          <a:prstGeom prst="rect">
            <a:avLst/>
          </a:prstGeom>
          <a:noFill/>
        </p:spPr>
        <p:txBody>
          <a:bodyPr wrap="square" lIns="65542" tIns="32772" rIns="65542" bIns="32772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РУТИНА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8311" y="1739424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7742" y="1739424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ПЛОХО?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Соединительная линия уступом 17"/>
          <p:cNvCxnSpPr>
            <a:stCxn id="2" idx="2"/>
            <a:endCxn id="3" idx="0"/>
          </p:cNvCxnSpPr>
          <p:nvPr/>
        </p:nvCxnSpPr>
        <p:spPr>
          <a:xfrm rot="5400000">
            <a:off x="1928616" y="698897"/>
            <a:ext cx="624279" cy="1456775"/>
          </a:xfrm>
          <a:prstGeom prst="bentConnector3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оединительная линия уступом 19"/>
          <p:cNvCxnSpPr>
            <a:stCxn id="2" idx="2"/>
            <a:endCxn id="5" idx="0"/>
          </p:cNvCxnSpPr>
          <p:nvPr/>
        </p:nvCxnSpPr>
        <p:spPr>
          <a:xfrm rot="16200000" flipH="1">
            <a:off x="3463331" y="620956"/>
            <a:ext cx="624279" cy="1612656"/>
          </a:xfrm>
          <a:prstGeom prst="bentConnector3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3" b="-903"/>
          <a:stretch/>
        </p:blipFill>
        <p:spPr bwMode="auto">
          <a:xfrm>
            <a:off x="3167954" y="2088000"/>
            <a:ext cx="2519599" cy="188969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12" y="2016423"/>
            <a:ext cx="1592912" cy="2196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0982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8"/>
          <a:stretch/>
        </p:blipFill>
        <p:spPr bwMode="auto">
          <a:xfrm>
            <a:off x="1772015" y="1728391"/>
            <a:ext cx="2696508" cy="290125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32137" y="1080319"/>
            <a:ext cx="2376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Мозг против Разума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533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5557" y="864190"/>
            <a:ext cx="1723966" cy="497071"/>
          </a:xfrm>
          <a:prstGeom prst="rect">
            <a:avLst/>
          </a:prstGeom>
          <a:noFill/>
        </p:spPr>
        <p:txBody>
          <a:bodyPr wrap="square" lIns="65542" tIns="32772" rIns="65542" bIns="32772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– упражнение «Два брата»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6"/>
          <a:stretch/>
        </p:blipFill>
        <p:spPr bwMode="auto">
          <a:xfrm>
            <a:off x="1152327" y="1440359"/>
            <a:ext cx="3390426" cy="3305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299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0399" y="864295"/>
            <a:ext cx="2041539" cy="497071"/>
          </a:xfrm>
          <a:prstGeom prst="rect">
            <a:avLst/>
          </a:prstGeom>
          <a:noFill/>
        </p:spPr>
        <p:txBody>
          <a:bodyPr wrap="square" lIns="65542" tIns="32772" rIns="65542" bIns="32772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– упражнение «Почемучка»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9092" y="4256817"/>
            <a:ext cx="2592288" cy="927958"/>
          </a:xfrm>
          <a:prstGeom prst="rect">
            <a:avLst/>
          </a:prstGeom>
          <a:noFill/>
        </p:spPr>
        <p:txBody>
          <a:bodyPr wrap="square" lIns="65542" tIns="32772" rIns="65542" bIns="32772" rtlCol="0">
            <a:spAutoFit/>
          </a:bodyPr>
          <a:lstStyle/>
          <a:p>
            <a:pPr algn="ctr"/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Сакити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Тойода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японский предприниматель, изобретатель и промышленник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Автор техники «5 почему»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8" r="7812"/>
          <a:stretch/>
        </p:blipFill>
        <p:spPr bwMode="auto">
          <a:xfrm>
            <a:off x="343110" y="1512367"/>
            <a:ext cx="4837786" cy="277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3119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932905"/>
            <a:ext cx="4771997" cy="289183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44514" y="94881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– упражнение «Я хороший, потому что…»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025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15" y="1656383"/>
            <a:ext cx="5328543" cy="239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315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28591" y="1800399"/>
            <a:ext cx="1731880" cy="1789733"/>
          </a:xfrm>
          <a:prstGeom prst="rect">
            <a:avLst/>
          </a:prstGeom>
          <a:noFill/>
        </p:spPr>
        <p:txBody>
          <a:bodyPr wrap="square" lIns="65542" tIns="32772" rIns="65542" bIns="32772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Чек-лист –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лучший инструмент для организации и планирования любой деятельности, особенно карьерного развития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2" r="11947"/>
          <a:stretch/>
        </p:blipFill>
        <p:spPr bwMode="auto">
          <a:xfrm>
            <a:off x="504255" y="1224335"/>
            <a:ext cx="2808312" cy="342440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99846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2378</TotalTime>
  <Words>133</Words>
  <Application>Microsoft Office PowerPoint</Application>
  <PresentationFormat>Произвольный</PresentationFormat>
  <Paragraphs>31</Paragraphs>
  <Slides>12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cheba</dc:creator>
  <cp:lastModifiedBy>Елена</cp:lastModifiedBy>
  <cp:revision>67</cp:revision>
  <dcterms:created xsi:type="dcterms:W3CDTF">2023-03-27T17:12:42Z</dcterms:created>
  <dcterms:modified xsi:type="dcterms:W3CDTF">2025-09-17T09:58:11Z</dcterms:modified>
</cp:coreProperties>
</file>