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Comfortaa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Comfortaa-bold.fntdata"/><Relationship Id="rId10" Type="http://schemas.openxmlformats.org/officeDocument/2006/relationships/slide" Target="slides/slide5.xml"/><Relationship Id="rId32" Type="http://schemas.openxmlformats.org/officeDocument/2006/relationships/font" Target="fonts/Comfortaa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3554007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3554007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19670efdea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19670efdea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135540070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135540070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35540070d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35540070d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19670efdea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19670efdea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9670efdea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9670efdea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9670efdea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19670efdea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9670efdea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19670efdea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9670efdea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19670efdea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19670efdea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19670efdea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135540070d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135540070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80623e96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g380623e96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135540070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135540070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9670efdea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19670efdea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135540070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135540070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35540070d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135540070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135540070d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135540070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19670efdea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19670efdea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e6696696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1e6696696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80623e960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380623e960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35540070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135540070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9670efd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19670efd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19670efdea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19670efdea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19670efdea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19670efde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9670efdea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19670efdea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19670efdea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19670efdea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4294967295" type="body"/>
          </p:nvPr>
        </p:nvSpPr>
        <p:spPr>
          <a:xfrm>
            <a:off x="1576200" y="1886400"/>
            <a:ext cx="5991600" cy="13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3500">
                <a:solidFill>
                  <a:srgbClr val="232323"/>
                </a:solidFill>
                <a:latin typeface="Comfortaa"/>
                <a:ea typeface="Comfortaa"/>
                <a:cs typeface="Comfortaa"/>
                <a:sym typeface="Comfortaa"/>
              </a:rPr>
              <a:t> «</a:t>
            </a:r>
            <a:r>
              <a:rPr b="1" lang="ru" sz="3500">
                <a:solidFill>
                  <a:srgbClr val="232323"/>
                </a:solidFill>
              </a:rPr>
              <a:t>Первая психологическая помощь»</a:t>
            </a:r>
            <a:endParaRPr b="1" sz="3500">
              <a:solidFill>
                <a:srgbClr val="23232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/>
        </p:nvSpPr>
        <p:spPr>
          <a:xfrm>
            <a:off x="1441125" y="246050"/>
            <a:ext cx="649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333333"/>
                </a:solidFill>
                <a:highlight>
                  <a:srgbClr val="FFFFFF"/>
                </a:highlight>
              </a:rPr>
              <a:t>Первая психологическая помощь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421800" y="831875"/>
            <a:ext cx="7943700" cy="3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Цели ППП:</a:t>
            </a:r>
            <a:endParaRPr b="1" sz="18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ru" sz="1500">
                <a:solidFill>
                  <a:schemeClr val="dk1"/>
                </a:solidFill>
              </a:rPr>
              <a:t>Снижение стресса и тревоги: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Помочь человеку успокоиться и чувствовать себя в безопасности.</a:t>
            </a:r>
            <a:br>
              <a:rPr lang="ru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ru" sz="1500">
                <a:solidFill>
                  <a:schemeClr val="dk1"/>
                </a:solidFill>
              </a:rPr>
              <a:t>Стабилизация эмоционального состояния: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Предотвратить усиление стрессовых реакций.</a:t>
            </a:r>
            <a:br>
              <a:rPr lang="ru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ru" sz="1500">
                <a:solidFill>
                  <a:schemeClr val="dk1"/>
                </a:solidFill>
              </a:rPr>
              <a:t>Удовлетворение основных потребностей: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Еда, вода, тепло, медицинская помощь.</a:t>
            </a:r>
            <a:br>
              <a:rPr lang="ru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ru" sz="1500">
                <a:solidFill>
                  <a:schemeClr val="dk1"/>
                </a:solidFill>
              </a:rPr>
              <a:t>Предоставление информации: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О текущей ситуации, доступных ресурсах и дальнейших шагах.</a:t>
            </a:r>
            <a:endParaRPr sz="15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/>
        </p:nvSpPr>
        <p:spPr>
          <a:xfrm>
            <a:off x="1441125" y="246050"/>
            <a:ext cx="649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rgbClr val="FFFFFF"/>
                </a:highlight>
              </a:rPr>
              <a:t>Первая психологическая помощь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22" name="Google Shape;122;p23"/>
          <p:cNvSpPr txBox="1"/>
          <p:nvPr/>
        </p:nvSpPr>
        <p:spPr>
          <a:xfrm>
            <a:off x="1827675" y="831875"/>
            <a:ext cx="57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Этапы оказания ППП</a:t>
            </a:r>
            <a:endParaRPr sz="18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sp>
        <p:nvSpPr>
          <p:cNvPr id="123" name="Google Shape;123;p23"/>
          <p:cNvSpPr txBox="1"/>
          <p:nvPr/>
        </p:nvSpPr>
        <p:spPr>
          <a:xfrm>
            <a:off x="527275" y="1433288"/>
            <a:ext cx="67485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1. Подготовка к оказанию помощи:</a:t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Саморегуляция: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Прежде чем помочь другим, убедитесь, что вы спокойны и готовы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Оценка ситуации: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Определите, кому нужна помощь в первую очередь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Убедитесь в безопасности места, физической безопасности себя и того, кому нужна помощь</a:t>
            </a:r>
            <a:endParaRPr sz="2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/>
        </p:nvSpPr>
        <p:spPr>
          <a:xfrm>
            <a:off x="1441125" y="246050"/>
            <a:ext cx="649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rgbClr val="FFFFFF"/>
                </a:highlight>
              </a:rPr>
              <a:t>Первая психологическая помощь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1827675" y="831875"/>
            <a:ext cx="57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Этапы оказания ППП</a:t>
            </a:r>
            <a:endParaRPr sz="18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sp>
        <p:nvSpPr>
          <p:cNvPr id="130" name="Google Shape;130;p24"/>
          <p:cNvSpPr txBox="1"/>
          <p:nvPr/>
        </p:nvSpPr>
        <p:spPr>
          <a:xfrm>
            <a:off x="527275" y="1433288"/>
            <a:ext cx="67485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2. Установление контакта:</a:t>
            </a:r>
            <a:endParaRPr b="1"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Подход к пострадавшему: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Приближайтесь медленно и ненавязчиво.</a:t>
            </a:r>
            <a:endParaRPr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Представление: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Назовитесь и объясните, что вы здесь, чтобы помочь.</a:t>
            </a:r>
            <a:endParaRPr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Техники активного слушания: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Слушайте внимательно, не перебивая.</a:t>
            </a:r>
            <a:br>
              <a:rPr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Показывайте понимание через кивки, мимику.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/>
        </p:nvSpPr>
        <p:spPr>
          <a:xfrm>
            <a:off x="2923500" y="241800"/>
            <a:ext cx="329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Острая стрессовая реакция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6" name="Google Shape;136;p25"/>
          <p:cNvSpPr txBox="1"/>
          <p:nvPr/>
        </p:nvSpPr>
        <p:spPr>
          <a:xfrm>
            <a:off x="3159750" y="1131975"/>
            <a:ext cx="282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Истероидная реакция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9488" y="1744950"/>
            <a:ext cx="3245026" cy="324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/>
        </p:nvSpPr>
        <p:spPr>
          <a:xfrm>
            <a:off x="2923500" y="241800"/>
            <a:ext cx="329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Острая стрессовая реакция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3" name="Google Shape;143;p26"/>
          <p:cNvSpPr txBox="1"/>
          <p:nvPr/>
        </p:nvSpPr>
        <p:spPr>
          <a:xfrm>
            <a:off x="3159750" y="1208925"/>
            <a:ext cx="282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Агрессивная реакция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4525" y="1968375"/>
            <a:ext cx="2854950" cy="285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/>
        </p:nvSpPr>
        <p:spPr>
          <a:xfrm>
            <a:off x="2923500" y="241800"/>
            <a:ext cx="329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Острая стрессовая реакция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2684400" y="1175950"/>
            <a:ext cx="377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Неконтролируемая двигательная активность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7363" y="2429950"/>
            <a:ext cx="2429276" cy="242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/>
        </p:nvSpPr>
        <p:spPr>
          <a:xfrm>
            <a:off x="2923500" y="241800"/>
            <a:ext cx="329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Острая стрессовая реакция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1871125" y="1208925"/>
            <a:ext cx="377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Ступор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						Апатия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25" y="1670525"/>
            <a:ext cx="2429276" cy="242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125" y="1947825"/>
            <a:ext cx="2751826" cy="275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/>
        </p:nvSpPr>
        <p:spPr>
          <a:xfrm>
            <a:off x="2923500" y="241800"/>
            <a:ext cx="329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Острая стрессовая реакция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5" name="Google Shape;165;p29"/>
          <p:cNvSpPr txBox="1"/>
          <p:nvPr/>
        </p:nvSpPr>
        <p:spPr>
          <a:xfrm>
            <a:off x="1483700" y="1670525"/>
            <a:ext cx="6759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Страх</a:t>
            </a:r>
            <a:br>
              <a:rPr lang="ru" sz="1800">
                <a:solidFill>
                  <a:schemeClr val="dk1"/>
                </a:solidFill>
              </a:rPr>
            </a:br>
            <a:r>
              <a:rPr lang="ru" sz="1800">
                <a:solidFill>
                  <a:schemeClr val="dk1"/>
                </a:solidFill>
              </a:rPr>
              <a:t>					Тревога</a:t>
            </a:r>
            <a:endParaRPr sz="1800">
              <a:solidFill>
                <a:schemeClr val="dk1"/>
              </a:solidFill>
            </a:endParaRPr>
          </a:p>
          <a:p>
            <a:pPr indent="457200" lvl="0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Чувство вины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" y="2526325"/>
            <a:ext cx="2379600" cy="23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6325" y="2893375"/>
            <a:ext cx="1942400" cy="19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9675" y="3065663"/>
            <a:ext cx="1597826" cy="159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/>
        </p:nvSpPr>
        <p:spPr>
          <a:xfrm>
            <a:off x="2923500" y="241800"/>
            <a:ext cx="329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Острая стрессовая реакция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1192500" y="1670525"/>
            <a:ext cx="6759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Дрожь и плач</a:t>
            </a:r>
            <a:r>
              <a:rPr lang="ru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457200" lvl="0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7363" y="2409425"/>
            <a:ext cx="2429276" cy="242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/>
        </p:nvSpPr>
        <p:spPr>
          <a:xfrm>
            <a:off x="1441125" y="246050"/>
            <a:ext cx="649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rgbClr val="FFFFFF"/>
                </a:highlight>
              </a:rPr>
              <a:t>Первая психологическая помощь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81" name="Google Shape;181;p31"/>
          <p:cNvSpPr txBox="1"/>
          <p:nvPr/>
        </p:nvSpPr>
        <p:spPr>
          <a:xfrm>
            <a:off x="1827675" y="831875"/>
            <a:ext cx="57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Этапы оказания ППП</a:t>
            </a:r>
            <a:endParaRPr sz="18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527275" y="1433288"/>
            <a:ext cx="6748500" cy="3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3. Выявление потребностей и проблем</a:t>
            </a:r>
            <a:endParaRPr b="1"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Задавайте открытые вопросы: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“Как вы себя чувствуете?”</a:t>
            </a:r>
            <a:br>
              <a:rPr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“Что вам сейчас нужно?”</a:t>
            </a:r>
            <a:endParaRPr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Наблюдайте: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Обращайте внимание на невербальные сигналы — позу, выражение лица. Оценивайте потребности человека в том числе сами</a:t>
            </a:r>
            <a:endParaRPr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717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Group 3814.png"/>
          <p:cNvPicPr preferRelativeResize="0"/>
          <p:nvPr/>
        </p:nvPicPr>
        <p:blipFill rotWithShape="1">
          <a:blip r:embed="rId3">
            <a:alphaModFix/>
          </a:blip>
          <a:srcRect b="51895" l="0" r="0" t="3339"/>
          <a:stretch/>
        </p:blipFill>
        <p:spPr>
          <a:xfrm>
            <a:off x="0" y="-13"/>
            <a:ext cx="9144001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512" y="312545"/>
            <a:ext cx="1762031" cy="9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444" y="1886869"/>
            <a:ext cx="4230263" cy="184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44" y="3988594"/>
            <a:ext cx="4164244" cy="43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 title="Страхов фото пнг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5537" y="403162"/>
            <a:ext cx="3452026" cy="5821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/>
        </p:nvSpPr>
        <p:spPr>
          <a:xfrm>
            <a:off x="1441125" y="246050"/>
            <a:ext cx="649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rgbClr val="FFFFFF"/>
                </a:highlight>
              </a:rPr>
              <a:t>Первая психологическая помощь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1827675" y="831875"/>
            <a:ext cx="57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Этапы оказания ППП</a:t>
            </a:r>
            <a:endParaRPr sz="18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sp>
        <p:nvSpPr>
          <p:cNvPr id="189" name="Google Shape;189;p32"/>
          <p:cNvSpPr txBox="1"/>
          <p:nvPr/>
        </p:nvSpPr>
        <p:spPr>
          <a:xfrm>
            <a:off x="527275" y="1433288"/>
            <a:ext cx="67485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4. Оказание практической помощи</a:t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Удовлетворение базовых потребностей: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Предложите воду, еду, одеяло, медицинскую помощь</a:t>
            </a:r>
            <a:br>
              <a:rPr lang="ru" sz="1500">
                <a:solidFill>
                  <a:schemeClr val="dk1"/>
                </a:solidFill>
              </a:rPr>
            </a:br>
            <a:r>
              <a:rPr b="1" lang="ru" sz="1500">
                <a:solidFill>
                  <a:schemeClr val="dk1"/>
                </a:solidFill>
              </a:rPr>
              <a:t>Помощь в установлении связи: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Помогите связаться с близкими или службами поддержки.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/>
        </p:nvSpPr>
        <p:spPr>
          <a:xfrm>
            <a:off x="1441125" y="246050"/>
            <a:ext cx="649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rgbClr val="FFFFFF"/>
                </a:highlight>
              </a:rPr>
              <a:t>Первая психологическая помощь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95" name="Google Shape;195;p33"/>
          <p:cNvSpPr txBox="1"/>
          <p:nvPr/>
        </p:nvSpPr>
        <p:spPr>
          <a:xfrm>
            <a:off x="1827675" y="831875"/>
            <a:ext cx="57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Этапы оказания ППП</a:t>
            </a:r>
            <a:endParaRPr sz="18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sp>
        <p:nvSpPr>
          <p:cNvPr id="196" name="Google Shape;196;p33"/>
          <p:cNvSpPr txBox="1"/>
          <p:nvPr/>
        </p:nvSpPr>
        <p:spPr>
          <a:xfrm>
            <a:off x="527275" y="1433288"/>
            <a:ext cx="67485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4. Оказание практической помощи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ru" sz="1500">
                <a:solidFill>
                  <a:schemeClr val="dk1"/>
                </a:solidFill>
              </a:rPr>
              <a:t>Актуализация ресурсов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ru" sz="1500">
                <a:solidFill>
                  <a:schemeClr val="dk1"/>
                </a:solidFill>
              </a:rPr>
              <a:t>Разработка плана действий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/>
        </p:nvSpPr>
        <p:spPr>
          <a:xfrm>
            <a:off x="1441125" y="246050"/>
            <a:ext cx="649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rgbClr val="FFFFFF"/>
                </a:highlight>
              </a:rPr>
              <a:t>Первая психологическая помощь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02" name="Google Shape;202;p34"/>
          <p:cNvSpPr txBox="1"/>
          <p:nvPr/>
        </p:nvSpPr>
        <p:spPr>
          <a:xfrm>
            <a:off x="1827675" y="831875"/>
            <a:ext cx="57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Этапы оказания ППП</a:t>
            </a:r>
            <a:endParaRPr sz="18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sp>
        <p:nvSpPr>
          <p:cNvPr id="203" name="Google Shape;203;p34"/>
          <p:cNvSpPr txBox="1"/>
          <p:nvPr/>
        </p:nvSpPr>
        <p:spPr>
          <a:xfrm>
            <a:off x="527275" y="1433288"/>
            <a:ext cx="6748500" cy="37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5. Предоставление информации</a:t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Разъяснение ситуации: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Предоставьте точную и актуальную информацию, избегая слухов.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Информирование о ресурсах: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Расскажите о доступных убежищах, медицинских пунктах, психологической помощи, горячих линиях.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/>
        </p:nvSpPr>
        <p:spPr>
          <a:xfrm>
            <a:off x="1441125" y="246050"/>
            <a:ext cx="649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rgbClr val="FFFFFF"/>
                </a:highlight>
              </a:rPr>
              <a:t>Первая психологическая помощь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09" name="Google Shape;209;p35"/>
          <p:cNvSpPr txBox="1"/>
          <p:nvPr/>
        </p:nvSpPr>
        <p:spPr>
          <a:xfrm>
            <a:off x="1827675" y="831875"/>
            <a:ext cx="57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Этапы оказания ППП</a:t>
            </a:r>
            <a:endParaRPr sz="18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sp>
        <p:nvSpPr>
          <p:cNvPr id="210" name="Google Shape;210;p35"/>
          <p:cNvSpPr txBox="1"/>
          <p:nvPr/>
        </p:nvSpPr>
        <p:spPr>
          <a:xfrm>
            <a:off x="527275" y="1433288"/>
            <a:ext cx="6748500" cy="37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6. Завершение контакта</a:t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Планирование дальнейших действий: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Обсудите, что человек будет делать дальше.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Поддержка: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500">
                <a:solidFill>
                  <a:schemeClr val="dk1"/>
                </a:solidFill>
              </a:rPr>
              <a:t>Подтвердите свою готовность помочь в будущем или оставьте контакты тех, кто готов</a:t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/>
        </p:nvSpPr>
        <p:spPr>
          <a:xfrm>
            <a:off x="1441125" y="246050"/>
            <a:ext cx="649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rgbClr val="FFFFFF"/>
                </a:highlight>
              </a:rPr>
              <a:t>Первая психологическая помощь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16" name="Google Shape;216;p36"/>
          <p:cNvSpPr txBox="1"/>
          <p:nvPr/>
        </p:nvSpPr>
        <p:spPr>
          <a:xfrm>
            <a:off x="1827675" y="831875"/>
            <a:ext cx="57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Этапы оказания ППП</a:t>
            </a:r>
            <a:endParaRPr sz="18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sp>
        <p:nvSpPr>
          <p:cNvPr id="217" name="Google Shape;217;p36"/>
          <p:cNvSpPr txBox="1"/>
          <p:nvPr/>
        </p:nvSpPr>
        <p:spPr>
          <a:xfrm>
            <a:off x="527275" y="1433288"/>
            <a:ext cx="67485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chemeClr val="dk1"/>
                </a:solidFill>
              </a:rPr>
              <a:t>1. Подготовка к оказанию помощи</a:t>
            </a:r>
            <a:br>
              <a:rPr b="1" lang="ru" sz="1500">
                <a:solidFill>
                  <a:schemeClr val="dk1"/>
                </a:solidFill>
              </a:rPr>
            </a:br>
            <a:r>
              <a:rPr b="1" lang="ru" sz="1500">
                <a:solidFill>
                  <a:schemeClr val="dk1"/>
                </a:solidFill>
              </a:rPr>
              <a:t>2. Установление контакта</a:t>
            </a:r>
            <a:br>
              <a:rPr b="1" lang="ru" sz="1500">
                <a:solidFill>
                  <a:schemeClr val="dk1"/>
                </a:solidFill>
              </a:rPr>
            </a:br>
            <a:r>
              <a:rPr b="1" lang="ru" sz="1500">
                <a:solidFill>
                  <a:schemeClr val="dk1"/>
                </a:solidFill>
              </a:rPr>
              <a:t>3. Выявление потребностей и проблем</a:t>
            </a:r>
            <a:br>
              <a:rPr b="1" lang="ru" sz="1500">
                <a:solidFill>
                  <a:schemeClr val="dk1"/>
                </a:solidFill>
              </a:rPr>
            </a:br>
            <a:r>
              <a:rPr b="1" lang="ru" sz="1500">
                <a:solidFill>
                  <a:schemeClr val="dk1"/>
                </a:solidFill>
              </a:rPr>
              <a:t>4. Оказание практической помощи</a:t>
            </a:r>
            <a:br>
              <a:rPr b="1" lang="ru" sz="1500">
                <a:solidFill>
                  <a:schemeClr val="dk1"/>
                </a:solidFill>
              </a:rPr>
            </a:br>
            <a:r>
              <a:rPr b="1" lang="ru" sz="1500">
                <a:solidFill>
                  <a:schemeClr val="dk1"/>
                </a:solidFill>
              </a:rPr>
              <a:t>5. Предоставление информации</a:t>
            </a:r>
            <a:br>
              <a:rPr b="1" lang="ru" sz="1500">
                <a:solidFill>
                  <a:schemeClr val="dk1"/>
                </a:solidFill>
              </a:rPr>
            </a:br>
            <a:r>
              <a:rPr b="1" lang="ru" sz="1500">
                <a:solidFill>
                  <a:schemeClr val="dk1"/>
                </a:solidFill>
              </a:rPr>
              <a:t>6. Завершение контакта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/>
        </p:nvSpPr>
        <p:spPr>
          <a:xfrm>
            <a:off x="1441125" y="246050"/>
            <a:ext cx="6490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333333"/>
                </a:solidFill>
                <a:highlight>
                  <a:srgbClr val="FFFFFF"/>
                </a:highlight>
              </a:rPr>
              <a:t>Только актуальные симптомы. </a:t>
            </a:r>
            <a:br>
              <a:rPr lang="ru" sz="1500">
                <a:solidFill>
                  <a:srgbClr val="333333"/>
                </a:solidFill>
                <a:highlight>
                  <a:srgbClr val="FFFFFF"/>
                </a:highlight>
              </a:rPr>
            </a:br>
            <a:r>
              <a:rPr lang="ru" sz="1500">
                <a:solidFill>
                  <a:srgbClr val="333333"/>
                </a:solidFill>
                <a:highlight>
                  <a:srgbClr val="FFFFFF"/>
                </a:highlight>
              </a:rPr>
              <a:t>Не корректируем прошлые проблемы, жизни, не даем денег в долг</a:t>
            </a:r>
            <a:endParaRPr sz="1500">
              <a:solidFill>
                <a:schemeClr val="dk2"/>
              </a:solidFill>
            </a:endParaRPr>
          </a:p>
        </p:txBody>
      </p:sp>
      <p:cxnSp>
        <p:nvCxnSpPr>
          <p:cNvPr id="223" name="Google Shape;223;p37"/>
          <p:cNvCxnSpPr/>
          <p:nvPr/>
        </p:nvCxnSpPr>
        <p:spPr>
          <a:xfrm rot="10800000">
            <a:off x="5143550" y="703000"/>
            <a:ext cx="2601000" cy="1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863" y="1119950"/>
            <a:ext cx="3742275" cy="374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1265325" y="206450"/>
            <a:ext cx="5035200" cy="9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3020">
                <a:solidFill>
                  <a:srgbClr val="5AA385"/>
                </a:solidFill>
                <a:latin typeface="Comfortaa"/>
                <a:ea typeface="Comfortaa"/>
                <a:cs typeface="Comfortaa"/>
                <a:sym typeface="Comfortaa"/>
              </a:rPr>
              <a:t>Как со мной можно связаться ?</a:t>
            </a:r>
            <a:endParaRPr b="1" sz="3020">
              <a:solidFill>
                <a:srgbClr val="5AA38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0" name="Google Shape;230;p38"/>
          <p:cNvSpPr/>
          <p:nvPr/>
        </p:nvSpPr>
        <p:spPr>
          <a:xfrm>
            <a:off x="7376900" y="3584600"/>
            <a:ext cx="2875500" cy="2875500"/>
          </a:xfrm>
          <a:prstGeom prst="ellipse">
            <a:avLst/>
          </a:prstGeom>
          <a:solidFill>
            <a:srgbClr val="E6E6E6"/>
          </a:solidFill>
          <a:ln cap="flat" cmpd="sng" w="9525">
            <a:solidFill>
              <a:srgbClr val="E6E6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CDBC6"/>
              </a:solidFill>
            </a:endParaRPr>
          </a:p>
        </p:txBody>
      </p:sp>
      <p:cxnSp>
        <p:nvCxnSpPr>
          <p:cNvPr id="231" name="Google Shape;231;p38"/>
          <p:cNvCxnSpPr/>
          <p:nvPr/>
        </p:nvCxnSpPr>
        <p:spPr>
          <a:xfrm>
            <a:off x="1470975" y="1263475"/>
            <a:ext cx="3958800" cy="0"/>
          </a:xfrm>
          <a:prstGeom prst="straightConnector1">
            <a:avLst/>
          </a:prstGeom>
          <a:noFill/>
          <a:ln cap="flat" cmpd="sng" w="28575">
            <a:solidFill>
              <a:srgbClr val="E6E6E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p38"/>
          <p:cNvSpPr txBox="1"/>
          <p:nvPr/>
        </p:nvSpPr>
        <p:spPr>
          <a:xfrm>
            <a:off x="2071125" y="1713925"/>
            <a:ext cx="3423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rgbClr val="232323"/>
                </a:solidFill>
                <a:latin typeface="Comfortaa"/>
                <a:ea typeface="Comfortaa"/>
                <a:cs typeface="Comfortaa"/>
                <a:sym typeface="Comfortaa"/>
              </a:rPr>
              <a:t>@tovpsiholog</a:t>
            </a:r>
            <a:endParaRPr sz="1800">
              <a:solidFill>
                <a:srgbClr val="23232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3" name="Google Shape;2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668" y="1675198"/>
            <a:ext cx="511350" cy="51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4846" y="2316579"/>
            <a:ext cx="511350" cy="51034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8"/>
          <p:cNvSpPr txBox="1"/>
          <p:nvPr/>
        </p:nvSpPr>
        <p:spPr>
          <a:xfrm>
            <a:off x="2082300" y="2355300"/>
            <a:ext cx="3423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rgbClr val="232323"/>
                </a:solidFill>
                <a:latin typeface="Comfortaa"/>
                <a:ea typeface="Comfortaa"/>
                <a:cs typeface="Comfortaa"/>
                <a:sym typeface="Comfortaa"/>
              </a:rPr>
              <a:t>@tovpsiholog</a:t>
            </a:r>
            <a:endParaRPr sz="1800">
              <a:solidFill>
                <a:srgbClr val="23232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6" name="Google Shape;236;p38"/>
          <p:cNvSpPr txBox="1"/>
          <p:nvPr/>
        </p:nvSpPr>
        <p:spPr>
          <a:xfrm>
            <a:off x="5285850" y="4565062"/>
            <a:ext cx="3423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rgbClr val="232323"/>
                </a:solidFill>
                <a:latin typeface="Comfortaa"/>
                <a:ea typeface="Comfortaa"/>
                <a:cs typeface="Comfortaa"/>
                <a:sym typeface="Comfortaa"/>
              </a:rPr>
              <a:t>www.tovpsiholog.ru</a:t>
            </a:r>
            <a:endParaRPr sz="1800">
              <a:solidFill>
                <a:srgbClr val="23232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7" name="Google Shape;237;p38"/>
          <p:cNvPicPr preferRelativeResize="0"/>
          <p:nvPr/>
        </p:nvPicPr>
        <p:blipFill rotWithShape="1">
          <a:blip r:embed="rId5">
            <a:alphaModFix/>
          </a:blip>
          <a:srcRect b="27254" l="7037" r="7037" t="16584"/>
          <a:stretch/>
        </p:blipFill>
        <p:spPr>
          <a:xfrm>
            <a:off x="5932249" y="475401"/>
            <a:ext cx="2777201" cy="3929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717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title="Group 3862.png"/>
          <p:cNvPicPr preferRelativeResize="0"/>
          <p:nvPr/>
        </p:nvPicPr>
        <p:blipFill rotWithShape="1">
          <a:blip r:embed="rId3">
            <a:alphaModFix/>
          </a:blip>
          <a:srcRect b="42933" l="0" r="0" t="25426"/>
          <a:stretch/>
        </p:blipFill>
        <p:spPr>
          <a:xfrm>
            <a:off x="0" y="0"/>
            <a:ext cx="9144001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 title="Обо мне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675" y="761650"/>
            <a:ext cx="1387125" cy="10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Group 3859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562" y="3879263"/>
            <a:ext cx="4259001" cy="7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Group 3858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51006" y="2171531"/>
            <a:ext cx="4259007" cy="198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title="Специалист по работе жизненными кризисами и межличностными отношениями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28250" y="1059488"/>
            <a:ext cx="4976149" cy="4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 title="11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2663" y="2415332"/>
            <a:ext cx="3161768" cy="1047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1441125" y="246050"/>
            <a:ext cx="649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333333"/>
                </a:solidFill>
                <a:highlight>
                  <a:srgbClr val="FFFFFF"/>
                </a:highlight>
              </a:rPr>
              <a:t>Первая психологическая помощь (ППП)</a:t>
            </a:r>
            <a:endParaRPr b="1" sz="1500">
              <a:solidFill>
                <a:schemeClr val="dk2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1125" y="802225"/>
            <a:ext cx="6426385" cy="417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1215600" y="1103550"/>
            <a:ext cx="6712800" cy="2936400"/>
          </a:xfrm>
          <a:prstGeom prst="roundRect">
            <a:avLst>
              <a:gd fmla="val 16667" name="adj"/>
            </a:avLst>
          </a:prstGeom>
          <a:solidFill>
            <a:srgbClr val="E9D5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>
            <p:ph idx="1" type="subTitle"/>
          </p:nvPr>
        </p:nvSpPr>
        <p:spPr>
          <a:xfrm>
            <a:off x="1631150" y="2117200"/>
            <a:ext cx="5991600" cy="13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solidFill>
                  <a:srgbClr val="232323"/>
                </a:solidFill>
              </a:rPr>
              <a:t>Стресс - неспецифическая реакция организма на любые требования среды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232323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0" y="0"/>
            <a:ext cx="7638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2154300" y="1241900"/>
            <a:ext cx="4835400" cy="28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учащение сердцебиения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повышение артериального давления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расширение зрачков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усиление кровоснабжения мозга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повышение тонуса мышц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снижение аппетита и пищеварительных процессов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учащение дыхания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92" name="Google Shape;92;p18"/>
          <p:cNvSpPr txBox="1"/>
          <p:nvPr>
            <p:ph idx="1" type="subTitle"/>
          </p:nvPr>
        </p:nvSpPr>
        <p:spPr>
          <a:xfrm>
            <a:off x="2154300" y="446650"/>
            <a:ext cx="2841900" cy="7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solidFill>
                  <a:srgbClr val="232323"/>
                </a:solidFill>
              </a:rPr>
              <a:t>Стресс</a:t>
            </a:r>
            <a:endParaRPr b="1" sz="3500">
              <a:solidFill>
                <a:srgbClr val="23232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7825" y="225513"/>
            <a:ext cx="5308350" cy="469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7825" y="225513"/>
            <a:ext cx="5308350" cy="469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/>
          <p:nvPr/>
        </p:nvSpPr>
        <p:spPr>
          <a:xfrm>
            <a:off x="2154125" y="1681525"/>
            <a:ext cx="1934400" cy="1868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/>
        </p:nvSpPr>
        <p:spPr>
          <a:xfrm>
            <a:off x="1441125" y="246050"/>
            <a:ext cx="6279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333333"/>
                </a:solidFill>
                <a:highlight>
                  <a:srgbClr val="FFFFFF"/>
                </a:highlight>
              </a:rPr>
              <a:t>Чем больше времени пройдет после травматического события, тем выше вероятность возникновения отложенных последствий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09" name="Google Shape;109;p21"/>
          <p:cNvSpPr txBox="1"/>
          <p:nvPr/>
        </p:nvSpPr>
        <p:spPr>
          <a:xfrm>
            <a:off x="4242275" y="2202450"/>
            <a:ext cx="37257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Все как с любой раной если ее не обработать…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125" y="1484575"/>
            <a:ext cx="2504200" cy="25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