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7" r:id="rId1"/>
  </p:sldMasterIdLst>
  <p:notesMasterIdLst>
    <p:notesMasterId r:id="rId38"/>
  </p:notesMasterIdLst>
  <p:sldIdLst>
    <p:sldId id="292" r:id="rId2"/>
    <p:sldId id="312" r:id="rId3"/>
    <p:sldId id="314" r:id="rId4"/>
    <p:sldId id="328" r:id="rId5"/>
    <p:sldId id="295" r:id="rId6"/>
    <p:sldId id="296" r:id="rId7"/>
    <p:sldId id="329" r:id="rId8"/>
    <p:sldId id="327" r:id="rId9"/>
    <p:sldId id="330" r:id="rId10"/>
    <p:sldId id="331" r:id="rId11"/>
    <p:sldId id="332" r:id="rId12"/>
    <p:sldId id="333" r:id="rId13"/>
    <p:sldId id="294" r:id="rId14"/>
    <p:sldId id="326" r:id="rId15"/>
    <p:sldId id="339" r:id="rId16"/>
    <p:sldId id="336" r:id="rId17"/>
    <p:sldId id="315" r:id="rId18"/>
    <p:sldId id="321" r:id="rId19"/>
    <p:sldId id="322" r:id="rId20"/>
    <p:sldId id="298" r:id="rId21"/>
    <p:sldId id="299" r:id="rId22"/>
    <p:sldId id="300" r:id="rId23"/>
    <p:sldId id="301" r:id="rId24"/>
    <p:sldId id="340" r:id="rId25"/>
    <p:sldId id="341" r:id="rId26"/>
    <p:sldId id="342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309" r:id="rId35"/>
    <p:sldId id="297" r:id="rId36"/>
    <p:sldId id="311" r:id="rId37"/>
  </p:sldIdLst>
  <p:sldSz cx="9144000" cy="9144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B35E2642-AE6A-498D-950E-043693E00994}">
          <p14:sldIdLst>
            <p14:sldId id="292"/>
            <p14:sldId id="312"/>
            <p14:sldId id="314"/>
            <p14:sldId id="328"/>
            <p14:sldId id="295"/>
            <p14:sldId id="296"/>
            <p14:sldId id="329"/>
            <p14:sldId id="327"/>
            <p14:sldId id="330"/>
            <p14:sldId id="331"/>
            <p14:sldId id="332"/>
            <p14:sldId id="333"/>
            <p14:sldId id="294"/>
            <p14:sldId id="326"/>
            <p14:sldId id="339"/>
            <p14:sldId id="336"/>
            <p14:sldId id="315"/>
            <p14:sldId id="321"/>
            <p14:sldId id="322"/>
            <p14:sldId id="298"/>
            <p14:sldId id="299"/>
            <p14:sldId id="300"/>
            <p14:sldId id="301"/>
            <p14:sldId id="340"/>
            <p14:sldId id="341"/>
            <p14:sldId id="342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297"/>
            <p14:sldId id="311"/>
          </p14:sldIdLst>
        </p14:section>
        <p14:section name="Раздел без заголовка" id="{E5365CD3-2337-4023-B6D5-766339E9437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7" autoAdjust="0"/>
    <p:restoredTop sz="94649" autoAdjust="0"/>
  </p:normalViewPr>
  <p:slideViewPr>
    <p:cSldViewPr>
      <p:cViewPr varScale="1">
        <p:scale>
          <a:sx n="76" d="100"/>
          <a:sy n="76" d="100"/>
        </p:scale>
        <p:origin x="1976" y="208"/>
      </p:cViewPr>
      <p:guideLst>
        <p:guide orient="horz" pos="288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/>
          </p:nvPr>
        </p:nvSpPr>
        <p:spPr>
          <a:xfrm>
            <a:off x="1714500" y="685800"/>
            <a:ext cx="3429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086129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625600" latinLnBrk="0">
      <a:defRPr sz="2000">
        <a:latin typeface="+mj-lt"/>
        <a:ea typeface="+mj-ea"/>
        <a:cs typeface="+mj-cs"/>
        <a:sym typeface="Calibri"/>
      </a:defRPr>
    </a:lvl1pPr>
    <a:lvl2pPr indent="228600" defTabSz="1625600" latinLnBrk="0">
      <a:defRPr sz="2000">
        <a:latin typeface="+mj-lt"/>
        <a:ea typeface="+mj-ea"/>
        <a:cs typeface="+mj-cs"/>
        <a:sym typeface="Calibri"/>
      </a:defRPr>
    </a:lvl2pPr>
    <a:lvl3pPr indent="457200" defTabSz="1625600" latinLnBrk="0">
      <a:defRPr sz="2000">
        <a:latin typeface="+mj-lt"/>
        <a:ea typeface="+mj-ea"/>
        <a:cs typeface="+mj-cs"/>
        <a:sym typeface="Calibri"/>
      </a:defRPr>
    </a:lvl3pPr>
    <a:lvl4pPr indent="685800" defTabSz="1625600" latinLnBrk="0">
      <a:defRPr sz="2000">
        <a:latin typeface="+mj-lt"/>
        <a:ea typeface="+mj-ea"/>
        <a:cs typeface="+mj-cs"/>
        <a:sym typeface="Calibri"/>
      </a:defRPr>
    </a:lvl4pPr>
    <a:lvl5pPr indent="914400" defTabSz="1625600" latinLnBrk="0">
      <a:defRPr sz="2000">
        <a:latin typeface="+mj-lt"/>
        <a:ea typeface="+mj-ea"/>
        <a:cs typeface="+mj-cs"/>
        <a:sym typeface="Calibri"/>
      </a:defRPr>
    </a:lvl5pPr>
    <a:lvl6pPr indent="1143000" defTabSz="1625600" latinLnBrk="0">
      <a:defRPr sz="2000">
        <a:latin typeface="+mj-lt"/>
        <a:ea typeface="+mj-ea"/>
        <a:cs typeface="+mj-cs"/>
        <a:sym typeface="Calibri"/>
      </a:defRPr>
    </a:lvl6pPr>
    <a:lvl7pPr indent="1371600" defTabSz="1625600" latinLnBrk="0">
      <a:defRPr sz="2000">
        <a:latin typeface="+mj-lt"/>
        <a:ea typeface="+mj-ea"/>
        <a:cs typeface="+mj-cs"/>
        <a:sym typeface="Calibri"/>
      </a:defRPr>
    </a:lvl7pPr>
    <a:lvl8pPr indent="1600200" defTabSz="1625600" latinLnBrk="0">
      <a:defRPr sz="2000">
        <a:latin typeface="+mj-lt"/>
        <a:ea typeface="+mj-ea"/>
        <a:cs typeface="+mj-cs"/>
        <a:sym typeface="Calibri"/>
      </a:defRPr>
    </a:lvl8pPr>
    <a:lvl9pPr indent="1828800" defTabSz="1625600" latinLnBrk="0">
      <a:defRPr sz="20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4500" y="695325"/>
            <a:ext cx="3429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1802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4500" y="695325"/>
            <a:ext cx="3429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4496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40569"/>
            <a:ext cx="7772400" cy="196003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81600"/>
            <a:ext cx="64008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pPr/>
              <a:t>17.09.2025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807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pPr/>
              <a:t>17.09.2025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270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66186"/>
            <a:ext cx="2057400" cy="780203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66186"/>
            <a:ext cx="6019800" cy="78020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pPr/>
              <a:t>17.09.2025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050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pPr/>
              <a:t>17.09.2025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137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875867"/>
            <a:ext cx="77724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875620"/>
            <a:ext cx="77724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pPr/>
              <a:t>17.09.2025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900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133602"/>
            <a:ext cx="403860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133602"/>
            <a:ext cx="403860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pPr/>
              <a:t>17.09.2025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16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046817"/>
            <a:ext cx="4040188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899833"/>
            <a:ext cx="4040188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2046817"/>
            <a:ext cx="4041775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2899833"/>
            <a:ext cx="4041775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pPr/>
              <a:t>17.09.2025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928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pPr/>
              <a:t>17.09.2025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756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pPr/>
              <a:t>17.09.2025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930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364067"/>
            <a:ext cx="3008313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364069"/>
            <a:ext cx="5111750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913469"/>
            <a:ext cx="3008313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pPr/>
              <a:t>17.09.2025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902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6400801"/>
            <a:ext cx="54864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817033"/>
            <a:ext cx="54864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7156452"/>
            <a:ext cx="54864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pPr/>
              <a:t>17.09.2025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695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66184"/>
            <a:ext cx="82296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133602"/>
            <a:ext cx="82296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8475136"/>
            <a:ext cx="2133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EE8B6-6E3C-43DB-9596-4DF3C6574126}" type="datetimeFigureOut">
              <a:rPr lang="ru-RU" smtClean="0"/>
              <a:pPr/>
              <a:t>17.09.2025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8475136"/>
            <a:ext cx="2895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8475136"/>
            <a:ext cx="2133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410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edsoo.ru/normativnye-dokumenty/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6704FED-77C8-842A-3DBB-EBBAB42ED39D}"/>
              </a:ext>
            </a:extLst>
          </p:cNvPr>
          <p:cNvSpPr/>
          <p:nvPr/>
        </p:nvSpPr>
        <p:spPr>
          <a:xfrm>
            <a:off x="1619635" y="2696880"/>
            <a:ext cx="627554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ПРЕПОДАВАНИЯ ОБЩЕСТВОЗНАНИЯ В УСЛОВИЯХ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ОПТИМИЗАЦИИ СОДЕРЖАНИЯ ФЕДЕРАЛЬНЫХ ОБРАЗОВАТЕЛЬНЫХ ПРОГРАММ </a:t>
            </a:r>
            <a:endParaRPr lang="ru-RU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064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9A80981-0948-27F3-093E-83429695C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827584"/>
            <a:ext cx="7772400" cy="495804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E7E1553-9BCA-6359-1252-BEB0CA991C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576" y="5814656"/>
            <a:ext cx="7772400" cy="243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071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3D4486E-55E2-306B-4998-B023DD87C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482055"/>
            <a:ext cx="7772400" cy="617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115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40B74CA-8D54-94D0-2331-A0ADC5931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87624"/>
            <a:ext cx="7772400" cy="248716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0419A48-2BC6-8C8A-E1D7-82E0046B2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708989"/>
            <a:ext cx="7772400" cy="475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591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56EE731-D966-7766-E7CC-2961114E4614}"/>
              </a:ext>
            </a:extLst>
          </p:cNvPr>
          <p:cNvSpPr txBox="1"/>
          <p:nvPr/>
        </p:nvSpPr>
        <p:spPr>
          <a:xfrm>
            <a:off x="563672" y="2753522"/>
            <a:ext cx="523246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1800" kern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kern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2025/2026 учебном году </a:t>
            </a:r>
            <a:r>
              <a:rPr lang="ru-RU" sz="2000" b="1" kern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сохраняется структура преподавания</a:t>
            </a:r>
            <a:r>
              <a:rPr lang="ru-RU" sz="2000" kern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учебного предмета «Обществознание» в соответствии с федеральным учебным планом среднего общего образования. </a:t>
            </a:r>
            <a:endParaRPr lang="ru-RU" sz="20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889D31-4531-12FE-D5F3-7450AF6CEB7B}"/>
              </a:ext>
            </a:extLst>
          </p:cNvPr>
          <p:cNvSpPr txBox="1"/>
          <p:nvPr/>
        </p:nvSpPr>
        <p:spPr>
          <a:xfrm>
            <a:off x="2339752" y="7159635"/>
            <a:ext cx="583325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2000" i="1" kern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Углублённый уровень</a:t>
            </a:r>
            <a:r>
              <a:rPr lang="ru-RU" sz="2000" kern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предполагает изучение учебных курсов в 10 и 11 классах в количестве 4 часов в неделю (всего 136 часов за год по каждому классу). </a:t>
            </a:r>
            <a:endParaRPr lang="ru-RU" sz="20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484050-93BB-6353-D67E-316868B3C907}"/>
              </a:ext>
            </a:extLst>
          </p:cNvPr>
          <p:cNvSpPr txBox="1"/>
          <p:nvPr/>
        </p:nvSpPr>
        <p:spPr>
          <a:xfrm>
            <a:off x="4362104" y="4186787"/>
            <a:ext cx="4189955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2000" kern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Учебный предмет «Обществознание» может изучаться на базовом или углублённом уровне в зависимости от выбранного профиля обучения. </a:t>
            </a:r>
            <a:endParaRPr lang="ru-RU" sz="20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6B568E0-36EC-27B2-E323-2A992B01D1C5}"/>
              </a:ext>
            </a:extLst>
          </p:cNvPr>
          <p:cNvSpPr txBox="1"/>
          <p:nvPr/>
        </p:nvSpPr>
        <p:spPr>
          <a:xfrm>
            <a:off x="563672" y="5890231"/>
            <a:ext cx="55934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Базовый уровень</a:t>
            </a:r>
            <a:r>
              <a:rPr lang="ru-RU" sz="20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предполагает изучение учебных курсов в 10 и 11 классах в количестве 2 часов в неделю (всего 68 часов за год по каждому классу). </a:t>
            </a:r>
            <a:endParaRPr lang="ru-RU" sz="2000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FFC036A1-9A0B-880E-794E-78BACC55F1F3}"/>
              </a:ext>
            </a:extLst>
          </p:cNvPr>
          <p:cNvSpPr txBox="1">
            <a:spLocks/>
          </p:cNvSpPr>
          <p:nvPr/>
        </p:nvSpPr>
        <p:spPr>
          <a:xfrm>
            <a:off x="563672" y="1162847"/>
            <a:ext cx="82296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rgbClr val="0070C0"/>
                </a:solidFill>
                <a:latin typeface="Google Sans"/>
              </a:rPr>
              <a:t>Ключевые особенности преподавания на уровне среднего общего образования</a:t>
            </a:r>
            <a:br>
              <a:rPr lang="ru-RU" sz="4000" dirty="0">
                <a:solidFill>
                  <a:srgbClr val="001D35"/>
                </a:solidFill>
                <a:latin typeface="Google Sans"/>
              </a:rPr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565915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1870AB3D-AD04-3953-BAD5-FA066260FF64}"/>
              </a:ext>
            </a:extLst>
          </p:cNvPr>
          <p:cNvSpPr txBox="1"/>
          <p:nvPr/>
        </p:nvSpPr>
        <p:spPr>
          <a:xfrm>
            <a:off x="416158" y="2833062"/>
            <a:ext cx="8311684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Содержание учебного предмета «Обществознание» на базовом уровне закрепляется </a:t>
            </a:r>
            <a:r>
              <a:rPr lang="ru-RU" sz="2000" b="1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федеральной рабочей программой среднего общего образования для соответствующего года обучения</a:t>
            </a:r>
            <a:r>
              <a:rPr lang="ru-RU" sz="20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 соответствии с приказом 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Министерства просвещения Российской Федерации от 09.10.2024 № 704 «О внесении изменений в некоторые приказы Министерства просвещения Российской Федерации, касающиеся федеральных образовательных программ начального общего образования, основного общего образования и среднего общего образования» </a:t>
            </a:r>
            <a:r>
              <a:rPr lang="ru-RU" sz="20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внесены изменения. В частности, она </a:t>
            </a:r>
            <a:r>
              <a:rPr lang="ru-RU" sz="2000" b="1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синхронизирована с единым государственным экзаменом по обществознанию: указан перечень элементов содержания, проверяемых на ЕГЭ.</a:t>
            </a:r>
            <a:r>
              <a:rPr lang="ru-RU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915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573E8A-CCB3-68AB-D13F-413D6F386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69" y="2673492"/>
            <a:ext cx="8941461" cy="4968552"/>
          </a:xfrm>
          <a:prstGeom prst="rect">
            <a:avLst/>
          </a:prstGeom>
        </p:spPr>
      </p:pic>
      <p:pic>
        <p:nvPicPr>
          <p:cNvPr id="4" name="Объект 3">
            <a:extLst>
              <a:ext uri="{FF2B5EF4-FFF2-40B4-BE49-F238E27FC236}">
                <a16:creationId xmlns:a16="http://schemas.microsoft.com/office/drawing/2014/main" id="{683F2DF0-0134-CF4B-6E0C-1715662AF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7005" y="395536"/>
            <a:ext cx="3799784" cy="22779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415310-D53E-BEA1-211C-BEF584288A10}"/>
              </a:ext>
            </a:extLst>
          </p:cNvPr>
          <p:cNvSpPr txBox="1"/>
          <p:nvPr/>
        </p:nvSpPr>
        <p:spPr>
          <a:xfrm>
            <a:off x="464425" y="7642044"/>
            <a:ext cx="8215147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2025/2026 учебном году образовательная организация вправе использовать закупленные ранее учебники из федерального перечня учебников, утверждённого приказом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России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 21 сентября 2022 г. № 858.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941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AEBFF74-AD44-7771-FDD8-08E224296E5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979712"/>
            <a:ext cx="5649788" cy="36049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C0BFF92-21B3-3D37-5026-3845ABCAF2F4}"/>
              </a:ext>
            </a:extLst>
          </p:cNvPr>
          <p:cNvSpPr txBox="1"/>
          <p:nvPr/>
        </p:nvSpPr>
        <p:spPr>
          <a:xfrm>
            <a:off x="4283968" y="6228184"/>
            <a:ext cx="4248472" cy="10772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dirty="0" err="1"/>
              <a:t>https</a:t>
            </a:r>
            <a:r>
              <a:rPr lang="ru-RU" dirty="0"/>
              <a:t>://</a:t>
            </a:r>
            <a:r>
              <a:rPr lang="ru-RU" dirty="0" err="1"/>
              <a:t>edsoo.ru</a:t>
            </a:r>
            <a:r>
              <a:rPr lang="ru-RU" dirty="0"/>
              <a:t>/</a:t>
            </a:r>
            <a:r>
              <a:rPr lang="ru-RU" dirty="0" err="1"/>
              <a:t>mr-obshhestvoznanie</a:t>
            </a:r>
            <a:r>
              <a:rPr lang="ru-RU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562121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211064" y="1043608"/>
            <a:ext cx="8848725" cy="17876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ru-RU" sz="4000" b="1" i="0" u="none" strike="noStrike" kern="0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Verdana" charset="0"/>
                <a:cs typeface="Verdana" charset="0"/>
              </a:rPr>
              <a:t>Обществознание:  оптимизация содержания  </a:t>
            </a:r>
          </a:p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ru-RU" sz="2000" b="1" i="0" u="none" strike="noStrike" kern="0" cap="all" spc="0" normalizeH="0" baseline="0" noProof="0" dirty="0">
              <a:ln>
                <a:noFill/>
              </a:ln>
              <a:solidFill>
                <a:srgbClr val="23AE8B"/>
              </a:solidFill>
              <a:effectLst/>
              <a:uLnTx/>
              <a:uFillTx/>
              <a:latin typeface="Verdana" charset="0"/>
              <a:ea typeface="Verdana" charset="0"/>
              <a:cs typeface="Verdana" charset="0"/>
            </a:endParaRPr>
          </a:p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US" sz="2000" b="1" i="0" u="none" strike="noStrike" kern="0" cap="all" spc="0" normalizeH="0" baseline="0" noProof="0" dirty="0">
              <a:ln>
                <a:noFill/>
              </a:ln>
              <a:solidFill>
                <a:srgbClr val="23AE8B"/>
              </a:solidFill>
              <a:effectLst/>
              <a:uLnTx/>
              <a:uFillTx/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52323" y="2123728"/>
            <a:ext cx="7848872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solidFill>
                <a:srgbClr val="2D2DB9"/>
              </a:solidFill>
            </a:endParaRPr>
          </a:p>
          <a:p>
            <a:r>
              <a:rPr lang="ru-RU" sz="2400" dirty="0">
                <a:solidFill>
                  <a:schemeClr val="accent2"/>
                </a:solidFill>
              </a:rPr>
              <a:t>Акцентируется требование обеспечить предметные, метапредметные и личностные образовательные результаты  (</a:t>
            </a:r>
            <a:r>
              <a:rPr lang="ru-RU" sz="2400" dirty="0">
                <a:solidFill>
                  <a:srgbClr val="FF0000"/>
                </a:solidFill>
              </a:rPr>
              <a:t>качество образования</a:t>
            </a:r>
            <a:r>
              <a:rPr lang="ru-RU" sz="2400" dirty="0">
                <a:solidFill>
                  <a:schemeClr val="accent2"/>
                </a:solidFill>
              </a:rPr>
              <a:t>)</a:t>
            </a:r>
          </a:p>
          <a:p>
            <a:endParaRPr lang="ru-RU" sz="2400" dirty="0">
              <a:solidFill>
                <a:srgbClr val="2D2DB9"/>
              </a:solidFill>
            </a:endParaRPr>
          </a:p>
          <a:p>
            <a:endParaRPr lang="ru-RU" sz="2400" dirty="0">
              <a:solidFill>
                <a:srgbClr val="2D2DB9"/>
              </a:solidFill>
            </a:endParaRPr>
          </a:p>
          <a:p>
            <a:r>
              <a:rPr lang="ru-RU" sz="2400" dirty="0">
                <a:solidFill>
                  <a:srgbClr val="2D2DB9"/>
                </a:solidFill>
              </a:rPr>
              <a:t>Акцентируется владение умениями </a:t>
            </a:r>
            <a:r>
              <a:rPr lang="ru-RU" sz="2400" dirty="0">
                <a:solidFill>
                  <a:srgbClr val="FF0000"/>
                </a:solidFill>
              </a:rPr>
              <a:t>применять</a:t>
            </a:r>
            <a:r>
              <a:rPr lang="ru-RU" sz="2400" dirty="0">
                <a:solidFill>
                  <a:srgbClr val="2D2DB9"/>
                </a:solidFill>
              </a:rPr>
              <a:t> полученные знания </a:t>
            </a:r>
          </a:p>
          <a:p>
            <a:r>
              <a:rPr lang="ru-RU" sz="2400" dirty="0">
                <a:solidFill>
                  <a:srgbClr val="2D2DB9"/>
                </a:solidFill>
              </a:rPr>
              <a:t>- в учебно-познавательной сфере</a:t>
            </a:r>
          </a:p>
          <a:p>
            <a:pPr>
              <a:buFontTx/>
              <a:buChar char="-"/>
            </a:pPr>
            <a:r>
              <a:rPr lang="ru-RU" sz="2400" dirty="0">
                <a:solidFill>
                  <a:srgbClr val="2D2DB9"/>
                </a:solidFill>
              </a:rPr>
              <a:t>в повседневной жизни</a:t>
            </a:r>
          </a:p>
          <a:p>
            <a:endParaRPr lang="ru-RU" sz="800" dirty="0">
              <a:solidFill>
                <a:srgbClr val="2D2DB9"/>
              </a:solidFill>
            </a:endParaRPr>
          </a:p>
          <a:p>
            <a:endParaRPr lang="ru-RU" sz="800" dirty="0">
              <a:solidFill>
                <a:srgbClr val="FF0000"/>
              </a:solidFill>
            </a:endParaRPr>
          </a:p>
          <a:p>
            <a:endParaRPr lang="ru-RU" sz="2000" dirty="0">
              <a:solidFill>
                <a:schemeClr val="accent2"/>
              </a:solidFill>
            </a:endParaRPr>
          </a:p>
          <a:p>
            <a:endParaRPr lang="ru-RU" sz="2000" dirty="0">
              <a:solidFill>
                <a:srgbClr val="2D2DB9"/>
              </a:solidFill>
            </a:endParaRPr>
          </a:p>
          <a:p>
            <a:endParaRPr lang="ru-RU" sz="2000" dirty="0">
              <a:solidFill>
                <a:srgbClr val="FF0000"/>
              </a:solidFill>
            </a:endParaRPr>
          </a:p>
          <a:p>
            <a:endParaRPr lang="ru-RU" sz="2000" dirty="0">
              <a:solidFill>
                <a:srgbClr val="2D2DB9"/>
              </a:solidFill>
            </a:endParaRPr>
          </a:p>
          <a:p>
            <a:endParaRPr lang="ru-RU" sz="2000" dirty="0">
              <a:solidFill>
                <a:srgbClr val="2D2D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699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1187624" y="611560"/>
            <a:ext cx="8460184" cy="2317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4000" b="1" dirty="0">
                <a:solidFill>
                  <a:srgbClr val="0070C0"/>
                </a:solidFill>
                <a:latin typeface="+mj-lt"/>
              </a:rPr>
              <a:t>Изменение методики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4000" b="1" dirty="0">
                <a:solidFill>
                  <a:srgbClr val="0070C0"/>
                </a:solidFill>
                <a:latin typeface="+mj-lt"/>
              </a:rPr>
              <a:t>преподавания</a:t>
            </a:r>
            <a:br>
              <a:rPr lang="ru-RU" altLang="ru-RU" sz="3600" dirty="0">
                <a:solidFill>
                  <a:srgbClr val="0070C0"/>
                </a:solidFill>
                <a:latin typeface="+mj-lt"/>
              </a:rPr>
            </a:br>
            <a:endParaRPr lang="ru-RU" altLang="ru-RU" sz="36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719572" y="3131840"/>
            <a:ext cx="7812868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Pct val="60000"/>
              <a:buFontTx/>
              <a:buNone/>
            </a:pPr>
            <a:r>
              <a:rPr lang="ru-RU" altLang="ru-RU" sz="2400" dirty="0">
                <a:latin typeface="+mn-lt"/>
              </a:rPr>
              <a:t>Перенос акцента с передачи готовых знаний на выработку </a:t>
            </a:r>
            <a:r>
              <a:rPr lang="ru-RU" altLang="ru-RU" sz="2400" dirty="0">
                <a:solidFill>
                  <a:srgbClr val="FF0000"/>
                </a:solidFill>
                <a:latin typeface="+mn-lt"/>
              </a:rPr>
              <a:t>общеучебных умений и способов познавательной деятельности </a:t>
            </a:r>
          </a:p>
          <a:p>
            <a:pPr eaLnBrk="1" hangingPunct="1">
              <a:lnSpc>
                <a:spcPct val="90000"/>
              </a:lnSpc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ru-RU" altLang="ru-RU" sz="2400" dirty="0">
                <a:latin typeface="+mn-lt"/>
              </a:rPr>
              <a:t>работа с источниками социальной информации различных видов и форм (в том числе: статистика, диаграммы, графики, карикатуры и т.п.)</a:t>
            </a:r>
          </a:p>
          <a:p>
            <a:pPr eaLnBrk="1" hangingPunct="1">
              <a:lnSpc>
                <a:spcPct val="90000"/>
              </a:lnSpc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ru-RU" altLang="ru-RU" sz="2400" dirty="0">
                <a:latin typeface="+mn-lt"/>
              </a:rPr>
              <a:t>анализ и интерпретация адаптированных и неадаптированных текстов (многообразие видов и жанров)</a:t>
            </a:r>
          </a:p>
          <a:p>
            <a:pPr eaLnBrk="1" hangingPunct="1">
              <a:lnSpc>
                <a:spcPct val="90000"/>
              </a:lnSpc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ru-RU" altLang="ru-RU" sz="2400" dirty="0">
                <a:latin typeface="+mn-lt"/>
              </a:rPr>
              <a:t>конкретизация теоретических положений учебника примерами из окружающей   социальной жизни </a:t>
            </a:r>
          </a:p>
        </p:txBody>
      </p:sp>
    </p:spTree>
    <p:extLst>
      <p:ext uri="{BB962C8B-B14F-4D97-AF65-F5344CB8AC3E}">
        <p14:creationId xmlns:p14="http://schemas.microsoft.com/office/powerpoint/2010/main" val="31981202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1043609" y="443542"/>
            <a:ext cx="7793037" cy="1949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4000" b="1" dirty="0">
                <a:solidFill>
                  <a:srgbClr val="0070C0"/>
                </a:solidFill>
                <a:latin typeface="+mn-lt"/>
              </a:rPr>
              <a:t>Изменение методики преподавания</a:t>
            </a: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1331640" y="2651787"/>
            <a:ext cx="7668344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36550" eaLnBrk="0" hangingPunct="0">
              <a:spcBef>
                <a:spcPts val="800"/>
              </a:spcBef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3200">
                <a:solidFill>
                  <a:srgbClr val="000000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1pPr>
            <a:lvl2pPr eaLnBrk="0" hangingPunct="0">
              <a:spcBef>
                <a:spcPts val="700"/>
              </a:spcBef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800">
                <a:solidFill>
                  <a:srgbClr val="000000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2pPr>
            <a:lvl3pPr eaLnBrk="0" hangingPunct="0">
              <a:spcBef>
                <a:spcPts val="600"/>
              </a:spcBef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rgbClr val="000000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3pPr>
            <a:lvl4pPr eaLnBrk="0" hangingPunct="0">
              <a:spcBef>
                <a:spcPts val="500"/>
              </a:spcBef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4pPr>
            <a:lvl5pPr eaLnBrk="0" hangingPunct="0">
              <a:spcBef>
                <a:spcPts val="500"/>
              </a:spcBef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Tahoma" pitchFamily="32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2400" dirty="0">
                <a:solidFill>
                  <a:srgbClr val="FF0000"/>
                </a:solidFill>
                <a:latin typeface="+mn-lt"/>
              </a:rPr>
              <a:t>Применение</a:t>
            </a:r>
            <a:r>
              <a:rPr lang="ru-RU" altLang="ru-RU" sz="2400" dirty="0">
                <a:latin typeface="+mn-lt"/>
              </a:rPr>
              <a:t> полученных знаний и умений для </a:t>
            </a:r>
            <a:r>
              <a:rPr lang="ru-RU" altLang="ru-RU" sz="2400" dirty="0">
                <a:solidFill>
                  <a:srgbClr val="FF0000"/>
                </a:solidFill>
                <a:latin typeface="+mn-lt"/>
              </a:rPr>
              <a:t>решения жизненных задач </a:t>
            </a:r>
          </a:p>
          <a:p>
            <a:pPr eaLnBrk="1" hangingPunct="1">
              <a:buClrTx/>
              <a:buFontTx/>
              <a:buNone/>
            </a:pPr>
            <a:endParaRPr lang="ru-RU" altLang="ru-RU" sz="1000" dirty="0">
              <a:latin typeface="+mn-lt"/>
            </a:endParaRPr>
          </a:p>
          <a:p>
            <a:pPr eaLnBrk="1" hangingPunct="1"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ru-RU" altLang="ru-RU" sz="2400" dirty="0">
                <a:latin typeface="+mn-lt"/>
              </a:rPr>
              <a:t>анализ проблемных ситуаций</a:t>
            </a:r>
            <a:endParaRPr lang="ru-RU" altLang="ru-RU" sz="2400" dirty="0"/>
          </a:p>
          <a:p>
            <a:pPr eaLnBrk="1" hangingPunct="1"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ru-RU" altLang="ru-RU" sz="2400" dirty="0">
                <a:latin typeface="+mn-lt"/>
              </a:rPr>
              <a:t>оценка альтернативных возможностей решения проблем</a:t>
            </a:r>
          </a:p>
          <a:p>
            <a:pPr eaLnBrk="1" hangingPunct="1"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ru-RU" altLang="ru-RU" sz="2400" dirty="0">
                <a:latin typeface="+mn-lt"/>
              </a:rPr>
              <a:t>обсуждение вариантов решений</a:t>
            </a:r>
          </a:p>
          <a:p>
            <a:pPr eaLnBrk="1" hangingPunct="1"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ru-RU" altLang="ru-RU" sz="2400" dirty="0">
                <a:latin typeface="+mn-lt"/>
              </a:rPr>
              <a:t>формулирование оценочных суждений</a:t>
            </a:r>
          </a:p>
          <a:p>
            <a:pPr eaLnBrk="1" hangingPunct="1"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ru-RU" altLang="ru-RU" sz="2400" dirty="0">
                <a:latin typeface="+mn-lt"/>
              </a:rPr>
              <a:t>выработка собственной точки зрения и ее аргументация</a:t>
            </a:r>
          </a:p>
          <a:p>
            <a:pPr eaLnBrk="1" hangingPunct="1">
              <a:buClr>
                <a:srgbClr val="3333CC"/>
              </a:buClr>
              <a:buSzPct val="60000"/>
            </a:pPr>
            <a:r>
              <a:rPr lang="ru-RU" altLang="ru-RU" sz="2400" dirty="0">
                <a:solidFill>
                  <a:srgbClr val="FF0000"/>
                </a:solidFill>
                <a:latin typeface="+mn-lt"/>
              </a:rPr>
              <a:t>							</a:t>
            </a:r>
          </a:p>
          <a:p>
            <a:pPr eaLnBrk="1" hangingPunct="1">
              <a:buClr>
                <a:srgbClr val="3333CC"/>
              </a:buClr>
              <a:buSzPct val="60000"/>
              <a:buFont typeface="Wingdings" charset="2"/>
              <a:buChar char=""/>
            </a:pPr>
            <a:endParaRPr lang="ru-RU" altLang="ru-R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83664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26CAED0A-2A45-4C9C-BCDD-21A8A092C5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2"/>
            <a:ext cx="9143999" cy="91431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6D26B0-840F-C6A7-917E-970699F31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246" y="515907"/>
            <a:ext cx="7549592" cy="1731264"/>
          </a:xfrm>
        </p:spPr>
        <p:txBody>
          <a:bodyPr anchor="b">
            <a:normAutofit/>
          </a:bodyPr>
          <a:lstStyle/>
          <a:p>
            <a:r>
              <a:rPr lang="ru-RU" sz="4800" dirty="0"/>
              <a:t>Спикер вебинара 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1" y="2665129"/>
            <a:ext cx="8590946" cy="104226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37441"/>
            <a:ext cx="8537522" cy="56906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3B2D2D-65DC-CEF3-7A61-0A561C137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4048" y="3419872"/>
            <a:ext cx="3120544" cy="4798652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Рутковская Елена Лазаревна, </a:t>
            </a:r>
            <a:r>
              <a:rPr lang="ru-RU" sz="20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канд.пед.наук</a:t>
            </a:r>
            <a:r>
              <a:rPr 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старший научный сотрудник ФГБНУ «Институт содержания и методов обучения им. </a:t>
            </a:r>
            <a:r>
              <a:rPr lang="ru-RU" sz="20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В.С.Леднева</a:t>
            </a:r>
            <a:r>
              <a:rPr 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», доцент Института гуманитарных наук ГАОУ ВО МГПУ</a:t>
            </a:r>
          </a:p>
          <a:p>
            <a:pPr>
              <a:buNone/>
            </a:pPr>
            <a:r>
              <a:rPr 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93035" y="3128482"/>
            <a:ext cx="1042267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https://online.mmco-expo.ru/storage/speaker_photos/1633601433%D0%A0%D1%83%D1%82%D0%BA%D0%BE%D0%B2%D1%81%D0%BA%D0%B0%D1%8F.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707904"/>
            <a:ext cx="3700702" cy="370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33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93F228-7192-1759-D008-02559799C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061" y="981627"/>
            <a:ext cx="7406640" cy="7144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Акцент на факты общественной жизни и личный социальный опыт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F7C2FF-67AB-1A70-DF49-80184002B4C2}"/>
              </a:ext>
            </a:extLst>
          </p:cNvPr>
          <p:cNvSpPr txBox="1"/>
          <p:nvPr/>
        </p:nvSpPr>
        <p:spPr>
          <a:xfrm>
            <a:off x="233300" y="1696035"/>
            <a:ext cx="2250468" cy="56569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Анализ практики преподавания обществознания и результатов государственной итоговой аттестации показал необходимость усиления работы по формированию у обучающихся умения </a:t>
            </a:r>
            <a:r>
              <a:rPr lang="ru-RU" sz="1800" b="1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конкретизировать теоретические знания фактами общественной жизни или личного социального опыта. </a:t>
            </a:r>
            <a:endParaRPr lang="ru-RU" sz="14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862C0C-E49F-6DEC-EC24-D6A68609C84A}"/>
              </a:ext>
            </a:extLst>
          </p:cNvPr>
          <p:cNvSpPr txBox="1"/>
          <p:nvPr/>
        </p:nvSpPr>
        <p:spPr>
          <a:xfrm>
            <a:off x="2592887" y="2019115"/>
            <a:ext cx="6317814" cy="6360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Оптимальное сочетание различных форм учебной деятельности:</a:t>
            </a:r>
            <a:endParaRPr lang="ru-RU" sz="14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buFont typeface="Times New Roman" panose="02020603050405020304" pitchFamily="18" charset="0"/>
              <a:buChar char="–"/>
              <a:tabLst>
                <a:tab pos="630555" algn="l"/>
              </a:tabLst>
            </a:pPr>
            <a:r>
              <a:rPr lang="ru-RU" sz="1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традиционные формы урока</a:t>
            </a:r>
            <a:r>
              <a:rPr lang="ru-RU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(в их числе: лекция, лабораторные, семинарские, практические занятия)</a:t>
            </a:r>
            <a:endParaRPr lang="ru-RU" sz="14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buFont typeface="Times New Roman" panose="02020603050405020304" pitchFamily="18" charset="0"/>
              <a:buChar char="–"/>
              <a:tabLst>
                <a:tab pos="630555" algn="l"/>
              </a:tabLst>
            </a:pPr>
            <a:r>
              <a:rPr lang="ru-RU" sz="1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урок с применением обучающих игр </a:t>
            </a:r>
            <a:r>
              <a:rPr lang="ru-RU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(ролевые, ситуативные, деловые), моделирование какой-либо жизненной ситуации с целью отработки моделей поведения в подобных случаях;</a:t>
            </a:r>
            <a:endParaRPr lang="ru-RU" sz="14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buFont typeface="Times New Roman" panose="02020603050405020304" pitchFamily="18" charset="0"/>
              <a:buChar char="–"/>
              <a:tabLst>
                <a:tab pos="630555" algn="l"/>
              </a:tabLst>
            </a:pPr>
            <a:r>
              <a:rPr lang="ru-RU" sz="1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урок с элементами проектной деятельности</a:t>
            </a:r>
            <a:r>
              <a:rPr lang="ru-RU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: индивидуальная и групповая работа, направленная на отработку практических умений;</a:t>
            </a:r>
            <a:endParaRPr lang="ru-RU" sz="14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buFont typeface="Times New Roman" panose="02020603050405020304" pitchFamily="18" charset="0"/>
              <a:buChar char="–"/>
              <a:tabLst>
                <a:tab pos="630555" algn="l"/>
              </a:tabLst>
            </a:pPr>
            <a:r>
              <a:rPr lang="ru-RU" sz="1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урок-дискуссия</a:t>
            </a:r>
            <a:r>
              <a:rPr lang="ru-RU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: коллективное обсуждение актуальных и сложных проблем, связанных с поведением в социальной сфере;</a:t>
            </a:r>
            <a:endParaRPr lang="ru-RU" sz="14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buFont typeface="Times New Roman" panose="02020603050405020304" pitchFamily="18" charset="0"/>
              <a:buChar char="–"/>
              <a:tabLst>
                <a:tab pos="630555" algn="l"/>
              </a:tabLst>
            </a:pPr>
            <a:r>
              <a:rPr lang="ru-RU" sz="1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урок-экскурсия</a:t>
            </a:r>
            <a:r>
              <a:rPr lang="ru-RU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, например, знакомство с деятельностью различных организаций, стратегией и содержанием услуг, предоставляемых гражданам;</a:t>
            </a:r>
            <a:endParaRPr lang="ru-RU" sz="14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spcAft>
                <a:spcPts val="800"/>
              </a:spcAft>
              <a:buFont typeface="Times New Roman" panose="02020603050405020304" pitchFamily="18" charset="0"/>
              <a:buChar char="–"/>
              <a:tabLst>
                <a:tab pos="630555" algn="l"/>
              </a:tabLst>
            </a:pPr>
            <a:r>
              <a:rPr lang="ru-RU" sz="1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ученическая конференция</a:t>
            </a:r>
            <a:r>
              <a:rPr lang="ru-RU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, позволяющая подвести итоги изучения темы (раздела) курса и предполагающая подготовку обучающимися докладов (сообщений) и презентаций.</a:t>
            </a:r>
            <a:endParaRPr lang="ru-RU" sz="14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1542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93F228-7192-1759-D008-02559799C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9013" y="395536"/>
            <a:ext cx="7406640" cy="714408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воспитательного потенциала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7C888A-ED83-C0FF-D844-14F019889726}"/>
              </a:ext>
            </a:extLst>
          </p:cNvPr>
          <p:cNvSpPr txBox="1"/>
          <p:nvPr/>
        </p:nvSpPr>
        <p:spPr>
          <a:xfrm>
            <a:off x="901875" y="7532317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F280CF-D694-527D-8BBF-F04AF163EA06}"/>
              </a:ext>
            </a:extLst>
          </p:cNvPr>
          <p:cNvSpPr txBox="1"/>
          <p:nvPr/>
        </p:nvSpPr>
        <p:spPr>
          <a:xfrm>
            <a:off x="179512" y="1026908"/>
            <a:ext cx="8784976" cy="78822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Н</a:t>
            </a:r>
            <a:r>
              <a:rPr lang="ru-RU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а уровне основного общего образования актуализация целей:</a:t>
            </a:r>
            <a:endParaRPr lang="ru-RU" sz="2000" kern="100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buFont typeface="Times New Roman" panose="02020603050405020304" pitchFamily="18" charset="0"/>
              <a:buChar char="–"/>
              <a:tabLst>
                <a:tab pos="630555" algn="l"/>
              </a:tabLst>
            </a:pPr>
            <a:r>
              <a:rPr lang="ru-RU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воспитание общероссийской идентичности, патриотизма, гражданственности, социальной ответственности, правового самосознания, приверженности базовым ценностям нашего народа;</a:t>
            </a:r>
            <a:endParaRPr lang="ru-RU" sz="2000" kern="100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buFont typeface="Times New Roman" panose="02020603050405020304" pitchFamily="18" charset="0"/>
              <a:buChar char="–"/>
              <a:tabLst>
                <a:tab pos="630555" algn="l"/>
              </a:tabLst>
            </a:pPr>
            <a:r>
              <a:rPr lang="ru-RU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развитие у обучающихся понимания приоритетности общенациональных интересов, приверженности правовым принципам, закреплённым в Конституции Российской Федерации и законодательстве Российской Федерации;</a:t>
            </a:r>
            <a:endParaRPr lang="ru-RU" sz="2000" kern="100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spcAft>
                <a:spcPts val="800"/>
              </a:spcAft>
              <a:buFont typeface="Times New Roman" panose="02020603050405020304" pitchFamily="18" charset="0"/>
              <a:buChar char="–"/>
              <a:tabLst>
                <a:tab pos="630555" algn="l"/>
              </a:tabLst>
            </a:pPr>
            <a:r>
              <a:rPr lang="ru-RU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развитие личности на исключительно важном этапе её социализации ‒ в подростковом возрасте, становление её духовно-нравственной, политической и правовой культуры, социального поведения, основанного на уважении закона и правопорядка. </a:t>
            </a:r>
            <a:endParaRPr lang="ru-RU" sz="2000" kern="100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lvl="0" algn="just">
              <a:lnSpc>
                <a:spcPct val="106000"/>
              </a:lnSpc>
              <a:spcAft>
                <a:spcPts val="800"/>
              </a:spcAft>
              <a:tabLst>
                <a:tab pos="630555" algn="l"/>
              </a:tabLst>
            </a:pPr>
            <a:r>
              <a:rPr lang="ru-RU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На уровне среднего общего образования эти цели развиваются в следующих положениях: </a:t>
            </a:r>
            <a:endParaRPr lang="ru-RU" sz="2000" kern="100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buFont typeface="Times New Roman" panose="02020603050405020304" pitchFamily="18" charset="0"/>
              <a:buChar char="–"/>
              <a:tabLst>
                <a:tab pos="630555" algn="l"/>
              </a:tabLst>
            </a:pPr>
            <a:r>
              <a:rPr lang="ru-RU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воспитание общероссийской идентичности, гражданской ответственности, основанной на идеях патриотизма, гордости за достижения страны в различных областях жизни, уважения к традиционным ценностям и культуре России, правам и свободам человека и гражданина, закреплённым </a:t>
            </a:r>
            <a:br>
              <a:rPr lang="ru-RU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ru-RU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в Конституции Российской Федерации; </a:t>
            </a:r>
            <a:endParaRPr lang="ru-RU" sz="2000" kern="100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spcAft>
                <a:spcPts val="800"/>
              </a:spcAft>
              <a:buFont typeface="Times New Roman" panose="02020603050405020304" pitchFamily="18" charset="0"/>
              <a:buChar char="–"/>
              <a:tabLst>
                <a:tab pos="630555" algn="l"/>
              </a:tabLst>
            </a:pPr>
            <a:r>
              <a:rPr lang="ru-RU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развитие личности в период ранней юности, становление её духовно-нравственных позиций и приоритетов, выработка правового сознания, политической культуры, мотивации к предстоящему самоопределению </a:t>
            </a:r>
            <a:br>
              <a:rPr lang="ru-RU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ru-RU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в различных областях жизни: семейной, трудовой, профессиональной.</a:t>
            </a:r>
            <a:endParaRPr lang="ru-RU" sz="2000" kern="100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7492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93F228-7192-1759-D008-02559799C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832" y="683568"/>
            <a:ext cx="7406640" cy="71440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Ценностная составляющая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FC5CCB-87CD-1171-A70E-E96393E7B5C6}"/>
              </a:ext>
            </a:extLst>
          </p:cNvPr>
          <p:cNvSpPr txBox="1"/>
          <p:nvPr/>
        </p:nvSpPr>
        <p:spPr>
          <a:xfrm>
            <a:off x="623818" y="1630598"/>
            <a:ext cx="3077624" cy="59644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В ходе преподавания в полной мере учитываются поправки в Федеральный закон «Об образовании в Российской Федерации» (Федеральный закон от 19 декабря 2023 г. № 618-ФЗ «О внесении изменений в Федеральный закон </a:t>
            </a:r>
            <a:r>
              <a:rPr lang="ru-RU" sz="1800" kern="1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Об образовании в Российской Федерации»), установившими, что </a:t>
            </a:r>
            <a:r>
              <a:rPr lang="ru-RU" sz="1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образование в России должно соответствовать традиционным российским духовно-нравственным ценностям и ориентироваться на задачи развития государства и общества</a:t>
            </a:r>
            <a:r>
              <a:rPr lang="ru-RU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.</a:t>
            </a:r>
            <a:endParaRPr lang="ru-RU" sz="14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5C74E4-701A-1431-35A7-21B5E48A9C1E}"/>
              </a:ext>
            </a:extLst>
          </p:cNvPr>
          <p:cNvSpPr txBox="1"/>
          <p:nvPr/>
        </p:nvSpPr>
        <p:spPr>
          <a:xfrm>
            <a:off x="4044341" y="2120691"/>
            <a:ext cx="4575131" cy="5479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  <a:tabLst>
                <a:tab pos="630555" algn="l"/>
              </a:tabLst>
            </a:pPr>
            <a:r>
              <a:rPr lang="ru-RU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Указ Президента РФ от 9 ноября 2022 г. № 809 «Об утверждении Основ государственной политики по сохранению и укреплению традиционных российских духовно-нравственных ценностей» </a:t>
            </a:r>
            <a:endParaRPr lang="ru-RU" sz="14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нормативно закрепляет </a:t>
            </a:r>
            <a:r>
              <a:rPr lang="ru-RU" sz="1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набор традиционных духовно-нравственных ценностей</a:t>
            </a:r>
            <a:r>
              <a:rPr lang="ru-RU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, к которым относятся жизнь, достоинство, права и свободы человека, патриотизм, гражданственность, служение Отечеству и ответственность за его судьбу, высокие нравственные идеалы, крепкая семья, созидательный труд, приоритет духовного над материальным, гуманизм, милосердие, справедливость, коллективизм, взаимопомощь и взаимоуважение, историческая память и преемственность поколений, единство народов России.  </a:t>
            </a:r>
            <a:endParaRPr lang="ru-RU" sz="14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4949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93F228-7192-1759-D008-02559799C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705832"/>
            <a:ext cx="7406640" cy="71440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поступков и поведения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D192EB-9BBA-61F1-B119-988884078A3E}"/>
              </a:ext>
            </a:extLst>
          </p:cNvPr>
          <p:cNvSpPr txBox="1"/>
          <p:nvPr/>
        </p:nvSpPr>
        <p:spPr>
          <a:xfrm>
            <a:off x="1249471" y="1763688"/>
            <a:ext cx="555477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Одним из требований к предметным результатам является «</a:t>
            </a:r>
            <a:r>
              <a:rPr lang="ru-RU" sz="2000" b="1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умение оценивать собственные поступки и поведение других людей с точки зрения их соответствия моральным, правовым и иным видам социальных норм, &lt;…&gt; осознание </a:t>
            </a:r>
            <a:r>
              <a:rPr lang="ru-RU" sz="20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неприемлемости всех форм антиобщественного поведения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». Выполнение этого требования реализуется путём включения в уроки по обществознанию заданий, позволяющих выявлять примеры антиобщественного поведения, то есть поведения, не соответствующего принятым в российском обществе социальным нормам и ценностям. </a:t>
            </a:r>
            <a:endParaRPr lang="ru-RU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04801D-8175-1F6E-223A-89883D3CC9B8}"/>
              </a:ext>
            </a:extLst>
          </p:cNvPr>
          <p:cNvSpPr txBox="1"/>
          <p:nvPr/>
        </p:nvSpPr>
        <p:spPr>
          <a:xfrm>
            <a:off x="3707904" y="6342952"/>
            <a:ext cx="4575131" cy="2034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Важно включать в уроки материал </a:t>
            </a:r>
            <a:r>
              <a:rPr lang="ru-RU" sz="20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о</a:t>
            </a:r>
            <a:r>
              <a:rPr lang="ru-RU" sz="20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выдающихся россиянах</a:t>
            </a:r>
            <a:r>
              <a:rPr lang="ru-RU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. Обучающиеся под руководством педагога могут выполнять проектные задания о людях, внёсших значительный вклад в развитие нашей страны, её регионов.</a:t>
            </a:r>
            <a:r>
              <a:rPr lang="ru-RU" sz="2000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sz="20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382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BB524A-8B83-EF53-FFBB-C4353CB2D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2681"/>
            <a:ext cx="8229600" cy="15240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70C0"/>
                </a:solidFill>
                <a:latin typeface="+mn-lt"/>
              </a:rPr>
              <a:t>Текущее и тематическое оценивание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686BE8-385C-B3D0-7F88-FDAB31793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156718"/>
            <a:ext cx="7772400" cy="483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1221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B47F48-E1DC-1334-9047-A213339CE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87624"/>
            <a:ext cx="7772400" cy="512978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FB15128-35E1-53F0-4C6A-9BFD02ED7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6324143"/>
            <a:ext cx="7772400" cy="56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710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72BF0F-D2F9-BE1B-33DA-3D2DDB152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090029"/>
            <a:ext cx="7772400" cy="349281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147E1E-714E-B468-ABAD-97D284C59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496" y="4427984"/>
            <a:ext cx="7772400" cy="377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0870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93F228-7192-1759-D008-02559799C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1331640"/>
            <a:ext cx="7406640" cy="7144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преподавания обществознания</a:t>
            </a:r>
            <a:b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2025-2026</a:t>
            </a: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учебном году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на заметку педагогам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EF4040-CE98-7630-5844-CA2317DFE095}"/>
              </a:ext>
            </a:extLst>
          </p:cNvPr>
          <p:cNvSpPr txBox="1"/>
          <p:nvPr/>
        </p:nvSpPr>
        <p:spPr>
          <a:xfrm>
            <a:off x="251520" y="2411760"/>
            <a:ext cx="5444908" cy="5981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800"/>
              </a:spcAft>
              <a:buFont typeface="Wingdings" pitchFamily="2" charset="2"/>
              <a:buChar char="ü"/>
            </a:pPr>
            <a:r>
              <a:rPr lang="ru-RU" sz="2400" kern="100" dirty="0">
                <a:effectLst/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Цели  и задачи освоения предмета остаются прежними, зафиксированными во ФГОС</a:t>
            </a:r>
          </a:p>
          <a:p>
            <a:pPr marL="285750" indent="-285750" algn="just">
              <a:spcAft>
                <a:spcPts val="800"/>
              </a:spcAft>
              <a:buFont typeface="Wingdings" pitchFamily="2" charset="2"/>
              <a:buChar char="ü"/>
            </a:pPr>
            <a:r>
              <a:rPr lang="ru-RU" sz="2400" kern="100" dirty="0">
                <a:effectLst/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Особое внимание уделяется прикладным аспектам содержания и традиционным ценностям </a:t>
            </a:r>
          </a:p>
          <a:p>
            <a:pPr marL="285750" indent="-285750" algn="just">
              <a:spcAft>
                <a:spcPts val="800"/>
              </a:spcAft>
              <a:buFont typeface="Wingdings" pitchFamily="2" charset="2"/>
              <a:buChar char="ü"/>
            </a:pPr>
            <a:r>
              <a:rPr lang="ru-RU" sz="2400" kern="100" dirty="0">
                <a:effectLst/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Сохраняется актуальность содержания и компетенций, связанных с финансовой грамотностью</a:t>
            </a:r>
          </a:p>
          <a:p>
            <a:pPr marL="285750" indent="-285750" algn="just">
              <a:spcAft>
                <a:spcPts val="800"/>
              </a:spcAft>
              <a:buFont typeface="Wingdings" pitchFamily="2" charset="2"/>
              <a:buChar char="ü"/>
            </a:pPr>
            <a:r>
              <a:rPr lang="ru-RU" sz="2400" kern="100" dirty="0">
                <a:effectLst/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Продолжается серьёзная работа по освоению </a:t>
            </a:r>
            <a:r>
              <a:rPr lang="ru-RU" sz="2400" kern="100" dirty="0" err="1">
                <a:effectLst/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знаниевого</a:t>
            </a:r>
            <a:r>
              <a:rPr lang="ru-RU" sz="2400" kern="100" dirty="0">
                <a:effectLst/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 компонента курса, - он выносится на экзамен (ОГЭ и ЕГЭ)</a:t>
            </a:r>
          </a:p>
          <a:p>
            <a:pPr algn="just">
              <a:spcAft>
                <a:spcPts val="800"/>
              </a:spcAft>
            </a:pPr>
            <a:endParaRPr lang="ru-RU" sz="2000" kern="100" dirty="0"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2FD684-4CB5-55BE-32EC-D5AEF019ECF4}"/>
              </a:ext>
            </a:extLst>
          </p:cNvPr>
          <p:cNvSpPr txBox="1"/>
          <p:nvPr/>
        </p:nvSpPr>
        <p:spPr>
          <a:xfrm>
            <a:off x="5943462" y="3635896"/>
            <a:ext cx="2805426" cy="42043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1800" kern="1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Обучаем в 2025-2026 учебном году тех, у кого обществознание было все годы (с 6-го класса) – опираемся на сформированные умения, освоенные способы познавательной деятельности и развиваем их.</a:t>
            </a:r>
          </a:p>
        </p:txBody>
      </p:sp>
    </p:spTree>
    <p:extLst>
      <p:ext uri="{BB962C8B-B14F-4D97-AF65-F5344CB8AC3E}">
        <p14:creationId xmlns:p14="http://schemas.microsoft.com/office/powerpoint/2010/main" val="29797637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93F228-7192-1759-D008-02559799C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813" y="1246759"/>
            <a:ext cx="7406640" cy="7144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преподавания обществознания</a:t>
            </a:r>
            <a:b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2025-2026</a:t>
            </a: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учебном году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подготовка к экзаменам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2FD684-4CB5-55BE-32EC-D5AEF019ECF4}"/>
              </a:ext>
            </a:extLst>
          </p:cNvPr>
          <p:cNvSpPr txBox="1"/>
          <p:nvPr/>
        </p:nvSpPr>
        <p:spPr>
          <a:xfrm>
            <a:off x="430466" y="2051720"/>
            <a:ext cx="2845389" cy="47209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В целях преодоления рассогласованности экспертных оценок на ОГЭ и ЕГЭ несколько лет подряд ведётся работа ФИПИ по уточнению формулировок заданий и критериев оценивания.</a:t>
            </a:r>
            <a:endParaRPr lang="ru-RU" sz="18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Ярким примером является динамика изменений в заданиях 21 и 25.</a:t>
            </a:r>
            <a:endParaRPr lang="ru-RU" sz="18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997F3B-0B3D-B79A-BCA5-9342BEF5FCC4}"/>
              </a:ext>
            </a:extLst>
          </p:cNvPr>
          <p:cNvSpPr txBox="1"/>
          <p:nvPr/>
        </p:nvSpPr>
        <p:spPr>
          <a:xfrm>
            <a:off x="3491880" y="4860032"/>
            <a:ext cx="4985112" cy="2790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1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Задания 21 и 25 </a:t>
            </a:r>
            <a:r>
              <a:rPr lang="ru-RU" sz="1800" b="1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– в 2025-2026 учебном году должна вестись работа над формулировками ответа в соответствии с формальными требованиями к его записи. </a:t>
            </a:r>
          </a:p>
          <a:p>
            <a:pPr algn="just">
              <a:spcAft>
                <a:spcPts val="800"/>
              </a:spcAft>
            </a:pPr>
            <a:endParaRPr lang="ru-RU" sz="1800" b="1" kern="100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1800" b="1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Освоение требований к записи ответа у обучающихся с разным уровнем образовательных достижений требует различного методического сопровождения.</a:t>
            </a:r>
            <a:endParaRPr lang="ru-RU" b="1" kern="100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841103-D213-FF67-D6D3-DD4DE849014B}"/>
              </a:ext>
            </a:extLst>
          </p:cNvPr>
          <p:cNvSpPr txBox="1"/>
          <p:nvPr/>
        </p:nvSpPr>
        <p:spPr>
          <a:xfrm>
            <a:off x="3901861" y="2438082"/>
            <a:ext cx="4575131" cy="21339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1800" kern="100" dirty="0">
                <a:solidFill>
                  <a:srgbClr val="FF0000"/>
                </a:solidFill>
                <a:ea typeface="DengXian" panose="02010600030101010101" pitchFamily="2" charset="-122"/>
                <a:cs typeface="Times New Roman" panose="02020603050405020304" pitchFamily="18" charset="0"/>
              </a:rPr>
              <a:t>Задача работы с группами учащихся, </a:t>
            </a:r>
            <a:r>
              <a:rPr lang="ru-RU" sz="1800" b="1" kern="100" dirty="0">
                <a:solidFill>
                  <a:srgbClr val="FF0000"/>
                </a:solidFill>
                <a:ea typeface="DengXian" panose="02010600030101010101" pitchFamily="2" charset="-122"/>
                <a:cs typeface="Times New Roman" panose="02020603050405020304" pitchFamily="18" charset="0"/>
              </a:rPr>
              <a:t>различающимися уровнем образовательных достижений, становится чрезвычайно важной</a:t>
            </a:r>
            <a:r>
              <a:rPr lang="ru-RU" sz="1800" kern="100" dirty="0">
                <a:solidFill>
                  <a:srgbClr val="FF0000"/>
                </a:solidFill>
                <a:ea typeface="DengXian" panose="02010600030101010101" pitchFamily="2" charset="-122"/>
                <a:cs typeface="Times New Roman" panose="02020603050405020304" pitchFamily="18" charset="0"/>
              </a:rPr>
              <a:t>. </a:t>
            </a:r>
          </a:p>
          <a:p>
            <a:pPr algn="just">
              <a:spcAft>
                <a:spcPts val="800"/>
              </a:spcAft>
            </a:pPr>
            <a:r>
              <a:rPr lang="ru-RU" sz="1800" kern="100" dirty="0">
                <a:solidFill>
                  <a:srgbClr val="FF0000"/>
                </a:solidFill>
                <a:ea typeface="DengXian" panose="02010600030101010101" pitchFamily="2" charset="-122"/>
                <a:cs typeface="Times New Roman" panose="02020603050405020304" pitchFamily="18" charset="0"/>
              </a:rPr>
              <a:t>Усиливается важность этой задачи при подготовке к ЕГЭ в условиях перехода к единому государственному учебнику.  </a:t>
            </a:r>
          </a:p>
        </p:txBody>
      </p:sp>
    </p:spTree>
    <p:extLst>
      <p:ext uri="{BB962C8B-B14F-4D97-AF65-F5344CB8AC3E}">
        <p14:creationId xmlns:p14="http://schemas.microsoft.com/office/powerpoint/2010/main" val="13065220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7F7726-7AE1-74B7-9BF5-61A76F54BD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EE25744D-D362-E3FD-65F0-C994943D0E1C}"/>
              </a:ext>
            </a:extLst>
          </p:cNvPr>
          <p:cNvSpPr txBox="1">
            <a:spLocks/>
          </p:cNvSpPr>
          <p:nvPr/>
        </p:nvSpPr>
        <p:spPr>
          <a:xfrm>
            <a:off x="404640" y="1590696"/>
            <a:ext cx="3771899" cy="129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ru-RU" sz="2000" b="1" dirty="0">
                <a:solidFill>
                  <a:srgbClr val="0070C0"/>
                </a:solidFill>
              </a:rPr>
              <a:t>К истории разработки задания 21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41385CC-44F7-62B4-06CE-3DA8315B7228}"/>
              </a:ext>
            </a:extLst>
          </p:cNvPr>
          <p:cNvSpPr txBox="1">
            <a:spLocks/>
          </p:cNvSpPr>
          <p:nvPr/>
        </p:nvSpPr>
        <p:spPr>
          <a:xfrm>
            <a:off x="5899897" y="304801"/>
            <a:ext cx="2458291" cy="149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312" y="3529078"/>
            <a:ext cx="5679281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E25744D-D362-E3FD-65F0-C994943D0E1C}"/>
              </a:ext>
            </a:extLst>
          </p:cNvPr>
          <p:cNvSpPr txBox="1">
            <a:spLocks/>
          </p:cNvSpPr>
          <p:nvPr/>
        </p:nvSpPr>
        <p:spPr>
          <a:xfrm>
            <a:off x="490311" y="2385864"/>
            <a:ext cx="1636579" cy="21457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ru-RU" sz="2000" b="1" dirty="0" err="1"/>
              <a:t>Егэ</a:t>
            </a:r>
            <a:r>
              <a:rPr lang="ru-RU" sz="2000" b="1" dirty="0"/>
              <a:t>  2020</a:t>
            </a:r>
            <a:endParaRPr lang="en-US" sz="2000" b="1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7DD32F29-6ED0-6EF9-A71F-8771EECCBD2F}"/>
              </a:ext>
            </a:extLst>
          </p:cNvPr>
          <p:cNvSpPr txBox="1">
            <a:spLocks/>
          </p:cNvSpPr>
          <p:nvPr/>
        </p:nvSpPr>
        <p:spPr>
          <a:xfrm>
            <a:off x="4962525" y="945596"/>
            <a:ext cx="3771899" cy="1290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ru-RU" sz="2000" b="1" dirty="0"/>
              <a:t>Из спецификации  </a:t>
            </a:r>
            <a:r>
              <a:rPr lang="ru-RU" sz="1800" dirty="0">
                <a:effectLst/>
                <a:latin typeface="TimesNewRoman"/>
              </a:rPr>
              <a:t>КИМ ЕГЭ 2026 г. </a:t>
            </a:r>
            <a:endParaRPr lang="ru-RU" sz="800" dirty="0">
              <a:effectLst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99AF083-0E48-074C-0754-08D1F348CA6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88250" y="2235796"/>
            <a:ext cx="5036700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548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010B35-C758-5B6B-DE02-CBD0737F8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403648"/>
            <a:ext cx="8229600" cy="1524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  <a:latin typeface="Google Sans"/>
              </a:rPr>
              <a:t>Ключевые особенности преподавания на уровне основного общего образования</a:t>
            </a:r>
            <a:br>
              <a:rPr lang="ru-RU" dirty="0">
                <a:solidFill>
                  <a:srgbClr val="001D35"/>
                </a:solidFill>
                <a:latin typeface="Google Sans"/>
              </a:rPr>
            </a:b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2DE4B2-7460-7170-EAFE-663C4775133E}"/>
              </a:ext>
            </a:extLst>
          </p:cNvPr>
          <p:cNvSpPr txBox="1"/>
          <p:nvPr/>
        </p:nvSpPr>
        <p:spPr>
          <a:xfrm>
            <a:off x="323528" y="2915816"/>
            <a:ext cx="4176464" cy="5509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i="0" dirty="0">
                <a:solidFill>
                  <a:srgbClr val="001D35"/>
                </a:solidFill>
                <a:effectLst/>
                <a:latin typeface="Google Sans"/>
              </a:rPr>
              <a:t>Изменение</a:t>
            </a:r>
            <a:r>
              <a:rPr lang="ru-RU" b="1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ru-RU" dirty="0">
                <a:latin typeface="Google Sans"/>
              </a:rPr>
              <a:t>федерального учебного плана основного общего образования</a:t>
            </a:r>
            <a:endParaRPr lang="ru-RU" b="1" i="0" dirty="0">
              <a:solidFill>
                <a:srgbClr val="001D35"/>
              </a:solidFill>
              <a:effectLst/>
              <a:latin typeface="Google Sans"/>
            </a:endParaRPr>
          </a:p>
          <a:p>
            <a:pPr algn="l"/>
            <a:endParaRPr lang="ru-RU" b="0" i="0" dirty="0">
              <a:solidFill>
                <a:srgbClr val="001D35"/>
              </a:solidFill>
              <a:effectLst/>
              <a:latin typeface="Google Sans"/>
            </a:endParaRPr>
          </a:p>
          <a:p>
            <a:pPr algn="l"/>
            <a:r>
              <a:rPr lang="ru-RU" b="0" i="0" dirty="0">
                <a:solidFill>
                  <a:srgbClr val="545D7E"/>
                </a:solidFill>
                <a:effectLst/>
                <a:latin typeface="Google Sans"/>
              </a:rPr>
              <a:t>Обществознание будет изучаться с 8 класса в 2025/2026 году, а с 2026 года – с 9 класса.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3236B9-7F2A-31C8-A798-4EDCE0A072CB}"/>
              </a:ext>
            </a:extLst>
          </p:cNvPr>
          <p:cNvSpPr txBox="1"/>
          <p:nvPr/>
        </p:nvSpPr>
        <p:spPr>
          <a:xfrm>
            <a:off x="4788024" y="2843808"/>
            <a:ext cx="389933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0" i="0" dirty="0">
                <a:solidFill>
                  <a:srgbClr val="000000"/>
                </a:solidFill>
                <a:effectLst/>
                <a:latin typeface="Montserrat" pitchFamily="2" charset="0"/>
              </a:rPr>
              <a:t>В 2025-2026 учебном году обществознание изучается в 8-х и 9-х классах. </a:t>
            </a:r>
          </a:p>
          <a:p>
            <a:endParaRPr lang="ru-RU" sz="2400" dirty="0">
              <a:solidFill>
                <a:srgbClr val="000000"/>
              </a:solidFill>
              <a:latin typeface="Montserrat" pitchFamily="2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Montserrat" pitchFamily="2" charset="0"/>
              </a:rPr>
              <a:t>В 6-х и 7-х классах предмет изучаться не будет.</a:t>
            </a:r>
            <a:endParaRPr lang="ru-RU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BA9833-3D4C-1169-EE59-AD52CDC008D1}"/>
              </a:ext>
            </a:extLst>
          </p:cNvPr>
          <p:cNvSpPr txBox="1"/>
          <p:nvPr/>
        </p:nvSpPr>
        <p:spPr>
          <a:xfrm>
            <a:off x="4788024" y="5940152"/>
            <a:ext cx="4143117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изучение предмета в 8 и 9 классах, как и ранее, отводится 1 час в неделю (всего 34 часа за год по каждому классу).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50986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7F7726-7AE1-74B7-9BF5-61A76F54BD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EE25744D-D362-E3FD-65F0-C994943D0E1C}"/>
              </a:ext>
            </a:extLst>
          </p:cNvPr>
          <p:cNvSpPr txBox="1">
            <a:spLocks/>
          </p:cNvSpPr>
          <p:nvPr/>
        </p:nvSpPr>
        <p:spPr>
          <a:xfrm>
            <a:off x="174903" y="951171"/>
            <a:ext cx="1636579" cy="1398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ru-RU" sz="2000" b="1" dirty="0" err="1"/>
              <a:t>Егэ</a:t>
            </a:r>
            <a:r>
              <a:rPr lang="ru-RU" sz="2000" b="1" dirty="0"/>
              <a:t>  2022</a:t>
            </a:r>
            <a:endParaRPr lang="en-US" sz="2000" b="1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41385CC-44F7-62B4-06CE-3DA8315B7228}"/>
              </a:ext>
            </a:extLst>
          </p:cNvPr>
          <p:cNvSpPr txBox="1">
            <a:spLocks/>
          </p:cNvSpPr>
          <p:nvPr/>
        </p:nvSpPr>
        <p:spPr>
          <a:xfrm>
            <a:off x="5899897" y="304801"/>
            <a:ext cx="2458291" cy="149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3699" y="1803402"/>
            <a:ext cx="4675699" cy="4712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E25744D-D362-E3FD-65F0-C994943D0E1C}"/>
              </a:ext>
            </a:extLst>
          </p:cNvPr>
          <p:cNvSpPr txBox="1">
            <a:spLocks/>
          </p:cNvSpPr>
          <p:nvPr/>
        </p:nvSpPr>
        <p:spPr>
          <a:xfrm>
            <a:off x="6622677" y="1284942"/>
            <a:ext cx="1636579" cy="1398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ru-RU" sz="2000" b="1" dirty="0" err="1"/>
              <a:t>Егэ</a:t>
            </a:r>
            <a:r>
              <a:rPr lang="ru-RU" sz="2000" b="1" dirty="0"/>
              <a:t>  2026</a:t>
            </a:r>
            <a:endParaRPr lang="en-US" sz="20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4168" y="2616640"/>
            <a:ext cx="4675699" cy="475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EE25744D-D362-E3FD-65F0-C994943D0E1C}"/>
              </a:ext>
            </a:extLst>
          </p:cNvPr>
          <p:cNvSpPr txBox="1">
            <a:spLocks/>
          </p:cNvSpPr>
          <p:nvPr/>
        </p:nvSpPr>
        <p:spPr>
          <a:xfrm>
            <a:off x="702349" y="7314618"/>
            <a:ext cx="3270998" cy="1398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ru-RU" sz="2000" b="1" dirty="0"/>
              <a:t>УТОЧНЕНИЯ КОСНУЛИСЬ ЛОГИКИ ВЫСТРАИВАНИЯ ОТВЕТА и его оформления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5929629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7F7726-7AE1-74B7-9BF5-61A76F54BD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EE25744D-D362-E3FD-65F0-C994943D0E1C}"/>
              </a:ext>
            </a:extLst>
          </p:cNvPr>
          <p:cNvSpPr txBox="1">
            <a:spLocks/>
          </p:cNvSpPr>
          <p:nvPr/>
        </p:nvSpPr>
        <p:spPr>
          <a:xfrm>
            <a:off x="244028" y="1588397"/>
            <a:ext cx="1636579" cy="1398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ru-RU" sz="2000" b="1" dirty="0" err="1"/>
              <a:t>Егэ</a:t>
            </a:r>
            <a:r>
              <a:rPr lang="ru-RU" sz="2000" b="1" dirty="0"/>
              <a:t>  2022</a:t>
            </a:r>
            <a:endParaRPr lang="en-US" sz="2000" b="1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41385CC-44F7-62B4-06CE-3DA8315B7228}"/>
              </a:ext>
            </a:extLst>
          </p:cNvPr>
          <p:cNvSpPr txBox="1">
            <a:spLocks/>
          </p:cNvSpPr>
          <p:nvPr/>
        </p:nvSpPr>
        <p:spPr>
          <a:xfrm>
            <a:off x="5899897" y="304801"/>
            <a:ext cx="2458291" cy="149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EE25744D-D362-E3FD-65F0-C994943D0E1C}"/>
              </a:ext>
            </a:extLst>
          </p:cNvPr>
          <p:cNvSpPr txBox="1">
            <a:spLocks/>
          </p:cNvSpPr>
          <p:nvPr/>
        </p:nvSpPr>
        <p:spPr>
          <a:xfrm>
            <a:off x="371511" y="7284766"/>
            <a:ext cx="1997514" cy="1398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ru-RU" sz="2000" b="1" dirty="0"/>
              <a:t>ИЗНАЧАЛЬНЫЙ ВАРИАНТ КРИТЕРИЕВ</a:t>
            </a:r>
            <a:endParaRPr lang="en-US" sz="2000" b="1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E25744D-D362-E3FD-65F0-C994943D0E1C}"/>
              </a:ext>
            </a:extLst>
          </p:cNvPr>
          <p:cNvSpPr txBox="1">
            <a:spLocks/>
          </p:cNvSpPr>
          <p:nvPr/>
        </p:nvSpPr>
        <p:spPr>
          <a:xfrm>
            <a:off x="7848431" y="634653"/>
            <a:ext cx="1636579" cy="1398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ru-RU" sz="2000" b="1" dirty="0" err="1"/>
              <a:t>Егэ</a:t>
            </a:r>
            <a:r>
              <a:rPr lang="ru-RU" sz="2000" b="1" dirty="0"/>
              <a:t>  2026</a:t>
            </a:r>
            <a:endParaRPr lang="en-US" sz="2000" b="1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EE25744D-D362-E3FD-65F0-C994943D0E1C}"/>
              </a:ext>
            </a:extLst>
          </p:cNvPr>
          <p:cNvSpPr txBox="1">
            <a:spLocks/>
          </p:cNvSpPr>
          <p:nvPr/>
        </p:nvSpPr>
        <p:spPr>
          <a:xfrm>
            <a:off x="5004048" y="6033245"/>
            <a:ext cx="3672407" cy="2719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ru-RU" sz="2000" b="1" dirty="0"/>
              <a:t>УТОЧНЕНИЯ В </a:t>
            </a:r>
            <a:r>
              <a:rPr lang="ru-RU" sz="2000" b="1" dirty="0" err="1"/>
              <a:t>КРИТЕРИях</a:t>
            </a:r>
            <a:r>
              <a:rPr lang="ru-RU" sz="2000" b="1" dirty="0"/>
              <a:t>  ОЦЕНИВАНИЯ: </a:t>
            </a:r>
          </a:p>
          <a:p>
            <a:pPr>
              <a:spcAft>
                <a:spcPts val="600"/>
              </a:spcAft>
            </a:pPr>
            <a:r>
              <a:rPr lang="ru-RU" sz="2000" b="1" dirty="0"/>
              <a:t>во втором элементе 3 составляющих</a:t>
            </a:r>
          </a:p>
          <a:p>
            <a:pPr>
              <a:spcAft>
                <a:spcPts val="600"/>
              </a:spcAft>
            </a:pPr>
            <a:r>
              <a:rPr lang="ru-RU" sz="2000" b="1" dirty="0"/>
              <a:t>-сначала называют фактор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ru-RU" sz="2000" b="1" dirty="0"/>
              <a:t>Потом фиксируют. что спрос/ предложение/ понизился/повысился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ru-RU" sz="2000" b="1" dirty="0"/>
              <a:t> далее идет объяснение.</a:t>
            </a:r>
            <a:endParaRPr lang="en-US" sz="2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963" y="2362796"/>
            <a:ext cx="4236244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69207" y="1727258"/>
            <a:ext cx="4625837" cy="440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71449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7F7726-7AE1-74B7-9BF5-61A76F54BD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EE25744D-D362-E3FD-65F0-C994943D0E1C}"/>
              </a:ext>
            </a:extLst>
          </p:cNvPr>
          <p:cNvSpPr txBox="1">
            <a:spLocks/>
          </p:cNvSpPr>
          <p:nvPr/>
        </p:nvSpPr>
        <p:spPr>
          <a:xfrm>
            <a:off x="6721609" y="5704271"/>
            <a:ext cx="1636579" cy="21457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ru-RU" sz="2000" b="1" dirty="0" err="1"/>
              <a:t>Егэ</a:t>
            </a:r>
            <a:r>
              <a:rPr lang="ru-RU" sz="2000" b="1" dirty="0"/>
              <a:t>  2022</a:t>
            </a:r>
            <a:endParaRPr lang="en-US" sz="2000" b="1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41385CC-44F7-62B4-06CE-3DA8315B7228}"/>
              </a:ext>
            </a:extLst>
          </p:cNvPr>
          <p:cNvSpPr txBox="1">
            <a:spLocks/>
          </p:cNvSpPr>
          <p:nvPr/>
        </p:nvSpPr>
        <p:spPr>
          <a:xfrm>
            <a:off x="5899897" y="304801"/>
            <a:ext cx="2458291" cy="149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906" y="833387"/>
            <a:ext cx="5464221" cy="808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2A7BD01-A96A-C988-7A19-881BFE100200}"/>
              </a:ext>
            </a:extLst>
          </p:cNvPr>
          <p:cNvSpPr txBox="1">
            <a:spLocks/>
          </p:cNvSpPr>
          <p:nvPr/>
        </p:nvSpPr>
        <p:spPr>
          <a:xfrm>
            <a:off x="5724127" y="1403648"/>
            <a:ext cx="3024336" cy="129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ru-RU" sz="2000" b="1" dirty="0">
                <a:solidFill>
                  <a:srgbClr val="0070C0"/>
                </a:solidFill>
              </a:rPr>
              <a:t>К истории разработки задания 25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9203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7F7726-7AE1-74B7-9BF5-61A76F54BD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EE25744D-D362-E3FD-65F0-C994943D0E1C}"/>
              </a:ext>
            </a:extLst>
          </p:cNvPr>
          <p:cNvSpPr txBox="1">
            <a:spLocks/>
          </p:cNvSpPr>
          <p:nvPr/>
        </p:nvSpPr>
        <p:spPr>
          <a:xfrm>
            <a:off x="103340" y="1567954"/>
            <a:ext cx="1636579" cy="1398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ru-RU" sz="2000" b="1" dirty="0" err="1"/>
              <a:t>Егэ</a:t>
            </a:r>
            <a:r>
              <a:rPr lang="ru-RU" sz="2000" b="1" dirty="0"/>
              <a:t>  2022</a:t>
            </a:r>
            <a:endParaRPr lang="en-US" sz="2000" b="1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41385CC-44F7-62B4-06CE-3DA8315B7228}"/>
              </a:ext>
            </a:extLst>
          </p:cNvPr>
          <p:cNvSpPr txBox="1">
            <a:spLocks/>
          </p:cNvSpPr>
          <p:nvPr/>
        </p:nvSpPr>
        <p:spPr>
          <a:xfrm>
            <a:off x="5899897" y="304801"/>
            <a:ext cx="2458291" cy="149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EE25744D-D362-E3FD-65F0-C994943D0E1C}"/>
              </a:ext>
            </a:extLst>
          </p:cNvPr>
          <p:cNvSpPr txBox="1">
            <a:spLocks/>
          </p:cNvSpPr>
          <p:nvPr/>
        </p:nvSpPr>
        <p:spPr>
          <a:xfrm>
            <a:off x="1062318" y="7392894"/>
            <a:ext cx="1636579" cy="1398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sz="2000" b="1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E25744D-D362-E3FD-65F0-C994943D0E1C}"/>
              </a:ext>
            </a:extLst>
          </p:cNvPr>
          <p:cNvSpPr txBox="1">
            <a:spLocks/>
          </p:cNvSpPr>
          <p:nvPr/>
        </p:nvSpPr>
        <p:spPr>
          <a:xfrm>
            <a:off x="7539898" y="2115079"/>
            <a:ext cx="1636579" cy="1398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ru-RU" sz="2000" b="1" dirty="0" err="1"/>
              <a:t>Егэ</a:t>
            </a:r>
            <a:r>
              <a:rPr lang="ru-RU" sz="2000" b="1" dirty="0"/>
              <a:t>  2026</a:t>
            </a:r>
            <a:endParaRPr lang="en-US" sz="2000" b="1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EE25744D-D362-E3FD-65F0-C994943D0E1C}"/>
              </a:ext>
            </a:extLst>
          </p:cNvPr>
          <p:cNvSpPr txBox="1">
            <a:spLocks/>
          </p:cNvSpPr>
          <p:nvPr/>
        </p:nvSpPr>
        <p:spPr>
          <a:xfrm>
            <a:off x="1211170" y="6335751"/>
            <a:ext cx="3783247" cy="20339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ru-RU" sz="2000" b="1" dirty="0"/>
              <a:t>УТОЧНЕНИЯ КОСНУЛИСЬ ЛОГИКИ ВЫСТРАИВАНИЯ ОТВЕТА и его оформления </a:t>
            </a:r>
          </a:p>
          <a:p>
            <a:pPr>
              <a:spcAft>
                <a:spcPts val="600"/>
              </a:spcAft>
            </a:pPr>
            <a:r>
              <a:rPr lang="ru-RU" sz="2000" b="1" dirty="0"/>
              <a:t>акцент на раскрытие причинно-следственных и (или) функциональных связей</a:t>
            </a:r>
            <a:endParaRPr lang="en-US" sz="2000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340" y="2483768"/>
            <a:ext cx="4802970" cy="3529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6294" y="3083858"/>
            <a:ext cx="4507706" cy="390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17197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7F7726-7AE1-74B7-9BF5-61A76F54BD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EE25744D-D362-E3FD-65F0-C994943D0E1C}"/>
              </a:ext>
            </a:extLst>
          </p:cNvPr>
          <p:cNvSpPr txBox="1">
            <a:spLocks/>
          </p:cNvSpPr>
          <p:nvPr/>
        </p:nvSpPr>
        <p:spPr>
          <a:xfrm>
            <a:off x="244028" y="2073179"/>
            <a:ext cx="1636579" cy="1398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ru-RU" sz="2000" b="1" dirty="0" err="1"/>
              <a:t>Егэ</a:t>
            </a:r>
            <a:r>
              <a:rPr lang="ru-RU" sz="2000" b="1" dirty="0"/>
              <a:t>  2022</a:t>
            </a:r>
            <a:endParaRPr lang="en-US" sz="2000" b="1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41385CC-44F7-62B4-06CE-3DA8315B7228}"/>
              </a:ext>
            </a:extLst>
          </p:cNvPr>
          <p:cNvSpPr txBox="1">
            <a:spLocks/>
          </p:cNvSpPr>
          <p:nvPr/>
        </p:nvSpPr>
        <p:spPr>
          <a:xfrm>
            <a:off x="5899897" y="304801"/>
            <a:ext cx="2458291" cy="149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EE25744D-D362-E3FD-65F0-C994943D0E1C}"/>
              </a:ext>
            </a:extLst>
          </p:cNvPr>
          <p:cNvSpPr txBox="1">
            <a:spLocks/>
          </p:cNvSpPr>
          <p:nvPr/>
        </p:nvSpPr>
        <p:spPr>
          <a:xfrm>
            <a:off x="1062318" y="7392894"/>
            <a:ext cx="2213538" cy="1398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ru-RU" sz="2000" b="1" dirty="0"/>
              <a:t>ИЗНАЧАЛЬНЫЙ ВАРИАНТ КРИТЕРИЕВ</a:t>
            </a:r>
            <a:endParaRPr lang="en-US" sz="2000" b="1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E25744D-D362-E3FD-65F0-C994943D0E1C}"/>
              </a:ext>
            </a:extLst>
          </p:cNvPr>
          <p:cNvSpPr txBox="1">
            <a:spLocks/>
          </p:cNvSpPr>
          <p:nvPr/>
        </p:nvSpPr>
        <p:spPr>
          <a:xfrm>
            <a:off x="7900328" y="421609"/>
            <a:ext cx="1636579" cy="1398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ru-RU" sz="2000" b="1" dirty="0" err="1"/>
              <a:t>Егэ</a:t>
            </a:r>
            <a:r>
              <a:rPr lang="ru-RU" sz="2000" b="1" dirty="0"/>
              <a:t>  2026</a:t>
            </a:r>
            <a:endParaRPr lang="en-US" sz="2000" b="1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EE25744D-D362-E3FD-65F0-C994943D0E1C}"/>
              </a:ext>
            </a:extLst>
          </p:cNvPr>
          <p:cNvSpPr txBox="1">
            <a:spLocks/>
          </p:cNvSpPr>
          <p:nvPr/>
        </p:nvSpPr>
        <p:spPr>
          <a:xfrm>
            <a:off x="4572000" y="5037837"/>
            <a:ext cx="4040421" cy="3795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ru-RU" sz="2000" b="1" dirty="0"/>
              <a:t>УТОЧНЕНИЯ В </a:t>
            </a:r>
            <a:r>
              <a:rPr lang="ru-RU" sz="2000" b="1" dirty="0" err="1"/>
              <a:t>КРИТЕРИях</a:t>
            </a:r>
            <a:r>
              <a:rPr lang="ru-RU" sz="2000" b="1" dirty="0"/>
              <a:t> ОЦЕНИВАНИЯ: 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ru-RU" sz="2000" b="1" dirty="0"/>
              <a:t>В первом элементе – </a:t>
            </a:r>
            <a:r>
              <a:rPr lang="ru-RU" sz="1800" dirty="0"/>
              <a:t>Приведено корректное </a:t>
            </a:r>
            <a:r>
              <a:rPr lang="ru-RU" sz="1800" b="1" dirty="0"/>
              <a:t>обоснование</a:t>
            </a:r>
            <a:r>
              <a:rPr lang="ru-RU" sz="1800" dirty="0"/>
              <a:t> с опорой на обществоведческие знания в нескольких распространённых предложениях, которое не содержит ошибок, неточностей и раскрывает причинно-следственные и (или) функциональные связи соответствующих объектов/процессов 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ru-RU" sz="1800" b="1" dirty="0"/>
              <a:t> </a:t>
            </a:r>
            <a:r>
              <a:rPr lang="ru-RU" sz="2000" b="1" dirty="0"/>
              <a:t>во Втором элементе – обязательное перечисление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ru-RU" sz="2000" b="1" dirty="0"/>
              <a:t>в третьем элементе – примеры.</a:t>
            </a:r>
            <a:endParaRPr lang="en-US" sz="2000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136528"/>
            <a:ext cx="4279106" cy="4429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66932" y="1422446"/>
            <a:ext cx="4777068" cy="3615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15276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93F228-7192-1759-D008-02559799C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733" y="637445"/>
            <a:ext cx="7737347" cy="71440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пороге новой реальности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306647-A9CB-B1EC-6528-DB0ED02CDD8E}"/>
              </a:ext>
            </a:extLst>
          </p:cNvPr>
          <p:cNvSpPr txBox="1"/>
          <p:nvPr/>
        </p:nvSpPr>
        <p:spPr>
          <a:xfrm>
            <a:off x="61657" y="1735283"/>
            <a:ext cx="4964951" cy="698652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endParaRPr lang="ru-RU" b="0" i="0" dirty="0">
              <a:solidFill>
                <a:srgbClr val="000000"/>
              </a:solidFill>
              <a:effectLst/>
              <a:latin typeface="Montserrat" pitchFamily="2" charset="0"/>
            </a:endParaRP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Montserrat" pitchFamily="2" charset="0"/>
              </a:rPr>
              <a:t>      С</a:t>
            </a:r>
          </a:p>
          <a:p>
            <a:endParaRPr lang="ru-RU" dirty="0">
              <a:solidFill>
                <a:srgbClr val="000000"/>
              </a:solidFill>
              <a:latin typeface="Montserrat" pitchFamily="2" charset="0"/>
            </a:endParaRPr>
          </a:p>
          <a:p>
            <a:endParaRPr lang="ru-RU" b="0" i="0" dirty="0">
              <a:solidFill>
                <a:srgbClr val="000000"/>
              </a:solidFill>
              <a:effectLst/>
              <a:latin typeface="Montserrat" pitchFamily="2" charset="0"/>
            </a:endParaRPr>
          </a:p>
          <a:p>
            <a:endParaRPr lang="ru-RU" dirty="0">
              <a:solidFill>
                <a:srgbClr val="000000"/>
              </a:solidFill>
              <a:latin typeface="Montserrat" pitchFamily="2" charset="0"/>
            </a:endParaRPr>
          </a:p>
          <a:p>
            <a:endParaRPr lang="ru-RU" b="0" i="0" dirty="0">
              <a:solidFill>
                <a:srgbClr val="000000"/>
              </a:solidFill>
              <a:effectLst/>
              <a:latin typeface="Montserrat" pitchFamily="2" charset="0"/>
            </a:endParaRPr>
          </a:p>
          <a:p>
            <a:endParaRPr lang="ru-RU" dirty="0">
              <a:solidFill>
                <a:srgbClr val="000000"/>
              </a:solidFill>
              <a:latin typeface="Montserrat" pitchFamily="2" charset="0"/>
            </a:endParaRPr>
          </a:p>
          <a:p>
            <a:endParaRPr lang="ru-RU" b="0" i="0" dirty="0">
              <a:solidFill>
                <a:srgbClr val="000000"/>
              </a:solidFill>
              <a:effectLst/>
              <a:latin typeface="Montserrat" pitchFamily="2" charset="0"/>
            </a:endParaRPr>
          </a:p>
          <a:p>
            <a:endParaRPr lang="ru-RU" dirty="0">
              <a:solidFill>
                <a:srgbClr val="000000"/>
              </a:solidFill>
              <a:latin typeface="Montserrat" pitchFamily="2" charset="0"/>
            </a:endParaRPr>
          </a:p>
          <a:p>
            <a:endParaRPr lang="ru-RU" b="0" i="0" dirty="0">
              <a:solidFill>
                <a:srgbClr val="000000"/>
              </a:solidFill>
              <a:effectLst/>
              <a:latin typeface="Montserrat" pitchFamily="2" charset="0"/>
            </a:endParaRPr>
          </a:p>
          <a:p>
            <a:endParaRPr lang="ru-RU" dirty="0">
              <a:solidFill>
                <a:srgbClr val="000000"/>
              </a:solidFill>
              <a:latin typeface="Montserrat" pitchFamily="2" charset="0"/>
            </a:endParaRPr>
          </a:p>
          <a:p>
            <a:endParaRPr lang="ru-RU" b="0" i="0" dirty="0">
              <a:solidFill>
                <a:srgbClr val="000000"/>
              </a:solidFill>
              <a:effectLst/>
              <a:latin typeface="Montserrat" pitchFamily="2" charset="0"/>
            </a:endParaRPr>
          </a:p>
          <a:p>
            <a:endParaRPr lang="ru-RU" dirty="0">
              <a:solidFill>
                <a:srgbClr val="000000"/>
              </a:solidFill>
              <a:latin typeface="Montserrat" pitchFamily="2" charset="0"/>
            </a:endParaRPr>
          </a:p>
          <a:p>
            <a:endParaRPr lang="ru-RU" b="0" i="0" dirty="0">
              <a:solidFill>
                <a:srgbClr val="000000"/>
              </a:solidFill>
              <a:effectLst/>
              <a:latin typeface="Montserrat" pitchFamily="2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469F5CE-D35D-AEF5-E5FA-AC21C00A16A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690" y="1361567"/>
            <a:ext cx="4702717" cy="47852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233D8B0-589A-48DB-3CC9-742DB3149BDA}"/>
              </a:ext>
            </a:extLst>
          </p:cNvPr>
          <p:cNvSpPr txBox="1"/>
          <p:nvPr/>
        </p:nvSpPr>
        <p:spPr>
          <a:xfrm>
            <a:off x="319947" y="3119971"/>
            <a:ext cx="4702717" cy="292387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300" b="0" i="0" dirty="0">
                <a:solidFill>
                  <a:srgbClr val="000000"/>
                </a:solidFill>
                <a:effectLst/>
                <a:latin typeface="Montserrat" pitchFamily="2" charset="0"/>
              </a:rPr>
              <a:t>С </a:t>
            </a:r>
            <a:r>
              <a:rPr lang="ru-RU" sz="2300" b="1" i="0" dirty="0">
                <a:solidFill>
                  <a:srgbClr val="C00000"/>
                </a:solidFill>
                <a:effectLst/>
                <a:latin typeface="Montserrat" pitchFamily="2" charset="0"/>
              </a:rPr>
              <a:t>1 сентября 2026 года </a:t>
            </a:r>
            <a:r>
              <a:rPr lang="ru-RU" sz="2300" b="0" i="0" dirty="0">
                <a:solidFill>
                  <a:srgbClr val="000000"/>
                </a:solidFill>
                <a:effectLst/>
                <a:latin typeface="Montserrat" pitchFamily="2" charset="0"/>
              </a:rPr>
              <a:t>в школах России начнется учёба по единым государственным учебникам по обществознанию. </a:t>
            </a:r>
          </a:p>
          <a:p>
            <a:r>
              <a:rPr lang="ru-RU" sz="2300" dirty="0">
                <a:solidFill>
                  <a:srgbClr val="000000"/>
                </a:solidFill>
                <a:latin typeface="Montserrat" pitchFamily="2" charset="0"/>
              </a:rPr>
              <a:t>К</a:t>
            </a:r>
            <a:r>
              <a:rPr lang="ru-RU" sz="2300" b="0" i="0" dirty="0">
                <a:solidFill>
                  <a:srgbClr val="000000"/>
                </a:solidFill>
                <a:effectLst/>
                <a:latin typeface="Montserrat" pitchFamily="2" charset="0"/>
              </a:rPr>
              <a:t>урс будет изучаться в 9, 10 и 11 классах. </a:t>
            </a:r>
          </a:p>
          <a:p>
            <a:r>
              <a:rPr lang="ru-RU" sz="2300" b="0" i="0" dirty="0">
                <a:solidFill>
                  <a:srgbClr val="000000"/>
                </a:solidFill>
                <a:effectLst/>
                <a:latin typeface="Montserrat" pitchFamily="2" charset="0"/>
              </a:rPr>
              <a:t>Сейчас учебники находятся в финальной стадии разработки.</a:t>
            </a:r>
            <a:endParaRPr lang="ru-RU" sz="23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454C901-82A6-1FA4-4B18-6A44B5202302}"/>
              </a:ext>
            </a:extLst>
          </p:cNvPr>
          <p:cNvSpPr txBox="1"/>
          <p:nvPr/>
        </p:nvSpPr>
        <p:spPr>
          <a:xfrm>
            <a:off x="5229641" y="1981504"/>
            <a:ext cx="3672861" cy="64940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343B4C"/>
                </a:solidFill>
                <a:effectLst/>
                <a:latin typeface="manrope"/>
              </a:rPr>
              <a:t>Помощник президента России Владимир Мединский:  учебники будут содержать актуальную информацию о процессах, которые происходят в российском и международном </a:t>
            </a:r>
            <a:r>
              <a:rPr lang="ru-RU" i="0" dirty="0">
                <a:solidFill>
                  <a:srgbClr val="343B4C"/>
                </a:solidFill>
                <a:effectLst/>
                <a:latin typeface="manrope"/>
              </a:rPr>
              <a:t>обществе.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90280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02AE38E-8D87-BC6B-C66B-BF018AA6091B}"/>
              </a:ext>
            </a:extLst>
          </p:cNvPr>
          <p:cNvSpPr txBox="1">
            <a:spLocks/>
          </p:cNvSpPr>
          <p:nvPr/>
        </p:nvSpPr>
        <p:spPr>
          <a:xfrm>
            <a:off x="527659" y="1475656"/>
            <a:ext cx="7737347" cy="6048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Успехов всем нам в области преподавания социально-гуманитарных предметов!</a:t>
            </a:r>
          </a:p>
          <a:p>
            <a:pPr algn="ctr"/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358724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C12BF4E0-5477-E80E-D7A5-756DC8919C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775" y="1907704"/>
            <a:ext cx="8888450" cy="5328592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560331F-7FD5-FF0B-135F-6028281B4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5197" y="755576"/>
            <a:ext cx="7406640" cy="7144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Преподавание обществознания: нормативно-правовая основа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090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93F228-7192-1759-D008-02559799C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5197" y="755576"/>
            <a:ext cx="7406640" cy="7144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Преподавание обществознания: нормативно-правовая основа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D03D83-5ED2-A6CA-665E-015B5A66DEE0}"/>
              </a:ext>
            </a:extLst>
          </p:cNvPr>
          <p:cNvSpPr txBox="1"/>
          <p:nvPr/>
        </p:nvSpPr>
        <p:spPr>
          <a:xfrm>
            <a:off x="-10700" y="1469984"/>
            <a:ext cx="8903179" cy="8094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SzPts val="1400"/>
              <a:buFont typeface="Times New Roman" panose="02020603050405020304" pitchFamily="18" charset="0"/>
              <a:buChar char="–"/>
              <a:tabLst>
                <a:tab pos="630555" algn="l"/>
              </a:tabLst>
            </a:pPr>
            <a:r>
              <a:rPr lang="ru-RU" sz="20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Федеральный закон от 29 декабря 2012 г. № 273-ФЗ «Об образовании </a:t>
            </a:r>
            <a:br>
              <a:rPr lang="ru-RU" sz="20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ru-RU" sz="20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в Российской Федерации»;</a:t>
            </a:r>
          </a:p>
          <a:p>
            <a:pPr marL="342900" lvl="0" indent="-342900" algn="just">
              <a:buSzPts val="1400"/>
              <a:buFont typeface="Times New Roman" panose="02020603050405020304" pitchFamily="18" charset="0"/>
              <a:buChar char="–"/>
              <a:tabLst>
                <a:tab pos="630555" algn="l"/>
              </a:tabLst>
            </a:pPr>
            <a:r>
              <a:rPr lang="ru-RU" sz="20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Федеральный закон от 19 декабря 2023 г № 618-ФЗ «О внесении изменений в Федеральный закон </a:t>
            </a:r>
            <a:r>
              <a:rPr lang="ru-RU" sz="2000" kern="1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Об образовании в Российской Федерации»;</a:t>
            </a:r>
          </a:p>
          <a:p>
            <a:pPr marL="342900" lvl="0" indent="-342900" algn="just">
              <a:buSzPts val="1400"/>
              <a:buFont typeface="Times New Roman" panose="02020603050405020304" pitchFamily="18" charset="0"/>
              <a:buChar char="–"/>
              <a:tabLst>
                <a:tab pos="630555" algn="l"/>
              </a:tabLst>
            </a:pPr>
            <a:r>
              <a:rPr lang="ru-RU" sz="2000" kern="100" spc="-2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Постановление</a:t>
            </a:r>
            <a:r>
              <a:rPr lang="ru-RU" sz="2000" kern="1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Правительства Российской Федерации от 30 апреля 2024 г.</a:t>
            </a:r>
            <a:r>
              <a:rPr lang="ru-RU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№ 556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«Об утверждении перечня мероприятий по оценке качества образования и Правил проведения мероприятий по оценке качества </a:t>
            </a:r>
            <a:br>
              <a:rPr lang="ru-RU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ru-RU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образования»;</a:t>
            </a:r>
            <a:endParaRPr lang="ru-RU" sz="2000" kern="100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buSzPts val="1400"/>
              <a:buFont typeface="Times New Roman" panose="02020603050405020304" pitchFamily="18" charset="0"/>
              <a:buChar char="–"/>
              <a:tabLst>
                <a:tab pos="630555" algn="l"/>
              </a:tabLst>
            </a:pPr>
            <a:r>
              <a:rPr lang="ru-RU" sz="20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Федеральный </a:t>
            </a:r>
            <a:r>
              <a:rPr lang="ru-RU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государственный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образовательный стандарт основного общего образования (утв. приказом </a:t>
            </a:r>
            <a:r>
              <a:rPr lang="ru-RU" sz="20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Минпросвещения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России от 31 мая 2021 г. № 287) (далее – ФГОС ООО);</a:t>
            </a:r>
          </a:p>
          <a:p>
            <a:pPr marL="342900" lvl="0" indent="-342900" algn="just">
              <a:buSzPts val="1400"/>
              <a:buFont typeface="Times New Roman" panose="02020603050405020304" pitchFamily="18" charset="0"/>
              <a:buChar char="–"/>
              <a:tabLst>
                <a:tab pos="630555" algn="l"/>
              </a:tabLst>
            </a:pPr>
            <a:r>
              <a:rPr lang="ru-RU" sz="20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Федеральный государственный образовательный стандарт среднего общего образования (утв. приказом Минобрнауки России от 17 мая 2012 г. № 413) (далее – ФГОС СОО);</a:t>
            </a:r>
          </a:p>
          <a:p>
            <a:pPr marL="342900" lvl="0" indent="-342900" algn="just">
              <a:buSzPts val="1400"/>
              <a:buFont typeface="Times New Roman" panose="02020603050405020304" pitchFamily="18" charset="0"/>
              <a:buChar char="–"/>
              <a:tabLst>
                <a:tab pos="630555" algn="l"/>
              </a:tabLst>
            </a:pPr>
            <a:r>
              <a:rPr lang="ru-RU" sz="20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приказ </a:t>
            </a:r>
            <a:r>
              <a:rPr lang="ru-RU" sz="20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Минпросвещения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России от 12 августа 2022 г. № 732 </a:t>
            </a:r>
            <a:br>
              <a:rPr lang="ru-RU" sz="20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ru-RU" sz="20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«О внесении изменений в федеральный государственный образовательный стандарт среднего общего образования, утверждённый приказом Министерства образования и науки Российской Федерации от 17 мая 2012 г. № 413»;</a:t>
            </a:r>
          </a:p>
          <a:p>
            <a:pPr marL="342900" lvl="0" indent="-342900" algn="just">
              <a:buSzPts val="1400"/>
              <a:buFont typeface="Times New Roman" panose="02020603050405020304" pitchFamily="18" charset="0"/>
              <a:buChar char="–"/>
              <a:tabLst>
                <a:tab pos="630555" algn="l"/>
              </a:tabLst>
            </a:pPr>
            <a:r>
              <a:rPr lang="ru-RU" sz="20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Федеральная образовательная программа основного общего образования (утв. приказом </a:t>
            </a:r>
            <a:r>
              <a:rPr lang="ru-RU" sz="20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Минпросвещения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России от 18 мая 2023 г. № 370) (далее – ФОП ООО);</a:t>
            </a:r>
          </a:p>
          <a:p>
            <a:pPr marL="342900" lvl="0" indent="-342900" algn="just">
              <a:buSzPts val="1400"/>
              <a:buFont typeface="Times New Roman" panose="02020603050405020304" pitchFamily="18" charset="0"/>
              <a:buChar char="–"/>
              <a:tabLst>
                <a:tab pos="630555" algn="l"/>
              </a:tabLst>
            </a:pPr>
            <a:r>
              <a:rPr lang="ru-RU" sz="20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Федеральная образовательная программа среднего общего образования (утв. приказом </a:t>
            </a:r>
            <a:r>
              <a:rPr lang="ru-RU" sz="20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Минпросвещения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России от 18 мая 2023 г. № 371) (далее – ФОП СОО);</a:t>
            </a:r>
          </a:p>
        </p:txBody>
      </p:sp>
    </p:spTree>
    <p:extLst>
      <p:ext uri="{BB962C8B-B14F-4D97-AF65-F5344CB8AC3E}">
        <p14:creationId xmlns:p14="http://schemas.microsoft.com/office/powerpoint/2010/main" val="3186649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AD03D83-5ED2-A6CA-665E-015B5A66DEE0}"/>
              </a:ext>
            </a:extLst>
          </p:cNvPr>
          <p:cNvSpPr txBox="1"/>
          <p:nvPr/>
        </p:nvSpPr>
        <p:spPr>
          <a:xfrm>
            <a:off x="107504" y="971600"/>
            <a:ext cx="8784976" cy="80432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SzPts val="1400"/>
              <a:buFont typeface="Times New Roman" panose="02020603050405020304" pitchFamily="18" charset="0"/>
              <a:buChar char="–"/>
              <a:tabLst>
                <a:tab pos="630555" algn="l"/>
              </a:tabLst>
            </a:pPr>
            <a:r>
              <a:rPr lang="ru-RU" sz="20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приказ </a:t>
            </a:r>
            <a:r>
              <a:rPr lang="ru-RU" sz="20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Минпросвещения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России от 2 августа 2022 г. № 653 «Об утверждении федерального перечня электронных образовательных ресурсов, допущенных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образования»;</a:t>
            </a:r>
          </a:p>
          <a:p>
            <a:pPr marL="342900" lvl="0" indent="-342900" algn="just">
              <a:buSzPts val="1400"/>
              <a:buFont typeface="Times New Roman" panose="02020603050405020304" pitchFamily="18" charset="0"/>
              <a:buChar char="–"/>
              <a:tabLst>
                <a:tab pos="630555" algn="l"/>
              </a:tabLst>
            </a:pPr>
            <a:r>
              <a:rPr lang="ru-RU" sz="20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приказ </a:t>
            </a:r>
            <a:r>
              <a:rPr lang="ru-RU" sz="20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Минпросвещения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России от 19 марта 2024 г. № 171 «О внесении изменений в некоторые приказы Министерства просвещения Российской Федерации, касающиеся федеральных образовательных программ начального общего образования, основного общего образования и среднего общего образования»;</a:t>
            </a:r>
          </a:p>
          <a:p>
            <a:pPr marL="342900" lvl="0" indent="-342900" algn="just">
              <a:buSzPts val="1400"/>
              <a:buFont typeface="Times New Roman" panose="02020603050405020304" pitchFamily="18" charset="0"/>
              <a:buChar char="–"/>
              <a:tabLst>
                <a:tab pos="630555" algn="l"/>
              </a:tabLst>
            </a:pPr>
            <a:r>
              <a:rPr lang="ru-RU" sz="2000" kern="1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приказ Министерства просвещения Российской Федерации от 09.10.2024 № 704 «О внесении изменений в некоторые приказы Министерства просвещения Российской Федерации, касающиеся федеральных образовательных программ начального общего образования, основного общего образования и среднего общего образования»;</a:t>
            </a:r>
          </a:p>
          <a:p>
            <a:pPr marL="342900" lvl="0" indent="-342900" algn="just">
              <a:spcAft>
                <a:spcPts val="800"/>
              </a:spcAft>
              <a:buSzPts val="1400"/>
              <a:buFont typeface="Times New Roman" panose="02020603050405020304" pitchFamily="18" charset="0"/>
              <a:buChar char="–"/>
              <a:tabLst>
                <a:tab pos="630555" algn="l"/>
              </a:tabLst>
            </a:pPr>
            <a:r>
              <a:rPr lang="ru-RU" sz="20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приказ </a:t>
            </a:r>
            <a:r>
              <a:rPr lang="ru-RU" sz="20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Минпросвещения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России № 119 от 21.02.2024 «О внесении изменений в приложения № 1 и № 2 к приказу </a:t>
            </a:r>
            <a:r>
              <a:rPr lang="ru-RU" sz="20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Минпросвещения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России от 21.09.2022 г. </a:t>
            </a:r>
            <a:r>
              <a:rPr lang="ru-RU" sz="20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858 «Об утверждении федерального перечня учебников, допущенных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 организациями, осуществляющими образовательную деятельность и установления предельного срока использования исключенных учебников»</a:t>
            </a:r>
          </a:p>
          <a:p>
            <a:pPr lvl="0" algn="just">
              <a:spcAft>
                <a:spcPts val="800"/>
              </a:spcAft>
              <a:buSzPts val="1400"/>
              <a:tabLst>
                <a:tab pos="630555" algn="l"/>
              </a:tabLst>
            </a:pPr>
            <a:r>
              <a:rPr lang="ru-RU" sz="1800" kern="1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См.: Информационный портал «Единое содержание общего образования», </a:t>
            </a:r>
            <a:r>
              <a:rPr lang="ru-RU" kern="100" dirty="0"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р</a:t>
            </a:r>
            <a:r>
              <a:rPr lang="ru-RU" sz="1800" kern="1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аздел «Нормативные документы».      </a:t>
            </a:r>
            <a:r>
              <a:rPr lang="ru-RU" sz="1800" u="sng" kern="100" dirty="0">
                <a:solidFill>
                  <a:srgbClr val="0563C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hlinkClick r:id="rId2"/>
              </a:rPr>
              <a:t>https://edsoo.ru/normativnye-dokumenty/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sz="14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784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B252DAB5-600E-BE6B-9D9E-E9C5DEF30E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9083" y="3635896"/>
            <a:ext cx="9204903" cy="2952328"/>
          </a:xfrm>
          <a:prstGeom prst="rect">
            <a:avLst/>
          </a:prstGeom>
        </p:spPr>
      </p:pic>
      <p:pic>
        <p:nvPicPr>
          <p:cNvPr id="5" name="Объект 3">
            <a:extLst>
              <a:ext uri="{FF2B5EF4-FFF2-40B4-BE49-F238E27FC236}">
                <a16:creationId xmlns:a16="http://schemas.microsoft.com/office/drawing/2014/main" id="{2BAF839A-3596-329A-8357-1F1B27B4D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1259632"/>
            <a:ext cx="3799784" cy="22779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F417EF-9B57-8955-1393-70B16EFDD516}"/>
              </a:ext>
            </a:extLst>
          </p:cNvPr>
          <p:cNvSpPr txBox="1"/>
          <p:nvPr/>
        </p:nvSpPr>
        <p:spPr>
          <a:xfrm>
            <a:off x="212888" y="6876256"/>
            <a:ext cx="8640960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2025/2026 учебном году образовательная организация вправе использовать закупленные ранее учебники для 8 и 9 классов из федерального перечня учебников, утверждённого приказом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России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 21 сентября 2022 г. № 858.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568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AEBFF74-AD44-7771-FDD8-08E224296E5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4700" y="3059832"/>
            <a:ext cx="5649788" cy="36049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C0BFF92-21B3-3D37-5026-3845ABCAF2F4}"/>
              </a:ext>
            </a:extLst>
          </p:cNvPr>
          <p:cNvSpPr txBox="1"/>
          <p:nvPr/>
        </p:nvSpPr>
        <p:spPr>
          <a:xfrm>
            <a:off x="4427984" y="6732240"/>
            <a:ext cx="4248472" cy="10772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dirty="0" err="1"/>
              <a:t>https</a:t>
            </a:r>
            <a:r>
              <a:rPr lang="ru-RU" dirty="0"/>
              <a:t>://</a:t>
            </a:r>
            <a:r>
              <a:rPr lang="ru-RU" dirty="0" err="1"/>
              <a:t>edsoo.ru</a:t>
            </a:r>
            <a:r>
              <a:rPr lang="ru-RU" dirty="0"/>
              <a:t>/</a:t>
            </a:r>
            <a:r>
              <a:rPr lang="ru-RU" dirty="0" err="1"/>
              <a:t>mr-obshhestvoznanie</a:t>
            </a:r>
            <a:r>
              <a:rPr lang="ru-RU" dirty="0"/>
              <a:t>/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5EF0E7-20F2-6841-640F-1E651E32C399}"/>
              </a:ext>
            </a:extLst>
          </p:cNvPr>
          <p:cNvSpPr txBox="1"/>
          <p:nvPr/>
        </p:nvSpPr>
        <p:spPr>
          <a:xfrm>
            <a:off x="4788024" y="1115616"/>
            <a:ext cx="3982493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8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Вариант поурочного планирования дан в информационно-методическом письме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453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A9A3E9-8B7B-E4E6-7E58-9C000CECE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49F4D4C-4B8F-7B5D-D287-5A3D672E0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786110"/>
            <a:ext cx="7772400" cy="557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8371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127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127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162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162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18849</TotalTime>
  <Words>2039</Words>
  <Application>Microsoft Macintosh PowerPoint</Application>
  <PresentationFormat>Произвольный</PresentationFormat>
  <Paragraphs>154</Paragraphs>
  <Slides>36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7" baseType="lpstr">
      <vt:lpstr>Arial</vt:lpstr>
      <vt:lpstr>Calibri</vt:lpstr>
      <vt:lpstr>Google Sans</vt:lpstr>
      <vt:lpstr>manrope</vt:lpstr>
      <vt:lpstr>Montserrat</vt:lpstr>
      <vt:lpstr>Tahoma</vt:lpstr>
      <vt:lpstr>Times New Roman</vt:lpstr>
      <vt:lpstr>TimesNewRoman</vt:lpstr>
      <vt:lpstr>Verdana</vt:lpstr>
      <vt:lpstr>Wingdings</vt:lpstr>
      <vt:lpstr>Тема Office</vt:lpstr>
      <vt:lpstr>Презентация PowerPoint</vt:lpstr>
      <vt:lpstr>Спикер вебинара </vt:lpstr>
      <vt:lpstr>Ключевые особенности преподавания на уровне основного общего образования </vt:lpstr>
      <vt:lpstr>Преподавание обществознания: нормативно-правовая основа </vt:lpstr>
      <vt:lpstr>Преподавание обществознания: нормативно-правовая основа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Акцент на факты общественной жизни и личный социальный опыт</vt:lpstr>
      <vt:lpstr> Реализация воспитательного потенциала </vt:lpstr>
      <vt:lpstr>Ценностная составляющая</vt:lpstr>
      <vt:lpstr>Оценка поступков и поведения </vt:lpstr>
      <vt:lpstr>Текущее и тематическое оценивание</vt:lpstr>
      <vt:lpstr>Презентация PowerPoint</vt:lpstr>
      <vt:lpstr>Презентация PowerPoint</vt:lpstr>
      <vt:lpstr>Особенности преподавания обществознания  в 2025-2026 учебном году: на заметку педагогам</vt:lpstr>
      <vt:lpstr>Особенности преподавания обществознания  в 2025-2026 учебном году: подготовка к экзаменам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 пороге новой реальности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Дмитрос Чернаков</dc:creator>
  <cp:lastModifiedBy>Microsoft Office User</cp:lastModifiedBy>
  <cp:revision>25</cp:revision>
  <dcterms:modified xsi:type="dcterms:W3CDTF">2025-09-17T08:09:56Z</dcterms:modified>
</cp:coreProperties>
</file>