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61"/>
  </p:notesMasterIdLst>
  <p:sldIdLst>
    <p:sldId id="256" r:id="rId2"/>
    <p:sldId id="364" r:id="rId3"/>
    <p:sldId id="288" r:id="rId4"/>
    <p:sldId id="258" r:id="rId5"/>
    <p:sldId id="260" r:id="rId6"/>
    <p:sldId id="365" r:id="rId7"/>
    <p:sldId id="366" r:id="rId8"/>
    <p:sldId id="367" r:id="rId9"/>
    <p:sldId id="407" r:id="rId10"/>
    <p:sldId id="410" r:id="rId11"/>
    <p:sldId id="408" r:id="rId12"/>
    <p:sldId id="409" r:id="rId13"/>
    <p:sldId id="411" r:id="rId14"/>
    <p:sldId id="412" r:id="rId15"/>
    <p:sldId id="368" r:id="rId16"/>
    <p:sldId id="369" r:id="rId17"/>
    <p:sldId id="370" r:id="rId18"/>
    <p:sldId id="371" r:id="rId19"/>
    <p:sldId id="373" r:id="rId20"/>
    <p:sldId id="372" r:id="rId21"/>
    <p:sldId id="374" r:id="rId22"/>
    <p:sldId id="375" r:id="rId23"/>
    <p:sldId id="376" r:id="rId24"/>
    <p:sldId id="377" r:id="rId25"/>
    <p:sldId id="378" r:id="rId26"/>
    <p:sldId id="379" r:id="rId27"/>
    <p:sldId id="380" r:id="rId28"/>
    <p:sldId id="381" r:id="rId29"/>
    <p:sldId id="416" r:id="rId30"/>
    <p:sldId id="404" r:id="rId31"/>
    <p:sldId id="405" r:id="rId32"/>
    <p:sldId id="406" r:id="rId33"/>
    <p:sldId id="383" r:id="rId34"/>
    <p:sldId id="384" r:id="rId35"/>
    <p:sldId id="385" r:id="rId36"/>
    <p:sldId id="386" r:id="rId37"/>
    <p:sldId id="387" r:id="rId38"/>
    <p:sldId id="388" r:id="rId39"/>
    <p:sldId id="389" r:id="rId40"/>
    <p:sldId id="390" r:id="rId41"/>
    <p:sldId id="391" r:id="rId42"/>
    <p:sldId id="392" r:id="rId43"/>
    <p:sldId id="393" r:id="rId44"/>
    <p:sldId id="394" r:id="rId45"/>
    <p:sldId id="395" r:id="rId46"/>
    <p:sldId id="382" r:id="rId47"/>
    <p:sldId id="417" r:id="rId48"/>
    <p:sldId id="396" r:id="rId49"/>
    <p:sldId id="397" r:id="rId50"/>
    <p:sldId id="398" r:id="rId51"/>
    <p:sldId id="399" r:id="rId52"/>
    <p:sldId id="400" r:id="rId53"/>
    <p:sldId id="401" r:id="rId54"/>
    <p:sldId id="402" r:id="rId55"/>
    <p:sldId id="403" r:id="rId56"/>
    <p:sldId id="413" r:id="rId57"/>
    <p:sldId id="415" r:id="rId58"/>
    <p:sldId id="414" r:id="rId59"/>
    <p:sldId id="257" r:id="rId60"/>
  </p:sldIdLst>
  <p:sldSz cx="9144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35E2642-AE6A-498D-950E-043693E00994}">
          <p14:sldIdLst/>
        </p14:section>
        <p14:section name="Раздел без заголовка" id="{E5365CD3-2337-4023-B6D5-766339E94374}">
          <p14:sldIdLst>
            <p14:sldId id="256"/>
            <p14:sldId id="364"/>
            <p14:sldId id="288"/>
            <p14:sldId id="258"/>
            <p14:sldId id="260"/>
            <p14:sldId id="365"/>
            <p14:sldId id="366"/>
            <p14:sldId id="367"/>
            <p14:sldId id="407"/>
            <p14:sldId id="410"/>
            <p14:sldId id="408"/>
            <p14:sldId id="409"/>
            <p14:sldId id="411"/>
            <p14:sldId id="412"/>
            <p14:sldId id="368"/>
            <p14:sldId id="369"/>
            <p14:sldId id="370"/>
            <p14:sldId id="371"/>
            <p14:sldId id="373"/>
            <p14:sldId id="372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416"/>
            <p14:sldId id="404"/>
            <p14:sldId id="405"/>
            <p14:sldId id="406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82"/>
            <p14:sldId id="417"/>
            <p14:sldId id="396"/>
            <p14:sldId id="397"/>
            <p14:sldId id="398"/>
            <p14:sldId id="399"/>
            <p14:sldId id="400"/>
            <p14:sldId id="401"/>
            <p14:sldId id="402"/>
            <p14:sldId id="403"/>
            <p14:sldId id="413"/>
            <p14:sldId id="415"/>
            <p14:sldId id="414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4637" autoAdjust="0"/>
  </p:normalViewPr>
  <p:slideViewPr>
    <p:cSldViewPr>
      <p:cViewPr varScale="1">
        <p:scale>
          <a:sx n="65" d="100"/>
          <a:sy n="65" d="100"/>
        </p:scale>
        <p:origin x="2160" y="78"/>
      </p:cViewPr>
      <p:guideLst>
        <p:guide orient="horz" pos="288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08612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625600" latinLnBrk="0">
      <a:defRPr sz="2000">
        <a:latin typeface="+mj-lt"/>
        <a:ea typeface="+mj-ea"/>
        <a:cs typeface="+mj-cs"/>
        <a:sym typeface="Calibri"/>
      </a:defRPr>
    </a:lvl1pPr>
    <a:lvl2pPr indent="228600" defTabSz="1625600" latinLnBrk="0">
      <a:defRPr sz="2000">
        <a:latin typeface="+mj-lt"/>
        <a:ea typeface="+mj-ea"/>
        <a:cs typeface="+mj-cs"/>
        <a:sym typeface="Calibri"/>
      </a:defRPr>
    </a:lvl2pPr>
    <a:lvl3pPr indent="457200" defTabSz="1625600" latinLnBrk="0">
      <a:defRPr sz="2000">
        <a:latin typeface="+mj-lt"/>
        <a:ea typeface="+mj-ea"/>
        <a:cs typeface="+mj-cs"/>
        <a:sym typeface="Calibri"/>
      </a:defRPr>
    </a:lvl3pPr>
    <a:lvl4pPr indent="685800" defTabSz="1625600" latinLnBrk="0">
      <a:defRPr sz="2000">
        <a:latin typeface="+mj-lt"/>
        <a:ea typeface="+mj-ea"/>
        <a:cs typeface="+mj-cs"/>
        <a:sym typeface="Calibri"/>
      </a:defRPr>
    </a:lvl4pPr>
    <a:lvl5pPr indent="914400" defTabSz="1625600" latinLnBrk="0">
      <a:defRPr sz="2000">
        <a:latin typeface="+mj-lt"/>
        <a:ea typeface="+mj-ea"/>
        <a:cs typeface="+mj-cs"/>
        <a:sym typeface="Calibri"/>
      </a:defRPr>
    </a:lvl5pPr>
    <a:lvl6pPr indent="1143000" defTabSz="1625600" latinLnBrk="0">
      <a:defRPr sz="2000">
        <a:latin typeface="+mj-lt"/>
        <a:ea typeface="+mj-ea"/>
        <a:cs typeface="+mj-cs"/>
        <a:sym typeface="Calibri"/>
      </a:defRPr>
    </a:lvl6pPr>
    <a:lvl7pPr indent="1371600" defTabSz="1625600" latinLnBrk="0">
      <a:defRPr sz="2000">
        <a:latin typeface="+mj-lt"/>
        <a:ea typeface="+mj-ea"/>
        <a:cs typeface="+mj-cs"/>
        <a:sym typeface="Calibri"/>
      </a:defRPr>
    </a:lvl7pPr>
    <a:lvl8pPr indent="1600200" defTabSz="1625600" latinLnBrk="0">
      <a:defRPr sz="2000">
        <a:latin typeface="+mj-lt"/>
        <a:ea typeface="+mj-ea"/>
        <a:cs typeface="+mj-cs"/>
        <a:sym typeface="Calibri"/>
      </a:defRPr>
    </a:lvl8pPr>
    <a:lvl9pPr indent="1828800" defTabSz="1625600" latinLnBrk="0">
      <a:defRPr sz="20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865AA7-F7C4-4E88-B3F3-5238A278775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11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865AA7-F7C4-4E88-B3F3-5238A278775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690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40569"/>
            <a:ext cx="77724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807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270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66186"/>
            <a:ext cx="205740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66186"/>
            <a:ext cx="601980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50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id="{3E35BBCA-FB90-42AF-995A-AA6CE87BD6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3643"/>
          <a:stretch>
            <a:fillRect/>
          </a:stretch>
        </p:blipFill>
        <p:spPr>
          <a:xfrm>
            <a:off x="685800" y="622197"/>
            <a:ext cx="7922795" cy="8521804"/>
          </a:xfrm>
          <a:custGeom>
            <a:avLst/>
            <a:gdLst>
              <a:gd name="connsiteX0" fmla="*/ 0 w 10563726"/>
              <a:gd name="connsiteY0" fmla="*/ 0 h 6391353"/>
              <a:gd name="connsiteX1" fmla="*/ 10563726 w 10563726"/>
              <a:gd name="connsiteY1" fmla="*/ 0 h 6391353"/>
              <a:gd name="connsiteX2" fmla="*/ 10563726 w 10563726"/>
              <a:gd name="connsiteY2" fmla="*/ 6391353 h 6391353"/>
              <a:gd name="connsiteX3" fmla="*/ 0 w 10563726"/>
              <a:gd name="connsiteY3" fmla="*/ 6391353 h 6391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3726" h="6391353">
                <a:moveTo>
                  <a:pt x="0" y="0"/>
                </a:moveTo>
                <a:lnTo>
                  <a:pt x="10563726" y="0"/>
                </a:lnTo>
                <a:lnTo>
                  <a:pt x="10563726" y="6391353"/>
                </a:lnTo>
                <a:lnTo>
                  <a:pt x="0" y="6391353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399BE-6A96-4D58-AF62-861F9AE20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788" y="1947589"/>
            <a:ext cx="5829302" cy="914400"/>
          </a:xfrm>
        </p:spPr>
        <p:txBody>
          <a:bodyPr rtlCol="0">
            <a:normAutofit/>
          </a:bodyPr>
          <a:lstStyle>
            <a:lvl1pPr>
              <a:defRPr sz="3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AE12991-70DA-442D-98F3-6739146463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790" y="3633216"/>
            <a:ext cx="5829301" cy="487680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Добавить текст</a:t>
            </a:r>
          </a:p>
        </p:txBody>
      </p:sp>
      <p:pic>
        <p:nvPicPr>
          <p:cNvPr id="3" name="Графический объект 2">
            <a:extLst>
              <a:ext uri="{FF2B5EF4-FFF2-40B4-BE49-F238E27FC236}">
                <a16:creationId xmlns:a16="http://schemas.microsoft.com/office/drawing/2014/main" id="{1F778D16-894A-4379-8B5B-DC24234515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886136" y="2987166"/>
            <a:ext cx="5562000" cy="31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58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0E11DAB-71A2-44C9-B830-25E19DC583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219201"/>
            <a:ext cx="4800600" cy="914400"/>
          </a:xfrm>
        </p:spPr>
        <p:txBody>
          <a:bodyPr rtlCol="0">
            <a:noAutofit/>
          </a:bodyPr>
          <a:lstStyle>
            <a:lvl1pPr>
              <a:defRPr sz="3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заголовок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5F9B5FD0-EA88-4EA1-89FF-A0346C36D9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938272"/>
            <a:ext cx="4800600" cy="5608320"/>
          </a:xfrm>
        </p:spPr>
        <p:txBody>
          <a:bodyPr rtlCol="0">
            <a:normAutofit/>
          </a:bodyPr>
          <a:lstStyle>
            <a:lvl1pPr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23401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137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875867"/>
            <a:ext cx="77724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875620"/>
            <a:ext cx="77724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0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133602"/>
            <a:ext cx="403860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133602"/>
            <a:ext cx="403860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1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046817"/>
            <a:ext cx="4040188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899833"/>
            <a:ext cx="4040188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2046817"/>
            <a:ext cx="4041775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899833"/>
            <a:ext cx="4041775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92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56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93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364067"/>
            <a:ext cx="3008313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364069"/>
            <a:ext cx="5111750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913469"/>
            <a:ext cx="3008313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0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6400801"/>
            <a:ext cx="54864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817033"/>
            <a:ext cx="54864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7156452"/>
            <a:ext cx="54864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695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82296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33602"/>
            <a:ext cx="82296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8475136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EE8B6-6E3C-43DB-9596-4DF3C6574126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8475136"/>
            <a:ext cx="2895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8475136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1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Нажмите дважды"/>
          <p:cNvSpPr txBox="1">
            <a:spLocks noGrp="1"/>
          </p:cNvSpPr>
          <p:nvPr>
            <p:ph type="ctrTitle"/>
          </p:nvPr>
        </p:nvSpPr>
        <p:spPr>
          <a:xfrm>
            <a:off x="685800" y="2843808"/>
            <a:ext cx="7772400" cy="196003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«Игры-минутки и вожатские приемы: как разнообразить обычный урок и добавить в него </a:t>
            </a:r>
            <a:r>
              <a:rPr lang="ru-RU" b="1" dirty="0" smtClean="0"/>
              <a:t>изюминку»</a:t>
            </a:r>
            <a:r>
              <a:rPr lang="ru-RU" b="1" dirty="0"/>
              <a:t/>
            </a:r>
            <a:br>
              <a:rPr lang="ru-RU" b="1" dirty="0"/>
            </a:br>
            <a:endParaRPr dirty="0"/>
          </a:p>
        </p:txBody>
      </p:sp>
      <p:sp>
        <p:nvSpPr>
          <p:cNvPr id="101" name="Нажмите дважды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Малова Олеся 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Евгеньевна,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учитель русского языка, литературы 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 МОУ «Лицей№5»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МОУ 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«СОШ №6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»)</a:t>
            </a:r>
          </a:p>
          <a:p>
            <a:pPr>
              <a:defRPr/>
            </a:pPr>
            <a:r>
              <a:rPr lang="ru-RU" altLang="ko-KR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Г.о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Подольск,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наставник проектного направления 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ЛО «Молодёжная лига»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Сборная солянка\9 кл\литература\классицизм\картинки\14884363288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7200"/>
            <a:ext cx="3456384" cy="367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Сборная солянка\9 кл\литература\классицизм\картинки\lekcia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393" y="1127111"/>
            <a:ext cx="6352254" cy="423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Сборная солянка\9 кл\литература\классицизм\картинки\s1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0184"/>
            <a:ext cx="4756224" cy="317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Сборная солянка\9 кл\литература\классицизм\картинки\0854cacaac9af65298545172791bddd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605" y="4830184"/>
            <a:ext cx="4440042" cy="317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9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D:\Сборная солянка\учитель года\форум\1519625469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00250"/>
            <a:ext cx="9160615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enerate. женский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400" y="76390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535" y="1694329"/>
            <a:ext cx="7869891" cy="47112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/>
              <a:t>Уважаемые жители </a:t>
            </a:r>
            <a:r>
              <a:rPr lang="en-US" sz="4400" dirty="0"/>
              <a:t>XXI </a:t>
            </a:r>
            <a:r>
              <a:rPr lang="ru-RU" sz="4400" dirty="0"/>
              <a:t>века! Приветствуем вас на нашем </a:t>
            </a:r>
            <a:r>
              <a:rPr lang="ru-RU" sz="4400" dirty="0" err="1"/>
              <a:t>квесте</a:t>
            </a:r>
            <a:r>
              <a:rPr lang="ru-RU" sz="4400" dirty="0"/>
              <a:t> </a:t>
            </a:r>
            <a:r>
              <a:rPr lang="ru-RU" sz="4400" b="1" u="sng" dirty="0"/>
              <a:t>«Культ разума»! </a:t>
            </a:r>
            <a:r>
              <a:rPr lang="ru-RU" sz="4400" dirty="0"/>
              <a:t>Ваша задача, используя ваши знания, командный дух и творческие способности, выполнить все задания и </a:t>
            </a:r>
            <a:r>
              <a:rPr lang="ru-RU" sz="4400" b="1" u="sng" dirty="0"/>
              <a:t>воссоздать галерею давно ушедшей эпохи!</a:t>
            </a:r>
            <a:r>
              <a:rPr lang="ru-RU" sz="4400" dirty="0"/>
              <a:t> Желаем вам удачи!</a:t>
            </a:r>
          </a:p>
        </p:txBody>
      </p:sp>
    </p:spTree>
    <p:extLst>
      <p:ext uri="{BB962C8B-B14F-4D97-AF65-F5344CB8AC3E}">
        <p14:creationId xmlns:p14="http://schemas.microsoft.com/office/powerpoint/2010/main" val="9195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005" y="1547664"/>
            <a:ext cx="3847218" cy="6264696"/>
          </a:xfrm>
        </p:spPr>
        <p:txBody>
          <a:bodyPr>
            <a:normAutofit/>
          </a:bodyPr>
          <a:lstStyle/>
          <a:p>
            <a:r>
              <a:rPr lang="ru-RU" sz="2700" dirty="0"/>
              <a:t>Этот морозный мартовский день 1819 года оказался самым главным в жизни мичмана. </a:t>
            </a:r>
            <a:br>
              <a:rPr lang="ru-RU" sz="2700" dirty="0"/>
            </a:br>
            <a:r>
              <a:rPr lang="ru-RU" sz="2700" dirty="0"/>
              <a:t>На пути из Петербурга в Москву он принял решение, которое перевернуло его жизнь. Застывшими пальцами исписал мичман в книжке первую страничку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4" y="1547664"/>
            <a:ext cx="4904361" cy="6264696"/>
          </a:xfrm>
        </p:spPr>
      </p:pic>
    </p:spTree>
    <p:extLst>
      <p:ext uri="{BB962C8B-B14F-4D97-AF65-F5344CB8AC3E}">
        <p14:creationId xmlns:p14="http://schemas.microsoft.com/office/powerpoint/2010/main" val="280477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15" y="5086350"/>
            <a:ext cx="5043139" cy="15974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О ком же эта история? </a:t>
            </a:r>
          </a:p>
          <a:p>
            <a:pPr marL="0" indent="0">
              <a:buNone/>
            </a:pPr>
            <a:r>
              <a:rPr lang="ru-RU" sz="2400" b="1" dirty="0"/>
              <a:t>Какое решение, изменившее жизнь, принял мичман?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57" y="2380880"/>
            <a:ext cx="3427301" cy="4377940"/>
          </a:xfrm>
          <a:prstGeom prst="rect">
            <a:avLst/>
          </a:prstGeom>
        </p:spPr>
      </p:pic>
      <p:pic>
        <p:nvPicPr>
          <p:cNvPr id="5" name="Picture 3" descr="D:\Сборная солянка\11\литература\CHto-Gde-Kog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41" y="2380879"/>
            <a:ext cx="2454157" cy="245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53" y="2284500"/>
            <a:ext cx="1931948" cy="193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0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541" y="1187624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Снимаем напряжение</a:t>
            </a:r>
            <a:br>
              <a:rPr lang="ru-RU" b="1" dirty="0" smtClean="0"/>
            </a:br>
            <a:r>
              <a:rPr lang="ru-RU" b="1" dirty="0" smtClean="0"/>
              <a:t>Узнаем настрой</a:t>
            </a:r>
            <a:endParaRPr lang="ru-RU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08" y="2843808"/>
            <a:ext cx="8013733" cy="53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79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541" y="1187624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Актуализируем пройденное</a:t>
            </a:r>
            <a:br>
              <a:rPr lang="ru-RU" b="1" dirty="0" smtClean="0"/>
            </a:br>
            <a:r>
              <a:rPr lang="ru-RU" b="1" dirty="0" smtClean="0"/>
              <a:t>Подводим итоги</a:t>
            </a:r>
            <a:br>
              <a:rPr lang="ru-RU" b="1" dirty="0" smtClean="0"/>
            </a:br>
            <a:r>
              <a:rPr lang="ru-RU" b="1" dirty="0" smtClean="0"/>
              <a:t>Строим связанный текст</a:t>
            </a:r>
            <a:endParaRPr lang="ru-RU" b="1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63888"/>
            <a:ext cx="4676321" cy="4676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54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D:\Сборная солянка\учитель года\область\урок\урок. сентябрь\5221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6305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100" name="Picture 6" descr="D:\Сборная солянка\учитель года\область\урок\урок. сентябрь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43001"/>
            <a:ext cx="248602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59967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7" name="Picture 4" descr="D:\Сборная солянка\учитель года\область\урок\урок. сентябрь\5221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72" y="1043608"/>
            <a:ext cx="6876256" cy="751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5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541" y="1187624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Супер-блиц</a:t>
            </a:r>
            <a:br>
              <a:rPr lang="ru-RU" b="1" dirty="0" smtClean="0"/>
            </a:br>
            <a:r>
              <a:rPr lang="ru-RU" b="1" dirty="0" smtClean="0"/>
              <a:t>Проверяем знания</a:t>
            </a:r>
            <a:endParaRPr lang="ru-RU" b="1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87824"/>
            <a:ext cx="4286250" cy="53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061" y="2482924"/>
            <a:ext cx="4911030" cy="666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71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443" y="1403648"/>
            <a:ext cx="9127557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1D2126"/>
                </a:solidFill>
                <a:latin typeface="HelveticaMac"/>
              </a:rPr>
              <a:t>Игра́ -</a:t>
            </a:r>
            <a:r>
              <a:rPr lang="ru-RU" sz="4400" dirty="0">
                <a:solidFill>
                  <a:srgbClr val="1D2126"/>
                </a:solidFill>
                <a:latin typeface="HelveticaMac"/>
              </a:rPr>
              <a:t> деятельность, которая осуществляется по добровольно принятым правилам в </a:t>
            </a:r>
            <a:r>
              <a:rPr lang="ru-RU" sz="4400" b="1" dirty="0">
                <a:solidFill>
                  <a:srgbClr val="1D2126"/>
                </a:solidFill>
                <a:latin typeface="HelveticaMac"/>
              </a:rPr>
              <a:t>условных ситуациях</a:t>
            </a:r>
            <a:r>
              <a:rPr lang="ru-RU" sz="4400" dirty="0">
                <a:solidFill>
                  <a:srgbClr val="1D2126"/>
                </a:solidFill>
                <a:latin typeface="HelveticaMac"/>
              </a:rPr>
              <a:t>, задаваемых в символической форме в </a:t>
            </a:r>
            <a:r>
              <a:rPr lang="ru-RU" sz="4400" b="1" dirty="0">
                <a:solidFill>
                  <a:srgbClr val="1D2126"/>
                </a:solidFill>
                <a:latin typeface="HelveticaMac"/>
              </a:rPr>
              <a:t>ограниченном времени и пространстве</a:t>
            </a:r>
            <a:r>
              <a:rPr lang="ru-RU" sz="4400" dirty="0">
                <a:solidFill>
                  <a:srgbClr val="1D2126"/>
                </a:solidFill>
                <a:latin typeface="HelveticaMac"/>
              </a:rPr>
              <a:t> (например, игровое поле или экран монитора</a:t>
            </a:r>
            <a:r>
              <a:rPr lang="ru-RU" sz="4400" dirty="0" smtClean="0">
                <a:solidFill>
                  <a:srgbClr val="1D2126"/>
                </a:solidFill>
                <a:latin typeface="HelveticaMac"/>
              </a:rPr>
              <a:t>). (Большая Российская энциклопедия)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8902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6148" name="Picture 2" descr="D:\Сборная солянка\учитель года\область\урок\урок. сентябрь\infin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93" y="1109988"/>
            <a:ext cx="7648414" cy="7293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93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541" y="1187624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Развиваем внимательность</a:t>
            </a:r>
            <a:endParaRPr lang="ru-RU" b="1" dirty="0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15816"/>
            <a:ext cx="7254068" cy="543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28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541" y="1187624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Расширяем словарный запас</a:t>
            </a:r>
            <a:br>
              <a:rPr lang="ru-RU" b="1" dirty="0" smtClean="0"/>
            </a:br>
            <a:r>
              <a:rPr lang="ru-RU" b="1" dirty="0" smtClean="0"/>
              <a:t>Устраиваем физкультминутку</a:t>
            </a:r>
            <a:br>
              <a:rPr lang="ru-RU" b="1" dirty="0" smtClean="0"/>
            </a:br>
            <a:r>
              <a:rPr lang="ru-RU" b="1" dirty="0" smtClean="0"/>
              <a:t>Выявляем ведущих и ведомых</a:t>
            </a:r>
            <a:endParaRPr lang="ru-RU" b="1" dirty="0"/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42" y="3635895"/>
            <a:ext cx="8489222" cy="458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58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339752" y="1187624"/>
            <a:ext cx="5040560" cy="830997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400" hangingPunct="1">
              <a:spcBef>
                <a:spcPct val="0"/>
              </a:spcBef>
              <a:defRPr/>
            </a:pPr>
            <a:r>
              <a:rPr lang="ru-RU" sz="4800" b="1" i="1" kern="1200" spc="50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Капельдинер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2744626"/>
            <a:ext cx="6995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античная постройка для разнообразных массовых зрелищ , представляющая собой круглый театр без крыши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3744" y="2669570"/>
            <a:ext cx="1245968" cy="8943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2424" y="4211960"/>
            <a:ext cx="1257288" cy="81952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77480" y="4119048"/>
            <a:ext cx="6354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декоративная подставка с разветвлениями («рожками») для нескольких свечей или ламп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33744" y="5783298"/>
            <a:ext cx="1245968" cy="80492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5783298"/>
            <a:ext cx="597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Служитель при театре, проверяющий входные билеты</a:t>
            </a:r>
          </a:p>
        </p:txBody>
      </p:sp>
    </p:spTree>
    <p:extLst>
      <p:ext uri="{BB962C8B-B14F-4D97-AF65-F5344CB8AC3E}">
        <p14:creationId xmlns:p14="http://schemas.microsoft.com/office/powerpoint/2010/main" val="353037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2555776" y="1259632"/>
            <a:ext cx="3546788" cy="62324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i="1" spc="38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Аврал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97864" y="2476416"/>
            <a:ext cx="56745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повелительное: пошел все наверх, на палубу; вызов всех должностных на работу, где это, по роду ее или при опасности, нужно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555776"/>
            <a:ext cx="1512168" cy="93610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Прямоугольник 7"/>
          <p:cNvSpPr/>
          <p:nvPr/>
        </p:nvSpPr>
        <p:spPr>
          <a:xfrm>
            <a:off x="710434" y="4211960"/>
            <a:ext cx="1485302" cy="9361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Прямоугольник 8"/>
          <p:cNvSpPr/>
          <p:nvPr/>
        </p:nvSpPr>
        <p:spPr>
          <a:xfrm>
            <a:off x="2665416" y="4380664"/>
            <a:ext cx="4104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беззаботная работа, служба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21140" y="5788646"/>
            <a:ext cx="1474596" cy="94359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5897530"/>
            <a:ext cx="3987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стоячее бревно на судне, для подъема парусов</a:t>
            </a:r>
          </a:p>
        </p:txBody>
      </p:sp>
    </p:spTree>
    <p:extLst>
      <p:ext uri="{BB962C8B-B14F-4D97-AF65-F5344CB8AC3E}">
        <p14:creationId xmlns:p14="http://schemas.microsoft.com/office/powerpoint/2010/main" val="26072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275856" y="1115616"/>
            <a:ext cx="2952328" cy="62324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i="1" spc="38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Аврал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0156" y="2383014"/>
            <a:ext cx="590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повелительное: пошел все наверх, на палубу; вызов всех должностных на работу, где это, по роду ее или при опасности, нужно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99792"/>
            <a:ext cx="1584176" cy="93610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832707"/>
            <a:ext cx="4176464" cy="27731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38" y="4832707"/>
            <a:ext cx="3929420" cy="261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7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34B320A-560D-4493-AA6A-79A2C8DC3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 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тур</a:t>
            </a:r>
            <a:endParaRPr lang="ru-RU" sz="54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A2FFE3-A7C7-9249-96D4-8D9AC15E01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23946" y="4400550"/>
            <a:ext cx="5829301" cy="2743200"/>
          </a:xfrm>
        </p:spPr>
        <p:txBody>
          <a:bodyPr rtlCol="0"/>
          <a:lstStyle/>
          <a:p>
            <a:pPr algn="ctr"/>
            <a:r>
              <a:rPr lang="ru-RU" sz="2700" b="1" dirty="0">
                <a:solidFill>
                  <a:srgbClr val="002060"/>
                </a:solidFill>
              </a:rPr>
              <a:t>Правда или ложь</a:t>
            </a:r>
          </a:p>
          <a:p>
            <a:pPr algn="ctr"/>
            <a:r>
              <a:rPr lang="ru-RU" sz="2700" b="1" dirty="0">
                <a:solidFill>
                  <a:srgbClr val="002060"/>
                </a:solidFill>
              </a:rPr>
              <a:t>30 секунд на вопрос</a:t>
            </a:r>
          </a:p>
          <a:p>
            <a:pPr algn="ctr"/>
            <a:r>
              <a:rPr lang="ru-RU" sz="2700" b="1" dirty="0">
                <a:solidFill>
                  <a:srgbClr val="002060"/>
                </a:solidFill>
              </a:rPr>
              <a:t>Ответ в бланк записи</a:t>
            </a:r>
          </a:p>
          <a:p>
            <a:pPr rtl="0"/>
            <a:r>
              <a:rPr lang="ru-RU" sz="2400" dirty="0" smtClean="0"/>
              <a:t>Верю  </a:t>
            </a:r>
            <a:r>
              <a:rPr lang="ru-RU" dirty="0" smtClean="0"/>
              <a:t>                                                     </a:t>
            </a:r>
            <a:r>
              <a:rPr lang="ru-RU" sz="2400" dirty="0" smtClean="0"/>
              <a:t>Не верю</a:t>
            </a:r>
            <a:endParaRPr lang="ru-RU" sz="2400" dirty="0"/>
          </a:p>
          <a:p>
            <a:pPr rtl="0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98677" y="6311255"/>
            <a:ext cx="1512794" cy="81690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6326841"/>
            <a:ext cx="1512794" cy="81690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82875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3D4A52C-1616-4DE9-8F38-FB14C8732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740" y="2629684"/>
            <a:ext cx="4800600" cy="514350"/>
          </a:xfrm>
        </p:spPr>
        <p:txBody>
          <a:bodyPr rtlCol="0"/>
          <a:lstStyle/>
          <a:p>
            <a:pPr>
              <a:lnSpc>
                <a:spcPts val="4275"/>
              </a:lnSpc>
            </a:pPr>
            <a:r>
              <a:rPr lang="ru-RU" b="1" u="sng" dirty="0" smtClean="0">
                <a:solidFill>
                  <a:srgbClr val="3939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turo"/>
              </a:rPr>
              <a:t>Утверждение № 1</a:t>
            </a:r>
            <a:endParaRPr lang="en-US" b="1" u="sng" dirty="0">
              <a:solidFill>
                <a:srgbClr val="39393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turo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C163D03-0474-4A43-A81C-E7FC3027F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0312" y="3397643"/>
            <a:ext cx="8871559" cy="315468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ru-RU" sz="5400" dirty="0"/>
              <a:t>Во время войны 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ru-RU" sz="5400" dirty="0"/>
              <a:t>в нашей школе располагался госпиталь</a:t>
            </a:r>
          </a:p>
        </p:txBody>
      </p:sp>
    </p:spTree>
    <p:extLst>
      <p:ext uri="{BB962C8B-B14F-4D97-AF65-F5344CB8AC3E}">
        <p14:creationId xmlns:p14="http://schemas.microsoft.com/office/powerpoint/2010/main" val="428462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475" y="609602"/>
            <a:ext cx="8229600" cy="1524000"/>
          </a:xfrm>
        </p:spPr>
        <p:txBody>
          <a:bodyPr/>
          <a:lstStyle/>
          <a:p>
            <a:r>
              <a:rPr lang="ru-RU" b="1" dirty="0" smtClean="0"/>
              <a:t>Проверяем знания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6600" b="1" dirty="0" smtClean="0"/>
              <a:t>Традиционные игровые формы</a:t>
            </a:r>
          </a:p>
          <a:p>
            <a:r>
              <a:rPr lang="ru-RU" sz="6600" b="1" dirty="0" smtClean="0"/>
              <a:t>Кроссворд</a:t>
            </a:r>
          </a:p>
          <a:p>
            <a:r>
              <a:rPr lang="ru-RU" sz="6600" b="1" dirty="0" err="1" smtClean="0"/>
              <a:t>Филворд</a:t>
            </a:r>
            <a:endParaRPr lang="ru-RU" sz="6600" b="1" dirty="0" smtClean="0"/>
          </a:p>
          <a:p>
            <a:r>
              <a:rPr lang="ru-RU" sz="6600" b="1" dirty="0" smtClean="0"/>
              <a:t>Соедини столбцы – сопоставь</a:t>
            </a:r>
          </a:p>
          <a:p>
            <a:r>
              <a:rPr lang="ru-RU" sz="6600" b="1" dirty="0" smtClean="0"/>
              <a:t>Собери фразу</a:t>
            </a:r>
          </a:p>
        </p:txBody>
      </p:sp>
    </p:spTree>
    <p:extLst>
      <p:ext uri="{BB962C8B-B14F-4D97-AF65-F5344CB8AC3E}">
        <p14:creationId xmlns:p14="http://schemas.microsoft.com/office/powerpoint/2010/main" val="42218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954057"/>
              </p:ext>
            </p:extLst>
          </p:nvPr>
        </p:nvGraphicFramePr>
        <p:xfrm>
          <a:off x="-4" y="2555782"/>
          <a:ext cx="9036504" cy="583264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0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040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а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д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р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е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г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о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в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б</a:t>
                      </a:r>
                      <a:endParaRPr lang="ru-RU" sz="11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р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в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ж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г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п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р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г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ш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а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4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о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т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л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ё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с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э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ч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ц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в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4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я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э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838038"/>
            <a:ext cx="8856984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400" b="1" u="sng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914400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400" b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914400" eaLnBrk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Найдите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названия славянских племен (10)</a:t>
            </a:r>
            <a:endParaRPr lang="ru-RU" alt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 eaLnBrk="0" fontAlgn="base">
              <a:spcBef>
                <a:spcPct val="0"/>
              </a:spcBef>
              <a:spcAft>
                <a:spcPct val="0"/>
              </a:spcAft>
            </a:pPr>
            <a:endParaRPr lang="ru-RU" alt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9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75656"/>
            <a:ext cx="9144000" cy="60346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dirty="0"/>
              <a:t>«Игра способствует </a:t>
            </a:r>
            <a:r>
              <a:rPr lang="ru-RU" sz="5400" b="1" dirty="0"/>
              <a:t>психологической разрядке, снятию стрессовых </a:t>
            </a:r>
            <a:r>
              <a:rPr lang="ru-RU" sz="5400" dirty="0"/>
              <a:t>ситуаций, </a:t>
            </a:r>
            <a:r>
              <a:rPr lang="ru-RU" sz="5400" b="1" dirty="0"/>
              <a:t>гармоничному включению </a:t>
            </a:r>
            <a:r>
              <a:rPr lang="ru-RU" sz="5400" dirty="0"/>
              <a:t>в мир человеческих отношений, </a:t>
            </a:r>
            <a:r>
              <a:rPr lang="ru-RU" sz="5400" b="1" dirty="0"/>
              <a:t>физическому, умственному и нравственному воспитанию </a:t>
            </a:r>
            <a:r>
              <a:rPr lang="ru-RU" sz="5400" dirty="0"/>
              <a:t>детей» </a:t>
            </a:r>
            <a:r>
              <a:rPr lang="ru-RU" sz="5400" dirty="0" smtClean="0"/>
              <a:t>(А.Н. Иоффе)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68508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43608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Создаем </a:t>
            </a:r>
            <a:r>
              <a:rPr lang="ru-RU" b="1" dirty="0" err="1" smtClean="0"/>
              <a:t>метапредметность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Погружаем в игровую ситуацию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67944"/>
            <a:ext cx="8229600" cy="1656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/>
              <a:t>Примеры - фраза</a:t>
            </a:r>
          </a:p>
        </p:txBody>
      </p:sp>
    </p:spTree>
    <p:extLst>
      <p:ext uri="{BB962C8B-B14F-4D97-AF65-F5344CB8AC3E}">
        <p14:creationId xmlns:p14="http://schemas.microsoft.com/office/powerpoint/2010/main" val="15299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33475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42875" y="2657595"/>
                <a:ext cx="8934450" cy="5267205"/>
              </a:xfrm>
            </p:spPr>
            <p:txBody>
              <a:bodyPr numCol="3"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1)√100</a:t>
                </a:r>
              </a:p>
              <a:p>
                <a:pPr marL="0" indent="0">
                  <a:buNone/>
                </a:pPr>
                <a:r>
                  <a:rPr lang="ru-RU" sz="2000" dirty="0"/>
                  <a:t>2) 150-136</a:t>
                </a:r>
              </a:p>
              <a:p>
                <a:pPr marL="0" indent="0">
                  <a:buNone/>
                </a:pPr>
                <a:r>
                  <a:rPr lang="ru-RU" sz="2000" dirty="0"/>
                  <a:t>3)√36</a:t>
                </a:r>
              </a:p>
              <a:p>
                <a:pPr marL="0" indent="0">
                  <a:buNone/>
                </a:pPr>
                <a:r>
                  <a:rPr lang="ru-RU" sz="2000" dirty="0"/>
                  <a:t>4)3*5 -4</a:t>
                </a:r>
              </a:p>
              <a:p>
                <a:pPr marL="0" indent="0">
                  <a:buNone/>
                </a:pPr>
                <a:r>
                  <a:rPr lang="ru-RU" sz="2000" dirty="0"/>
                  <a:t>5)38:2</a:t>
                </a:r>
              </a:p>
              <a:p>
                <a:pPr marL="0" indent="0">
                  <a:buNone/>
                </a:pPr>
                <a:r>
                  <a:rPr lang="ru-RU" sz="2000" dirty="0"/>
                  <a:t>6)(152-146) *(2095-2094)</a:t>
                </a:r>
              </a:p>
              <a:p>
                <a:pPr marL="0" indent="0">
                  <a:buNone/>
                </a:pPr>
                <a:r>
                  <a:rPr lang="ru-RU" sz="2000" dirty="0"/>
                  <a:t>7)2*9</a:t>
                </a:r>
              </a:p>
              <a:p>
                <a:pPr marL="0" indent="0">
                  <a:buNone/>
                </a:pPr>
                <a:r>
                  <a:rPr lang="ru-RU" sz="2000" dirty="0"/>
                  <a:t>8)√25</a:t>
                </a:r>
              </a:p>
              <a:p>
                <a:pPr marL="0" indent="0">
                  <a:buNone/>
                </a:pPr>
                <a:r>
                  <a:rPr lang="ru-RU" sz="2000" dirty="0"/>
                  <a:t>9) 2(112-12+12-100)</a:t>
                </a:r>
              </a:p>
              <a:p>
                <a:pPr marL="0" indent="0">
                  <a:buNone/>
                </a:pPr>
                <a:r>
                  <a:rPr lang="ru-RU" sz="2000" dirty="0"/>
                  <a:t>10) 54: 9</a:t>
                </a:r>
              </a:p>
              <a:p>
                <a:pPr marL="0" indent="0">
                  <a:buNone/>
                </a:pPr>
                <a:r>
                  <a:rPr lang="ru-RU" sz="2000" dirty="0"/>
                  <a:t>11)100:10</a:t>
                </a:r>
              </a:p>
              <a:p>
                <a:pPr marL="0" indent="0">
                  <a:buNone/>
                </a:pPr>
                <a:r>
                  <a:rPr lang="ru-RU" sz="2000" dirty="0"/>
                  <a:t>12)2*7</a:t>
                </a:r>
              </a:p>
              <a:p>
                <a:pPr marL="0" indent="0">
                  <a:buNone/>
                </a:pPr>
                <a:r>
                  <a:rPr lang="ru-RU" sz="2000" dirty="0"/>
                  <a:t>13)1284:214</a:t>
                </a:r>
              </a:p>
              <a:p>
                <a:pPr marL="0" indent="0">
                  <a:buNone/>
                </a:pPr>
                <a:r>
                  <a:rPr lang="ru-RU" sz="2000" dirty="0"/>
                  <a:t>14)√121</a:t>
                </a:r>
              </a:p>
              <a:p>
                <a:pPr marL="0" indent="0">
                  <a:buNone/>
                </a:pPr>
                <a:r>
                  <a:rPr lang="ru-RU" sz="2000" dirty="0"/>
                  <a:t>15)45:9</a:t>
                </a:r>
              </a:p>
              <a:p>
                <a:pPr marL="0" indent="0">
                  <a:buNone/>
                </a:pPr>
                <a:r>
                  <a:rPr lang="ru-RU" sz="2000" dirty="0"/>
                  <a:t>16)1*21</a:t>
                </a:r>
              </a:p>
              <a:p>
                <a:pPr marL="0" indent="0">
                  <a:buNone/>
                </a:pPr>
                <a:r>
                  <a:rPr lang="ru-RU" sz="2000" dirty="0"/>
                  <a:t>17)5*5+1</a:t>
                </a:r>
              </a:p>
              <a:p>
                <a:pPr marL="0" indent="0">
                  <a:buNone/>
                </a:pPr>
                <a:r>
                  <a:rPr lang="ru-RU" sz="2000" dirty="0"/>
                  <a:t>18)105:5</a:t>
                </a:r>
              </a:p>
              <a:p>
                <a:pPr marL="0" indent="0">
                  <a:buNone/>
                </a:pPr>
                <a:r>
                  <a:rPr lang="ru-RU" sz="2000" dirty="0"/>
                  <a:t>19)120:12</a:t>
                </a:r>
              </a:p>
              <a:p>
                <a:pPr marL="0" indent="0">
                  <a:buNone/>
                </a:pPr>
                <a:r>
                  <a:rPr lang="ru-RU" sz="2000" dirty="0"/>
                  <a:t>20)12:6</a:t>
                </a:r>
              </a:p>
              <a:p>
                <a:pPr marL="0" indent="0">
                  <a:buNone/>
                </a:pPr>
                <a:r>
                  <a:rPr lang="ru-RU" sz="2000" dirty="0"/>
                  <a:t>21)8+6+9-2</a:t>
                </a:r>
              </a:p>
              <a:p>
                <a:pPr marL="0" indent="0">
                  <a:buNone/>
                </a:pPr>
                <a:r>
                  <a:rPr lang="ru-RU" sz="2000" dirty="0"/>
                  <a:t>22)2*2+1</a:t>
                </a:r>
              </a:p>
              <a:p>
                <a:pPr marL="0" indent="0">
                  <a:buNone/>
                </a:pPr>
                <a:r>
                  <a:rPr lang="ru-RU" sz="2000" dirty="0"/>
                  <a:t>23)18:3</a:t>
                </a:r>
              </a:p>
              <a:p>
                <a:pPr marL="0" indent="0">
                  <a:buNone/>
                </a:pPr>
                <a:r>
                  <a:rPr lang="ru-RU" sz="2000" dirty="0"/>
                  <a:t>24)50:2+1</a:t>
                </a:r>
              </a:p>
              <a:p>
                <a:pPr marL="0" indent="0">
                  <a:buNone/>
                </a:pPr>
                <a:r>
                  <a:rPr lang="ru-RU" sz="2000" dirty="0"/>
                  <a:t>25)168:6</a:t>
                </a:r>
              </a:p>
              <a:p>
                <a:pPr marL="0" indent="0">
                  <a:buNone/>
                </a:pPr>
                <a:r>
                  <a:rPr lang="ru-RU" sz="2000" dirty="0"/>
                  <a:t>26)√625</a:t>
                </a:r>
              </a:p>
              <a:p>
                <a:pPr marL="0" indent="0">
                  <a:buNone/>
                </a:pPr>
                <a:r>
                  <a:rPr lang="ru-RU" sz="2000" dirty="0"/>
                  <a:t>27)72:12</a:t>
                </a:r>
              </a:p>
              <a:p>
                <a:pPr marL="0" indent="0">
                  <a:buNone/>
                </a:pPr>
                <a:r>
                  <a:rPr lang="ru-RU" sz="2000" dirty="0"/>
                  <a:t>28)4*3+1</a:t>
                </a:r>
              </a:p>
              <a:p>
                <a:pPr marL="0" indent="0">
                  <a:buNone/>
                </a:pPr>
                <a:r>
                  <a:rPr lang="ru-RU" sz="2000" dirty="0"/>
                  <a:t>29)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2000" dirty="0"/>
              </a:p>
              <a:p>
                <a:pPr marL="0" indent="0">
                  <a:buNone/>
                </a:pPr>
                <a:r>
                  <a:rPr lang="ru-RU" sz="2000" dirty="0"/>
                  <a:t>30)24:8</a:t>
                </a:r>
              </a:p>
              <a:p>
                <a:pPr marL="0" indent="0">
                  <a:buNone/>
                </a:pPr>
                <a:r>
                  <a:rPr lang="ru-RU" sz="2000" dirty="0"/>
                  <a:t>31)2*3</a:t>
                </a:r>
              </a:p>
              <a:p>
                <a:pPr marL="0" indent="0">
                  <a:buNone/>
                </a:pPr>
                <a:r>
                  <a:rPr lang="ru-RU" sz="2000" dirty="0"/>
                  <a:t>32)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(4∗3+2∗6)</m:t>
                        </m:r>
                      </m:num>
                      <m:den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000" dirty="0"/>
              </a:p>
              <a:p>
                <a:pPr marL="0" indent="0">
                  <a:buNone/>
                </a:pPr>
                <a:r>
                  <a:rPr lang="ru-RU" sz="2000" dirty="0"/>
                  <a:t>33)30:2</a:t>
                </a:r>
              </a:p>
              <a:p>
                <a:pPr marL="0" indent="0">
                  <a:buNone/>
                </a:pPr>
                <a:r>
                  <a:rPr lang="ru-RU" sz="2000" dirty="0"/>
                  <a:t>34)18:18</a:t>
                </a:r>
              </a:p>
              <a:p>
                <a:pPr marL="0" indent="0">
                  <a:buNone/>
                </a:pPr>
                <a:r>
                  <a:rPr lang="ru-RU" sz="2000" dirty="0"/>
                  <a:t>35)√9</a:t>
                </a:r>
              </a:p>
              <a:p>
                <a:pPr marL="0" indent="0">
                  <a:buNone/>
                </a:pPr>
                <a:r>
                  <a:rPr lang="ru-RU" sz="2000" dirty="0"/>
                  <a:t>36)2*9+1</a:t>
                </a:r>
              </a:p>
              <a:p>
                <a:pPr marL="0" indent="0">
                  <a:buNone/>
                </a:pPr>
                <a:r>
                  <a:rPr lang="ru-RU" sz="2000" dirty="0"/>
                  <a:t>37)4*8+1</a:t>
                </a:r>
              </a:p>
              <a:p>
                <a:pPr marL="0" indent="0">
                  <a:buNone/>
                </a:pPr>
                <a:r>
                  <a:rPr lang="ru-RU" sz="2000" dirty="0"/>
                  <a:t>38)√144</a:t>
                </a:r>
              </a:p>
              <a:p>
                <a:pPr marL="0" indent="0">
                  <a:buNone/>
                </a:pPr>
                <a:r>
                  <a:rPr lang="ru-RU" sz="2000" dirty="0"/>
                  <a:t>39)2*8</a:t>
                </a:r>
              </a:p>
              <a:p>
                <a:pPr marL="0" indent="0">
                  <a:buNone/>
                </a:pPr>
                <a:r>
                  <a:rPr lang="ru-RU" sz="2000" dirty="0"/>
                  <a:t>40)118-112</a:t>
                </a:r>
              </a:p>
              <a:p>
                <a:pPr marL="0" indent="0">
                  <a:buNone/>
                </a:pPr>
                <a:r>
                  <a:rPr lang="ru-RU" sz="2000" dirty="0"/>
                  <a:t>41)18:6</a:t>
                </a:r>
              </a:p>
              <a:p>
                <a:pPr marL="0" indent="0">
                  <a:buNone/>
                </a:pPr>
                <a:r>
                  <a:rPr lang="ru-RU" sz="2000" dirty="0"/>
                  <a:t>42)3(2+4)</a:t>
                </a:r>
              </a:p>
              <a:p>
                <a:pPr marL="0" indent="0">
                  <a:buNone/>
                </a:pPr>
                <a:r>
                  <a:rPr lang="ru-RU" sz="2000" dirty="0"/>
                  <a:t>43)(144:12):(204-202)</a:t>
                </a:r>
              </a:p>
              <a:p>
                <a:pPr marL="0" indent="0">
                  <a:buNone/>
                </a:pPr>
                <a:r>
                  <a:rPr lang="ru-RU" sz="2000" dirty="0"/>
                  <a:t>44)7*2</a:t>
                </a:r>
              </a:p>
              <a:p>
                <a:pPr marL="0" indent="0">
                  <a:buNone/>
                </a:pPr>
                <a:r>
                  <a:rPr lang="ru-RU" sz="2000" dirty="0"/>
                  <a:t>45)7*5-2</a:t>
                </a:r>
              </a:p>
              <a:p>
                <a:pPr marL="0" indent="0">
                  <a:buNone/>
                </a:pPr>
                <a:endParaRPr lang="ru-RU" sz="2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875" y="2657595"/>
                <a:ext cx="8934450" cy="5267205"/>
              </a:xfrm>
              <a:blipFill>
                <a:blip r:embed="rId2"/>
                <a:stretch>
                  <a:fillRect l="-614" t="-11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266700" y="1231674"/>
            <a:ext cx="8410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/>
              <a:t>Решите примеры и отгадайте фразу</a:t>
            </a:r>
          </a:p>
        </p:txBody>
      </p:sp>
    </p:spTree>
    <p:extLst>
      <p:ext uri="{BB962C8B-B14F-4D97-AF65-F5344CB8AC3E}">
        <p14:creationId xmlns:p14="http://schemas.microsoft.com/office/powerpoint/2010/main" val="301065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33475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D:\Сборная солянка\учитель года\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0161"/>
            <a:ext cx="9144000" cy="368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/>
          </p:nvPr>
        </p:nvGraphicFramePr>
        <p:xfrm>
          <a:off x="33336" y="4892673"/>
          <a:ext cx="8877300" cy="24844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3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96888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,</a:t>
                      </a:r>
                      <a:endParaRPr lang="ru-RU" sz="1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-</a:t>
                      </a:r>
                      <a:endParaRPr lang="ru-RU" sz="18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8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01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/>
          <a:lstStyle/>
          <a:p>
            <a:r>
              <a:rPr lang="ru-RU" b="1" dirty="0" smtClean="0"/>
              <a:t>Расширяем словарный запас</a:t>
            </a:r>
            <a:br>
              <a:rPr lang="ru-RU" b="1" dirty="0" smtClean="0"/>
            </a:br>
            <a:r>
              <a:rPr lang="ru-RU" b="1" dirty="0" smtClean="0"/>
              <a:t>Изучаем историю языка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658" y="2699792"/>
            <a:ext cx="8229600" cy="603461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6000" b="1" dirty="0" smtClean="0"/>
              <a:t>Этимологические карточки</a:t>
            </a:r>
          </a:p>
          <a:p>
            <a:pPr>
              <a:buFontTx/>
              <a:buChar char="-"/>
            </a:pPr>
            <a:r>
              <a:rPr lang="ru-RU" sz="6000" b="1" dirty="0" smtClean="0"/>
              <a:t>Рюхи</a:t>
            </a:r>
          </a:p>
        </p:txBody>
      </p:sp>
    </p:spTree>
    <p:extLst>
      <p:ext uri="{BB962C8B-B14F-4D97-AF65-F5344CB8AC3E}">
        <p14:creationId xmlns:p14="http://schemas.microsoft.com/office/powerpoint/2010/main" val="259071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/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Развиваем речь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658" y="2699792"/>
            <a:ext cx="8229600" cy="603461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6000" b="1" dirty="0" smtClean="0"/>
              <a:t>Орфоэпические карточки</a:t>
            </a:r>
          </a:p>
          <a:p>
            <a:pPr>
              <a:buFontTx/>
              <a:buChar char="-"/>
            </a:pPr>
            <a:r>
              <a:rPr lang="ru-RU" sz="6000" b="1" dirty="0" smtClean="0"/>
              <a:t>Грамматические карточки</a:t>
            </a:r>
          </a:p>
        </p:txBody>
      </p:sp>
    </p:spTree>
    <p:extLst>
      <p:ext uri="{BB962C8B-B14F-4D97-AF65-F5344CB8AC3E}">
        <p14:creationId xmlns:p14="http://schemas.microsoft.com/office/powerpoint/2010/main" val="176979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707904"/>
            <a:ext cx="9144000" cy="1440160"/>
          </a:xfrm>
        </p:spPr>
        <p:txBody>
          <a:bodyPr>
            <a:noAutofit/>
          </a:bodyPr>
          <a:lstStyle/>
          <a:p>
            <a:pPr algn="ctr"/>
            <a:r>
              <a:rPr lang="ru-RU" sz="7200" dirty="0"/>
              <a:t>водопровод</a:t>
            </a:r>
          </a:p>
        </p:txBody>
      </p:sp>
    </p:spTree>
    <p:extLst>
      <p:ext uri="{BB962C8B-B14F-4D97-AF65-F5344CB8AC3E}">
        <p14:creationId xmlns:p14="http://schemas.microsoft.com/office/powerpoint/2010/main" val="24490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707904"/>
            <a:ext cx="9144000" cy="1440160"/>
          </a:xfrm>
        </p:spPr>
        <p:txBody>
          <a:bodyPr>
            <a:noAutofit/>
          </a:bodyPr>
          <a:lstStyle/>
          <a:p>
            <a:pPr algn="ctr"/>
            <a:r>
              <a:rPr lang="ru-RU" sz="7200" dirty="0"/>
              <a:t>водопров</a:t>
            </a:r>
            <a:r>
              <a:rPr lang="ru-RU" sz="7200" dirty="0">
                <a:solidFill>
                  <a:srgbClr val="FF0000"/>
                </a:solidFill>
              </a:rPr>
              <a:t>о</a:t>
            </a:r>
            <a:r>
              <a:rPr lang="ru-RU" sz="7200" dirty="0"/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213818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43000"/>
            <a:ext cx="7272808" cy="3024336"/>
          </a:xfrm>
        </p:spPr>
        <p:txBody>
          <a:bodyPr>
            <a:normAutofit/>
          </a:bodyPr>
          <a:lstStyle/>
          <a:p>
            <a:pPr algn="just"/>
            <a:r>
              <a:rPr lang="ru-RU" sz="4800" dirty="0"/>
              <a:t>Помогает каждый год</a:t>
            </a:r>
            <a:br>
              <a:rPr lang="ru-RU" sz="4800" dirty="0"/>
            </a:br>
            <a:r>
              <a:rPr lang="ru-RU" sz="4800" dirty="0"/>
              <a:t>лучший друг - водопровод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4355976"/>
            <a:ext cx="5283093" cy="35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677" y="1619673"/>
            <a:ext cx="65527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Мусоропров</a:t>
            </a:r>
            <a:r>
              <a:rPr lang="ru-RU" sz="5400" dirty="0">
                <a:solidFill>
                  <a:srgbClr val="FF0000"/>
                </a:solidFill>
              </a:rPr>
              <a:t>о</a:t>
            </a:r>
            <a:r>
              <a:rPr lang="ru-RU" sz="5400" dirty="0"/>
              <a:t>д</a:t>
            </a:r>
          </a:p>
          <a:p>
            <a:r>
              <a:rPr lang="ru-RU" sz="5400" dirty="0"/>
              <a:t>Газопров</a:t>
            </a:r>
            <a:r>
              <a:rPr lang="ru-RU" sz="5400" dirty="0">
                <a:solidFill>
                  <a:schemeClr val="tx2"/>
                </a:solidFill>
              </a:rPr>
              <a:t>о</a:t>
            </a:r>
            <a:r>
              <a:rPr lang="ru-RU" sz="5400" dirty="0"/>
              <a:t>д</a:t>
            </a:r>
          </a:p>
          <a:p>
            <a:r>
              <a:rPr lang="ru-RU" sz="5400" dirty="0"/>
              <a:t>Трубопров</a:t>
            </a:r>
            <a:r>
              <a:rPr lang="ru-RU" sz="5400" dirty="0">
                <a:solidFill>
                  <a:schemeClr val="tx2"/>
                </a:solidFill>
              </a:rPr>
              <a:t>о</a:t>
            </a:r>
            <a:r>
              <a:rPr lang="ru-RU" sz="5400" dirty="0"/>
              <a:t>д</a:t>
            </a:r>
          </a:p>
          <a:p>
            <a:r>
              <a:rPr lang="ru-RU" sz="5400" dirty="0"/>
              <a:t>Нефтепров</a:t>
            </a:r>
            <a:r>
              <a:rPr lang="ru-RU" sz="5400" dirty="0">
                <a:solidFill>
                  <a:schemeClr val="tx2"/>
                </a:solidFill>
              </a:rPr>
              <a:t>о</a:t>
            </a:r>
            <a:r>
              <a:rPr lang="ru-RU" sz="5400" dirty="0"/>
              <a:t>д</a:t>
            </a:r>
          </a:p>
          <a:p>
            <a:r>
              <a:rPr lang="ru-RU" sz="5400" dirty="0"/>
              <a:t>Бензопров</a:t>
            </a:r>
            <a:r>
              <a:rPr lang="ru-RU" sz="5400" dirty="0">
                <a:solidFill>
                  <a:schemeClr val="tx2"/>
                </a:solidFill>
              </a:rPr>
              <a:t>о</a:t>
            </a:r>
            <a:r>
              <a:rPr lang="ru-RU" sz="5400" dirty="0"/>
              <a:t>д</a:t>
            </a:r>
          </a:p>
          <a:p>
            <a:r>
              <a:rPr lang="ru-RU" sz="5400" dirty="0"/>
              <a:t>Теплопров</a:t>
            </a:r>
            <a:r>
              <a:rPr lang="ru-RU" sz="5400" dirty="0">
                <a:solidFill>
                  <a:schemeClr val="tx2"/>
                </a:solidFill>
              </a:rPr>
              <a:t>о</a:t>
            </a:r>
            <a:r>
              <a:rPr lang="ru-RU" sz="5400" dirty="0"/>
              <a:t>д</a:t>
            </a:r>
          </a:p>
        </p:txBody>
      </p:sp>
      <p:pic>
        <p:nvPicPr>
          <p:cNvPr id="2050" name="Picture 2" descr="D:\Сборная солянка\10 класс\русский\к презентации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4876165"/>
            <a:ext cx="4025627" cy="310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58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3707904"/>
            <a:ext cx="9144000" cy="1440160"/>
          </a:xfrm>
        </p:spPr>
        <p:txBody>
          <a:bodyPr>
            <a:noAutofit/>
          </a:bodyPr>
          <a:lstStyle/>
          <a:p>
            <a:pPr algn="ctr"/>
            <a:r>
              <a:rPr lang="ru-RU" sz="10000" dirty="0"/>
              <a:t>дефис</a:t>
            </a:r>
          </a:p>
        </p:txBody>
      </p:sp>
    </p:spTree>
    <p:extLst>
      <p:ext uri="{BB962C8B-B14F-4D97-AF65-F5344CB8AC3E}">
        <p14:creationId xmlns:p14="http://schemas.microsoft.com/office/powerpoint/2010/main" val="367727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33164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«Игра </a:t>
            </a:r>
            <a:r>
              <a:rPr lang="ru-RU" sz="4400" dirty="0"/>
              <a:t>— отчасти </a:t>
            </a:r>
            <a:r>
              <a:rPr lang="ru-RU" sz="4400" b="1" dirty="0"/>
              <a:t>собственное создание человека</a:t>
            </a:r>
            <a:r>
              <a:rPr lang="ru-RU" sz="4400" dirty="0"/>
              <a:t>, и оно не проходит бесследно, а в известной мере </a:t>
            </a:r>
            <a:r>
              <a:rPr lang="ru-RU" sz="4400" b="1" dirty="0"/>
              <a:t>содействует формированию его личности</a:t>
            </a:r>
            <a:r>
              <a:rPr lang="ru-RU" sz="4400" dirty="0"/>
              <a:t>» </a:t>
            </a:r>
            <a:r>
              <a:rPr lang="ru-RU" sz="4400" dirty="0" smtClean="0"/>
              <a:t>(К.Д. Ушинский)</a:t>
            </a:r>
          </a:p>
          <a:p>
            <a:endParaRPr lang="ru-RU" sz="4400" dirty="0"/>
          </a:p>
          <a:p>
            <a:r>
              <a:rPr lang="ru-RU" sz="4400" dirty="0" smtClean="0"/>
              <a:t> Игра</a:t>
            </a:r>
            <a:r>
              <a:rPr lang="ru-RU" sz="4400" dirty="0"/>
              <a:t> </a:t>
            </a:r>
            <a:r>
              <a:rPr lang="ru-RU" sz="4400" dirty="0" smtClean="0"/>
              <a:t>«</a:t>
            </a:r>
            <a:r>
              <a:rPr lang="ru-RU" sz="4400" b="1" dirty="0" smtClean="0"/>
              <a:t>приучает </a:t>
            </a:r>
            <a:r>
              <a:rPr lang="ru-RU" sz="4400" b="1" dirty="0"/>
              <a:t>человека к</a:t>
            </a:r>
            <a:r>
              <a:rPr lang="ru-RU" sz="4400" dirty="0"/>
              <a:t> тем физическим и психологическим </a:t>
            </a:r>
            <a:r>
              <a:rPr lang="ru-RU" sz="4400" b="1" dirty="0"/>
              <a:t>условиям</a:t>
            </a:r>
            <a:r>
              <a:rPr lang="ru-RU" sz="4400" dirty="0"/>
              <a:t>, которые </a:t>
            </a:r>
            <a:r>
              <a:rPr lang="ru-RU" sz="4400" b="1" dirty="0"/>
              <a:t>необходимы для работы</a:t>
            </a:r>
            <a:r>
              <a:rPr lang="ru-RU" sz="4400" dirty="0"/>
              <a:t>» </a:t>
            </a:r>
            <a:r>
              <a:rPr lang="ru-RU" sz="4400" dirty="0" smtClean="0"/>
              <a:t>(А.С. Макаренко)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0744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3707904"/>
            <a:ext cx="9144000" cy="1440160"/>
          </a:xfrm>
        </p:spPr>
        <p:txBody>
          <a:bodyPr>
            <a:noAutofit/>
          </a:bodyPr>
          <a:lstStyle/>
          <a:p>
            <a:pPr algn="ctr"/>
            <a:r>
              <a:rPr lang="ru-RU" sz="10000" dirty="0"/>
              <a:t>деф</a:t>
            </a:r>
            <a:r>
              <a:rPr lang="ru-RU" sz="10000" dirty="0">
                <a:solidFill>
                  <a:srgbClr val="FF0000"/>
                </a:solidFill>
              </a:rPr>
              <a:t>и</a:t>
            </a:r>
            <a:r>
              <a:rPr lang="ru-RU" sz="10000" dirty="0"/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val="251055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59632"/>
            <a:ext cx="8784976" cy="1800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оттенках цвета не скупись,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Смело ставь скорей деф</a:t>
            </a:r>
            <a:r>
              <a:rPr lang="ru-RU" dirty="0" smtClean="0">
                <a:solidFill>
                  <a:schemeClr val="tx1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с!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 descr="D:\Сборная солянка\11\орфоэпия\Новая папка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3259968"/>
            <a:ext cx="6263025" cy="470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46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468560" y="3779912"/>
            <a:ext cx="9922566" cy="1584176"/>
          </a:xfrm>
        </p:spPr>
        <p:txBody>
          <a:bodyPr>
            <a:noAutofit/>
          </a:bodyPr>
          <a:lstStyle/>
          <a:p>
            <a:pPr algn="ctr"/>
            <a:r>
              <a:rPr lang="ru-RU" sz="8000" dirty="0"/>
              <a:t>окружит</a:t>
            </a:r>
          </a:p>
        </p:txBody>
      </p:sp>
    </p:spTree>
    <p:extLst>
      <p:ext uri="{BB962C8B-B14F-4D97-AF65-F5344CB8AC3E}">
        <p14:creationId xmlns:p14="http://schemas.microsoft.com/office/powerpoint/2010/main" val="208753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468560" y="3779912"/>
            <a:ext cx="9922566" cy="1584176"/>
          </a:xfrm>
        </p:spPr>
        <p:txBody>
          <a:bodyPr>
            <a:noAutofit/>
          </a:bodyPr>
          <a:lstStyle/>
          <a:p>
            <a:pPr algn="ctr"/>
            <a:r>
              <a:rPr lang="ru-RU" sz="8000" dirty="0"/>
              <a:t>окруж</a:t>
            </a:r>
            <a:r>
              <a:rPr lang="ru-RU" sz="8000" dirty="0">
                <a:solidFill>
                  <a:srgbClr val="FF0000"/>
                </a:solidFill>
              </a:rPr>
              <a:t>и</a:t>
            </a:r>
            <a:r>
              <a:rPr lang="ru-RU" sz="8000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337100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88" y="2051720"/>
            <a:ext cx="8712968" cy="1371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Он её развеселит и вниманием окруж</a:t>
            </a:r>
            <a:r>
              <a:rPr lang="ru-RU" dirty="0" smtClean="0">
                <a:solidFill>
                  <a:schemeClr val="tx1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482" name="Picture 2" descr="D:\Сборная солянка\11\орфоэпия\Новая папка\beden-di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5776"/>
            <a:ext cx="878497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82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Улучшаем память</a:t>
            </a:r>
            <a:br>
              <a:rPr lang="ru-RU" b="1" dirty="0" smtClean="0"/>
            </a:br>
            <a:r>
              <a:rPr lang="ru-RU" b="1" dirty="0" smtClean="0"/>
              <a:t>Создаем систему</a:t>
            </a:r>
            <a:endParaRPr lang="ru-RU" b="1" dirty="0"/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47864"/>
            <a:ext cx="6603493" cy="498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761492"/>
            <a:ext cx="6048672" cy="8023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6000" b="1" dirty="0" smtClean="0"/>
              <a:t>Картотека</a:t>
            </a:r>
          </a:p>
        </p:txBody>
      </p:sp>
    </p:spTree>
    <p:extLst>
      <p:ext uri="{BB962C8B-B14F-4D97-AF65-F5344CB8AC3E}">
        <p14:creationId xmlns:p14="http://schemas.microsoft.com/office/powerpoint/2010/main" val="411539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886788"/>
              </p:ext>
            </p:extLst>
          </p:nvPr>
        </p:nvGraphicFramePr>
        <p:xfrm>
          <a:off x="0" y="1259634"/>
          <a:ext cx="9143999" cy="829235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99623">
                  <a:extLst>
                    <a:ext uri="{9D8B030D-6E8A-4147-A177-3AD203B41FA5}">
                      <a16:colId xmlns:a16="http://schemas.microsoft.com/office/drawing/2014/main" val="2896080402"/>
                    </a:ext>
                  </a:extLst>
                </a:gridCol>
                <a:gridCol w="4074721">
                  <a:extLst>
                    <a:ext uri="{9D8B030D-6E8A-4147-A177-3AD203B41FA5}">
                      <a16:colId xmlns:a16="http://schemas.microsoft.com/office/drawing/2014/main" val="2329433049"/>
                    </a:ext>
                  </a:extLst>
                </a:gridCol>
                <a:gridCol w="3069655">
                  <a:extLst>
                    <a:ext uri="{9D8B030D-6E8A-4147-A177-3AD203B41FA5}">
                      <a16:colId xmlns:a16="http://schemas.microsoft.com/office/drawing/2014/main" val="3334427186"/>
                    </a:ext>
                  </a:extLst>
                </a:gridCol>
              </a:tblGrid>
              <a:tr h="97715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u="sng">
                          <a:effectLst/>
                        </a:rPr>
                        <a:t>Дата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u="sng">
                          <a:effectLst/>
                        </a:rPr>
                        <a:t>Событие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u="sng">
                          <a:effectLst/>
                        </a:rPr>
                        <a:t>Личность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1337719"/>
                  </a:ext>
                </a:extLst>
              </a:tr>
              <a:tr h="57706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1584-1598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Федор Иванович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3241459"/>
                  </a:ext>
                </a:extLst>
              </a:tr>
              <a:tr h="57706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1589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Введение патриаршества в  России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9530644"/>
                  </a:ext>
                </a:extLst>
              </a:tr>
              <a:tr h="57706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Первый патриарх в России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Иов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9622174"/>
                  </a:ext>
                </a:extLst>
              </a:tr>
              <a:tr h="1248075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1597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Указ об «урочных летах», начало сыска крестьян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3455546"/>
                  </a:ext>
                </a:extLst>
              </a:tr>
              <a:tr h="57706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1598-1605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Борис Годунов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9988732"/>
                  </a:ext>
                </a:extLst>
              </a:tr>
              <a:tr h="57706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1598-1613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Смутное время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973041"/>
                  </a:ext>
                </a:extLst>
              </a:tr>
              <a:tr h="57706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1605-1606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Лжедмитрий </a:t>
                      </a:r>
                      <a:r>
                        <a:rPr lang="en-US" sz="2400" dirty="0">
                          <a:effectLst/>
                        </a:rPr>
                        <a:t>I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9644881"/>
                  </a:ext>
                </a:extLst>
              </a:tr>
              <a:tr h="577066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1606-1610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Василий Шуйский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923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10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«Карточки»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Сборная солянка\9б\выступление АСОУ\IVidmTKJlJ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11" y="1619672"/>
            <a:ext cx="854495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76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Развиваем творческое мышление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761492"/>
            <a:ext cx="6048672" cy="80239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6000" b="1" dirty="0" smtClean="0"/>
              <a:t>Необыкновенный карандаш</a:t>
            </a: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63887"/>
            <a:ext cx="4876645" cy="487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85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Проверяем знания</a:t>
            </a:r>
            <a:br>
              <a:rPr lang="ru-RU" b="1" dirty="0" smtClean="0"/>
            </a:br>
            <a:r>
              <a:rPr lang="ru-RU" b="1" dirty="0" smtClean="0"/>
              <a:t>Развиваем грамотность</a:t>
            </a:r>
            <a:br>
              <a:rPr lang="ru-RU" b="1" dirty="0" smtClean="0"/>
            </a:br>
            <a:r>
              <a:rPr lang="ru-RU" b="1" dirty="0" smtClean="0"/>
              <a:t>Активизируем мышление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32" y="2894067"/>
            <a:ext cx="8531536" cy="524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75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7" y="1187624"/>
            <a:ext cx="9252520" cy="1596008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«Это вам не игрушки: игровые приемы и методы на уроках </a:t>
            </a:r>
            <a:r>
              <a:rPr lang="ru-RU" b="1" i="1" dirty="0" smtClean="0"/>
              <a:t>                                    и </a:t>
            </a:r>
            <a:r>
              <a:rPr lang="ru-RU" b="1" i="1" dirty="0"/>
              <a:t>во внеурочное время»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37375"/>
            <a:ext cx="9155221" cy="6106625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16.09.2025 17:00 </a:t>
            </a:r>
            <a:r>
              <a:rPr lang="ru-RU" b="1" dirty="0" smtClean="0"/>
              <a:t>Игры-минутки</a:t>
            </a:r>
            <a:r>
              <a:rPr lang="ru-RU" dirty="0" smtClean="0"/>
              <a:t> </a:t>
            </a:r>
            <a:r>
              <a:rPr lang="ru-RU" dirty="0"/>
              <a:t>и вожатские приемы: как разнообразить обычный урок и добавить в него изюминку </a:t>
            </a:r>
          </a:p>
          <a:p>
            <a:r>
              <a:rPr lang="ru-RU" b="1" u="sng" dirty="0" smtClean="0"/>
              <a:t>18.09.2025 </a:t>
            </a:r>
            <a:r>
              <a:rPr lang="ru-RU" b="1" u="sng" dirty="0"/>
              <a:t>17:00 </a:t>
            </a:r>
            <a:r>
              <a:rPr lang="ru-RU" dirty="0" smtClean="0"/>
              <a:t>Классные </a:t>
            </a:r>
            <a:r>
              <a:rPr lang="ru-RU" b="1" dirty="0" err="1"/>
              <a:t>настолки</a:t>
            </a:r>
            <a:r>
              <a:rPr lang="ru-RU" dirty="0"/>
              <a:t>: разработка и использование настольных игр на уроках и за их пределами </a:t>
            </a:r>
          </a:p>
          <a:p>
            <a:r>
              <a:rPr lang="ru-RU" b="1" u="sng" dirty="0" smtClean="0"/>
              <a:t>23.09.2025 </a:t>
            </a:r>
            <a:r>
              <a:rPr lang="ru-RU" b="1" u="sng" dirty="0"/>
              <a:t>17:00</a:t>
            </a:r>
            <a:r>
              <a:rPr lang="ru-RU" dirty="0"/>
              <a:t> </a:t>
            </a:r>
            <a:r>
              <a:rPr lang="ru-RU" dirty="0" smtClean="0"/>
              <a:t>Шоу </a:t>
            </a:r>
            <a:r>
              <a:rPr lang="ru-RU" dirty="0"/>
              <a:t>начинается: </a:t>
            </a:r>
            <a:r>
              <a:rPr lang="ru-RU" b="1" dirty="0"/>
              <a:t>школьные игры в стиле </a:t>
            </a:r>
            <a:r>
              <a:rPr lang="ru-RU" b="1" dirty="0" err="1"/>
              <a:t>тв</a:t>
            </a:r>
            <a:r>
              <a:rPr lang="ru-RU" dirty="0"/>
              <a:t> и других шоу-программ</a:t>
            </a:r>
          </a:p>
          <a:p>
            <a:r>
              <a:rPr lang="ru-RU" b="1" u="sng" dirty="0" smtClean="0"/>
              <a:t>30.09.2025 </a:t>
            </a:r>
            <a:r>
              <a:rPr lang="ru-RU" b="1" u="sng" dirty="0"/>
              <a:t>17:00 </a:t>
            </a:r>
            <a:r>
              <a:rPr lang="ru-RU" dirty="0" smtClean="0"/>
              <a:t>Модные </a:t>
            </a:r>
            <a:r>
              <a:rPr lang="ru-RU" dirty="0"/>
              <a:t>развлечения: </a:t>
            </a:r>
            <a:r>
              <a:rPr lang="ru-RU" b="1" dirty="0" err="1"/>
              <a:t>квизы</a:t>
            </a:r>
            <a:r>
              <a:rPr lang="ru-RU" b="1" dirty="0"/>
              <a:t> и </a:t>
            </a:r>
            <a:r>
              <a:rPr lang="ru-RU" b="1" dirty="0" err="1"/>
              <a:t>квесты</a:t>
            </a:r>
            <a:r>
              <a:rPr lang="ru-RU" dirty="0"/>
              <a:t> в школе </a:t>
            </a:r>
          </a:p>
        </p:txBody>
      </p:sp>
    </p:spTree>
    <p:extLst>
      <p:ext uri="{BB962C8B-B14F-4D97-AF65-F5344CB8AC3E}">
        <p14:creationId xmlns:p14="http://schemas.microsoft.com/office/powerpoint/2010/main" val="15697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Развиваем речь</a:t>
            </a:r>
            <a:br>
              <a:rPr lang="ru-RU" b="1" dirty="0" smtClean="0"/>
            </a:br>
            <a:r>
              <a:rPr lang="ru-RU" b="1" dirty="0" smtClean="0"/>
              <a:t>Обобщаем пройденное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3592"/>
            <a:ext cx="5843412" cy="564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8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Поддерживаем интерес</a:t>
            </a:r>
            <a:br>
              <a:rPr lang="ru-RU" b="1" dirty="0" smtClean="0"/>
            </a:br>
            <a:r>
              <a:rPr lang="ru-RU" b="1" dirty="0" smtClean="0"/>
              <a:t>Создаем игровую ситуацию</a:t>
            </a:r>
            <a:endParaRPr lang="ru-RU" b="1" dirty="0"/>
          </a:p>
        </p:txBody>
      </p:sp>
      <p:pic>
        <p:nvPicPr>
          <p:cNvPr id="1536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04090"/>
            <a:ext cx="8229600" cy="429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8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Поддерживаем интерес</a:t>
            </a:r>
            <a:br>
              <a:rPr lang="ru-RU" b="1" dirty="0" smtClean="0"/>
            </a:br>
            <a:r>
              <a:rPr lang="ru-RU" b="1" dirty="0" smtClean="0"/>
              <a:t>Создаем игровую ситуацию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8" y="3491880"/>
            <a:ext cx="85694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3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Подводим итоги</a:t>
            </a:r>
            <a:br>
              <a:rPr lang="ru-RU" b="1" dirty="0" smtClean="0"/>
            </a:br>
            <a:r>
              <a:rPr lang="ru-RU" b="1" dirty="0" smtClean="0"/>
              <a:t>Рефлексируем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12311"/>
            <a:ext cx="5436096" cy="30578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516939"/>
            <a:ext cx="5212071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</a:t>
            </a:r>
          </a:p>
          <a:p>
            <a:endParaRPr lang="ru-RU" dirty="0"/>
          </a:p>
        </p:txBody>
      </p:sp>
      <p:pic>
        <p:nvPicPr>
          <p:cNvPr id="4" name="Рисунок 3" descr="D:\Documents\Downloads\png-clipart-arcade-machine-ticket-paper-structure-area-pattern-yellow-banner-tag-border-textur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4431"/>
            <a:ext cx="6120680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1440662"/>
            <a:ext cx="3024336" cy="111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Мастерская учителя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«Школа как пространство для сотворчества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6" name="Овал 5"/>
          <p:cNvSpPr/>
          <p:nvPr/>
        </p:nvSpPr>
        <p:spPr>
          <a:xfrm>
            <a:off x="4860032" y="1532044"/>
            <a:ext cx="740410" cy="71628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8315" y="2862919"/>
            <a:ext cx="2591557" cy="72428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Малова О.Е.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Кабинет № 401 (4 этаж)</a:t>
            </a:r>
          </a:p>
        </p:txBody>
      </p:sp>
      <p:pic>
        <p:nvPicPr>
          <p:cNvPr id="8" name="Рисунок 7" descr="D:\Documents\Downloads\png-clipart-arcade-machine-ticket-paper-structure-area-pattern-yellow-banner-tag-border-textur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43607" y="4816290"/>
            <a:ext cx="6005725" cy="27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1437710" y="5150910"/>
            <a:ext cx="1190073" cy="78924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Билетик на выход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31640" y="6111266"/>
            <a:ext cx="1440159" cy="112502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Комментарии, эмоции, впечатления</a:t>
            </a:r>
            <a:endParaRPr lang="ru-RU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3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99592"/>
            <a:ext cx="8229600" cy="1524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Подводим итоги</a:t>
            </a:r>
            <a:br>
              <a:rPr lang="ru-RU" b="1" dirty="0" smtClean="0"/>
            </a:br>
            <a:r>
              <a:rPr lang="ru-RU" b="1" dirty="0" smtClean="0"/>
              <a:t>Рефлексируем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00" t="17805" r="-3055" b="41390"/>
          <a:stretch/>
        </p:blipFill>
        <p:spPr>
          <a:xfrm>
            <a:off x="2483768" y="2423592"/>
            <a:ext cx="4824536" cy="5688632"/>
          </a:xfrm>
        </p:spPr>
      </p:pic>
    </p:spTree>
    <p:extLst>
      <p:ext uri="{BB962C8B-B14F-4D97-AF65-F5344CB8AC3E}">
        <p14:creationId xmlns:p14="http://schemas.microsoft.com/office/powerpoint/2010/main" val="315279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475" y="609602"/>
            <a:ext cx="8229600" cy="1524000"/>
          </a:xfrm>
        </p:spPr>
        <p:txBody>
          <a:bodyPr/>
          <a:lstStyle/>
          <a:p>
            <a:r>
              <a:rPr lang="ru-RU" b="1" dirty="0" smtClean="0"/>
              <a:t>Особенности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Разнообразие</a:t>
            </a:r>
          </a:p>
          <a:p>
            <a:r>
              <a:rPr lang="ru-RU" sz="6600" dirty="0" smtClean="0"/>
              <a:t>Повторяемость</a:t>
            </a:r>
          </a:p>
          <a:p>
            <a:r>
              <a:rPr lang="ru-RU" sz="6600" dirty="0" smtClean="0"/>
              <a:t>Лаконичность</a:t>
            </a:r>
          </a:p>
          <a:p>
            <a:r>
              <a:rPr lang="ru-RU" sz="6600" dirty="0" smtClean="0"/>
              <a:t>Индивидуальность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75289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Нажмите дважды"/>
          <p:cNvSpPr txBox="1">
            <a:spLocks noGrp="1"/>
          </p:cNvSpPr>
          <p:nvPr>
            <p:ph type="ctrTitle"/>
          </p:nvPr>
        </p:nvSpPr>
        <p:spPr>
          <a:xfrm>
            <a:off x="685800" y="2843808"/>
            <a:ext cx="7772400" cy="196003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«Игры-минутки и вожатские приемы: как разнообразить обычный урок и добавить в него </a:t>
            </a:r>
            <a:r>
              <a:rPr lang="ru-RU" b="1" dirty="0" smtClean="0"/>
              <a:t>изюминку»</a:t>
            </a:r>
            <a:r>
              <a:rPr lang="ru-RU" b="1" dirty="0"/>
              <a:t/>
            </a:r>
            <a:br>
              <a:rPr lang="ru-RU" b="1" dirty="0"/>
            </a:br>
            <a:endParaRPr dirty="0"/>
          </a:p>
        </p:txBody>
      </p:sp>
      <p:sp>
        <p:nvSpPr>
          <p:cNvPr id="101" name="Нажмите дважды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Малова Олеся 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Евгеньевна,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учитель русского языка, литературы 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 МОУ «Лицей№5»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МОУ 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«СОШ №6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»)</a:t>
            </a:r>
          </a:p>
          <a:p>
            <a:pPr>
              <a:defRPr/>
            </a:pPr>
            <a:r>
              <a:rPr lang="ru-RU" altLang="ko-KR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Г.о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Подольск,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наставник проектного направления 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ЛО «Молодёжная лига»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497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7" y="1187624"/>
            <a:ext cx="9252520" cy="1596008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«Это вам не игрушки: игровые приемы и методы на уроках </a:t>
            </a:r>
            <a:r>
              <a:rPr lang="ru-RU" b="1" i="1" dirty="0" smtClean="0"/>
              <a:t>                                    и </a:t>
            </a:r>
            <a:r>
              <a:rPr lang="ru-RU" b="1" i="1" dirty="0"/>
              <a:t>во внеурочное время»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37375"/>
            <a:ext cx="9155221" cy="6106625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16.09.2025 17:00 </a:t>
            </a:r>
            <a:r>
              <a:rPr lang="ru-RU" b="1" dirty="0" smtClean="0"/>
              <a:t>Игры-минутки</a:t>
            </a:r>
            <a:r>
              <a:rPr lang="ru-RU" dirty="0" smtClean="0"/>
              <a:t> </a:t>
            </a:r>
            <a:r>
              <a:rPr lang="ru-RU" dirty="0"/>
              <a:t>и вожатские приемы: как разнообразить обычный урок и добавить в него изюминку </a:t>
            </a:r>
          </a:p>
          <a:p>
            <a:r>
              <a:rPr lang="ru-RU" b="1" u="sng" dirty="0" smtClean="0"/>
              <a:t>18.09.2025 </a:t>
            </a:r>
            <a:r>
              <a:rPr lang="ru-RU" b="1" u="sng" dirty="0"/>
              <a:t>17:00 </a:t>
            </a:r>
            <a:r>
              <a:rPr lang="ru-RU" dirty="0" smtClean="0"/>
              <a:t>Классные </a:t>
            </a:r>
            <a:r>
              <a:rPr lang="ru-RU" b="1" dirty="0" err="1"/>
              <a:t>настолки</a:t>
            </a:r>
            <a:r>
              <a:rPr lang="ru-RU" dirty="0"/>
              <a:t>: разработка и использование настольных игр на уроках и за их пределами </a:t>
            </a:r>
          </a:p>
          <a:p>
            <a:r>
              <a:rPr lang="ru-RU" b="1" u="sng" dirty="0" smtClean="0"/>
              <a:t>23.09.2025 </a:t>
            </a:r>
            <a:r>
              <a:rPr lang="ru-RU" b="1" u="sng" dirty="0"/>
              <a:t>17:00</a:t>
            </a:r>
            <a:r>
              <a:rPr lang="ru-RU" dirty="0"/>
              <a:t> </a:t>
            </a:r>
            <a:r>
              <a:rPr lang="ru-RU" dirty="0" smtClean="0"/>
              <a:t>Шоу </a:t>
            </a:r>
            <a:r>
              <a:rPr lang="ru-RU" dirty="0"/>
              <a:t>начинается: </a:t>
            </a:r>
            <a:r>
              <a:rPr lang="ru-RU" b="1" dirty="0"/>
              <a:t>школьные игры в стиле </a:t>
            </a:r>
            <a:r>
              <a:rPr lang="ru-RU" b="1" dirty="0" err="1"/>
              <a:t>тв</a:t>
            </a:r>
            <a:r>
              <a:rPr lang="ru-RU" dirty="0"/>
              <a:t> и других шоу-программ</a:t>
            </a:r>
          </a:p>
          <a:p>
            <a:r>
              <a:rPr lang="ru-RU" b="1" u="sng" dirty="0" smtClean="0"/>
              <a:t>30.09.2025 </a:t>
            </a:r>
            <a:r>
              <a:rPr lang="ru-RU" b="1" u="sng" dirty="0"/>
              <a:t>17:00 </a:t>
            </a:r>
            <a:r>
              <a:rPr lang="ru-RU" dirty="0" smtClean="0"/>
              <a:t>Модные </a:t>
            </a:r>
            <a:r>
              <a:rPr lang="ru-RU" dirty="0"/>
              <a:t>развлечения: </a:t>
            </a:r>
            <a:r>
              <a:rPr lang="ru-RU" b="1" dirty="0" err="1"/>
              <a:t>квизы</a:t>
            </a:r>
            <a:r>
              <a:rPr lang="ru-RU" b="1" dirty="0"/>
              <a:t> и </a:t>
            </a:r>
            <a:r>
              <a:rPr lang="ru-RU" b="1" dirty="0" err="1"/>
              <a:t>квесты</a:t>
            </a:r>
            <a:r>
              <a:rPr lang="ru-RU" dirty="0"/>
              <a:t> в школе </a:t>
            </a:r>
          </a:p>
        </p:txBody>
      </p:sp>
    </p:spTree>
    <p:extLst>
      <p:ext uri="{BB962C8B-B14F-4D97-AF65-F5344CB8AC3E}">
        <p14:creationId xmlns:p14="http://schemas.microsoft.com/office/powerpoint/2010/main" val="406841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31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Нажмите дважды"/>
          <p:cNvSpPr txBox="1">
            <a:spLocks noGrp="1"/>
          </p:cNvSpPr>
          <p:nvPr>
            <p:ph type="ctrTitle"/>
          </p:nvPr>
        </p:nvSpPr>
        <p:spPr>
          <a:xfrm>
            <a:off x="685800" y="2843808"/>
            <a:ext cx="7772400" cy="196003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«Игры-минутки и вожатские приемы: как разнообразить обычный урок и добавить в него </a:t>
            </a:r>
            <a:r>
              <a:rPr lang="ru-RU" b="1" dirty="0" smtClean="0"/>
              <a:t>изюминку»</a:t>
            </a:r>
            <a:r>
              <a:rPr lang="ru-RU" b="1" dirty="0"/>
              <a:t/>
            </a:r>
            <a:br>
              <a:rPr lang="ru-RU" b="1" dirty="0"/>
            </a:br>
            <a:endParaRPr dirty="0"/>
          </a:p>
        </p:txBody>
      </p:sp>
      <p:sp>
        <p:nvSpPr>
          <p:cNvPr id="101" name="Нажмите дважды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Малова Олеся 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Евгеньевна,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учитель русского языка, литературы 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   МОУ «Лицей№5»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МОУ 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«СОШ №6</a:t>
            </a:r>
            <a:r>
              <a:rPr lang="ru-RU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»)</a:t>
            </a:r>
          </a:p>
          <a:p>
            <a:pPr>
              <a:defRPr/>
            </a:pPr>
            <a:r>
              <a:rPr lang="ru-RU" altLang="ko-KR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Г.о</a:t>
            </a: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Подольск,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наставник проектного направления </a:t>
            </a:r>
          </a:p>
          <a:p>
            <a:pPr>
              <a:defRPr/>
            </a:pPr>
            <a:r>
              <a:rPr lang="ru-RU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ЛО «Молодёжная лига»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312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Сборная солянка\педагогический дебют\jyTeE3Zx9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8176"/>
            <a:ext cx="4680520" cy="320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D:\Сборная солянка\педагогический дебют\DSCN02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030" y="1199879"/>
            <a:ext cx="4241002" cy="317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D:\Сборная солянка\педагогический дебют\9jLjj3dSTD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716" y="4360553"/>
            <a:ext cx="5045316" cy="336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D:\Сборная солянка\педагогический дебют\8gtUIz6gVD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66" y="4414513"/>
            <a:ext cx="4418012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36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475" y="609602"/>
            <a:ext cx="8229600" cy="1524000"/>
          </a:xfrm>
        </p:spPr>
        <p:txBody>
          <a:bodyPr/>
          <a:lstStyle/>
          <a:p>
            <a:r>
              <a:rPr lang="ru-RU" b="1" dirty="0" smtClean="0"/>
              <a:t>Фокусируем внимание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Кто меня слышит?</a:t>
            </a:r>
          </a:p>
          <a:p>
            <a:r>
              <a:rPr lang="ru-RU" sz="6600" dirty="0" err="1" smtClean="0"/>
              <a:t>Клаааааас</a:t>
            </a:r>
            <a:endParaRPr lang="ru-RU" sz="6600" dirty="0" smtClean="0"/>
          </a:p>
          <a:p>
            <a:r>
              <a:rPr lang="ru-RU" sz="6600" dirty="0" smtClean="0"/>
              <a:t>Палочки на доске, цифры ( игровой урок)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00622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63688"/>
            <a:ext cx="822960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Актуализируем пройденное</a:t>
            </a:r>
            <a:br>
              <a:rPr lang="ru-RU" b="1" dirty="0" smtClean="0"/>
            </a:br>
            <a:r>
              <a:rPr lang="ru-RU" b="1" dirty="0" smtClean="0"/>
              <a:t>Подключаем ассоциативное мышление</a:t>
            </a:r>
            <a:br>
              <a:rPr lang="ru-RU" b="1" dirty="0" smtClean="0"/>
            </a:br>
            <a:r>
              <a:rPr lang="ru-RU" b="1" dirty="0" smtClean="0"/>
              <a:t>Формулируем тему урока</a:t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11960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4400" dirty="0" smtClean="0"/>
              <a:t>Где логика?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4400" dirty="0" smtClean="0"/>
              <a:t>Голос, дающий задания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4400" dirty="0" smtClean="0"/>
              <a:t>Внимание: вопрос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2715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6256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6256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928</Words>
  <Application>Microsoft Office PowerPoint</Application>
  <PresentationFormat>Произвольный</PresentationFormat>
  <Paragraphs>339</Paragraphs>
  <Slides>59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8" baseType="lpstr">
      <vt:lpstr>맑은 고딕</vt:lpstr>
      <vt:lpstr>Arial</vt:lpstr>
      <vt:lpstr>Arturo</vt:lpstr>
      <vt:lpstr>Calibri</vt:lpstr>
      <vt:lpstr>Cambria Math</vt:lpstr>
      <vt:lpstr>Constantia</vt:lpstr>
      <vt:lpstr>HelveticaMac</vt:lpstr>
      <vt:lpstr>Times New Roman</vt:lpstr>
      <vt:lpstr>Тема Office</vt:lpstr>
      <vt:lpstr> «Игры-минутки и вожатские приемы: как разнообразить обычный урок и добавить в него изюминку» </vt:lpstr>
      <vt:lpstr>Презентация PowerPoint</vt:lpstr>
      <vt:lpstr>Презентация PowerPoint</vt:lpstr>
      <vt:lpstr>Презентация PowerPoint</vt:lpstr>
      <vt:lpstr>«Это вам не игрушки: игровые приемы и методы на уроках                                     и во внеурочное время»</vt:lpstr>
      <vt:lpstr> «Игры-минутки и вожатские приемы: как разнообразить обычный урок и добавить в него изюминку» </vt:lpstr>
      <vt:lpstr>Презентация PowerPoint</vt:lpstr>
      <vt:lpstr>Фокусируем внимание</vt:lpstr>
      <vt:lpstr> Актуализируем пройденное Подключаем ассоциативное мышление Формулируем тему урока  </vt:lpstr>
      <vt:lpstr>Презентация PowerPoint</vt:lpstr>
      <vt:lpstr>Презентация PowerPoint</vt:lpstr>
      <vt:lpstr>Презентация PowerPoint</vt:lpstr>
      <vt:lpstr>Этот морозный мартовский день 1819 года оказался самым главным в жизни мичмана.  На пути из Петербурга в Москву он принял решение, которое перевернуло его жизнь. Застывшими пальцами исписал мичман в книжке первую страничку</vt:lpstr>
      <vt:lpstr>Презентация PowerPoint</vt:lpstr>
      <vt:lpstr>Проверяем знания Снимаем напряжение Узнаем настрой</vt:lpstr>
      <vt:lpstr>Проверяем знания Актуализируем пройденное Подводим итоги Строим связанный текст</vt:lpstr>
      <vt:lpstr>Презентация PowerPoint</vt:lpstr>
      <vt:lpstr>Презентация PowerPoint</vt:lpstr>
      <vt:lpstr>Супер-блиц Проверяем знания</vt:lpstr>
      <vt:lpstr>Презентация PowerPoint</vt:lpstr>
      <vt:lpstr>Проверяем знания Развиваем внимательность</vt:lpstr>
      <vt:lpstr>Проверяем знания Расширяем словарный запас Устраиваем физкультминутку Выявляем ведущих и ведомых</vt:lpstr>
      <vt:lpstr>Презентация PowerPoint</vt:lpstr>
      <vt:lpstr>Презентация PowerPoint</vt:lpstr>
      <vt:lpstr>Презентация PowerPoint</vt:lpstr>
      <vt:lpstr>I тур</vt:lpstr>
      <vt:lpstr>Утверждение № 1</vt:lpstr>
      <vt:lpstr>Проверяем знания</vt:lpstr>
      <vt:lpstr>Презентация PowerPoint</vt:lpstr>
      <vt:lpstr>Проверяем знания Создаем метапредметность Погружаем в игровую ситуацию</vt:lpstr>
      <vt:lpstr>Презентация PowerPoint</vt:lpstr>
      <vt:lpstr>Презентация PowerPoint</vt:lpstr>
      <vt:lpstr>Расширяем словарный запас Изучаем историю языка</vt:lpstr>
      <vt:lpstr>Проверяем знания Развиваем речь</vt:lpstr>
      <vt:lpstr>водопровод</vt:lpstr>
      <vt:lpstr>водопровод</vt:lpstr>
      <vt:lpstr>Помогает каждый год лучший друг - водопровод</vt:lpstr>
      <vt:lpstr>Презентация PowerPoint</vt:lpstr>
      <vt:lpstr>дефис</vt:lpstr>
      <vt:lpstr>дефис</vt:lpstr>
      <vt:lpstr>В оттенках цвета не скупись, Смело ставь скорей дефис!</vt:lpstr>
      <vt:lpstr>окружит</vt:lpstr>
      <vt:lpstr>окружит</vt:lpstr>
      <vt:lpstr>Он её развеселит и вниманием окружит  </vt:lpstr>
      <vt:lpstr>Проверяем знания Улучшаем память Создаем систему</vt:lpstr>
      <vt:lpstr>Презентация PowerPoint</vt:lpstr>
      <vt:lpstr>«Карточки»</vt:lpstr>
      <vt:lpstr>Развиваем творческое мышление</vt:lpstr>
      <vt:lpstr>Проверяем знания Развиваем грамотность Активизируем мышление</vt:lpstr>
      <vt:lpstr>Развиваем речь Обобщаем пройденное</vt:lpstr>
      <vt:lpstr>Поддерживаем интерес Создаем игровую ситуацию</vt:lpstr>
      <vt:lpstr>Поддерживаем интерес Создаем игровую ситуацию</vt:lpstr>
      <vt:lpstr>Подводим итоги Рефлексируем</vt:lpstr>
      <vt:lpstr>Презентация PowerPoint</vt:lpstr>
      <vt:lpstr>Подводим итоги Рефлексируем</vt:lpstr>
      <vt:lpstr>Особенности</vt:lpstr>
      <vt:lpstr> «Игры-минутки и вожатские приемы: как разнообразить обычный урок и добавить в него изюминку» </vt:lpstr>
      <vt:lpstr>«Это вам не игрушки: игровые приемы и методы на уроках                                     и во внеурочное время»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Дмитрос Чернаков</dc:creator>
  <cp:lastModifiedBy>Пользователь</cp:lastModifiedBy>
  <cp:revision>26</cp:revision>
  <dcterms:modified xsi:type="dcterms:W3CDTF">2025-09-15T11:33:44Z</dcterms:modified>
</cp:coreProperties>
</file>