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2"/>
  </p:notesMasterIdLst>
  <p:sldIdLst>
    <p:sldId id="262" r:id="rId2"/>
    <p:sldId id="263" r:id="rId3"/>
    <p:sldId id="264" r:id="rId4"/>
    <p:sldId id="267" r:id="rId5"/>
    <p:sldId id="292" r:id="rId6"/>
    <p:sldId id="272" r:id="rId7"/>
    <p:sldId id="293" r:id="rId8"/>
    <p:sldId id="278" r:id="rId9"/>
    <p:sldId id="294" r:id="rId10"/>
    <p:sldId id="282" r:id="rId11"/>
    <p:sldId id="296" r:id="rId12"/>
    <p:sldId id="301" r:id="rId13"/>
    <p:sldId id="302" r:id="rId14"/>
    <p:sldId id="303" r:id="rId15"/>
    <p:sldId id="304" r:id="rId16"/>
    <p:sldId id="297" r:id="rId17"/>
    <p:sldId id="298" r:id="rId18"/>
    <p:sldId id="299" r:id="rId19"/>
    <p:sldId id="270" r:id="rId20"/>
    <p:sldId id="268" r:id="rId2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2"/>
            <p14:sldId id="263"/>
            <p14:sldId id="264"/>
            <p14:sldId id="267"/>
            <p14:sldId id="292"/>
            <p14:sldId id="272"/>
            <p14:sldId id="293"/>
            <p14:sldId id="278"/>
            <p14:sldId id="294"/>
            <p14:sldId id="282"/>
            <p14:sldId id="296"/>
            <p14:sldId id="301"/>
            <p14:sldId id="302"/>
            <p14:sldId id="303"/>
            <p14:sldId id="304"/>
            <p14:sldId id="297"/>
            <p14:sldId id="298"/>
            <p14:sldId id="299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  <a:srgbClr val="FFD85B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 varScale="1">
        <p:scale>
          <a:sx n="116" d="100"/>
          <a:sy n="116" d="100"/>
        </p:scale>
        <p:origin x="3084" y="12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4:58:15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1 212 0 0,'0'0'4844'0'0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5:07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0 212 0 0,'0'0'1417'0'0,"0"54"-972"0"0,0 160-35 0 0,0-160 3413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5:43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1 412 0 0,'0'0'7947'0'0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8:49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0 204 0 0,'0'0'4472'0'0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8:50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8 0 0,'0'0'5362'0'0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8:51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1 244 0 0,'0'0'5695'0'0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8:54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1 404 0 0,'0'0'4620'0'0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28:54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1 236 0 0,'0'0'5594'0'0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5T15:48:38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0 204 0 0,'0'0'7991'0'0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8350" y="1052513"/>
            <a:ext cx="2843213" cy="2843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302C655-53C9-3146-BCC8-607E1C990E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7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42D4EB5C-9ADB-C8D3-78D9-F6D8761F69F4}"/>
              </a:ext>
            </a:extLst>
          </p:cNvPr>
          <p:cNvSpPr/>
          <p:nvPr/>
        </p:nvSpPr>
        <p:spPr>
          <a:xfrm>
            <a:off x="971600" y="2231740"/>
            <a:ext cx="7632848" cy="37804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Математика без границ:</a:t>
            </a:r>
          </a:p>
          <a:p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помочь каждому ученику 5-9 классов освоить предмет.</a:t>
            </a:r>
          </a:p>
          <a:p>
            <a:pPr algn="ctr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AA613CC-64CA-F9EB-3C99-1A63B27D3B30}"/>
              </a:ext>
            </a:extLst>
          </p:cNvPr>
          <p:cNvSpPr txBox="1">
            <a:spLocks/>
          </p:cNvSpPr>
          <p:nvPr/>
        </p:nvSpPr>
        <p:spPr>
          <a:xfrm>
            <a:off x="595244" y="1475656"/>
            <a:ext cx="8153219" cy="6789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6008BC-B351-D966-E5B9-A3225DA4D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6" y="1341575"/>
            <a:ext cx="4636963" cy="411883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8EDBE69-D95E-2428-75ED-4DA4E2F5164D}"/>
              </a:ext>
            </a:extLst>
          </p:cNvPr>
          <p:cNvSpPr txBox="1"/>
          <p:nvPr/>
        </p:nvSpPr>
        <p:spPr>
          <a:xfrm>
            <a:off x="5332963" y="1464557"/>
            <a:ext cx="3512310" cy="1569660"/>
          </a:xfrm>
          <a:prstGeom prst="rect">
            <a:avLst/>
          </a:prstGeom>
          <a:solidFill>
            <a:srgbClr val="C5EDC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все слагаемые подобные;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все коэффициенты положительные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212E3C0-3D33-C25B-E8C1-42E0EABD577F}"/>
              </a:ext>
            </a:extLst>
          </p:cNvPr>
          <p:cNvSpPr txBox="1"/>
          <p:nvPr/>
        </p:nvSpPr>
        <p:spPr>
          <a:xfrm>
            <a:off x="5332963" y="3150119"/>
            <a:ext cx="3512310" cy="1846659"/>
          </a:xfrm>
          <a:prstGeom prst="rect">
            <a:avLst/>
          </a:prstGeom>
          <a:solidFill>
            <a:srgbClr val="C5EDC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есть слагаемые с разной буквенной частью;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коэффициенты преимущественно положительные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4926BE0-10D0-987D-1199-46912B93E661}"/>
              </a:ext>
            </a:extLst>
          </p:cNvPr>
          <p:cNvSpPr txBox="1"/>
          <p:nvPr/>
        </p:nvSpPr>
        <p:spPr>
          <a:xfrm>
            <a:off x="5366986" y="5131054"/>
            <a:ext cx="3512310" cy="1569660"/>
          </a:xfrm>
          <a:prstGeom prst="rect">
            <a:avLst/>
          </a:prstGeom>
          <a:solidFill>
            <a:srgbClr val="AFEA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две (три) группы подобных слагаемых</a:t>
            </a:r>
          </a:p>
          <a:p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коэффициенты и положительные, и отрицательные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ACC34-316C-2D18-8AC3-5310B01C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3" y="6208078"/>
            <a:ext cx="4622266" cy="1117974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D8001614-D499-EFB0-F772-B2CA24544077}"/>
              </a:ext>
            </a:extLst>
          </p:cNvPr>
          <p:cNvSpPr txBox="1"/>
          <p:nvPr/>
        </p:nvSpPr>
        <p:spPr>
          <a:xfrm>
            <a:off x="5363107" y="6926879"/>
            <a:ext cx="3468201" cy="738664"/>
          </a:xfrm>
          <a:prstGeom prst="rect">
            <a:avLst/>
          </a:prstGeom>
          <a:solidFill>
            <a:srgbClr val="AFEA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повышенной сложности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8A7D6BB-5DF5-6E77-7465-35426A82B395}"/>
              </a:ext>
            </a:extLst>
          </p:cNvPr>
          <p:cNvCxnSpPr>
            <a:cxnSpLocks/>
          </p:cNvCxnSpPr>
          <p:nvPr/>
        </p:nvCxnSpPr>
        <p:spPr>
          <a:xfrm flipH="1">
            <a:off x="1331640" y="1847789"/>
            <a:ext cx="4105504" cy="6156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4E18635-A259-3C4A-0110-0C80DFEC492C}"/>
              </a:ext>
            </a:extLst>
          </p:cNvPr>
          <p:cNvCxnSpPr>
            <a:cxnSpLocks/>
          </p:cNvCxnSpPr>
          <p:nvPr/>
        </p:nvCxnSpPr>
        <p:spPr>
          <a:xfrm flipH="1" flipV="1">
            <a:off x="2611116" y="2536955"/>
            <a:ext cx="2733894" cy="797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A793B2-D6B0-F445-FF0F-E6C79777E2E6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2627118"/>
            <a:ext cx="1337283" cy="281961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4FAD48B-6B87-C0D3-7708-58B46E67CC0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571684" y="6650715"/>
            <a:ext cx="3791423" cy="6454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8">
            <a:extLst>
              <a:ext uri="{FF2B5EF4-FFF2-40B4-BE49-F238E27FC236}">
                <a16:creationId xmlns:a16="http://schemas.microsoft.com/office/drawing/2014/main" id="{00F23B98-4701-E240-8A8D-5CE795C5F044}"/>
              </a:ext>
            </a:extLst>
          </p:cNvPr>
          <p:cNvSpPr txBox="1">
            <a:spLocks/>
          </p:cNvSpPr>
          <p:nvPr/>
        </p:nvSpPr>
        <p:spPr>
          <a:xfrm>
            <a:off x="6732239" y="838828"/>
            <a:ext cx="2113033" cy="52702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</a:p>
        </p:txBody>
      </p:sp>
    </p:spTree>
    <p:extLst>
      <p:ext uri="{BB962C8B-B14F-4D97-AF65-F5344CB8AC3E}">
        <p14:creationId xmlns:p14="http://schemas.microsoft.com/office/powerpoint/2010/main" val="418180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18E7E-8CB2-CA73-AB5F-1DD83670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EB9EED-B5E2-4894-65FB-9A88DEF5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8EEA07-A907-AC02-4B35-ACFDCF0E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04" y="1434248"/>
            <a:ext cx="7172592" cy="31377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892338-BD7C-4C7D-FD7D-9B030FD6D9FE}"/>
              </a:ext>
            </a:extLst>
          </p:cNvPr>
          <p:cNvSpPr/>
          <p:nvPr/>
        </p:nvSpPr>
        <p:spPr>
          <a:xfrm>
            <a:off x="985703" y="1434248"/>
            <a:ext cx="7172592" cy="313775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E261B-7434-16CC-8E7B-53E59C61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5" y="4818625"/>
            <a:ext cx="7172591" cy="230824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FDB039-BC9D-E5F7-8B65-3A4E3C6A219D}"/>
              </a:ext>
            </a:extLst>
          </p:cNvPr>
          <p:cNvSpPr/>
          <p:nvPr/>
        </p:nvSpPr>
        <p:spPr>
          <a:xfrm>
            <a:off x="985704" y="4818624"/>
            <a:ext cx="7172591" cy="2344303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0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DD6D-7E99-3386-DE34-012E0373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61A02E-F111-58BD-0E1B-82DAB80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A615E2-1486-2CB0-29AE-43A627EF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6" y="1232621"/>
            <a:ext cx="5485196" cy="19115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1FDA3-1B8A-82B8-43D4-878E1B4F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12" y="3939417"/>
            <a:ext cx="5501759" cy="28966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C5EF31-DC53-6DB8-3182-B7B7739503E4}"/>
              </a:ext>
            </a:extLst>
          </p:cNvPr>
          <p:cNvSpPr/>
          <p:nvPr/>
        </p:nvSpPr>
        <p:spPr>
          <a:xfrm>
            <a:off x="296176" y="1232621"/>
            <a:ext cx="5485196" cy="191157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F1132-93B5-02C1-7B56-A59AD95E8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83" y="2495680"/>
            <a:ext cx="5599898" cy="12288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4BBFCB-0B67-3DE3-7DBC-EB7FAA97D8BB}"/>
              </a:ext>
            </a:extLst>
          </p:cNvPr>
          <p:cNvSpPr/>
          <p:nvPr/>
        </p:nvSpPr>
        <p:spPr>
          <a:xfrm>
            <a:off x="3290295" y="2409965"/>
            <a:ext cx="5599898" cy="1304784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2F02E-D7CC-AF08-C87F-ADBE64D8DE15}"/>
              </a:ext>
            </a:extLst>
          </p:cNvPr>
          <p:cNvSpPr/>
          <p:nvPr/>
        </p:nvSpPr>
        <p:spPr>
          <a:xfrm>
            <a:off x="296674" y="3810288"/>
            <a:ext cx="5501759" cy="302578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9C673-8E94-FF2A-13C5-468787094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400" y="5940152"/>
            <a:ext cx="5662794" cy="25807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4B0FF5-1756-4A23-547C-141FE68582A4}"/>
              </a:ext>
            </a:extLst>
          </p:cNvPr>
          <p:cNvSpPr/>
          <p:nvPr/>
        </p:nvSpPr>
        <p:spPr>
          <a:xfrm>
            <a:off x="3227399" y="5940152"/>
            <a:ext cx="5662794" cy="2635323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5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12A07-594F-D780-DCCF-91400C06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091F43-C24E-4163-0126-88EAA697D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9562E-449E-FED4-8C7E-AAA74FA7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80031"/>
            <a:ext cx="4663986" cy="36767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473EF3-3240-CF51-7E54-7693D5959758}"/>
              </a:ext>
            </a:extLst>
          </p:cNvPr>
          <p:cNvSpPr/>
          <p:nvPr/>
        </p:nvSpPr>
        <p:spPr>
          <a:xfrm>
            <a:off x="395536" y="1280031"/>
            <a:ext cx="4692979" cy="367675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58F3BC-A49B-7836-8964-52AA6957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431828"/>
            <a:ext cx="4759284" cy="36099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12BB2C-451B-AB98-6EDF-32BA6BB87BA2}"/>
              </a:ext>
            </a:extLst>
          </p:cNvPr>
          <p:cNvSpPr/>
          <p:nvPr/>
        </p:nvSpPr>
        <p:spPr>
          <a:xfrm>
            <a:off x="3897255" y="4387245"/>
            <a:ext cx="4785958" cy="3676751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FDB9-248A-7E21-0E50-411412628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594D90-964E-ADD7-3A8F-4E1B9D3AB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FF85A1-606A-7CE0-0FCE-B79B38BE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7" y="1227642"/>
            <a:ext cx="6576425" cy="33793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C9B192-59E4-B24D-071C-CB2F8AA45E34}"/>
              </a:ext>
            </a:extLst>
          </p:cNvPr>
          <p:cNvSpPr/>
          <p:nvPr/>
        </p:nvSpPr>
        <p:spPr>
          <a:xfrm>
            <a:off x="179513" y="1227643"/>
            <a:ext cx="6576426" cy="3416366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963C8-32D2-9B73-B19B-29DACBB6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941009"/>
            <a:ext cx="5812659" cy="44171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E1BEC8-AF17-6942-0E4E-D2DB8C78529D}"/>
              </a:ext>
            </a:extLst>
          </p:cNvPr>
          <p:cNvSpPr/>
          <p:nvPr/>
        </p:nvSpPr>
        <p:spPr>
          <a:xfrm>
            <a:off x="2987824" y="3948576"/>
            <a:ext cx="5812659" cy="4417137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8790-1E47-C40A-F441-E39F7BDC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232AB7-1D17-DE45-C228-5A18FD37E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B6F25-2610-0B86-ED62-DA4E4010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1" y="1367731"/>
            <a:ext cx="5897076" cy="354333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8EE71B-2C45-7034-C2DF-742EDF602D38}"/>
              </a:ext>
            </a:extLst>
          </p:cNvPr>
          <p:cNvSpPr/>
          <p:nvPr/>
        </p:nvSpPr>
        <p:spPr>
          <a:xfrm>
            <a:off x="297851" y="1331640"/>
            <a:ext cx="5897076" cy="354333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0158B-3275-BD59-69F0-B28DB967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14" y="3949728"/>
            <a:ext cx="6088087" cy="398601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22C89F-D3CE-291B-055E-B519BDF2DD62}"/>
              </a:ext>
            </a:extLst>
          </p:cNvPr>
          <p:cNvSpPr/>
          <p:nvPr/>
        </p:nvSpPr>
        <p:spPr>
          <a:xfrm>
            <a:off x="2756514" y="3923928"/>
            <a:ext cx="6088087" cy="4043344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89C83A-E85E-7903-2C4C-A0575D664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5060898"/>
            <a:ext cx="1296145" cy="8845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DB62E-A719-E2D3-B2D9-D6B94947F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23" y="6108935"/>
            <a:ext cx="2386726" cy="97158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B1EC67-2378-6754-BE06-4C45D6871C6C}"/>
              </a:ext>
            </a:extLst>
          </p:cNvPr>
          <p:cNvSpPr/>
          <p:nvPr/>
        </p:nvSpPr>
        <p:spPr>
          <a:xfrm>
            <a:off x="539553" y="5060898"/>
            <a:ext cx="1368152" cy="66323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BFA21D6-D5B9-BD56-5C53-BC3B5D0B4D66}"/>
              </a:ext>
            </a:extLst>
          </p:cNvPr>
          <p:cNvSpPr/>
          <p:nvPr/>
        </p:nvSpPr>
        <p:spPr>
          <a:xfrm>
            <a:off x="241058" y="6042568"/>
            <a:ext cx="2386726" cy="971588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2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61042-FE5C-78EA-295D-819310F2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CE10E-E2C3-D824-F424-4D394B35E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0020B4-ABE7-12D8-A242-8F218AD3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16065"/>
            <a:ext cx="6831375" cy="22138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23D50E-9B6B-D91F-EFD8-ACA89760A7B1}"/>
              </a:ext>
            </a:extLst>
          </p:cNvPr>
          <p:cNvSpPr/>
          <p:nvPr/>
        </p:nvSpPr>
        <p:spPr>
          <a:xfrm>
            <a:off x="467544" y="1316065"/>
            <a:ext cx="6831375" cy="221380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57B25-089B-9251-B527-299CCB56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57" y="3374360"/>
            <a:ext cx="6711285" cy="296257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D25A36-5E78-5B32-9B8A-BD8E679CF306}"/>
              </a:ext>
            </a:extLst>
          </p:cNvPr>
          <p:cNvSpPr/>
          <p:nvPr/>
        </p:nvSpPr>
        <p:spPr>
          <a:xfrm>
            <a:off x="1216357" y="3374360"/>
            <a:ext cx="6711285" cy="296257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55741E-D3A5-864F-3A22-B49F6D2F7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6084168"/>
            <a:ext cx="6711285" cy="241664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F4DF39-CD98-A1DF-AA32-649B5D36D4F8}"/>
              </a:ext>
            </a:extLst>
          </p:cNvPr>
          <p:cNvSpPr/>
          <p:nvPr/>
        </p:nvSpPr>
        <p:spPr>
          <a:xfrm>
            <a:off x="2123728" y="6084168"/>
            <a:ext cx="6711285" cy="2416645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47F99424-273C-54A2-92AC-CBC2BB04899C}"/>
              </a:ext>
            </a:extLst>
          </p:cNvPr>
          <p:cNvSpPr txBox="1">
            <a:spLocks/>
          </p:cNvSpPr>
          <p:nvPr/>
        </p:nvSpPr>
        <p:spPr>
          <a:xfrm>
            <a:off x="3563888" y="820061"/>
            <a:ext cx="8229600" cy="50620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11915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963B2-193F-53DF-EE02-940A14724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0BC64B-6D08-77AC-7EE2-76CFF7D7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AD06B8-B9A8-727C-410F-EEDCC20A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30" y="2215403"/>
            <a:ext cx="2786846" cy="2010763"/>
          </a:xfrm>
          <a:prstGeom prst="rect">
            <a:avLst/>
          </a:prstGeom>
        </p:spPr>
      </p:pic>
      <p:sp>
        <p:nvSpPr>
          <p:cNvPr id="3" name="Объект 24">
            <a:extLst>
              <a:ext uri="{FF2B5EF4-FFF2-40B4-BE49-F238E27FC236}">
                <a16:creationId xmlns:a16="http://schemas.microsoft.com/office/drawing/2014/main" id="{91D5E39F-B899-360F-291A-900F8B9D42E1}"/>
              </a:ext>
            </a:extLst>
          </p:cNvPr>
          <p:cNvSpPr txBox="1">
            <a:spLocks/>
          </p:cNvSpPr>
          <p:nvPr/>
        </p:nvSpPr>
        <p:spPr>
          <a:xfrm>
            <a:off x="2891227" y="5078208"/>
            <a:ext cx="1790438" cy="60102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6D7A0-9C18-7BB6-8E58-592F2D77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9" y="1624500"/>
            <a:ext cx="4731828" cy="3897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47D308-8FE3-76BB-7880-0C19BC0604FA}"/>
              </a:ext>
            </a:extLst>
          </p:cNvPr>
          <p:cNvSpPr/>
          <p:nvPr/>
        </p:nvSpPr>
        <p:spPr>
          <a:xfrm>
            <a:off x="400730" y="1606151"/>
            <a:ext cx="4794386" cy="510187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0CA024-DE81-725E-6E1A-0A92DC2E4BCD}"/>
              </a:ext>
            </a:extLst>
          </p:cNvPr>
          <p:cNvSpPr/>
          <p:nvPr/>
        </p:nvSpPr>
        <p:spPr>
          <a:xfrm>
            <a:off x="400730" y="2215403"/>
            <a:ext cx="2786846" cy="2055852"/>
          </a:xfrm>
          <a:prstGeom prst="rect">
            <a:avLst/>
          </a:prstGeom>
          <a:noFill/>
          <a:ln w="635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9601A-E16B-7A7C-AB2A-9FA98340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67" y="5030006"/>
            <a:ext cx="2438611" cy="20270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182202-01BB-9725-51B0-5DAF23310559}"/>
              </a:ext>
            </a:extLst>
          </p:cNvPr>
          <p:cNvSpPr/>
          <p:nvPr/>
        </p:nvSpPr>
        <p:spPr>
          <a:xfrm>
            <a:off x="301663" y="5010336"/>
            <a:ext cx="2438611" cy="206275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7B1D6F-5244-3EA8-2CBF-D54F3E4BE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73" y="5850158"/>
            <a:ext cx="3543607" cy="264436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6E48FD-F9F8-5A84-4568-6192584091C1}"/>
              </a:ext>
            </a:extLst>
          </p:cNvPr>
          <p:cNvSpPr/>
          <p:nvPr/>
        </p:nvSpPr>
        <p:spPr>
          <a:xfrm>
            <a:off x="2158174" y="5836959"/>
            <a:ext cx="3543607" cy="265518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Объект 25">
            <a:extLst>
              <a:ext uri="{FF2B5EF4-FFF2-40B4-BE49-F238E27FC236}">
                <a16:creationId xmlns:a16="http://schemas.microsoft.com/office/drawing/2014/main" id="{E0120C07-1826-BD11-1518-0B174FB4CE78}"/>
              </a:ext>
            </a:extLst>
          </p:cNvPr>
          <p:cNvSpPr txBox="1">
            <a:spLocks/>
          </p:cNvSpPr>
          <p:nvPr/>
        </p:nvSpPr>
        <p:spPr>
          <a:xfrm>
            <a:off x="6403727" y="1582521"/>
            <a:ext cx="2103073" cy="468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C6EF66-6C80-ADBC-489F-AFA45B6BD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2640429"/>
            <a:ext cx="2385267" cy="202709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0BCBDC-3945-82BC-495D-65BC3C5DF310}"/>
              </a:ext>
            </a:extLst>
          </p:cNvPr>
          <p:cNvSpPr/>
          <p:nvPr/>
        </p:nvSpPr>
        <p:spPr>
          <a:xfrm>
            <a:off x="4211960" y="2626016"/>
            <a:ext cx="2385267" cy="2041509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6AF653-27BB-77D3-DB03-86EFB2820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215" y="2134543"/>
            <a:ext cx="2385267" cy="342929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4AF37C-546D-C17F-6E3E-2C6A91BD40D3}"/>
              </a:ext>
            </a:extLst>
          </p:cNvPr>
          <p:cNvSpPr/>
          <p:nvPr/>
        </p:nvSpPr>
        <p:spPr>
          <a:xfrm>
            <a:off x="6521697" y="2134543"/>
            <a:ext cx="2385267" cy="34292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7A28A0-1116-6D5B-071E-B6B02F6A0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727" y="4082769"/>
            <a:ext cx="2339543" cy="25681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5405AB4-837D-6EF9-51E6-1A6227994B93}"/>
              </a:ext>
            </a:extLst>
          </p:cNvPr>
          <p:cNvSpPr/>
          <p:nvPr/>
        </p:nvSpPr>
        <p:spPr>
          <a:xfrm>
            <a:off x="6403727" y="4082769"/>
            <a:ext cx="2339543" cy="256816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598BF1-AA81-05D8-757F-60424323D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178" y="5444212"/>
            <a:ext cx="2324301" cy="255292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442130-52C0-0236-43DB-28E9C393B32C}"/>
              </a:ext>
            </a:extLst>
          </p:cNvPr>
          <p:cNvSpPr/>
          <p:nvPr/>
        </p:nvSpPr>
        <p:spPr>
          <a:xfrm>
            <a:off x="6234340" y="5444212"/>
            <a:ext cx="2339543" cy="255292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Объект 25">
            <a:extLst>
              <a:ext uri="{FF2B5EF4-FFF2-40B4-BE49-F238E27FC236}">
                <a16:creationId xmlns:a16="http://schemas.microsoft.com/office/drawing/2014/main" id="{65D02F18-3BEA-6AEE-BCF1-4DAFF9A99654}"/>
              </a:ext>
            </a:extLst>
          </p:cNvPr>
          <p:cNvSpPr txBox="1">
            <a:spLocks/>
          </p:cNvSpPr>
          <p:nvPr/>
        </p:nvSpPr>
        <p:spPr>
          <a:xfrm>
            <a:off x="1611119" y="1203149"/>
            <a:ext cx="2103073" cy="468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236664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A8A9-3796-5AAF-EF07-9AC959CE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D18C2F-8A4C-12D8-9DC7-A69E06F99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18E1B4-D783-4714-33B6-0D9A5406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7624"/>
            <a:ext cx="5215516" cy="45334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CADF09-529C-D325-327E-090D99299867}"/>
              </a:ext>
            </a:extLst>
          </p:cNvPr>
          <p:cNvSpPr/>
          <p:nvPr/>
        </p:nvSpPr>
        <p:spPr>
          <a:xfrm>
            <a:off x="269869" y="1160556"/>
            <a:ext cx="5264842" cy="460699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52E6F-A83D-D479-8C74-C2388532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54" y="5095860"/>
            <a:ext cx="5767640" cy="33982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5611A-ED3A-524C-4C0E-7F04A62E7961}"/>
              </a:ext>
            </a:extLst>
          </p:cNvPr>
          <p:cNvSpPr/>
          <p:nvPr/>
        </p:nvSpPr>
        <p:spPr>
          <a:xfrm>
            <a:off x="2617053" y="5095861"/>
            <a:ext cx="5767641" cy="350858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8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98F0FC-D593-FE4A-A89F-5D14C7E7A9BC}"/>
              </a:ext>
            </a:extLst>
          </p:cNvPr>
          <p:cNvSpPr/>
          <p:nvPr/>
        </p:nvSpPr>
        <p:spPr>
          <a:xfrm>
            <a:off x="4806564" y="776643"/>
            <a:ext cx="3778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D8383-1769-4C1B-A7A1-8395B1CC59C2}"/>
              </a:ext>
            </a:extLst>
          </p:cNvPr>
          <p:cNvSpPr txBox="1"/>
          <p:nvPr/>
        </p:nvSpPr>
        <p:spPr>
          <a:xfrm>
            <a:off x="1847443" y="1104545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Тетрадь-тренажёр поможет: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6118D-CCB4-A468-95C2-D21529EBB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5" y="2246677"/>
            <a:ext cx="3153954" cy="2136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30269-D69E-B80B-9391-1BAF4007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91" y="2246677"/>
            <a:ext cx="2942710" cy="2211013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5C8307C-4019-3010-85DA-F84F5E9CDDD0}"/>
              </a:ext>
            </a:extLst>
          </p:cNvPr>
          <p:cNvSpPr txBox="1"/>
          <p:nvPr/>
        </p:nvSpPr>
        <p:spPr>
          <a:xfrm>
            <a:off x="568252" y="4675155"/>
            <a:ext cx="360090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чителю </a:t>
            </a:r>
            <a:br>
              <a:rPr lang="ru-RU" sz="24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 и дополнительных занятиях </a:t>
            </a:r>
            <a: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степень усвоения материала, выявить пробелы в знаниях и организовать </a:t>
            </a:r>
            <a:b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</a:t>
            </a:r>
            <a:b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учащимися.     </a:t>
            </a:r>
            <a:r>
              <a:rPr lang="ru-RU" sz="2000" dirty="0">
                <a:solidFill>
                  <a:srgbClr val="07187F"/>
                </a:solidFill>
                <a:latin typeface="SchoolBookC"/>
              </a:rPr>
              <a:t> </a:t>
            </a:r>
            <a:endParaRPr lang="ru-RU" sz="2400" dirty="0">
              <a:solidFill>
                <a:srgbClr val="07187F"/>
              </a:solidFill>
              <a:latin typeface="SchoolBookC"/>
            </a:endParaRPr>
          </a:p>
          <a:p>
            <a:pPr algn="ctr"/>
            <a:r>
              <a:rPr lang="ru-RU" sz="18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281C51E-2F23-8037-E0A3-7878E38C09B4}"/>
              </a:ext>
            </a:extLst>
          </p:cNvPr>
          <p:cNvSpPr txBox="1"/>
          <p:nvPr/>
        </p:nvSpPr>
        <p:spPr>
          <a:xfrm>
            <a:off x="5017595" y="4678125"/>
            <a:ext cx="394350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епетитору </a:t>
            </a:r>
            <a:br>
              <a:rPr lang="ru-RU" sz="2400" b="1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718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индивидуальных занятиях сформ</a:t>
            </a:r>
            <a: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ировать у школьников прочные навыки в выполнении различных видов заданий, основательно отработать с ними сложные моменты в отдельных темах, а также устранить </a:t>
            </a:r>
            <a:b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знаниях с максимальной эффективностью.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9B5E0B-5524-10BE-A04B-9DD864082A77}"/>
              </a:ext>
            </a:extLst>
          </p:cNvPr>
          <p:cNvSpPr/>
          <p:nvPr/>
        </p:nvSpPr>
        <p:spPr>
          <a:xfrm>
            <a:off x="454432" y="2090404"/>
            <a:ext cx="3531501" cy="627695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A798B1-FFEF-D7CF-DFDB-9777995FB8B9}"/>
              </a:ext>
            </a:extLst>
          </p:cNvPr>
          <p:cNvSpPr/>
          <p:nvPr/>
        </p:nvSpPr>
        <p:spPr>
          <a:xfrm>
            <a:off x="4907783" y="2078777"/>
            <a:ext cx="3909727" cy="62885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9143999" cy="9143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D26B0-840F-C6A7-917E-970699F3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515907"/>
            <a:ext cx="7549592" cy="1731264"/>
          </a:xfrm>
        </p:spPr>
        <p:txBody>
          <a:bodyPr anchor="b">
            <a:normAutofit/>
          </a:bodyPr>
          <a:lstStyle/>
          <a:p>
            <a:r>
              <a:rPr lang="ru-RU" sz="4800" dirty="0"/>
              <a:t>Спикер вебинара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2665129"/>
            <a:ext cx="8590946" cy="10422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37441"/>
            <a:ext cx="8537522" cy="569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B2D2D-65DC-CEF3-7A61-0A561C13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3466014"/>
            <a:ext cx="3120544" cy="4798652"/>
          </a:xfrm>
        </p:spPr>
        <p:txBody>
          <a:bodyPr anchor="t">
            <a:normAutofit/>
          </a:bodyPr>
          <a:lstStyle/>
          <a:p>
            <a:r>
              <a:rPr lang="ru-RU" sz="2000" dirty="0"/>
              <a:t>Сиротина Татьяна Владимировна,</a:t>
            </a:r>
          </a:p>
          <a:p>
            <a:pPr marL="0" indent="0">
              <a:buNone/>
            </a:pPr>
            <a:r>
              <a:rPr lang="ru-RU" sz="2000" dirty="0"/>
              <a:t>      репетитор, </a:t>
            </a:r>
            <a:br>
              <a:rPr lang="ru-RU" sz="2000" dirty="0"/>
            </a:br>
            <a:r>
              <a:rPr lang="ru-RU" sz="2000" dirty="0"/>
              <a:t>      автор издательства</a:t>
            </a:r>
            <a:br>
              <a:rPr lang="ru-RU" sz="2000" dirty="0"/>
            </a:br>
            <a:r>
              <a:rPr lang="ru-RU" sz="2000" dirty="0"/>
              <a:t>     «Интеллект-Центр»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93035" y="3128482"/>
            <a:ext cx="1042267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19018E-6E4E-D657-3357-B6658ED4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42" y="3626400"/>
            <a:ext cx="3366118" cy="46981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BE9EFC-AE53-EAB6-6C64-57378B86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66" l="0" r="100000">
                        <a14:foregroundMark x1="80885" y1="67431" x2="80885" y2="67431"/>
                        <a14:foregroundMark x1="77409" y1="69725" x2="77409" y2="69725"/>
                        <a14:foregroundMark x1="74250" y1="71101" x2="74250" y2="71101"/>
                        <a14:foregroundMark x1="78357" y1="68807" x2="61295" y2="81651"/>
                        <a14:foregroundMark x1="65561" y1="80046" x2="65561" y2="80046"/>
                        <a14:foregroundMark x1="70142" y1="77752" x2="70142" y2="77752"/>
                        <a14:foregroundMark x1="75355" y1="74083" x2="75355" y2="74083"/>
                        <a14:foregroundMark x1="75355" y1="74083" x2="75355" y2="74083"/>
                        <a14:foregroundMark x1="73144" y1="72706" x2="73144" y2="72706"/>
                        <a14:foregroundMark x1="66509" y1="77064" x2="66509" y2="77064"/>
                        <a14:foregroundMark x1="63981" y1="78670" x2="63981" y2="78670"/>
                        <a14:foregroundMark x1="62875" y1="80734" x2="62875" y2="80734"/>
                        <a14:foregroundMark x1="61927" y1="77752" x2="61927" y2="77752"/>
                        <a14:foregroundMark x1="61927" y1="77752" x2="15956" y2="71789"/>
                        <a14:foregroundMark x1="14376" y1="77064" x2="58294" y2="86927"/>
                        <a14:foregroundMark x1="17062" y1="77064" x2="47393" y2="94266"/>
                        <a14:foregroundMark x1="10900" y1="77752" x2="32543" y2="93578"/>
                        <a14:foregroundMark x1="10269" y1="79358" x2="15482" y2="71789"/>
                        <a14:foregroundMark x1="65561" y1="86927" x2="86572" y2="62156"/>
                        <a14:foregroundMark x1="66983" y1="77064" x2="70142" y2="77752"/>
                        <a14:foregroundMark x1="81517" y1="68119" x2="81517" y2="68119"/>
                        <a14:foregroundMark x1="85150" y1="59174" x2="85150" y2="59174"/>
                        <a14:foregroundMark x1="79937" y1="63532" x2="79937" y2="63532"/>
                        <a14:foregroundMark x1="84044" y1="64450" x2="84044" y2="64450"/>
                        <a14:foregroundMark x1="85624" y1="69725" x2="85624" y2="69725"/>
                        <a14:foregroundMark x1="85150" y1="66514" x2="85150" y2="66514"/>
                        <a14:foregroundMark x1="91785" y1="41284" x2="89258" y2="63532"/>
                        <a14:foregroundMark x1="89731" y1="29128" x2="92259" y2="47248"/>
                        <a14:foregroundMark x1="87204" y1="20183" x2="91311" y2="36009"/>
                        <a14:foregroundMark x1="77409" y1="4587" x2="88152" y2="24771"/>
                        <a14:foregroundMark x1="77883" y1="6651" x2="89731" y2="24771"/>
                        <a14:foregroundMark x1="88626" y1="18807" x2="88626" y2="18807"/>
                        <a14:foregroundMark x1="84044" y1="12615" x2="84044" y2="12615"/>
                        <a14:foregroundMark x1="81991" y1="8257" x2="81991" y2="8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82" y="5793271"/>
            <a:ext cx="2578680" cy="17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5B6B07A-BEC6-DA60-CA5C-A496D01A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43595"/>
            <a:ext cx="8568952" cy="105249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Запланирован выпуск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октябрь-декабрь</a:t>
            </a:r>
          </a:p>
        </p:txBody>
      </p:sp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0B2EC71B-6154-0962-702D-5037AB49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125" l="10000" r="90000">
                        <a14:foregroundMark x1="30556" y1="89750" x2="24222" y2="95500"/>
                        <a14:foregroundMark x1="34111" y1="90750" x2="29333" y2="94625"/>
                        <a14:foregroundMark x1="44667" y1="88250" x2="44667" y2="88250"/>
                        <a14:foregroundMark x1="53000" y1="92625" x2="53000" y2="92625"/>
                        <a14:foregroundMark x1="32111" y1="26750" x2="32111" y2="26750"/>
                        <a14:foregroundMark x1="32667" y1="28875" x2="32667" y2="28875"/>
                        <a14:foregroundMark x1="30222" y1="29125" x2="30222" y2="29125"/>
                        <a14:foregroundMark x1="30222" y1="27875" x2="30222" y2="27875"/>
                        <a14:foregroundMark x1="42111" y1="28250" x2="42111" y2="28250"/>
                        <a14:foregroundMark x1="42556" y1="27375" x2="42556" y2="27375"/>
                        <a14:foregroundMark x1="41778" y1="25375" x2="41778" y2="25375"/>
                        <a14:foregroundMark x1="34111" y1="36500" x2="34111" y2="36500"/>
                        <a14:foregroundMark x1="26556" y1="91125" x2="26556" y2="91125"/>
                        <a14:foregroundMark x1="28000" y1="90500" x2="28000" y2="90500"/>
                        <a14:foregroundMark x1="37556" y1="36250" x2="37556" y2="36250"/>
                        <a14:backgroundMark x1="6444" y1="78500" x2="6444" y2="78500"/>
                        <a14:backgroundMark x1="6556" y1="85125" x2="6556" y2="85125"/>
                        <a14:backgroundMark x1="6556" y1="34250" x2="6556" y2="34250"/>
                        <a14:backgroundMark x1="15778" y1="11375" x2="15778" y2="11375"/>
                        <a14:backgroundMark x1="46889" y1="7875" x2="46889" y2="7875"/>
                        <a14:backgroundMark x1="69111" y1="10500" x2="69111" y2="10500"/>
                        <a14:backgroundMark x1="76556" y1="50875" x2="76556" y2="50875"/>
                        <a14:backgroundMark x1="78111" y1="75875" x2="78111" y2="75875"/>
                        <a14:backgroundMark x1="53111" y1="80250" x2="53111" y2="80250"/>
                        <a14:backgroundMark x1="50778" y1="64375" x2="50778" y2="64375"/>
                        <a14:backgroundMark x1="48889" y1="42625" x2="48889" y2="42625"/>
                        <a14:backgroundMark x1="24000" y1="45125" x2="24000" y2="45125"/>
                        <a14:backgroundMark x1="21222" y1="83125" x2="21222" y2="83125"/>
                        <a14:backgroundMark x1="24000" y1="66000" x2="24000" y2="66000"/>
                        <a14:backgroundMark x1="38667" y1="93250" x2="38667" y2="93250"/>
                        <a14:backgroundMark x1="38667" y1="87250" x2="38667" y2="87250"/>
                        <a14:backgroundMark x1="38889" y1="80000" x2="38889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1" y="3420225"/>
            <a:ext cx="6362213" cy="5279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812FCD35-9291-FC55-6695-502FF1724392}"/>
              </a:ext>
            </a:extLst>
          </p:cNvPr>
          <p:cNvSpPr txBox="1"/>
          <p:nvPr/>
        </p:nvSpPr>
        <p:spPr>
          <a:xfrm>
            <a:off x="4684301" y="2339751"/>
            <a:ext cx="4136171" cy="1381971"/>
          </a:xfrm>
          <a:prstGeom prst="rect">
            <a:avLst/>
          </a:prstGeom>
          <a:solidFill>
            <a:srgbClr val="92D050"/>
          </a:solidFill>
        </p:spPr>
        <p:txBody>
          <a:bodyPr wrap="square" numCol="1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10-11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4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6D55FF5C-FAFF-2370-4385-968E5D0F7E97}"/>
              </a:ext>
            </a:extLst>
          </p:cNvPr>
          <p:cNvSpPr txBox="1"/>
          <p:nvPr/>
        </p:nvSpPr>
        <p:spPr>
          <a:xfrm>
            <a:off x="4657973" y="3720467"/>
            <a:ext cx="4162499" cy="46543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n>
                  <a:solidFill>
                    <a:srgbClr val="07187F"/>
                  </a:solidFill>
                </a:ln>
                <a:solidFill>
                  <a:srgbClr val="005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</a:p>
          <a:p>
            <a:endParaRPr lang="ru-RU" sz="3600" b="1" dirty="0">
              <a:solidFill>
                <a:srgbClr val="0718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и начала математического анализа</a:t>
            </a:r>
          </a:p>
          <a:p>
            <a:endParaRPr lang="ru-RU" sz="3600" b="1" dirty="0">
              <a:solidFill>
                <a:srgbClr val="0718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  <a:p>
            <a:endParaRPr lang="ru-RU" sz="3600" b="1" dirty="0">
              <a:solidFill>
                <a:srgbClr val="0718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5DEDBD-52DC-E093-DAF1-9052F3AB1E32}"/>
              </a:ext>
            </a:extLst>
          </p:cNvPr>
          <p:cNvSpPr/>
          <p:nvPr/>
        </p:nvSpPr>
        <p:spPr>
          <a:xfrm>
            <a:off x="302596" y="2339752"/>
            <a:ext cx="2110507" cy="1224136"/>
          </a:xfrm>
          <a:prstGeom prst="rect">
            <a:avLst/>
          </a:prstGeom>
          <a:noFill/>
          <a:ln w="63500">
            <a:solidFill>
              <a:srgbClr val="AF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F6A2B9-E9B8-7919-15F9-40169ED49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" b="96359" l="5731" r="94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588224"/>
            <a:ext cx="1055084" cy="11272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E9EFC-AE53-EAB6-6C64-57378B86B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66" l="0" r="100000">
                        <a14:foregroundMark x1="80885" y1="67431" x2="80885" y2="67431"/>
                        <a14:foregroundMark x1="77409" y1="69725" x2="77409" y2="69725"/>
                        <a14:foregroundMark x1="74250" y1="71101" x2="74250" y2="71101"/>
                        <a14:foregroundMark x1="78357" y1="68807" x2="61295" y2="81651"/>
                        <a14:foregroundMark x1="65561" y1="80046" x2="65561" y2="80046"/>
                        <a14:foregroundMark x1="70142" y1="77752" x2="70142" y2="77752"/>
                        <a14:foregroundMark x1="75355" y1="74083" x2="75355" y2="74083"/>
                        <a14:foregroundMark x1="75355" y1="74083" x2="75355" y2="74083"/>
                        <a14:foregroundMark x1="73144" y1="72706" x2="73144" y2="72706"/>
                        <a14:foregroundMark x1="66509" y1="77064" x2="66509" y2="77064"/>
                        <a14:foregroundMark x1="63981" y1="78670" x2="63981" y2="78670"/>
                        <a14:foregroundMark x1="62875" y1="80734" x2="62875" y2="80734"/>
                        <a14:foregroundMark x1="61927" y1="77752" x2="61927" y2="77752"/>
                        <a14:foregroundMark x1="61927" y1="77752" x2="15956" y2="71789"/>
                        <a14:foregroundMark x1="14376" y1="77064" x2="58294" y2="86927"/>
                        <a14:foregroundMark x1="17062" y1="77064" x2="47393" y2="94266"/>
                        <a14:foregroundMark x1="10900" y1="77752" x2="32543" y2="93578"/>
                        <a14:foregroundMark x1="10269" y1="79358" x2="15482" y2="71789"/>
                        <a14:foregroundMark x1="65561" y1="86927" x2="86572" y2="62156"/>
                        <a14:foregroundMark x1="66983" y1="77064" x2="70142" y2="77752"/>
                        <a14:foregroundMark x1="81517" y1="68119" x2="81517" y2="68119"/>
                        <a14:foregroundMark x1="85150" y1="59174" x2="85150" y2="59174"/>
                        <a14:foregroundMark x1="79937" y1="63532" x2="79937" y2="63532"/>
                        <a14:foregroundMark x1="84044" y1="64450" x2="84044" y2="64450"/>
                        <a14:foregroundMark x1="85624" y1="69725" x2="85624" y2="69725"/>
                        <a14:foregroundMark x1="85150" y1="66514" x2="85150" y2="66514"/>
                        <a14:foregroundMark x1="91785" y1="41284" x2="89258" y2="63532"/>
                        <a14:foregroundMark x1="89731" y1="29128" x2="92259" y2="47248"/>
                        <a14:foregroundMark x1="87204" y1="20183" x2="91311" y2="36009"/>
                        <a14:foregroundMark x1="77409" y1="4587" x2="88152" y2="24771"/>
                        <a14:foregroundMark x1="77883" y1="6651" x2="89731" y2="24771"/>
                        <a14:foregroundMark x1="88626" y1="18807" x2="88626" y2="18807"/>
                        <a14:foregroundMark x1="84044" y1="12615" x2="84044" y2="12615"/>
                        <a14:foregroundMark x1="81991" y1="8257" x2="81991" y2="8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122" y="2570760"/>
            <a:ext cx="1344941" cy="9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25453" cy="9144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74A3F-7021-9AC6-B0E2-D61F29D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8" y="1140178"/>
            <a:ext cx="3125453" cy="63461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Что мешает 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школьникам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учиться?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3" y="3273974"/>
            <a:ext cx="3062575" cy="5444577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E060A-9745-F786-839F-7246E934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3" y="788460"/>
            <a:ext cx="6336704" cy="77439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мотивации к учёбе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A63D1-D7E9-60F2-13E8-634D809DC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65" y="834843"/>
            <a:ext cx="1687855" cy="1795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A1E24E-E6F7-D3D4-3E22-48917809ED0C}"/>
              </a:ext>
            </a:extLst>
          </p:cNvPr>
          <p:cNvSpPr txBox="1"/>
          <p:nvPr/>
        </p:nvSpPr>
        <p:spPr>
          <a:xfrm>
            <a:off x="4707837" y="2718629"/>
            <a:ext cx="4077847" cy="104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 базовых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бытовых знаний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6BA06-16DB-E584-3734-D81A1D48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95" y="1991390"/>
            <a:ext cx="1567042" cy="2032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53CA0-84F4-65E4-81FE-22977446B553}"/>
              </a:ext>
            </a:extLst>
          </p:cNvPr>
          <p:cNvSpPr txBox="1"/>
          <p:nvPr/>
        </p:nvSpPr>
        <p:spPr>
          <a:xfrm>
            <a:off x="3251261" y="4161376"/>
            <a:ext cx="4633107" cy="197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понимание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математических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правил и определений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EE7A20-0590-5E92-2ACF-DCC7826CE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251" y="3835669"/>
            <a:ext cx="2131490" cy="1762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29085E-4974-617D-3502-E4EF59B8384E}"/>
              </a:ext>
            </a:extLst>
          </p:cNvPr>
          <p:cNvSpPr txBox="1"/>
          <p:nvPr/>
        </p:nvSpPr>
        <p:spPr>
          <a:xfrm>
            <a:off x="3211920" y="7864737"/>
            <a:ext cx="380835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Списывание/ГДЗ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E49AC0-1ABE-07CE-B141-889ACC714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38" y="6553904"/>
            <a:ext cx="2373049" cy="12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8752D-F379-C92E-8873-BFB5F5A5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55" y="3257152"/>
            <a:ext cx="3760997" cy="4852121"/>
          </a:xfrm>
        </p:spPr>
        <p:txBody>
          <a:bodyPr/>
          <a:lstStyle/>
          <a:p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Обыкновенные </a:t>
            </a:r>
            <a:b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десятичные дроби</a:t>
            </a:r>
          </a:p>
          <a:p>
            <a:pPr marL="0" indent="0">
              <a:buNone/>
            </a:pPr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</a:t>
            </a:r>
            <a:b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отрицательные              числа</a:t>
            </a:r>
          </a:p>
          <a:p>
            <a:pPr marL="0" indent="0">
              <a:buNone/>
            </a:pPr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Буквенные выражения, действия с ними,</a:t>
            </a:r>
            <a:b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уравнения</a:t>
            </a:r>
          </a:p>
          <a:p>
            <a:pPr marL="0" indent="0">
              <a:buNone/>
            </a:pPr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Формулы,</a:t>
            </a:r>
            <a:b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5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координатная плоскость</a:t>
            </a:r>
          </a:p>
          <a:p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BD46A0D-FD78-24FE-7041-C2539B9E8B51}"/>
              </a:ext>
            </a:extLst>
          </p:cNvPr>
          <p:cNvSpPr/>
          <p:nvPr/>
        </p:nvSpPr>
        <p:spPr>
          <a:xfrm flipV="1">
            <a:off x="457200" y="1331640"/>
            <a:ext cx="3530142" cy="153234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4AA3013-C3BC-C1D9-7BB3-64DBF3073860}"/>
              </a:ext>
            </a:extLst>
          </p:cNvPr>
          <p:cNvSpPr/>
          <p:nvPr/>
        </p:nvSpPr>
        <p:spPr>
          <a:xfrm flipV="1">
            <a:off x="5035019" y="1316214"/>
            <a:ext cx="3217852" cy="152707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0" name="Объект 3">
            <a:extLst>
              <a:ext uri="{FF2B5EF4-FFF2-40B4-BE49-F238E27FC236}">
                <a16:creationId xmlns:a16="http://schemas.microsoft.com/office/drawing/2014/main" id="{3A727390-F47E-FC30-A23A-F795D0E05BE8}"/>
              </a:ext>
            </a:extLst>
          </p:cNvPr>
          <p:cNvSpPr txBox="1">
            <a:spLocks/>
          </p:cNvSpPr>
          <p:nvPr/>
        </p:nvSpPr>
        <p:spPr>
          <a:xfrm>
            <a:off x="5015155" y="3274341"/>
            <a:ext cx="3760997" cy="533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Алгебраические дроби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7187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Действительные числа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rgbClr val="07187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400" b="1" dirty="0">
              <a:solidFill>
                <a:srgbClr val="07187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Многочлены;</a:t>
            </a:r>
            <a:b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уравнения, неравенства </a:t>
            </a:r>
            <a:b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их системы  </a:t>
            </a:r>
          </a:p>
          <a:p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718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</a:t>
            </a:r>
          </a:p>
          <a:p>
            <a:endParaRPr lang="ru-RU" sz="2000" b="1" dirty="0">
              <a:solidFill>
                <a:srgbClr val="005E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1" name="Объект 3">
            <a:extLst>
              <a:ext uri="{FF2B5EF4-FFF2-40B4-BE49-F238E27FC236}">
                <a16:creationId xmlns:a16="http://schemas.microsoft.com/office/drawing/2014/main" id="{76227B1B-3933-1AE6-B299-F56834F744EE}"/>
              </a:ext>
            </a:extLst>
          </p:cNvPr>
          <p:cNvSpPr txBox="1">
            <a:spLocks/>
          </p:cNvSpPr>
          <p:nvPr/>
        </p:nvSpPr>
        <p:spPr>
          <a:xfrm>
            <a:off x="426167" y="1465591"/>
            <a:ext cx="3561175" cy="1050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темы 5-6 классов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3018505B-4DE9-F184-3F1B-8B082203B5C2}"/>
              </a:ext>
            </a:extLst>
          </p:cNvPr>
          <p:cNvSpPr txBox="1">
            <a:spLocks/>
          </p:cNvSpPr>
          <p:nvPr/>
        </p:nvSpPr>
        <p:spPr>
          <a:xfrm>
            <a:off x="5183848" y="1505870"/>
            <a:ext cx="3561175" cy="1050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br>
              <a:rPr lang="ru-RU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7-9 классов</a:t>
            </a:r>
            <a:endParaRPr lang="ru-RU" dirty="0"/>
          </a:p>
        </p:txBody>
      </p: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8FE6FD0E-0D16-C31F-4164-AF0457DBC188}"/>
              </a:ext>
            </a:extLst>
          </p:cNvPr>
          <p:cNvSpPr/>
          <p:nvPr/>
        </p:nvSpPr>
        <p:spPr>
          <a:xfrm>
            <a:off x="4154249" y="1865853"/>
            <a:ext cx="777236" cy="330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135D-F034-7DDE-7200-84315B87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D9C94E6-93BA-3737-D06D-79E77880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8781"/>
            <a:ext cx="8229600" cy="7254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Тетради-тренажёры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0B76A-DC38-F386-C998-C6464C52FFBC}"/>
              </a:ext>
            </a:extLst>
          </p:cNvPr>
          <p:cNvSpPr>
            <a:spLocks noGrp="1"/>
          </p:cNvSpPr>
          <p:nvPr/>
        </p:nvSpPr>
        <p:spPr>
          <a:xfrm>
            <a:off x="483495" y="5364088"/>
            <a:ext cx="3744416" cy="2304256"/>
          </a:xfrm>
          <a:prstGeom prst="rect">
            <a:avLst/>
          </a:prstGeom>
          <a:noFill/>
          <a:effectLst/>
        </p:spPr>
        <p:txBody>
          <a:bodyPr vert="horz" lIns="91440" tIns="45720" rIns="91440" bIns="45720" numCol="1" rtlCol="0" anchor="t">
            <a:prstTxWarp prst="textInflateTop">
              <a:avLst/>
            </a:prstTxWarp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53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2+6</a:t>
            </a:r>
            <a:r>
              <a:rPr lang="ru-RU" sz="96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96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тренажёров</a:t>
            </a:r>
            <a:endParaRPr lang="ru-RU" sz="5400" dirty="0">
              <a:ln w="19050" cmpd="sng">
                <a:noFill/>
              </a:ln>
              <a:solidFill>
                <a:srgbClr val="07187F"/>
              </a:solidFill>
              <a:effectLst/>
            </a:endParaRPr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108AF5E2-0C97-EE19-0102-C45E3A5D9F66}"/>
              </a:ext>
            </a:extLst>
          </p:cNvPr>
          <p:cNvSpPr>
            <a:spLocks noGrp="1"/>
          </p:cNvSpPr>
          <p:nvPr/>
        </p:nvSpPr>
        <p:spPr>
          <a:xfrm>
            <a:off x="5508104" y="2390888"/>
            <a:ext cx="2501735" cy="1503297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DeflateInflateDeflate">
              <a:avLst/>
            </a:prstTxWarp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b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серии </a:t>
            </a:r>
            <a:b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7-9 классов</a:t>
            </a:r>
            <a:endParaRPr lang="ru-RU" sz="5400" dirty="0">
              <a:solidFill>
                <a:srgbClr val="07187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234DE2-8A32-CAE0-B913-09995786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29" y="4188643"/>
            <a:ext cx="4311421" cy="2024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351863-6D6D-801D-1A42-874337A0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28" y="6507187"/>
            <a:ext cx="4328971" cy="2024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D2EC0A-DD37-15D6-797F-CE950A87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50" y="3005619"/>
            <a:ext cx="1714011" cy="24949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3A7284-B21A-3B4C-A85D-54875DA08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216" y="3025497"/>
            <a:ext cx="1721839" cy="2475098"/>
          </a:xfrm>
          <a:prstGeom prst="rect">
            <a:avLst/>
          </a:prstGeom>
        </p:spPr>
      </p:pic>
      <p:sp>
        <p:nvSpPr>
          <p:cNvPr id="26" name="Текст 6">
            <a:extLst>
              <a:ext uri="{FF2B5EF4-FFF2-40B4-BE49-F238E27FC236}">
                <a16:creationId xmlns:a16="http://schemas.microsoft.com/office/drawing/2014/main" id="{2677A751-82F5-3F96-B02F-734391789CFB}"/>
              </a:ext>
            </a:extLst>
          </p:cNvPr>
          <p:cNvSpPr>
            <a:spLocks noGrp="1"/>
          </p:cNvSpPr>
          <p:nvPr/>
        </p:nvSpPr>
        <p:spPr>
          <a:xfrm>
            <a:off x="563211" y="2068010"/>
            <a:ext cx="3168352" cy="110878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DeflateInflateDeflate">
              <a:avLst/>
            </a:prstTxWarp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71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5 и 6 классов</a:t>
            </a:r>
            <a:endParaRPr lang="ru-RU" sz="5400" dirty="0">
              <a:solidFill>
                <a:srgbClr val="071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0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F12CD-9D0E-37EF-5E21-6AFE5F04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736976"/>
            <a:ext cx="6674243" cy="2279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55F3FF-19C7-1149-4E2B-72552BF9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770" y="3189754"/>
            <a:ext cx="6674244" cy="1778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298AF2B1-E2A6-7D36-1158-BF2BF35ADF35}"/>
                  </a:ext>
                </a:extLst>
              </p14:cNvPr>
              <p14:cNvContentPartPr/>
              <p14:nvPr/>
            </p14:nvContentPartPr>
            <p14:xfrm>
              <a:off x="4717359" y="5076649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298AF2B1-E2A6-7D36-1158-BF2BF35AD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1239" y="507052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34AAD-FFB8-D4FB-55D6-17D8E06AEB51}"/>
              </a:ext>
            </a:extLst>
          </p:cNvPr>
          <p:cNvSpPr/>
          <p:nvPr/>
        </p:nvSpPr>
        <p:spPr>
          <a:xfrm>
            <a:off x="2276491" y="3136090"/>
            <a:ext cx="6673523" cy="1798413"/>
          </a:xfrm>
          <a:prstGeom prst="rect">
            <a:avLst/>
          </a:prstGeom>
          <a:noFill/>
          <a:ln w="76200">
            <a:solidFill>
              <a:srgbClr val="93FF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C41F8B7E-37A7-9347-49D3-48C49C6BDB4C}"/>
                  </a:ext>
                </a:extLst>
              </p14:cNvPr>
              <p14:cNvContentPartPr/>
              <p14:nvPr/>
            </p14:nvContentPartPr>
            <p14:xfrm>
              <a:off x="2648079" y="4554235"/>
              <a:ext cx="360" cy="11592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C41F8B7E-37A7-9347-49D3-48C49C6BDB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1959" y="4548134"/>
                <a:ext cx="12600" cy="128122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C6D1B60-599C-96D4-8958-04758DD4D284}"/>
              </a:ext>
            </a:extLst>
          </p:cNvPr>
          <p:cNvSpPr/>
          <p:nvPr/>
        </p:nvSpPr>
        <p:spPr>
          <a:xfrm>
            <a:off x="1296481" y="5010779"/>
            <a:ext cx="6618556" cy="1605094"/>
          </a:xfrm>
          <a:prstGeom prst="rect">
            <a:avLst/>
          </a:prstGeom>
          <a:noFill/>
          <a:ln w="76200">
            <a:solidFill>
              <a:srgbClr val="AF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3805804E-0433-ED6C-780E-375C52C009E4}"/>
                  </a:ext>
                </a:extLst>
              </p14:cNvPr>
              <p14:cNvContentPartPr/>
              <p14:nvPr/>
            </p14:nvContentPartPr>
            <p14:xfrm>
              <a:off x="9796599" y="4337929"/>
              <a:ext cx="360" cy="3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3805804E-0433-ED6C-780E-375C52C009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0479" y="433180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2844D72-1ACB-E5EB-84DA-32D1ECBBD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240" y="5030334"/>
            <a:ext cx="6551038" cy="15659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4CC4DF-CF3B-99A8-FEF7-E420C219C4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966" y="6452756"/>
            <a:ext cx="6643856" cy="215560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8426F55-D94A-3DC9-62FA-506F15E5CA0F}"/>
              </a:ext>
            </a:extLst>
          </p:cNvPr>
          <p:cNvSpPr/>
          <p:nvPr/>
        </p:nvSpPr>
        <p:spPr>
          <a:xfrm>
            <a:off x="657578" y="6435841"/>
            <a:ext cx="6674244" cy="2189430"/>
          </a:xfrm>
          <a:prstGeom prst="rect">
            <a:avLst/>
          </a:prstGeom>
          <a:noFill/>
          <a:ln w="76200">
            <a:solidFill>
              <a:srgbClr val="E757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D2F3638-0461-8B88-BD11-C1721BE55339}"/>
                  </a:ext>
                </a:extLst>
              </p14:cNvPr>
              <p14:cNvContentPartPr/>
              <p14:nvPr/>
            </p14:nvContentPartPr>
            <p14:xfrm>
              <a:off x="2742399" y="3540889"/>
              <a:ext cx="360" cy="36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D2F3638-0461-8B88-BD11-C1721BE553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6279" y="3534769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03F8A99-C924-F872-2912-C4CB5BE996C8}"/>
              </a:ext>
            </a:extLst>
          </p:cNvPr>
          <p:cNvGrpSpPr/>
          <p:nvPr/>
        </p:nvGrpSpPr>
        <p:grpSpPr>
          <a:xfrm>
            <a:off x="2697399" y="3446569"/>
            <a:ext cx="29520" cy="24480"/>
            <a:chOff x="2436935" y="2179833"/>
            <a:chExt cx="2952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4C1AB13B-7EFA-6A44-ADE2-80E317BBB4EC}"/>
                    </a:ext>
                  </a:extLst>
                </p14:cNvPr>
                <p14:cNvContentPartPr/>
                <p14:nvPr/>
              </p14:nvContentPartPr>
              <p14:xfrm>
                <a:off x="2436935" y="2179833"/>
                <a:ext cx="360" cy="360"/>
              </p14:xfrm>
            </p:contentPart>
          </mc:Choice>
          <mc:Fallback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4C1AB13B-7EFA-6A44-ADE2-80E317BBB4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0815" y="217371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09DEE2AF-8B6B-4E55-C7F3-CA98A3832C57}"/>
                    </a:ext>
                  </a:extLst>
                </p14:cNvPr>
                <p14:cNvContentPartPr/>
                <p14:nvPr/>
              </p14:nvContentPartPr>
              <p14:xfrm>
                <a:off x="2466095" y="2203953"/>
                <a:ext cx="360" cy="360"/>
              </p14:xfrm>
            </p:contentPart>
          </mc:Choice>
          <mc:Fallback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09DEE2AF-8B6B-4E55-C7F3-CA98A3832C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59975" y="219783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6FA7D928-CC46-C4FE-4C3E-73DB9BD75D24}"/>
                  </a:ext>
                </a:extLst>
              </p14:cNvPr>
              <p14:cNvContentPartPr/>
              <p14:nvPr/>
            </p14:nvContentPartPr>
            <p14:xfrm>
              <a:off x="6629679" y="3469969"/>
              <a:ext cx="360" cy="36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6FA7D928-CC46-C4FE-4C3E-73DB9BD75D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3559" y="34638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FF16EF68-5588-4FC9-8432-AD154B0D5253}"/>
                  </a:ext>
                </a:extLst>
              </p14:cNvPr>
              <p14:cNvContentPartPr/>
              <p14:nvPr/>
            </p14:nvContentPartPr>
            <p14:xfrm>
              <a:off x="6682239" y="3414889"/>
              <a:ext cx="360" cy="36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FF16EF68-5588-4FC9-8432-AD154B0D52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6119" y="340876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5DD641D1-D39E-DCE3-8288-F0FB2E595482}"/>
                  </a:ext>
                </a:extLst>
              </p14:cNvPr>
              <p14:cNvContentPartPr/>
              <p14:nvPr/>
            </p14:nvContentPartPr>
            <p14:xfrm>
              <a:off x="1807479" y="4528369"/>
              <a:ext cx="360" cy="360"/>
            </p14:xfrm>
          </p:contentPart>
        </mc:Choice>
        <mc:Fallback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5DD641D1-D39E-DCE3-8288-F0FB2E5954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1359" y="452224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7682786-9A65-DB55-FEB4-18E4769D69B6}"/>
              </a:ext>
            </a:extLst>
          </p:cNvPr>
          <p:cNvSpPr/>
          <p:nvPr/>
        </p:nvSpPr>
        <p:spPr>
          <a:xfrm>
            <a:off x="2123727" y="749255"/>
            <a:ext cx="6707652" cy="234394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27F57B9-604D-395E-6A4E-6F007B98CE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162" y="1712908"/>
            <a:ext cx="1938156" cy="62007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D4C417F7-A901-8BBE-5A46-1518DDFB7C81}"/>
              </a:ext>
            </a:extLst>
          </p:cNvPr>
          <p:cNvSpPr/>
          <p:nvPr/>
        </p:nvSpPr>
        <p:spPr>
          <a:xfrm>
            <a:off x="107504" y="1630749"/>
            <a:ext cx="2346187" cy="702237"/>
          </a:xfrm>
          <a:prstGeom prst="homePlat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04796C3F-95B1-BB40-FD31-8A07F52CD0F8}"/>
              </a:ext>
            </a:extLst>
          </p:cNvPr>
          <p:cNvSpPr txBox="1"/>
          <p:nvPr/>
        </p:nvSpPr>
        <p:spPr>
          <a:xfrm>
            <a:off x="49685" y="4297536"/>
            <a:ext cx="2647714" cy="523220"/>
          </a:xfrm>
          <a:prstGeom prst="rect">
            <a:avLst/>
          </a:prstGeom>
          <a:solidFill>
            <a:srgbClr val="93FF8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простого…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2FDC0C72-2198-649A-4573-F87DEA15551B}"/>
              </a:ext>
            </a:extLst>
          </p:cNvPr>
          <p:cNvSpPr txBox="1"/>
          <p:nvPr/>
        </p:nvSpPr>
        <p:spPr>
          <a:xfrm>
            <a:off x="5612892" y="7408545"/>
            <a:ext cx="2987887" cy="523220"/>
          </a:xfrm>
          <a:prstGeom prst="rect">
            <a:avLst/>
          </a:prstGeom>
          <a:solidFill>
            <a:srgbClr val="E7579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71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к сложному!</a:t>
            </a:r>
          </a:p>
        </p:txBody>
      </p:sp>
    </p:spTree>
    <p:extLst>
      <p:ext uri="{BB962C8B-B14F-4D97-AF65-F5344CB8AC3E}">
        <p14:creationId xmlns:p14="http://schemas.microsoft.com/office/powerpoint/2010/main" val="403729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C423-1597-1DA8-C2A1-9A8D3855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300E2-A705-31D3-56B7-F0B23218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8" y="1286756"/>
            <a:ext cx="7056732" cy="30982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68780-D8C7-8045-F877-CCBD1C998B64}"/>
              </a:ext>
            </a:extLst>
          </p:cNvPr>
          <p:cNvSpPr/>
          <p:nvPr/>
        </p:nvSpPr>
        <p:spPr>
          <a:xfrm>
            <a:off x="457100" y="1162622"/>
            <a:ext cx="7056732" cy="3203366"/>
          </a:xfrm>
          <a:prstGeom prst="rect">
            <a:avLst/>
          </a:prstGeom>
          <a:noFill/>
          <a:ln w="76200">
            <a:solidFill>
              <a:srgbClr val="CD8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7E3F24-F7CC-4EE3-3EA5-17A03AE8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9" y="4264458"/>
            <a:ext cx="7049111" cy="177178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2C7629C-F984-07F4-3F6B-14457B9B9BBF}"/>
              </a:ext>
            </a:extLst>
          </p:cNvPr>
          <p:cNvSpPr/>
          <p:nvPr/>
        </p:nvSpPr>
        <p:spPr>
          <a:xfrm>
            <a:off x="722899" y="4283489"/>
            <a:ext cx="7056732" cy="1752752"/>
          </a:xfrm>
          <a:prstGeom prst="rect">
            <a:avLst/>
          </a:prstGeom>
          <a:noFill/>
          <a:ln w="76200">
            <a:solidFill>
              <a:srgbClr val="93FF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41380A-60B9-2D5A-6FA1-9B3FD55DA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0" y="5189734"/>
            <a:ext cx="7056732" cy="175275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4A6ED8-087E-F27C-7896-88E58CF39975}"/>
              </a:ext>
            </a:extLst>
          </p:cNvPr>
          <p:cNvSpPr/>
          <p:nvPr/>
        </p:nvSpPr>
        <p:spPr>
          <a:xfrm>
            <a:off x="980290" y="5150351"/>
            <a:ext cx="7106543" cy="1771783"/>
          </a:xfrm>
          <a:prstGeom prst="rect">
            <a:avLst/>
          </a:prstGeom>
          <a:noFill/>
          <a:ln w="76200">
            <a:solidFill>
              <a:srgbClr val="E757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624496-2B6B-14E8-0A08-F6BC2499B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302" y="6036241"/>
            <a:ext cx="7049111" cy="20194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76BEC4-73E1-4264-E60F-8E819B35CF4C}"/>
              </a:ext>
            </a:extLst>
          </p:cNvPr>
          <p:cNvSpPr/>
          <p:nvPr/>
        </p:nvSpPr>
        <p:spPr>
          <a:xfrm>
            <a:off x="1230061" y="6006372"/>
            <a:ext cx="7064352" cy="204934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E7BF5F-2FB2-6481-0A90-59FA03434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184" y="7402208"/>
            <a:ext cx="7064352" cy="115834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3EF0A86-E5B3-2271-85E7-D9F8556BF4D4}"/>
              </a:ext>
            </a:extLst>
          </p:cNvPr>
          <p:cNvSpPr/>
          <p:nvPr/>
        </p:nvSpPr>
        <p:spPr>
          <a:xfrm>
            <a:off x="1454995" y="7402208"/>
            <a:ext cx="7106542" cy="1158340"/>
          </a:xfrm>
          <a:prstGeom prst="rect">
            <a:avLst/>
          </a:prstGeom>
          <a:noFill/>
          <a:ln w="76200">
            <a:solidFill>
              <a:srgbClr val="FFD8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3" name="Заголовок 8">
            <a:extLst>
              <a:ext uri="{FF2B5EF4-FFF2-40B4-BE49-F238E27FC236}">
                <a16:creationId xmlns:a16="http://schemas.microsoft.com/office/drawing/2014/main" id="{2C5C9467-6FBF-4940-3428-866C8B70B09C}"/>
              </a:ext>
            </a:extLst>
          </p:cNvPr>
          <p:cNvSpPr txBox="1">
            <a:spLocks/>
          </p:cNvSpPr>
          <p:nvPr/>
        </p:nvSpPr>
        <p:spPr>
          <a:xfrm>
            <a:off x="3539310" y="715327"/>
            <a:ext cx="8229600" cy="58385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356750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F97F5-91D4-FBD2-B1C2-A1BD6E8B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81" y="1426070"/>
            <a:ext cx="6664467" cy="1596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EEB7B-0CFD-29E0-66E1-D5E5E51A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81" y="3156033"/>
            <a:ext cx="6664467" cy="9685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EC3DB-A730-4872-BE21-4BCCF3BBF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81" y="4336293"/>
            <a:ext cx="6738039" cy="34476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F623C2-F75E-8057-3127-8D707A017FFA}"/>
              </a:ext>
            </a:extLst>
          </p:cNvPr>
          <p:cNvSpPr/>
          <p:nvPr/>
        </p:nvSpPr>
        <p:spPr>
          <a:xfrm>
            <a:off x="1202981" y="1360066"/>
            <a:ext cx="6664467" cy="1662940"/>
          </a:xfrm>
          <a:prstGeom prst="rect">
            <a:avLst/>
          </a:prstGeom>
          <a:noFill/>
          <a:ln w="76200">
            <a:solidFill>
              <a:srgbClr val="93FF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0E2FE5-3CDD-28F4-4BB4-6FD79CC073A4}"/>
              </a:ext>
            </a:extLst>
          </p:cNvPr>
          <p:cNvSpPr/>
          <p:nvPr/>
        </p:nvSpPr>
        <p:spPr>
          <a:xfrm>
            <a:off x="1202981" y="4336293"/>
            <a:ext cx="6738039" cy="3447640"/>
          </a:xfrm>
          <a:prstGeom prst="rect">
            <a:avLst/>
          </a:prstGeom>
          <a:noFill/>
          <a:ln w="76200">
            <a:solidFill>
              <a:srgbClr val="FFD8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6203EF-9630-B674-7DDE-3B88C943BE60}"/>
              </a:ext>
            </a:extLst>
          </p:cNvPr>
          <p:cNvSpPr/>
          <p:nvPr/>
        </p:nvSpPr>
        <p:spPr>
          <a:xfrm>
            <a:off x="1202980" y="3148371"/>
            <a:ext cx="6664467" cy="92976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7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AD205-FE4B-F7CB-AB75-3CA73223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64E2D-1695-ABCD-23A6-5D01A17C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9" y="1413803"/>
            <a:ext cx="5419553" cy="1410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BB21E-C8C3-3025-CD64-B499E3CF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899" y="904125"/>
            <a:ext cx="2789956" cy="136815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0DA54A-BF33-E7C7-07A9-52B68C34B5C5}"/>
              </a:ext>
            </a:extLst>
          </p:cNvPr>
          <p:cNvSpPr/>
          <p:nvPr/>
        </p:nvSpPr>
        <p:spPr>
          <a:xfrm>
            <a:off x="219552" y="1386145"/>
            <a:ext cx="5419554" cy="1453324"/>
          </a:xfrm>
          <a:prstGeom prst="rect">
            <a:avLst/>
          </a:prstGeom>
          <a:noFill/>
          <a:ln w="76200">
            <a:solidFill>
              <a:srgbClr val="E757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B46D34-0750-87C8-9668-A00CD26E9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2" y="3042394"/>
            <a:ext cx="5424166" cy="15405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B83FD6-A118-E825-41E8-4B294A4D0B36}"/>
              </a:ext>
            </a:extLst>
          </p:cNvPr>
          <p:cNvSpPr/>
          <p:nvPr/>
        </p:nvSpPr>
        <p:spPr>
          <a:xfrm>
            <a:off x="220082" y="2988611"/>
            <a:ext cx="5424166" cy="1569051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A28590-B621-38B2-FE81-3ECBB85EB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63" y="4733898"/>
            <a:ext cx="5432255" cy="113718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CBA403-AFA0-FCB1-77CC-8A5DC16D6FEF}"/>
              </a:ext>
            </a:extLst>
          </p:cNvPr>
          <p:cNvSpPr/>
          <p:nvPr/>
        </p:nvSpPr>
        <p:spPr>
          <a:xfrm>
            <a:off x="232567" y="4718984"/>
            <a:ext cx="5472608" cy="123169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BBC61C-981D-21DF-63B5-AFB8E04C9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24" y="6132470"/>
            <a:ext cx="5472608" cy="139029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55DA92-99FA-5E3F-A82B-A27FD968F69D}"/>
              </a:ext>
            </a:extLst>
          </p:cNvPr>
          <p:cNvSpPr/>
          <p:nvPr/>
        </p:nvSpPr>
        <p:spPr>
          <a:xfrm>
            <a:off x="193024" y="6086707"/>
            <a:ext cx="5472608" cy="138769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4E8540-A200-0F54-18DC-203E8B47AC25}"/>
              </a:ext>
            </a:extLst>
          </p:cNvPr>
          <p:cNvSpPr/>
          <p:nvPr/>
        </p:nvSpPr>
        <p:spPr>
          <a:xfrm>
            <a:off x="6079899" y="904124"/>
            <a:ext cx="2784274" cy="1448814"/>
          </a:xfrm>
          <a:prstGeom prst="rect">
            <a:avLst/>
          </a:prstGeom>
          <a:noFill/>
          <a:ln w="76200">
            <a:solidFill>
              <a:srgbClr val="CD8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5FF6AA-8656-974A-B8E9-C6AC92249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899" y="2607039"/>
            <a:ext cx="2774161" cy="155700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761FD93-819A-9800-135B-4DDCB0FF0AC4}"/>
              </a:ext>
            </a:extLst>
          </p:cNvPr>
          <p:cNvSpPr/>
          <p:nvPr/>
        </p:nvSpPr>
        <p:spPr>
          <a:xfrm>
            <a:off x="6079899" y="2568714"/>
            <a:ext cx="2774161" cy="15953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CEA7A9-8BE5-3942-A87A-263B07A56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815" y="4379822"/>
            <a:ext cx="2634934" cy="155700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47191A-54A7-7A98-5839-3436D0A39A02}"/>
              </a:ext>
            </a:extLst>
          </p:cNvPr>
          <p:cNvSpPr/>
          <p:nvPr/>
        </p:nvSpPr>
        <p:spPr>
          <a:xfrm>
            <a:off x="6216814" y="4349418"/>
            <a:ext cx="2659621" cy="1557007"/>
          </a:xfrm>
          <a:prstGeom prst="rect">
            <a:avLst/>
          </a:prstGeom>
          <a:noFill/>
          <a:ln w="76200">
            <a:solidFill>
              <a:srgbClr val="DC0A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D25507-824C-130C-BAA6-93A5FD65BF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232" y="6130933"/>
            <a:ext cx="1976127" cy="2261209"/>
          </a:xfrm>
          <a:prstGeom prst="rect">
            <a:avLst/>
          </a:prstGeom>
          <a:ln>
            <a:solidFill>
              <a:srgbClr val="FFD85B"/>
            </a:solidFill>
          </a:ln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6F01191-9FD5-2A3A-7D75-CE8BC91A731D}"/>
              </a:ext>
            </a:extLst>
          </p:cNvPr>
          <p:cNvSpPr/>
          <p:nvPr/>
        </p:nvSpPr>
        <p:spPr>
          <a:xfrm>
            <a:off x="6660232" y="6160524"/>
            <a:ext cx="1976126" cy="2268127"/>
          </a:xfrm>
          <a:prstGeom prst="rect">
            <a:avLst/>
          </a:prstGeom>
          <a:noFill/>
          <a:ln w="76200">
            <a:solidFill>
              <a:srgbClr val="FFD8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66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289</Words>
  <Application>Microsoft Office PowerPoint</Application>
  <PresentationFormat>Произвольный</PresentationFormat>
  <Paragraphs>71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SchoolBookC</vt:lpstr>
      <vt:lpstr>Times New Roman</vt:lpstr>
      <vt:lpstr>Verdana</vt:lpstr>
      <vt:lpstr>Тема Office</vt:lpstr>
      <vt:lpstr>Презентация PowerPoint</vt:lpstr>
      <vt:lpstr>Спикер вебинара </vt:lpstr>
      <vt:lpstr>Что мешает  школьникам учиться?</vt:lpstr>
      <vt:lpstr> </vt:lpstr>
      <vt:lpstr>Тетради-тренажёры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Запланирован выпуск  на октябрь-декабрь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Иван Сиротин</cp:lastModifiedBy>
  <cp:revision>15</cp:revision>
  <dcterms:modified xsi:type="dcterms:W3CDTF">2025-09-10T01:56:10Z</dcterms:modified>
</cp:coreProperties>
</file>