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7" r:id="rId1"/>
  </p:sldMasterIdLst>
  <p:notesMasterIdLst>
    <p:notesMasterId r:id="rId35"/>
  </p:notesMasterIdLst>
  <p:sldIdLst>
    <p:sldId id="256" r:id="rId2"/>
    <p:sldId id="496" r:id="rId3"/>
    <p:sldId id="495" r:id="rId4"/>
    <p:sldId id="497" r:id="rId5"/>
    <p:sldId id="462" r:id="rId6"/>
    <p:sldId id="484" r:id="rId7"/>
    <p:sldId id="483" r:id="rId8"/>
    <p:sldId id="485" r:id="rId9"/>
    <p:sldId id="486" r:id="rId10"/>
    <p:sldId id="498" r:id="rId11"/>
    <p:sldId id="487" r:id="rId12"/>
    <p:sldId id="489" r:id="rId13"/>
    <p:sldId id="488" r:id="rId14"/>
    <p:sldId id="490" r:id="rId15"/>
    <p:sldId id="499" r:id="rId16"/>
    <p:sldId id="494" r:id="rId17"/>
    <p:sldId id="493" r:id="rId18"/>
    <p:sldId id="492" r:id="rId19"/>
    <p:sldId id="491" r:id="rId20"/>
    <p:sldId id="500" r:id="rId21"/>
    <p:sldId id="501" r:id="rId22"/>
    <p:sldId id="503" r:id="rId23"/>
    <p:sldId id="344" r:id="rId24"/>
    <p:sldId id="345" r:id="rId25"/>
    <p:sldId id="347" r:id="rId26"/>
    <p:sldId id="260" r:id="rId27"/>
    <p:sldId id="297" r:id="rId28"/>
    <p:sldId id="298" r:id="rId29"/>
    <p:sldId id="331" r:id="rId30"/>
    <p:sldId id="330" r:id="rId31"/>
    <p:sldId id="502" r:id="rId32"/>
    <p:sldId id="459" r:id="rId33"/>
    <p:sldId id="257" r:id="rId34"/>
  </p:sldIdLst>
  <p:sldSz cx="9144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B35E2642-AE6A-498D-950E-043693E00994}">
          <p14:sldIdLst/>
        </p14:section>
        <p14:section name="Раздел без заголовка" id="{E5365CD3-2337-4023-B6D5-766339E94374}">
          <p14:sldIdLst>
            <p14:sldId id="256"/>
            <p14:sldId id="496"/>
            <p14:sldId id="495"/>
            <p14:sldId id="497"/>
            <p14:sldId id="462"/>
            <p14:sldId id="484"/>
            <p14:sldId id="483"/>
            <p14:sldId id="485"/>
            <p14:sldId id="486"/>
            <p14:sldId id="498"/>
            <p14:sldId id="487"/>
            <p14:sldId id="489"/>
            <p14:sldId id="488"/>
            <p14:sldId id="490"/>
            <p14:sldId id="499"/>
            <p14:sldId id="494"/>
            <p14:sldId id="493"/>
            <p14:sldId id="492"/>
            <p14:sldId id="491"/>
            <p14:sldId id="500"/>
            <p14:sldId id="501"/>
            <p14:sldId id="503"/>
            <p14:sldId id="344"/>
            <p14:sldId id="345"/>
            <p14:sldId id="347"/>
            <p14:sldId id="260"/>
            <p14:sldId id="297"/>
            <p14:sldId id="298"/>
            <p14:sldId id="331"/>
            <p14:sldId id="330"/>
            <p14:sldId id="502"/>
            <p14:sldId id="459"/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8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0" autoAdjust="0"/>
    <p:restoredTop sz="94626" autoAdjust="0"/>
  </p:normalViewPr>
  <p:slideViewPr>
    <p:cSldViewPr>
      <p:cViewPr varScale="1">
        <p:scale>
          <a:sx n="90" d="100"/>
          <a:sy n="90" d="100"/>
        </p:scale>
        <p:origin x="1344" y="216"/>
      </p:cViewPr>
      <p:guideLst>
        <p:guide orient="horz" pos="288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612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25600" latinLnBrk="0">
      <a:defRPr sz="2000">
        <a:latin typeface="+mj-lt"/>
        <a:ea typeface="+mj-ea"/>
        <a:cs typeface="+mj-cs"/>
        <a:sym typeface="Calibri"/>
      </a:defRPr>
    </a:lvl1pPr>
    <a:lvl2pPr indent="228600" defTabSz="1625600" latinLnBrk="0">
      <a:defRPr sz="2000">
        <a:latin typeface="+mj-lt"/>
        <a:ea typeface="+mj-ea"/>
        <a:cs typeface="+mj-cs"/>
        <a:sym typeface="Calibri"/>
      </a:defRPr>
    </a:lvl2pPr>
    <a:lvl3pPr indent="457200" defTabSz="1625600" latinLnBrk="0">
      <a:defRPr sz="2000">
        <a:latin typeface="+mj-lt"/>
        <a:ea typeface="+mj-ea"/>
        <a:cs typeface="+mj-cs"/>
        <a:sym typeface="Calibri"/>
      </a:defRPr>
    </a:lvl3pPr>
    <a:lvl4pPr indent="685800" defTabSz="1625600" latinLnBrk="0">
      <a:defRPr sz="2000">
        <a:latin typeface="+mj-lt"/>
        <a:ea typeface="+mj-ea"/>
        <a:cs typeface="+mj-cs"/>
        <a:sym typeface="Calibri"/>
      </a:defRPr>
    </a:lvl4pPr>
    <a:lvl5pPr indent="914400" defTabSz="1625600" latinLnBrk="0">
      <a:defRPr sz="2000">
        <a:latin typeface="+mj-lt"/>
        <a:ea typeface="+mj-ea"/>
        <a:cs typeface="+mj-cs"/>
        <a:sym typeface="Calibri"/>
      </a:defRPr>
    </a:lvl5pPr>
    <a:lvl6pPr indent="1143000" defTabSz="1625600" latinLnBrk="0">
      <a:defRPr sz="2000">
        <a:latin typeface="+mj-lt"/>
        <a:ea typeface="+mj-ea"/>
        <a:cs typeface="+mj-cs"/>
        <a:sym typeface="Calibri"/>
      </a:defRPr>
    </a:lvl6pPr>
    <a:lvl7pPr indent="1371600" defTabSz="1625600" latinLnBrk="0">
      <a:defRPr sz="2000">
        <a:latin typeface="+mj-lt"/>
        <a:ea typeface="+mj-ea"/>
        <a:cs typeface="+mj-cs"/>
        <a:sym typeface="Calibri"/>
      </a:defRPr>
    </a:lvl7pPr>
    <a:lvl8pPr indent="1600200" defTabSz="1625600" latinLnBrk="0">
      <a:defRPr sz="2000">
        <a:latin typeface="+mj-lt"/>
        <a:ea typeface="+mj-ea"/>
        <a:cs typeface="+mj-cs"/>
        <a:sym typeface="Calibri"/>
      </a:defRPr>
    </a:lvl8pPr>
    <a:lvl9pPr indent="1828800" defTabSz="1625600" latinLnBrk="0">
      <a:defRPr sz="20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8F58C867-1375-FC40-963E-B32E0F0342B1}" type="slidenum">
              <a:rPr lang="ru-RU" altLang="ru-RU">
                <a:ea typeface="Arial" charset="0"/>
                <a:cs typeface="Arial" charset="0"/>
              </a:rPr>
              <a:pPr>
                <a:spcBef>
                  <a:spcPct val="0"/>
                </a:spcBef>
              </a:pPr>
              <a:t>24</a:t>
            </a:fld>
            <a:endParaRPr lang="ru-RU" altLang="ru-RU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829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4830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28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6743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885950" y="1143000"/>
            <a:ext cx="30861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C2AF4B4-5806-784C-AA19-5B5158FA90F3}" type="slidenum">
              <a:rPr lang="ru-RU" altLang="ru-RU"/>
              <a:pPr/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6220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AE387-B5AC-4F60-AFCD-935BFD610515}" type="slidenum">
              <a:rPr lang="ru-RU" altLang="ru-RU"/>
              <a:pPr/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3768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40569"/>
            <a:ext cx="77724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807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270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66186"/>
            <a:ext cx="2057400" cy="780203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66186"/>
            <a:ext cx="6019800" cy="78020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050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461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101602"/>
            <a:ext cx="2895600" cy="38523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8631936"/>
            <a:ext cx="758952" cy="329184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497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9/10/25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569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137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875867"/>
            <a:ext cx="77724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875620"/>
            <a:ext cx="77724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900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133602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133602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16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046817"/>
            <a:ext cx="4040188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899833"/>
            <a:ext cx="4040188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2046817"/>
            <a:ext cx="4041775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2899833"/>
            <a:ext cx="4041775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928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756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930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364067"/>
            <a:ext cx="3008313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364069"/>
            <a:ext cx="5111750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913469"/>
            <a:ext cx="3008313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902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6400801"/>
            <a:ext cx="54864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817033"/>
            <a:ext cx="54864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7156452"/>
            <a:ext cx="54864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695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133602"/>
            <a:ext cx="82296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8475136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EE8B6-6E3C-43DB-9596-4DF3C6574126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8475136"/>
            <a:ext cx="289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8475136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41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xfrm>
            <a:off x="755576" y="1187624"/>
            <a:ext cx="7702624" cy="1872208"/>
          </a:xfrm>
          <a:prstGeom prst="rect">
            <a:avLst/>
          </a:prstGeom>
          <a:solidFill>
            <a:srgbClr val="1E86CA"/>
          </a:solidFill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Helvetica" pitchFamily="2" charset="0"/>
              </a:rPr>
              <a:t>Рассказы для чтения на уроках английского языка</a:t>
            </a:r>
            <a:br>
              <a:rPr lang="ru-RU" sz="3200" b="1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ru-RU" sz="3200" b="1" dirty="0">
                <a:solidFill>
                  <a:schemeClr val="bg1"/>
                </a:solidFill>
                <a:latin typeface="Helvetica" pitchFamily="2" charset="0"/>
              </a:rPr>
              <a:t> в начальной школе</a:t>
            </a:r>
            <a:endParaRPr sz="32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idx="1"/>
          </p:nvPr>
        </p:nvSpPr>
        <p:spPr>
          <a:xfrm>
            <a:off x="1659632" y="7956376"/>
            <a:ext cx="5720680" cy="504056"/>
          </a:xfrm>
          <a:prstGeom prst="rect">
            <a:avLst/>
          </a:prstGeom>
          <a:solidFill>
            <a:srgbClr val="1E86CA"/>
          </a:solidFill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Helvetica" pitchFamily="2" charset="0"/>
              </a:rPr>
              <a:t>Кауфман Марианна Юрьевна</a:t>
            </a:r>
            <a:endParaRPr sz="2800" dirty="0">
              <a:solidFill>
                <a:schemeClr val="bg1"/>
              </a:solidFill>
              <a:uFill>
                <a:solidFill>
                  <a:schemeClr val="bg1"/>
                </a:solidFill>
              </a:uFill>
              <a:latin typeface="Helvetica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EE8ADC-4AC0-EA7C-01D2-1FECB5F8E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256" y="3091259"/>
            <a:ext cx="5339432" cy="47633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60" y="1547664"/>
            <a:ext cx="8739510" cy="6223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9873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3"/>
          <a:stretch/>
        </p:blipFill>
        <p:spPr>
          <a:xfrm>
            <a:off x="2195736" y="1021500"/>
            <a:ext cx="5464201" cy="7128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7281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400" y="971600"/>
            <a:ext cx="5132040" cy="7311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618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05117"/>
            <a:ext cx="5205126" cy="7411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0888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147" y="899592"/>
            <a:ext cx="5336725" cy="7598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7524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3" y="1331640"/>
            <a:ext cx="8676456" cy="6178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8759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971600"/>
            <a:ext cx="5276056" cy="7512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6113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709" y="827584"/>
            <a:ext cx="5420072" cy="7717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8058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71600"/>
            <a:ext cx="5184576" cy="7382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3855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71600"/>
            <a:ext cx="5235580" cy="7454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7601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70D5B1-50E3-A7F4-9D01-C1557E4CF46B}"/>
              </a:ext>
            </a:extLst>
          </p:cNvPr>
          <p:cNvSpPr txBox="1"/>
          <p:nvPr/>
        </p:nvSpPr>
        <p:spPr>
          <a:xfrm>
            <a:off x="2915816" y="66842"/>
            <a:ext cx="5501827" cy="523220"/>
          </a:xfrm>
          <a:prstGeom prst="rect">
            <a:avLst/>
          </a:prstGeom>
          <a:solidFill>
            <a:srgbClr val="1E86CA"/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К</a:t>
            </a:r>
            <a:r>
              <a:rPr lang="x-none" sz="2800" b="1" dirty="0">
                <a:solidFill>
                  <a:schemeClr val="bg1"/>
                </a:solidFill>
              </a:rPr>
              <a:t>лючевые методические приемы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F1FC2-0E57-307D-B0B8-84BE16BCE05E}"/>
              </a:ext>
            </a:extLst>
          </p:cNvPr>
          <p:cNvSpPr txBox="1"/>
          <p:nvPr/>
        </p:nvSpPr>
        <p:spPr>
          <a:xfrm>
            <a:off x="755576" y="1259633"/>
            <a:ext cx="7416825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Разделение текста на </a:t>
            </a:r>
            <a:r>
              <a:rPr lang="ru-R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пронумерованные </a:t>
            </a:r>
            <a:r>
              <a:rPr lang="x-none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смысловые фрагменты. </a:t>
            </a:r>
            <a:r>
              <a:rPr lang="x-non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Текст разделен на смысловые пронумерованные фрагменты, что соответствует естественному ритму </a:t>
            </a:r>
            <a:r>
              <a:rPr lang="x-none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восприятия т</a:t>
            </a:r>
            <a:r>
              <a:rPr lang="ru-R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екста</a:t>
            </a:r>
            <a:r>
              <a:rPr lang="x-none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начинающим читателем. Благодаря снижению когнитивной нагрузки, ребенок может полностью сконцентрироваться на понимании смысла текста, а не на борьбе с его объемом и сложностью.</a:t>
            </a:r>
          </a:p>
          <a:p>
            <a:r>
              <a:rPr lang="x-none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Выделение слов с логическим ударением. </a:t>
            </a:r>
            <a:r>
              <a:rPr lang="x-non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Слова, несущие основную смысловую нагрузку, выделены жирным шрифтом. Этот прием основан на 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многочисленных </a:t>
            </a:r>
            <a:r>
              <a:rPr lang="x-non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исследованиях в области детского восприятия 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x-non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Выделение 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слов </a:t>
            </a:r>
            <a:r>
              <a:rPr lang="x-non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помогает ребенку понять, какие слова нужно произносить с особым ударением, что способствует развитию правильной и выразительной речи. Ребенок учится определять, какие слова являются ключевыми в предложении, и правильно расставлять акценты при чтении и говорении. В конечном итоге, выделение ключевых слов помогает ребенку лучше понимать и запоминать основные идеи текста.</a:t>
            </a:r>
          </a:p>
          <a:p>
            <a:r>
              <a:rPr lang="x-none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Визуал</a:t>
            </a:r>
            <a:r>
              <a:rPr lang="ru-RU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ьное</a:t>
            </a:r>
            <a:r>
              <a:rPr lang="ru-RU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выделение знаков препинания. </a:t>
            </a:r>
            <a:endParaRPr lang="x-none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x-non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Знаки препинания в тексте специально выделены, чтобы привлечь к ним внимание. Выделение знаков препинания помогает ребенку понять, как они связаны с ритмом и интонацией устной речи, и как они помогают правильно читать и понимать текст. Ребенок начинает видеть знаки препинания не как сложные правила, а как органичную часть письменной речи, которая помогает передать смысл и интонацию. 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Метод визуального выделения </a:t>
            </a:r>
            <a:r>
              <a:rPr lang="x-non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помогает ребенку усваивать правила пунктуации не заучиванием, а через зрительное восприятие и понимание их роли в тексте.</a:t>
            </a:r>
          </a:p>
        </p:txBody>
      </p:sp>
    </p:spTree>
    <p:extLst>
      <p:ext uri="{BB962C8B-B14F-4D97-AF65-F5344CB8AC3E}">
        <p14:creationId xmlns:p14="http://schemas.microsoft.com/office/powerpoint/2010/main" val="2848201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86268F1-D568-A3F7-ED44-B01386B16BE3}"/>
              </a:ext>
            </a:extLst>
          </p:cNvPr>
          <p:cNvSpPr txBox="1"/>
          <p:nvPr/>
        </p:nvSpPr>
        <p:spPr>
          <a:xfrm>
            <a:off x="251520" y="899593"/>
            <a:ext cx="8640960" cy="600164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sz="2000" b="1" dirty="0">
              <a:effectLst/>
            </a:endParaRPr>
          </a:p>
          <a:p>
            <a:endParaRPr lang="en-US" sz="2000" b="1" dirty="0"/>
          </a:p>
          <a:p>
            <a:r>
              <a:rPr lang="ru-RU" sz="2000" b="1" dirty="0">
                <a:effectLst/>
              </a:rPr>
              <a:t>Эмоциональная привязанность к персонажам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</a:rPr>
              <a:t>Дети быстро привыкают к знакомым героям и с нетерпением ждут новых приключений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</a:rPr>
              <a:t>Эмоциональная связь с персонажами мотивирует продолжать чтение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</a:rPr>
              <a:t>Знакомые герои снижают языковой барьер и тревожность</a:t>
            </a:r>
          </a:p>
          <a:p>
            <a:r>
              <a:rPr lang="ru-RU" sz="2000" b="1" dirty="0">
                <a:effectLst/>
              </a:rPr>
              <a:t>Естественное закрепление лексики через повторение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</a:rPr>
              <a:t>Повторяющиеся слова и фразы запоминаются без принуждения и автоматически переходят в долговременную память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</a:rPr>
              <a:t>Контекстное изучение — новые слова встречаются в знакомых ситуациях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</a:rPr>
              <a:t>Постепенное расширение словарного запаса через вариации базовой лексики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b="1" dirty="0">
                <a:effectLst/>
              </a:rPr>
              <a:t>Многократное воспроизведение обеспечивает прочное усвоение</a:t>
            </a:r>
            <a:r>
              <a:rPr lang="ru-RU" sz="2000" dirty="0">
                <a:effectLst/>
              </a:rPr>
              <a:t> — слова встречаются достаточно часто для формирования устойчивых нейронных связей</a:t>
            </a:r>
          </a:p>
          <a:p>
            <a:endParaRPr lang="ru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6B2D22-095C-BC9C-FF32-B773848F7779}"/>
              </a:ext>
            </a:extLst>
          </p:cNvPr>
          <p:cNvSpPr txBox="1"/>
          <p:nvPr/>
        </p:nvSpPr>
        <p:spPr>
          <a:xfrm>
            <a:off x="2411760" y="0"/>
            <a:ext cx="6732240" cy="156966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Преимущества историй со сквозными героями и повторяющейся лексикой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20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B3B0F3-0EBB-A998-25F8-63D87011BC7C}"/>
              </a:ext>
            </a:extLst>
          </p:cNvPr>
          <p:cNvSpPr txBox="1"/>
          <p:nvPr/>
        </p:nvSpPr>
        <p:spPr>
          <a:xfrm>
            <a:off x="179512" y="1331640"/>
            <a:ext cx="8640960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effectLst/>
              </a:rPr>
              <a:t>Имена героев как навигационные маркеры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</a:rPr>
              <a:t>Знакомые имена персонажей служат "вешками" в тексте, помогая детям ориентироваться при чтении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</a:rPr>
              <a:t>Имена героев разбивают текст на понятные смысловые блоки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</a:rPr>
              <a:t>Ребенок легко находит нужное место в тексте, ориентируясь на имена любимых персонажей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</a:rPr>
              <a:t>Структурирование текста через персонажей облегчает пересказ и обсуждение</a:t>
            </a:r>
            <a:endParaRPr lang="en-US" sz="2000" dirty="0">
              <a:effectLst/>
            </a:endParaRPr>
          </a:p>
          <a:p>
            <a:endParaRPr lang="en-US" sz="2000" b="1" dirty="0"/>
          </a:p>
          <a:p>
            <a:endParaRPr lang="en-US" sz="2000" b="1" dirty="0">
              <a:effectLst/>
            </a:endParaRPr>
          </a:p>
          <a:p>
            <a:endParaRPr lang="en-US" sz="2000" b="1" dirty="0"/>
          </a:p>
          <a:p>
            <a:r>
              <a:rPr lang="ru-RU" sz="2000" b="1" dirty="0">
                <a:effectLst/>
              </a:rPr>
              <a:t>Практическая эффективность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</a:rPr>
              <a:t>Учителям легче планировать уроки на основе материала</a:t>
            </a:r>
            <a:r>
              <a:rPr lang="ru-RU" sz="2000" dirty="0"/>
              <a:t>, построенного по предсказуемом</a:t>
            </a:r>
            <a:endParaRPr lang="ru-RU" sz="20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</a:rPr>
              <a:t>Родители могут поддерживать интерес ребенка к чтению дома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</a:rPr>
              <a:t>Возможность создания игр и активностей на основе любимых персонажей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89503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700A9-ED29-5F4D-A81B-7E0D0F7DB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C24B8-4966-3641-855D-1FB29F40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483768"/>
            <a:ext cx="8075240" cy="580107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pic>
        <p:nvPicPr>
          <p:cNvPr id="1026" name="Picture 2" descr="Y:\Delo-New\Oblozhki\Titul\Kaufman_ABC_part1_coverNEW.jpg">
            <a:extLst>
              <a:ext uri="{FF2B5EF4-FFF2-40B4-BE49-F238E27FC236}">
                <a16:creationId xmlns:a16="http://schemas.microsoft.com/office/drawing/2014/main" id="{66EF48D8-D2C6-5B6D-1DCF-8A33396BE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81" y="1397908"/>
            <a:ext cx="3453468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Delo-New\Oblozhki\Titul\Kaufman_ABC_part2_coverNEW.jpg">
            <a:extLst>
              <a:ext uri="{FF2B5EF4-FFF2-40B4-BE49-F238E27FC236}">
                <a16:creationId xmlns:a16="http://schemas.microsoft.com/office/drawing/2014/main" id="{8835AAD5-25C8-0467-D055-FDCE83997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73821"/>
            <a:ext cx="3453468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Maket-coversHe.ru2-4n.png">
            <a:extLst>
              <a:ext uri="{FF2B5EF4-FFF2-40B4-BE49-F238E27FC236}">
                <a16:creationId xmlns:a16="http://schemas.microsoft.com/office/drawing/2014/main" id="{462592AA-E1CD-20AB-8F3A-DE6C2C3F4A6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1" r="68034" b="-1650"/>
          <a:stretch/>
        </p:blipFill>
        <p:spPr>
          <a:xfrm>
            <a:off x="4139952" y="1331640"/>
            <a:ext cx="4474840" cy="6509468"/>
          </a:xfrm>
          <a:prstGeom prst="rect">
            <a:avLst/>
          </a:prstGeom>
          <a:effectLst>
            <a:glow rad="511112">
              <a:schemeClr val="accent1">
                <a:alpha val="40000"/>
              </a:schemeClr>
            </a:glow>
            <a:reflection endPos="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033296-5184-9F84-E979-54B7F1A2E418}"/>
              </a:ext>
            </a:extLst>
          </p:cNvPr>
          <p:cNvSpPr txBox="1"/>
          <p:nvPr/>
        </p:nvSpPr>
        <p:spPr>
          <a:xfrm>
            <a:off x="2915816" y="111861"/>
            <a:ext cx="4176464" cy="58477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Новые издания</a:t>
            </a:r>
            <a:endParaRPr lang="x-none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892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p_4-5 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23528" y="1907704"/>
            <a:ext cx="8586277" cy="59046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63" name="Picture 4" descr="Z:\hr\1_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5" y="7740352"/>
            <a:ext cx="917972" cy="87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Z:\hr\1_a_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7956376"/>
            <a:ext cx="770334" cy="75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Z:\коллаж\11.jpg"/>
          <p:cNvPicPr>
            <a:picLocks noChangeAspect="1" noChangeArrowheads="1"/>
          </p:cNvPicPr>
          <p:nvPr/>
        </p:nvPicPr>
        <p:blipFill>
          <a:blip r:embed="rId5" cstate="print"/>
          <a:srcRect l="51174"/>
          <a:stretch>
            <a:fillRect/>
          </a:stretch>
        </p:blipFill>
        <p:spPr bwMode="auto">
          <a:xfrm>
            <a:off x="7884368" y="611560"/>
            <a:ext cx="1071664" cy="149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123919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3" descr="p_6-7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002" y="1475656"/>
            <a:ext cx="8608749" cy="59201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88" name="Picture 6" descr="Z:\hr\1_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812360"/>
            <a:ext cx="765572" cy="69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Z:\hr\1_pen_23_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428" y="7728569"/>
            <a:ext cx="1512094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Z:\коллаж\11.jpg"/>
          <p:cNvPicPr>
            <a:picLocks noChangeAspect="1" noChangeArrowheads="1"/>
          </p:cNvPicPr>
          <p:nvPr/>
        </p:nvPicPr>
        <p:blipFill>
          <a:blip r:embed="rId6" cstate="print"/>
          <a:srcRect l="51174"/>
          <a:stretch>
            <a:fillRect/>
          </a:stretch>
        </p:blipFill>
        <p:spPr bwMode="auto">
          <a:xfrm>
            <a:off x="7820643" y="611560"/>
            <a:ext cx="1071664" cy="149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255349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_10-11 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51520" y="2000250"/>
            <a:ext cx="8574424" cy="58974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59" name="Picture 4" descr="Z:\hr\1_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3" y="1047750"/>
            <a:ext cx="888206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Z:\коллаж\11.jpg"/>
          <p:cNvPicPr>
            <a:picLocks noChangeAspect="1" noChangeArrowheads="1"/>
          </p:cNvPicPr>
          <p:nvPr/>
        </p:nvPicPr>
        <p:blipFill>
          <a:blip r:embed="rId4" cstate="print"/>
          <a:srcRect l="51174"/>
          <a:stretch>
            <a:fillRect/>
          </a:stretch>
        </p:blipFill>
        <p:spPr bwMode="auto">
          <a:xfrm>
            <a:off x="7884368" y="611560"/>
            <a:ext cx="1071664" cy="149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323650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:\pubs_new\Webinar\Kaufman\HEru21_12_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9" y="1619672"/>
            <a:ext cx="8900488" cy="61206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Maket-coversHe.ru2-4n.png">
            <a:extLst>
              <a:ext uri="{FF2B5EF4-FFF2-40B4-BE49-F238E27FC236}">
                <a16:creationId xmlns:a16="http://schemas.microsoft.com/office/drawing/2014/main" id="{D9EAF472-E453-9F2A-961B-424D04648A3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43132" y="683568"/>
            <a:ext cx="1768645" cy="11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33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ru3SB1_p48-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94" y="1763688"/>
            <a:ext cx="8900409" cy="612068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Maket-coversHe.ru2-4n.png">
            <a:extLst>
              <a:ext uri="{FF2B5EF4-FFF2-40B4-BE49-F238E27FC236}">
                <a16:creationId xmlns:a16="http://schemas.microsoft.com/office/drawing/2014/main" id="{1A90BF35-2244-96D0-7A5B-565E73FE5F9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32181" y="535132"/>
            <a:ext cx="2011820" cy="130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40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Eru3SB1_p48-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714248"/>
            <a:ext cx="8867594" cy="609811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Maket-coversHe.ru2-4n.png">
            <a:extLst>
              <a:ext uri="{FF2B5EF4-FFF2-40B4-BE49-F238E27FC236}">
                <a16:creationId xmlns:a16="http://schemas.microsoft.com/office/drawing/2014/main" id="{9076FF1C-9456-0C4E-4D16-ABEECEAB720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543918"/>
            <a:ext cx="2096936" cy="135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13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2" y="683568"/>
            <a:ext cx="2324251" cy="438710"/>
          </a:xfrm>
          <a:prstGeom prst="rect">
            <a:avLst/>
          </a:prstGeom>
          <a:solidFill>
            <a:srgbClr val="1E86CA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251" b="1" dirty="0">
                <a:solidFill>
                  <a:schemeClr val="bg1"/>
                </a:solidFill>
              </a:rPr>
              <a:t>УЧЕБНИКИ 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217317" y="1475656"/>
            <a:ext cx="2722835" cy="2304776"/>
            <a:chOff x="2915816" y="1835696"/>
            <a:chExt cx="2722835" cy="23047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701" name="Picture 9" descr="V:\pubs_new\Oblogki wse\HappyEng.ru\3 class\HEru3SB_cover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4" y="1979711"/>
              <a:ext cx="1570707" cy="2160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Picture 10" descr="V:\pubs_new\Oblogki wse\HappyEng.ru\3 class\HEru3SB_cover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1835696"/>
              <a:ext cx="1570707" cy="2153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8" name="Picture 2" descr="V:\pubs_new\Oblogki wse\HappyEng.ru\5(4) class\HEruSB5(4)_coverFG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6385" y="4280368"/>
            <a:ext cx="1409391" cy="18852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9" name="Picture 3" descr="V:\pubs_new\Oblogki wse\HappyEng.ru\6 class\RGB_JPEG\HEru6SB_oblFGO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4280368"/>
            <a:ext cx="1409392" cy="18852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0" name="Picture 4" descr="V:\pubs_new\Oblogki wse\HappyEng.ru\7 class\RGB_JPEG\HEru7SB_coverFGO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0476" y="4280368"/>
            <a:ext cx="1409676" cy="18852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1" name="Picture 5" descr="V:\pubs_new\Oblogki wse\HappyEng.ru\8 class\HEru8SB_coverFGO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86944" y="4280368"/>
            <a:ext cx="1409392" cy="18852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Группа 20"/>
          <p:cNvGrpSpPr/>
          <p:nvPr/>
        </p:nvGrpSpPr>
        <p:grpSpPr>
          <a:xfrm>
            <a:off x="1979712" y="6400878"/>
            <a:ext cx="4752528" cy="1915538"/>
            <a:chOff x="5209932" y="5099090"/>
            <a:chExt cx="3873258" cy="1561142"/>
          </a:xfrm>
        </p:grpSpPr>
        <p:pic>
          <p:nvPicPr>
            <p:cNvPr id="4102" name="Picture 6" descr="V:\pubs_new\Oblogki wse\HappyEng.ru\9 class\RGB_JPEG\HEru9SB_coverFGOS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09932" y="5106318"/>
              <a:ext cx="1148870" cy="153642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03" name="Picture 7" descr="V:\pubs_new\Oblogki wse\HappyEng.ru\10 class\Heru10_SB_FGOS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551403" y="5106318"/>
              <a:ext cx="1174278" cy="155391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04" name="Picture 8" descr="V:\pubs_new\Oblogki wse\HappyEng.ru\11 class\HEru11SB_cover_FGOS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935771" y="5099090"/>
              <a:ext cx="1147419" cy="153642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5" name="Группа 24"/>
          <p:cNvGrpSpPr/>
          <p:nvPr/>
        </p:nvGrpSpPr>
        <p:grpSpPr>
          <a:xfrm>
            <a:off x="264989" y="1475656"/>
            <a:ext cx="2722835" cy="2307548"/>
            <a:chOff x="539552" y="1259632"/>
            <a:chExt cx="2722835" cy="23075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700" name="Picture 8" descr="V:\pubs_new\Oblogki wse\HappyEng.ru\2 class\HEru2SB1_cover20%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1403648"/>
              <a:ext cx="1570707" cy="2163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99" name="Picture 7" descr="V:\pubs_new\Oblogki wse\HappyEng.ru\2 class\HEru2SB2_coverR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259632"/>
              <a:ext cx="1569321" cy="2157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Группа 26"/>
          <p:cNvGrpSpPr/>
          <p:nvPr/>
        </p:nvGrpSpPr>
        <p:grpSpPr>
          <a:xfrm>
            <a:off x="6156176" y="1475656"/>
            <a:ext cx="2736304" cy="2303394"/>
            <a:chOff x="6228184" y="1331640"/>
            <a:chExt cx="2736304" cy="23033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698" name="Picture 5" descr="V:\pubs_new\happy_english.ru\Webinar\Презентация 02.12.13\HEru4SB_P2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7935" y="1475656"/>
              <a:ext cx="1566553" cy="215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97" name="Picture 4" descr="V:\pubs_new\happy_english.ru\Webinar\Презентация 02.12.13\HEru4SB_P1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1331640"/>
              <a:ext cx="1569324" cy="215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08875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349E39-CF58-85DC-97C8-E510F8DC4579}"/>
              </a:ext>
            </a:extLst>
          </p:cNvPr>
          <p:cNvSpPr txBox="1"/>
          <p:nvPr/>
        </p:nvSpPr>
        <p:spPr>
          <a:xfrm>
            <a:off x="1115616" y="2483768"/>
            <a:ext cx="69127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Инновационный </a:t>
            </a:r>
            <a:r>
              <a:rPr lang="x-non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подход, представленный в этом сборнике, направлен на формирование навыка осознанного чтения, при котором ребёнок понимает не только отдельные слова, но и связи между ними в предложениях.</a:t>
            </a:r>
          </a:p>
          <a:p>
            <a:r>
              <a:rPr lang="x-non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помогает ребёнку перейти от чтения по слогам к более плавному чтению целыми словами и предложениями, что значительно улучшает скорость и понимание прочитанного.</a:t>
            </a:r>
          </a:p>
          <a:p>
            <a:r>
              <a:rPr lang="x-non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ребёнка развивается способность видеть общую структуру текста, понимать, как организованы его части и как они связаны между собой. Это позволяет лучше ориентироваться в тексте и выделять главные идеи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формировать навыки пересказа.</a:t>
            </a:r>
            <a:endParaRPr lang="x-non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способствует формированию  </a:t>
            </a:r>
            <a:r>
              <a:rPr lang="x-non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естественн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ой </a:t>
            </a:r>
            <a:r>
              <a:rPr lang="x-non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интонационн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ой </a:t>
            </a:r>
            <a:r>
              <a:rPr lang="x-non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выраз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x-non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тельност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x-non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при чтении вслух. </a:t>
            </a:r>
          </a:p>
          <a:p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текстах з</a:t>
            </a:r>
            <a:r>
              <a:rPr lang="x-non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акрепляются грамматические конструкции и лексические единицы ФОП НОО для 2-го класса в комму- никативном контексте.</a:t>
            </a:r>
            <a:br>
              <a:rPr lang="x-non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x-non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268995-A649-99D9-0A90-EAB5F23F0E38}"/>
              </a:ext>
            </a:extLst>
          </p:cNvPr>
          <p:cNvSpPr txBox="1"/>
          <p:nvPr/>
        </p:nvSpPr>
        <p:spPr>
          <a:xfrm>
            <a:off x="2843808" y="179512"/>
            <a:ext cx="4066684" cy="523220"/>
          </a:xfrm>
          <a:prstGeom prst="rect">
            <a:avLst/>
          </a:prstGeom>
          <a:solidFill>
            <a:srgbClr val="1E86CA"/>
          </a:solidFill>
        </p:spPr>
        <p:txBody>
          <a:bodyPr wrap="square" rtlCol="0">
            <a:spAutoFit/>
          </a:bodyPr>
          <a:lstStyle/>
          <a:p>
            <a:r>
              <a:rPr lang="x-none" sz="2800" dirty="0">
                <a:solidFill>
                  <a:schemeClr val="bg1"/>
                </a:solidFill>
              </a:rPr>
              <a:t>Педагогическая ценность</a:t>
            </a:r>
          </a:p>
        </p:txBody>
      </p:sp>
    </p:spTree>
    <p:extLst>
      <p:ext uri="{BB962C8B-B14F-4D97-AF65-F5344CB8AC3E}">
        <p14:creationId xmlns:p14="http://schemas.microsoft.com/office/powerpoint/2010/main" val="3020811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3659041" y="5292080"/>
            <a:ext cx="5161431" cy="2223397"/>
            <a:chOff x="4930801" y="5203026"/>
            <a:chExt cx="3025575" cy="1303331"/>
          </a:xfrm>
        </p:grpSpPr>
        <p:pic>
          <p:nvPicPr>
            <p:cNvPr id="27652" name="Рисунок 15" descr="000000998_2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1480" y="5211609"/>
              <a:ext cx="934776" cy="128616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8" name="Рисунок 22" descr="000000991_2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0801" y="5203026"/>
              <a:ext cx="888789" cy="129877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0" name="Рисунок 24" descr="000010017_2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5851" y="5213282"/>
              <a:ext cx="940525" cy="129307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467544" y="4795191"/>
            <a:ext cx="2736305" cy="3534400"/>
            <a:chOff x="323528" y="5206537"/>
            <a:chExt cx="2417844" cy="3123054"/>
          </a:xfrm>
        </p:grpSpPr>
        <p:pic>
          <p:nvPicPr>
            <p:cNvPr id="27655" name="Рисунок 18" descr="000000981_2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8565" y="6804248"/>
              <a:ext cx="1132806" cy="150876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1" name="Рисунок 25" descr="000000984_2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368" y="6800377"/>
              <a:ext cx="1148899" cy="152921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9" name="Рисунок 23" descr="000000983_2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81" y="5213094"/>
              <a:ext cx="1139991" cy="150876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Рисунок 21" descr="000000982_2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5206537"/>
              <a:ext cx="1145015" cy="15091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651" name="Рисунок 14" descr="000010096_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65" y="2569473"/>
            <a:ext cx="1439629" cy="19837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Рисунок 16" descr="000000979_2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569474"/>
            <a:ext cx="1439589" cy="19837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Рисунок 17" descr="000010265_2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568815"/>
            <a:ext cx="1439871" cy="19837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Рисунок 19" descr="000000980_2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49" y="2569473"/>
            <a:ext cx="1446858" cy="19837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 descr="Funny Stories копия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632031" y="1907704"/>
            <a:ext cx="1948082" cy="26799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76CA1A-B734-D61F-9924-A98C0B358B69}"/>
              </a:ext>
            </a:extLst>
          </p:cNvPr>
          <p:cNvSpPr txBox="1"/>
          <p:nvPr/>
        </p:nvSpPr>
        <p:spPr>
          <a:xfrm>
            <a:off x="2987824" y="1043608"/>
            <a:ext cx="3336170" cy="584775"/>
          </a:xfrm>
          <a:prstGeom prst="rect">
            <a:avLst/>
          </a:prstGeom>
          <a:solidFill>
            <a:srgbClr val="1E86CA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У</a:t>
            </a:r>
            <a:r>
              <a:rPr lang="x-none" b="1" dirty="0">
                <a:solidFill>
                  <a:schemeClr val="bg1"/>
                </a:solidFill>
              </a:rPr>
              <a:t>чебные пособия</a:t>
            </a:r>
          </a:p>
        </p:txBody>
      </p:sp>
    </p:spTree>
    <p:extLst>
      <p:ext uri="{BB962C8B-B14F-4D97-AF65-F5344CB8AC3E}">
        <p14:creationId xmlns:p14="http://schemas.microsoft.com/office/powerpoint/2010/main" val="1421263663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DB841-F2DC-F25D-E5F1-1E3D93373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4281C-7293-61CB-5C8A-390CBF55F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483768"/>
            <a:ext cx="8075240" cy="580107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pic>
        <p:nvPicPr>
          <p:cNvPr id="1026" name="Picture 2" descr="Y:\Delo-New\Oblozhki\Titul\Kaufman_ABC_part1_coverNEW.jpg">
            <a:extLst>
              <a:ext uri="{FF2B5EF4-FFF2-40B4-BE49-F238E27FC236}">
                <a16:creationId xmlns:a16="http://schemas.microsoft.com/office/drawing/2014/main" id="{3BA8E74C-6B5F-2C69-EBDD-C50DD1E0D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81" y="1397908"/>
            <a:ext cx="3453468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Delo-New\Oblozhki\Titul\Kaufman_ABC_part2_coverNEW.jpg">
            <a:extLst>
              <a:ext uri="{FF2B5EF4-FFF2-40B4-BE49-F238E27FC236}">
                <a16:creationId xmlns:a16="http://schemas.microsoft.com/office/drawing/2014/main" id="{A7F6CABD-32EE-CA17-9B64-6DA3610E8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73821"/>
            <a:ext cx="3453468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Maket-coversHe.ru2-4n.png">
            <a:extLst>
              <a:ext uri="{FF2B5EF4-FFF2-40B4-BE49-F238E27FC236}">
                <a16:creationId xmlns:a16="http://schemas.microsoft.com/office/drawing/2014/main" id="{68648661-3E5A-C61D-9F49-C4CD81EA155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1" r="68034" b="-1650"/>
          <a:stretch/>
        </p:blipFill>
        <p:spPr>
          <a:xfrm>
            <a:off x="4139952" y="1331640"/>
            <a:ext cx="4474840" cy="6509468"/>
          </a:xfrm>
          <a:prstGeom prst="rect">
            <a:avLst/>
          </a:prstGeom>
          <a:effectLst>
            <a:glow rad="511112">
              <a:schemeClr val="accent1">
                <a:alpha val="40000"/>
              </a:schemeClr>
            </a:glow>
            <a:reflection endPos="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14606F-0885-FA02-3B8D-96D3F652B4DD}"/>
              </a:ext>
            </a:extLst>
          </p:cNvPr>
          <p:cNvSpPr txBox="1"/>
          <p:nvPr/>
        </p:nvSpPr>
        <p:spPr>
          <a:xfrm>
            <a:off x="2915816" y="111861"/>
            <a:ext cx="4176464" cy="58477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Новые издания</a:t>
            </a:r>
            <a:endParaRPr lang="x-none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2214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Maket-coversHe.ru2-4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555776"/>
            <a:ext cx="8709990" cy="39844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2AC137-1BEB-7383-861F-3C3859F04897}"/>
              </a:ext>
            </a:extLst>
          </p:cNvPr>
          <p:cNvSpPr txBox="1"/>
          <p:nvPr/>
        </p:nvSpPr>
        <p:spPr>
          <a:xfrm>
            <a:off x="3131840" y="179512"/>
            <a:ext cx="2710076" cy="523220"/>
          </a:xfrm>
          <a:prstGeom prst="rect">
            <a:avLst/>
          </a:prstGeom>
          <a:solidFill>
            <a:srgbClr val="1E86CA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Новые издания</a:t>
            </a:r>
            <a:endParaRPr lang="x-non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8098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318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91284"/>
            <a:ext cx="8558795" cy="6094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3941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" b="5288"/>
          <a:stretch/>
        </p:blipFill>
        <p:spPr>
          <a:xfrm>
            <a:off x="2195735" y="1121228"/>
            <a:ext cx="5402353" cy="7051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80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57199"/>
            <a:ext cx="5256156" cy="7488000"/>
          </a:xfrm>
          <a:prstGeom prst="rect">
            <a:avLst/>
          </a:prstGeom>
          <a:ln>
            <a:noFill/>
          </a:ln>
          <a:effectLst>
            <a:outerShdw blurRad="190500" dist="139700" dir="2700000" sx="98000" sy="98000" algn="tl" rotWithShape="0">
              <a:srgbClr val="333333">
                <a:alpha val="9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8587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446" y="899592"/>
            <a:ext cx="5268353" cy="7501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2152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588" y="899592"/>
            <a:ext cx="5348064" cy="7614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1280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15616"/>
            <a:ext cx="5179802" cy="7375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1193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8552</TotalTime>
  <Words>566</Words>
  <Application>Microsoft Macintosh PowerPoint</Application>
  <PresentationFormat>Произвольный</PresentationFormat>
  <Paragraphs>48</Paragraphs>
  <Slides>33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Helvetica</vt:lpstr>
      <vt:lpstr>Тема Office</vt:lpstr>
      <vt:lpstr>Рассказы для чтения на уроках английского языка  в начальной школе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Дмитрос Чернаков</dc:creator>
  <cp:lastModifiedBy>Marianna Kaufman</cp:lastModifiedBy>
  <cp:revision>30</cp:revision>
  <dcterms:modified xsi:type="dcterms:W3CDTF">2025-09-10T16:07:31Z</dcterms:modified>
</cp:coreProperties>
</file>