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3"/>
  </p:notesMasterIdLst>
  <p:sldIdLst>
    <p:sldId id="691" r:id="rId2"/>
    <p:sldId id="692" r:id="rId3"/>
    <p:sldId id="693" r:id="rId4"/>
    <p:sldId id="694" r:id="rId5"/>
    <p:sldId id="695" r:id="rId6"/>
    <p:sldId id="701" r:id="rId7"/>
    <p:sldId id="697" r:id="rId8"/>
    <p:sldId id="698" r:id="rId9"/>
    <p:sldId id="699" r:id="rId10"/>
    <p:sldId id="700" r:id="rId11"/>
    <p:sldId id="69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6DD"/>
    <a:srgbClr val="F8ECD2"/>
    <a:srgbClr val="FCF1D5"/>
    <a:srgbClr val="FFF4E2"/>
    <a:srgbClr val="CFD5EA"/>
    <a:srgbClr val="EDEDED"/>
    <a:srgbClr val="2E892B"/>
    <a:srgbClr val="F25900"/>
    <a:srgbClr val="2E8B29"/>
    <a:srgbClr val="FCF2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63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7AF2B-9064-4B88-B7EB-CC3374AFB366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1675A-CF30-4C42-B352-3404720499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958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2CBA059-5CCE-6405-EFF5-65096EBC4A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6FAF8017-E8BD-C827-05A1-4AE34F89B8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B3E4A1F-A946-3BD3-F003-5556B8D99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AE523-F492-4972-80EC-ED098B7713CF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D328C76-D1AC-7F39-EDA7-93EA071E2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94453FA-D5E4-4B6E-3D63-00344C95D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E2B-F941-404B-A77B-F80233999E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727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342E963-3953-3895-18A2-223636BA6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440B62A0-4411-0A45-BFDE-861227538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CD714F7-9FE6-D8D5-AE12-A1D4D7424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AE523-F492-4972-80EC-ED098B7713CF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F53501C-26BA-3BFB-CC76-F8C00144C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B980625-0347-174C-8569-3649626DF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E2B-F941-404B-A77B-F80233999E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623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5ADC2AEB-6C21-23FE-8B39-39DFFF8E3C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C78B4B8A-F0FC-64AD-B2A6-3103409836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C2C8EA3-C720-1E09-FDB0-540DDEC07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AE523-F492-4972-80EC-ED098B7713CF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AE1610C-0850-FA41-0465-C5EFC60AE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C300028-657B-4BAA-E717-2D91AAE33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E2B-F941-404B-A77B-F80233999E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27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F5DD55C-5F7F-F234-2333-CAEA6CA66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D25A215-AAA2-2F1D-CF8C-10FD1A6BE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DFC2BB2-8050-1697-58EA-73149D397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AE523-F492-4972-80EC-ED098B7713CF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2D79C03-0850-A6B1-B713-7894A9131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CD21CAD-3657-F84F-8414-78FF2E55C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E2B-F941-404B-A77B-F80233999E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343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9A80A5F-42EB-852B-AFDD-6B3AB1D9D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2347C58F-5AC3-E3DB-C835-FB2A991C9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98EF985-9F47-627B-94EE-E483B2B5C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AE523-F492-4972-80EC-ED098B7713CF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4598F07-396E-B76B-44BC-6A2805885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A2D5572-A001-4747-0686-AB5F7AF79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E2B-F941-404B-A77B-F80233999E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15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16B5B7B-F96C-CE4D-B275-5EB509ABE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7A936D9-93A3-2C02-7EA4-840C8F88EC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8075D987-9EBE-70E5-290E-DE6FBBC9E2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46CFC92A-07C1-0C1B-ECB7-1511BC285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AE523-F492-4972-80EC-ED098B7713CF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8005B537-9351-8CCC-8835-D9CE0BE1B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4AF73745-EE69-1D6D-BC27-57D611DFC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E2B-F941-404B-A77B-F80233999E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181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E3D82F2-12D5-A4A4-55DA-493114F3A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6C41BA0-763E-2432-0F3B-4B6B48F36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268D9269-E841-A9BF-974C-5CBA7FEEE9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C50215C3-D646-FE1C-4B09-571B6B0DDD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30885C21-3290-F036-A5CC-48A3FB9F63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C509C5A5-1CC4-E822-82F3-CBE7E1846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AE523-F492-4972-80EC-ED098B7713CF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89E2AB7A-9B4F-1E58-E201-2D0D3610A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08B41AEC-222F-160D-53A0-D0FF2F509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E2B-F941-404B-A77B-F80233999E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00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78A116F-6BB3-38BF-8EA4-DB436946F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E7DCBF33-CF63-1932-1158-220AA776D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AE523-F492-4972-80EC-ED098B7713CF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2B9B4616-F3AE-506B-EABE-250F231ED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1F3BCB74-9883-C7B2-37A5-B0A52277D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E2B-F941-404B-A77B-F80233999E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553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C36CE1C6-0A0C-9441-6850-D933B1E88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AE523-F492-4972-80EC-ED098B7713CF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7CC196DF-44F0-4BE0-4555-D09C7213E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27B77F34-2122-5D7C-1C74-051BF5B8D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E2B-F941-404B-A77B-F80233999E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639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A9F78FD-8FED-10D4-CA38-F2A5395F8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1834C36-EA41-01F8-AC6A-1A71E7669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04DA4DD-2CFA-77F8-BA75-0A2397CBA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4876D296-FABC-837B-3493-84840FA7B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AE523-F492-4972-80EC-ED098B7713CF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9AAED095-0E44-577E-2D6C-B59CF203D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0D98B2E-5E17-6686-2151-AC3184A0E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E2B-F941-404B-A77B-F80233999E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500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46950B3-D323-7C01-693B-77BCABA9F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D636A4B8-414B-D9D6-8180-D74CF748BC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C3C7FC6-FD34-CCB2-BE7E-9597F84CB5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3D36CDA-9470-CABA-73C2-471696892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AE523-F492-4972-80EC-ED098B7713CF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692E3F6-32FD-B908-73AF-10D300D4A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3C7C63DC-C582-9D0A-12BF-0C8ABC203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A4E2B-F941-404B-A77B-F80233999E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15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E57F033-DD9C-6E7E-DD08-C095073AD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52EA3E5-63B8-F99E-0A76-37F586D3F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D748263-2435-3B90-B8F3-C8A17F6B6F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AE523-F492-4972-80EC-ED098B7713CF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52CBAEB-3E84-1B87-E437-2EECE8BCE5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3AFF54E-ADAE-AE37-F29F-30CD4CEB47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A4E2B-F941-404B-A77B-F80233999E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169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D93F228-7192-1759-D008-02559799C4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100" b="1" dirty="0">
                <a:solidFill>
                  <a:srgbClr val="0D3F94"/>
                </a:solidFill>
                <a:latin typeface="Geometria"/>
              </a:rPr>
              <a:t>ИЗДАТЕЛЬСТВО «ИНТЕЛЛЕКТ-ЦЕНТР» </a:t>
            </a:r>
            <a:endParaRPr lang="ru-RU" b="1" dirty="0">
              <a:solidFill>
                <a:srgbClr val="0D3F94"/>
              </a:solidFill>
              <a:latin typeface="Geometria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415148"/>
            <a:ext cx="9144000" cy="1747837"/>
          </a:xfrm>
        </p:spPr>
        <p:txBody>
          <a:bodyPr>
            <a:normAutofit fontScale="92500" lnSpcReduction="10000"/>
          </a:bodyPr>
          <a:lstStyle/>
          <a:p>
            <a:r>
              <a:rPr lang="ru-RU" sz="2600" b="1" dirty="0" smtClean="0"/>
              <a:t>Серия «Отличник ЕГЭ»</a:t>
            </a:r>
          </a:p>
          <a:p>
            <a:r>
              <a:rPr lang="ru-RU" b="1" dirty="0" smtClean="0"/>
              <a:t>1. «Обществознание. Решение заданий повышенного и высокого уровня сложности» </a:t>
            </a:r>
          </a:p>
          <a:p>
            <a:r>
              <a:rPr lang="ru-RU" b="1" dirty="0" smtClean="0"/>
              <a:t>2. «История. Решение заданий повышенного и высокого уровня сложности№</a:t>
            </a:r>
          </a:p>
          <a:p>
            <a:endParaRPr lang="ru-RU" dirty="0"/>
          </a:p>
        </p:txBody>
      </p:sp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2B86DFE2-FE1E-F945-A9E6-B924873367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29" y="343259"/>
            <a:ext cx="1419788" cy="97792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295207" y="83222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АВГУСТОВСКИЙ </a:t>
            </a:r>
            <a:r>
              <a:rPr lang="ru-RU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ПЕДСОВЕТ  2025</a:t>
            </a:r>
            <a:endParaRPr lang="ru-RU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064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Содержательная структура Части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Включены задания с анализом фрагмента исторического источника (документа, свидетельства современника события, текстов официальных речей, публицистических материалов);</a:t>
            </a:r>
          </a:p>
          <a:p>
            <a:r>
              <a:rPr lang="ru-RU" dirty="0" smtClean="0"/>
              <a:t>Включены задания к историческим картам-схемам, которые позволяют проверить знание картографического материала непосредственно, а также контекстной информации об изображенных на схеме событиях и фактах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1026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Содержательная структура Части </a:t>
            </a:r>
            <a:r>
              <a:rPr lang="ru-RU" b="1" dirty="0" smtClean="0"/>
              <a:t>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Включает в себя наиболее сложные задания с развернутым ответом.</a:t>
            </a:r>
          </a:p>
          <a:p>
            <a:r>
              <a:rPr lang="ru-RU" dirty="0" smtClean="0"/>
              <a:t>Особое внимание на анализ причин и следствий исторических событий</a:t>
            </a:r>
          </a:p>
          <a:p>
            <a:r>
              <a:rPr lang="ru-RU" dirty="0" smtClean="0"/>
              <a:t>Сравнение событий из различных периодов истории России. Выявление общих, либо различных позиций;</a:t>
            </a:r>
          </a:p>
          <a:p>
            <a:r>
              <a:rPr lang="ru-RU" dirty="0" smtClean="0"/>
              <a:t>Сравнение событий и процессов истории России со сходными событиями и процессами </a:t>
            </a:r>
            <a:r>
              <a:rPr lang="ru-RU" smtClean="0"/>
              <a:t>Всемирной истории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9249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Кишенкова</a:t>
            </a:r>
            <a:r>
              <a:rPr lang="ru-RU" b="1" dirty="0" smtClean="0"/>
              <a:t> О.В. Обществознание. Решение заданий повышенного и высокого уровня сложности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Книга предназначена для углубленной подготовки к Единому государственному экзамену по обществознанию;</a:t>
            </a:r>
          </a:p>
          <a:p>
            <a:r>
              <a:rPr lang="ru-RU" dirty="0" smtClean="0"/>
              <a:t>В структуру книги входят две части: часть 1 включает задания повышенного уровня сложности с кратким ответом, по темам и содержательным элементам, вызывающим наибольшие затруднения у выпускников.</a:t>
            </a:r>
          </a:p>
          <a:p>
            <a:r>
              <a:rPr lang="ru-RU" dirty="0" smtClean="0"/>
              <a:t>В тексты заданий включены определения сложных понятий, выделены и сформулированы признаки этих понятий, в ряде заданий приведены примеры, иллюстрирующие теоретическим материал курса.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6487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/>
              <a:t>Содержательная структура Части 1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Первая часть структурирована в соответствии с содержательными разделами курса «Обществознание</a:t>
            </a:r>
            <a:r>
              <a:rPr lang="ru-RU" dirty="0" smtClean="0"/>
              <a:t>»: «Человек и общество», «Духовная культура. Познание», «Экономика», «Социальная жизнь», «Политика», «Право».</a:t>
            </a:r>
          </a:p>
          <a:p>
            <a:r>
              <a:rPr lang="ru-RU" dirty="0" smtClean="0"/>
              <a:t>Количество заданий по каждой содержательной области различное, от 15 до 50, в зависимости от веса данных заданий в варианте КИМ ЕГЭ. </a:t>
            </a:r>
          </a:p>
          <a:p>
            <a:r>
              <a:rPr lang="ru-RU" dirty="0" smtClean="0"/>
              <a:t>Наибольшее количество заданий предложено по «Экономике» и «Праву», так как они наиболее насыщены сложным для выпускников материалом; сложными понятиями, характеристиками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9022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Содержательная структура Части </a:t>
            </a:r>
            <a:r>
              <a:rPr lang="ru-RU" b="1" dirty="0" smtClean="0"/>
              <a:t>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Включает в себя восемь вариантов, полностью соответствующих второй части КИМ ЕГЭ.</a:t>
            </a:r>
          </a:p>
          <a:p>
            <a:r>
              <a:rPr lang="ru-RU" dirty="0" smtClean="0"/>
              <a:t>Сохранена нумерация заданий для большего погружения в формат экзамена.</a:t>
            </a:r>
          </a:p>
          <a:p>
            <a:r>
              <a:rPr lang="ru-RU" dirty="0" smtClean="0"/>
              <a:t>Включены фрагменты текста из научных монографий и учебников для вузов, аналогично тем, какие включаются в экзаменационные варианты.</a:t>
            </a:r>
          </a:p>
          <a:p>
            <a:r>
              <a:rPr lang="ru-RU" dirty="0" smtClean="0"/>
              <a:t>Критерии ответов прописаны максимально подробно и детализировано для более глубокого и фундаментального освоения материала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1047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Содержательная структура Части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Особое внимание уделено заданиям 23, в которых требуется хорошее знание текста Конституции РФ.</a:t>
            </a:r>
          </a:p>
          <a:p>
            <a:r>
              <a:rPr lang="ru-RU" dirty="0" smtClean="0"/>
              <a:t>Формулировка объяснений в этом задании должна быть максимально приближена к оригиналу, поэтому в критериях приведены тексты и номера статей Конституции в аутентичной форме</a:t>
            </a:r>
          </a:p>
          <a:p>
            <a:r>
              <a:rPr lang="ru-RU" dirty="0" smtClean="0"/>
              <a:t>Подобраны задания максимально сложные: местное самоуправление, статус судей, защита личных прав граждан и пр.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8866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Содержательная структура Части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Наиболее сложными заданиями являются задания 24 и 25. Это составление сложного развернутого плана по теме (24) и творческое задание, фактически, мини-эссе, с росписью одного из пунктов плана (25);</a:t>
            </a:r>
          </a:p>
          <a:p>
            <a:r>
              <a:rPr lang="ru-RU" dirty="0"/>
              <a:t>Предложены в качестве примеров темы из всех разделов курса «Обществознание», сделан акцент на планы по экономическому и правовому блокам.</a:t>
            </a:r>
          </a:p>
          <a:p>
            <a:r>
              <a:rPr lang="ru-RU" dirty="0"/>
              <a:t>Во введении ко второй части предложены в кратком виде алгоритмы выполнения данных заданий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974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Книга позволит выпускнику самостоятельно освоить технологию подготовки и выполнения заданий повышенного и высокого уровня сложности на экзамене, потренироваться в решении заданий, которые по сложности не уступают экзаменационным. </a:t>
            </a:r>
          </a:p>
          <a:p>
            <a:r>
              <a:rPr lang="ru-RU" dirty="0" smtClean="0"/>
              <a:t>Внимательное ознакомление с текстом критериев к заданиям с развернутым ответом позволит улучшить качество выполнения данных заданий выпускником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0240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«Отличник ЕГЭ» История. Авторы </a:t>
            </a:r>
            <a:r>
              <a:rPr lang="ru-RU" dirty="0" err="1" smtClean="0"/>
              <a:t>к.и.н</a:t>
            </a:r>
            <a:r>
              <a:rPr lang="ru-RU" dirty="0" smtClean="0"/>
              <a:t>. </a:t>
            </a:r>
            <a:r>
              <a:rPr lang="ru-RU" dirty="0" err="1" smtClean="0"/>
              <a:t>Кишенкова</a:t>
            </a:r>
            <a:r>
              <a:rPr lang="ru-RU" dirty="0" smtClean="0"/>
              <a:t> О.В., </a:t>
            </a:r>
            <a:r>
              <a:rPr lang="ru-RU" dirty="0" err="1" smtClean="0"/>
              <a:t>к.и.н</a:t>
            </a:r>
            <a:r>
              <a:rPr lang="ru-RU" dirty="0" smtClean="0"/>
              <a:t>. Лосев С.А.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Книга разработана в соответствии со структурой и содержанием КИМ ЕГЭ по истории.</a:t>
            </a:r>
          </a:p>
          <a:p>
            <a:r>
              <a:rPr lang="ru-RU" dirty="0" smtClean="0"/>
              <a:t>Цель книги – повысить уровень выполнения выпускниками заданий повышенного и высокого уровня сложности на экзамене по истории.</a:t>
            </a:r>
          </a:p>
          <a:p>
            <a:r>
              <a:rPr lang="ru-RU" dirty="0" smtClean="0"/>
              <a:t>Книга структурирована по двум частям: часть 1 включает в себя образцы заданий с кратким ответом повышенного и высокого уровня сложности (исключение – это комплексное задание с исторической картой)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7938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Содержательная структура Части </a:t>
            </a:r>
            <a:r>
              <a:rPr lang="ru-RU" b="1" dirty="0" smtClean="0"/>
              <a:t>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Включает в себя задания на установление соответствие элементов, расположенных в двух столбцах:</a:t>
            </a:r>
          </a:p>
          <a:p>
            <a:r>
              <a:rPr lang="ru-RU" dirty="0" smtClean="0"/>
              <a:t>- соответствие между событиями и датами;</a:t>
            </a:r>
          </a:p>
          <a:p>
            <a:r>
              <a:rPr lang="ru-RU" dirty="0" smtClean="0"/>
              <a:t>- соответствие между историческими процессами и фактами, событиями, относящимися к ним;</a:t>
            </a:r>
          </a:p>
          <a:p>
            <a:r>
              <a:rPr lang="ru-RU" dirty="0" smtClean="0"/>
              <a:t>соответствие между событиями и их участниками;</a:t>
            </a:r>
          </a:p>
          <a:p>
            <a:r>
              <a:rPr lang="ru-RU" dirty="0" smtClean="0"/>
              <a:t>соответствие между памятниками культуры и их характеристиками</a:t>
            </a:r>
          </a:p>
          <a:p>
            <a:r>
              <a:rPr lang="ru-RU" dirty="0" smtClean="0"/>
              <a:t>Обратим внимание, что это комплексные события, каждое из которых включает события из разных хронологических периодов истории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57161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1479</TotalTime>
  <Words>704</Words>
  <Application>Microsoft Office PowerPoint</Application>
  <PresentationFormat>Широкоэкранный</PresentationFormat>
  <Paragraphs>48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Geometria</vt:lpstr>
      <vt:lpstr>Тема Office</vt:lpstr>
      <vt:lpstr>ИЗДАТЕЛЬСТВО «ИНТЕЛЛЕКТ-ЦЕНТР» </vt:lpstr>
      <vt:lpstr>Кишенкова О.В. Обществознание. Решение заданий повышенного и высокого уровня сложности</vt:lpstr>
      <vt:lpstr>Содержательная структура Части 1</vt:lpstr>
      <vt:lpstr>Содержательная структура Части 2</vt:lpstr>
      <vt:lpstr>Содержательная структура Части 2</vt:lpstr>
      <vt:lpstr>Содержательная структура Части 2</vt:lpstr>
      <vt:lpstr>Выводы</vt:lpstr>
      <vt:lpstr>«Отличник ЕГЭ» История. Авторы к.и.н. Кишенкова О.В., к.и.н. Лосев С.А. </vt:lpstr>
      <vt:lpstr>Содержательная структура Части 1</vt:lpstr>
      <vt:lpstr>Содержательная структура Части 1</vt:lpstr>
      <vt:lpstr>Содержательная структура Части 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IntelectCentr IntelectCentr</dc:creator>
  <cp:lastModifiedBy>Пользователь</cp:lastModifiedBy>
  <cp:revision>204</cp:revision>
  <dcterms:created xsi:type="dcterms:W3CDTF">2022-08-15T09:21:40Z</dcterms:created>
  <dcterms:modified xsi:type="dcterms:W3CDTF">2025-08-21T09:57:53Z</dcterms:modified>
</cp:coreProperties>
</file>