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6"/>
  </p:notesMasterIdLst>
  <p:sldIdLst>
    <p:sldId id="261" r:id="rId2"/>
    <p:sldId id="272" r:id="rId3"/>
    <p:sldId id="262" r:id="rId4"/>
    <p:sldId id="264" r:id="rId5"/>
    <p:sldId id="273" r:id="rId6"/>
    <p:sldId id="266" r:id="rId7"/>
    <p:sldId id="270" r:id="rId8"/>
    <p:sldId id="263" r:id="rId9"/>
    <p:sldId id="267" r:id="rId10"/>
    <p:sldId id="268" r:id="rId11"/>
    <p:sldId id="269" r:id="rId12"/>
    <p:sldId id="274" r:id="rId13"/>
    <p:sldId id="271" r:id="rId14"/>
    <p:sldId id="265" r:id="rId15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61"/>
            <p14:sldId id="272"/>
            <p14:sldId id="262"/>
            <p14:sldId id="264"/>
            <p14:sldId id="273"/>
            <p14:sldId id="266"/>
            <p14:sldId id="270"/>
            <p14:sldId id="263"/>
            <p14:sldId id="267"/>
            <p14:sldId id="268"/>
            <p14:sldId id="269"/>
            <p14:sldId id="274"/>
            <p14:sldId id="271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>
      <p:cViewPr varScale="1">
        <p:scale>
          <a:sx n="48" d="100"/>
          <a:sy n="48" d="100"/>
        </p:scale>
        <p:origin x="492" y="4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Беседа с педагогом</c:v>
                </c:pt>
                <c:pt idx="1">
                  <c:v>Разговор по телефону</c:v>
                </c:pt>
                <c:pt idx="2">
                  <c:v>Общение по e-mail</c:v>
                </c:pt>
                <c:pt idx="3">
                  <c:v>Видеозапись</c:v>
                </c:pt>
                <c:pt idx="4">
                  <c:v>Звукозапись</c:v>
                </c:pt>
                <c:pt idx="5">
                  <c:v>Статья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10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95-41DA-A600-7EC2478385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9348552"/>
        <c:axId val="349346912"/>
      </c:lineChart>
      <c:catAx>
        <c:axId val="349348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Форма коммуникации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346912"/>
        <c:crosses val="autoZero"/>
        <c:auto val="1"/>
        <c:lblAlgn val="ctr"/>
        <c:lblOffset val="100"/>
        <c:noMultiLvlLbl val="0"/>
      </c:catAx>
      <c:valAx>
        <c:axId val="3493469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Степень эффективности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349348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D1FC8-C60D-425D-9930-DBBD25C3918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3F53F2-D4DA-46B4-9E34-C2335983C8EE}">
      <dgm:prSet phldrT="[Текст]"/>
      <dgm:spPr/>
      <dgm:t>
        <a:bodyPr/>
        <a:lstStyle/>
        <a:p>
          <a:r>
            <a:rPr lang="ru-RU" dirty="0" smtClean="0"/>
            <a:t>Уважение</a:t>
          </a:r>
          <a:endParaRPr lang="ru-RU" dirty="0"/>
        </a:p>
      </dgm:t>
    </dgm:pt>
    <dgm:pt modelId="{775B37DC-BDC1-4E29-B8A0-2E4FB8AD260F}" type="parTrans" cxnId="{C34906ED-8758-479E-BC03-98B465772ED2}">
      <dgm:prSet/>
      <dgm:spPr/>
      <dgm:t>
        <a:bodyPr/>
        <a:lstStyle/>
        <a:p>
          <a:endParaRPr lang="ru-RU"/>
        </a:p>
      </dgm:t>
    </dgm:pt>
    <dgm:pt modelId="{B5C05D34-1B1D-43CA-93CE-BA91D999D59F}" type="sibTrans" cxnId="{C34906ED-8758-479E-BC03-98B465772ED2}">
      <dgm:prSet/>
      <dgm:spPr/>
      <dgm:t>
        <a:bodyPr/>
        <a:lstStyle/>
        <a:p>
          <a:endParaRPr lang="ru-RU"/>
        </a:p>
      </dgm:t>
    </dgm:pt>
    <dgm:pt modelId="{4B76633A-6180-44D5-8C0C-7DEE660E338D}">
      <dgm:prSet phldrT="[Текст]"/>
      <dgm:spPr/>
      <dgm:t>
        <a:bodyPr/>
        <a:lstStyle/>
        <a:p>
          <a:r>
            <a:rPr lang="ru-RU" dirty="0" smtClean="0"/>
            <a:t>Честность</a:t>
          </a:r>
          <a:endParaRPr lang="ru-RU" dirty="0"/>
        </a:p>
      </dgm:t>
    </dgm:pt>
    <dgm:pt modelId="{1DCAD1A0-1851-467B-8C73-79962F2C8D23}" type="parTrans" cxnId="{8ABFC1D6-A888-47A6-AABA-BD2C291BB22A}">
      <dgm:prSet/>
      <dgm:spPr/>
      <dgm:t>
        <a:bodyPr/>
        <a:lstStyle/>
        <a:p>
          <a:endParaRPr lang="ru-RU"/>
        </a:p>
      </dgm:t>
    </dgm:pt>
    <dgm:pt modelId="{205BE134-3CA5-4CF2-B9A8-E46F431FDCEC}" type="sibTrans" cxnId="{8ABFC1D6-A888-47A6-AABA-BD2C291BB22A}">
      <dgm:prSet/>
      <dgm:spPr/>
      <dgm:t>
        <a:bodyPr/>
        <a:lstStyle/>
        <a:p>
          <a:endParaRPr lang="ru-RU"/>
        </a:p>
      </dgm:t>
    </dgm:pt>
    <dgm:pt modelId="{FD519CAB-4FD7-4B92-92E1-501B4D24C105}">
      <dgm:prSet phldrT="[Текст]"/>
      <dgm:spPr/>
      <dgm:t>
        <a:bodyPr/>
        <a:lstStyle/>
        <a:p>
          <a:r>
            <a:rPr lang="ru-RU" dirty="0" smtClean="0"/>
            <a:t>Открытость</a:t>
          </a:r>
          <a:endParaRPr lang="ru-RU" dirty="0"/>
        </a:p>
      </dgm:t>
    </dgm:pt>
    <dgm:pt modelId="{92FA0C35-C316-4576-9415-ED7018EFAA7C}" type="parTrans" cxnId="{7B619AEC-7E84-48E5-A8AC-9065FA87563A}">
      <dgm:prSet/>
      <dgm:spPr/>
      <dgm:t>
        <a:bodyPr/>
        <a:lstStyle/>
        <a:p>
          <a:endParaRPr lang="ru-RU"/>
        </a:p>
      </dgm:t>
    </dgm:pt>
    <dgm:pt modelId="{B5D217B5-0A71-4378-8948-7E8E148C5538}" type="sibTrans" cxnId="{7B619AEC-7E84-48E5-A8AC-9065FA87563A}">
      <dgm:prSet/>
      <dgm:spPr/>
      <dgm:t>
        <a:bodyPr/>
        <a:lstStyle/>
        <a:p>
          <a:endParaRPr lang="ru-RU"/>
        </a:p>
      </dgm:t>
    </dgm:pt>
    <dgm:pt modelId="{C2731F09-8C70-409D-A47F-05EA5FA95AD5}">
      <dgm:prSet phldrT="[Текст]"/>
      <dgm:spPr/>
      <dgm:t>
        <a:bodyPr/>
        <a:lstStyle/>
        <a:p>
          <a:r>
            <a:rPr lang="ru-RU" dirty="0" smtClean="0"/>
            <a:t>Поддержка друг друга</a:t>
          </a:r>
          <a:endParaRPr lang="ru-RU" dirty="0"/>
        </a:p>
      </dgm:t>
    </dgm:pt>
    <dgm:pt modelId="{E805A66E-52D2-431A-BB69-E49F048B1E88}" type="parTrans" cxnId="{06282259-3D1F-403E-B69F-DAB736EF7544}">
      <dgm:prSet/>
      <dgm:spPr/>
      <dgm:t>
        <a:bodyPr/>
        <a:lstStyle/>
        <a:p>
          <a:endParaRPr lang="ru-RU"/>
        </a:p>
      </dgm:t>
    </dgm:pt>
    <dgm:pt modelId="{C0FCF1FD-0DD9-455D-B785-5998CB71C9B3}" type="sibTrans" cxnId="{06282259-3D1F-403E-B69F-DAB736EF7544}">
      <dgm:prSet/>
      <dgm:spPr/>
      <dgm:t>
        <a:bodyPr/>
        <a:lstStyle/>
        <a:p>
          <a:endParaRPr lang="ru-RU"/>
        </a:p>
      </dgm:t>
    </dgm:pt>
    <dgm:pt modelId="{1835E5A3-6D59-4BE1-8301-9A3D4A00E439}" type="pres">
      <dgm:prSet presAssocID="{1C2D1FC8-C60D-425D-9930-DBBD25C391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C61D27-BBB5-4588-A8BC-04750EB47988}" type="pres">
      <dgm:prSet presAssocID="{1C2D1FC8-C60D-425D-9930-DBBD25C3918A}" presName="fgShape" presStyleLbl="fgShp" presStyleIdx="0" presStyleCnt="1"/>
      <dgm:spPr/>
    </dgm:pt>
    <dgm:pt modelId="{3EE93A25-301A-4512-B154-4250746ADB45}" type="pres">
      <dgm:prSet presAssocID="{1C2D1FC8-C60D-425D-9930-DBBD25C3918A}" presName="linComp" presStyleCnt="0"/>
      <dgm:spPr/>
    </dgm:pt>
    <dgm:pt modelId="{F7A77291-FD60-48F5-9E26-679AF2624644}" type="pres">
      <dgm:prSet presAssocID="{053F53F2-D4DA-46B4-9E34-C2335983C8EE}" presName="compNode" presStyleCnt="0"/>
      <dgm:spPr/>
    </dgm:pt>
    <dgm:pt modelId="{1FE4C307-2224-4290-8BA0-338BBE00884B}" type="pres">
      <dgm:prSet presAssocID="{053F53F2-D4DA-46B4-9E34-C2335983C8EE}" presName="bkgdShape" presStyleLbl="node1" presStyleIdx="0" presStyleCnt="4"/>
      <dgm:spPr/>
      <dgm:t>
        <a:bodyPr/>
        <a:lstStyle/>
        <a:p>
          <a:endParaRPr lang="ru-RU"/>
        </a:p>
      </dgm:t>
    </dgm:pt>
    <dgm:pt modelId="{C6FCC313-EC14-4332-B618-E0847947C1A2}" type="pres">
      <dgm:prSet presAssocID="{053F53F2-D4DA-46B4-9E34-C2335983C8E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4B32B-CA32-4740-8939-C800741361D2}" type="pres">
      <dgm:prSet presAssocID="{053F53F2-D4DA-46B4-9E34-C2335983C8EE}" presName="invisiNode" presStyleLbl="node1" presStyleIdx="0" presStyleCnt="4"/>
      <dgm:spPr/>
    </dgm:pt>
    <dgm:pt modelId="{5ADBDD1F-940F-4BD0-9F37-A5B4678C6D1F}" type="pres">
      <dgm:prSet presAssocID="{053F53F2-D4DA-46B4-9E34-C2335983C8E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4C185C-AAAB-4350-8A33-CFF944F626B0}" type="pres">
      <dgm:prSet presAssocID="{B5C05D34-1B1D-43CA-93CE-BA91D999D59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D31C207-64BA-4922-8F56-788270A74A1D}" type="pres">
      <dgm:prSet presAssocID="{4B76633A-6180-44D5-8C0C-7DEE660E338D}" presName="compNode" presStyleCnt="0"/>
      <dgm:spPr/>
    </dgm:pt>
    <dgm:pt modelId="{B8899FF7-C3B4-4002-887F-C7524DA105FF}" type="pres">
      <dgm:prSet presAssocID="{4B76633A-6180-44D5-8C0C-7DEE660E338D}" presName="bkgdShape" presStyleLbl="node1" presStyleIdx="1" presStyleCnt="4"/>
      <dgm:spPr/>
      <dgm:t>
        <a:bodyPr/>
        <a:lstStyle/>
        <a:p>
          <a:endParaRPr lang="ru-RU"/>
        </a:p>
      </dgm:t>
    </dgm:pt>
    <dgm:pt modelId="{F9A30ED4-DFFE-41EC-AC2A-62FF6DA888D6}" type="pres">
      <dgm:prSet presAssocID="{4B76633A-6180-44D5-8C0C-7DEE660E338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BE5A0-EC90-48AA-A8AB-CD83CF26CA8F}" type="pres">
      <dgm:prSet presAssocID="{4B76633A-6180-44D5-8C0C-7DEE660E338D}" presName="invisiNode" presStyleLbl="node1" presStyleIdx="1" presStyleCnt="4"/>
      <dgm:spPr/>
    </dgm:pt>
    <dgm:pt modelId="{08BFB929-B0F4-458D-84FF-FA29F521E53F}" type="pres">
      <dgm:prSet presAssocID="{4B76633A-6180-44D5-8C0C-7DEE660E338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26375054-1354-4EE9-929F-11B7642D5D8B}" type="pres">
      <dgm:prSet presAssocID="{205BE134-3CA5-4CF2-B9A8-E46F431FDC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19E3B2-FB49-40A9-9956-F8CF9D872436}" type="pres">
      <dgm:prSet presAssocID="{FD519CAB-4FD7-4B92-92E1-501B4D24C105}" presName="compNode" presStyleCnt="0"/>
      <dgm:spPr/>
    </dgm:pt>
    <dgm:pt modelId="{D356ABC7-D328-4666-BF5A-E9CB047D2922}" type="pres">
      <dgm:prSet presAssocID="{FD519CAB-4FD7-4B92-92E1-501B4D24C105}" presName="bkgdShape" presStyleLbl="node1" presStyleIdx="2" presStyleCnt="4"/>
      <dgm:spPr/>
      <dgm:t>
        <a:bodyPr/>
        <a:lstStyle/>
        <a:p>
          <a:endParaRPr lang="ru-RU"/>
        </a:p>
      </dgm:t>
    </dgm:pt>
    <dgm:pt modelId="{5F0E018B-211F-4735-A8E5-85B070CFAE72}" type="pres">
      <dgm:prSet presAssocID="{FD519CAB-4FD7-4B92-92E1-501B4D24C10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25404-2374-48C4-8D65-930048576F11}" type="pres">
      <dgm:prSet presAssocID="{FD519CAB-4FD7-4B92-92E1-501B4D24C105}" presName="invisiNode" presStyleLbl="node1" presStyleIdx="2" presStyleCnt="4"/>
      <dgm:spPr/>
    </dgm:pt>
    <dgm:pt modelId="{873137AD-3EB1-48CF-83C6-DE6DDCFEA424}" type="pres">
      <dgm:prSet presAssocID="{FD519CAB-4FD7-4B92-92E1-501B4D24C105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778B74-C988-4AF7-89EE-660ACFF2CCCD}" type="pres">
      <dgm:prSet presAssocID="{B5D217B5-0A71-4378-8948-7E8E148C55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3B985E-B6E6-4DF4-80B3-C64EAA9C5C07}" type="pres">
      <dgm:prSet presAssocID="{C2731F09-8C70-409D-A47F-05EA5FA95AD5}" presName="compNode" presStyleCnt="0"/>
      <dgm:spPr/>
    </dgm:pt>
    <dgm:pt modelId="{C6F81CF7-00B6-4C83-A4F4-8EF4E892E8A2}" type="pres">
      <dgm:prSet presAssocID="{C2731F09-8C70-409D-A47F-05EA5FA95AD5}" presName="bkgdShape" presStyleLbl="node1" presStyleIdx="3" presStyleCnt="4"/>
      <dgm:spPr/>
      <dgm:t>
        <a:bodyPr/>
        <a:lstStyle/>
        <a:p>
          <a:endParaRPr lang="ru-RU"/>
        </a:p>
      </dgm:t>
    </dgm:pt>
    <dgm:pt modelId="{7C526753-72D3-49B1-AE54-6D5D381AF75D}" type="pres">
      <dgm:prSet presAssocID="{C2731F09-8C70-409D-A47F-05EA5FA95AD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E9561-75A7-4F34-80C2-D328A08CA9CC}" type="pres">
      <dgm:prSet presAssocID="{C2731F09-8C70-409D-A47F-05EA5FA95AD5}" presName="invisiNode" presStyleLbl="node1" presStyleIdx="3" presStyleCnt="4"/>
      <dgm:spPr/>
    </dgm:pt>
    <dgm:pt modelId="{BEA2A8E7-4C4C-455B-B6FA-09A553F6BB16}" type="pres">
      <dgm:prSet presAssocID="{C2731F09-8C70-409D-A47F-05EA5FA95AD5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6282259-3D1F-403E-B69F-DAB736EF7544}" srcId="{1C2D1FC8-C60D-425D-9930-DBBD25C3918A}" destId="{C2731F09-8C70-409D-A47F-05EA5FA95AD5}" srcOrd="3" destOrd="0" parTransId="{E805A66E-52D2-431A-BB69-E49F048B1E88}" sibTransId="{C0FCF1FD-0DD9-455D-B785-5998CB71C9B3}"/>
    <dgm:cxn modelId="{8ABFC1D6-A888-47A6-AABA-BD2C291BB22A}" srcId="{1C2D1FC8-C60D-425D-9930-DBBD25C3918A}" destId="{4B76633A-6180-44D5-8C0C-7DEE660E338D}" srcOrd="1" destOrd="0" parTransId="{1DCAD1A0-1851-467B-8C73-79962F2C8D23}" sibTransId="{205BE134-3CA5-4CF2-B9A8-E46F431FDCEC}"/>
    <dgm:cxn modelId="{8308CE68-1018-4219-B8EC-CD362D95969F}" type="presOf" srcId="{B5C05D34-1B1D-43CA-93CE-BA91D999D59F}" destId="{8A4C185C-AAAB-4350-8A33-CFF944F626B0}" srcOrd="0" destOrd="0" presId="urn:microsoft.com/office/officeart/2005/8/layout/hList7"/>
    <dgm:cxn modelId="{448FCFB6-C152-40D2-A7DF-B863C14DA2C6}" type="presOf" srcId="{FD519CAB-4FD7-4B92-92E1-501B4D24C105}" destId="{5F0E018B-211F-4735-A8E5-85B070CFAE72}" srcOrd="1" destOrd="0" presId="urn:microsoft.com/office/officeart/2005/8/layout/hList7"/>
    <dgm:cxn modelId="{41BFE5E4-9299-415C-B658-5B9F743ED087}" type="presOf" srcId="{053F53F2-D4DA-46B4-9E34-C2335983C8EE}" destId="{1FE4C307-2224-4290-8BA0-338BBE00884B}" srcOrd="0" destOrd="0" presId="urn:microsoft.com/office/officeart/2005/8/layout/hList7"/>
    <dgm:cxn modelId="{E810562C-18B9-48E0-87ED-03CB5F298F53}" type="presOf" srcId="{C2731F09-8C70-409D-A47F-05EA5FA95AD5}" destId="{7C526753-72D3-49B1-AE54-6D5D381AF75D}" srcOrd="1" destOrd="0" presId="urn:microsoft.com/office/officeart/2005/8/layout/hList7"/>
    <dgm:cxn modelId="{5B67E9C7-3A8C-4C29-B7A9-DA890D4E070D}" type="presOf" srcId="{C2731F09-8C70-409D-A47F-05EA5FA95AD5}" destId="{C6F81CF7-00B6-4C83-A4F4-8EF4E892E8A2}" srcOrd="0" destOrd="0" presId="urn:microsoft.com/office/officeart/2005/8/layout/hList7"/>
    <dgm:cxn modelId="{7B619AEC-7E84-48E5-A8AC-9065FA87563A}" srcId="{1C2D1FC8-C60D-425D-9930-DBBD25C3918A}" destId="{FD519CAB-4FD7-4B92-92E1-501B4D24C105}" srcOrd="2" destOrd="0" parTransId="{92FA0C35-C316-4576-9415-ED7018EFAA7C}" sibTransId="{B5D217B5-0A71-4378-8948-7E8E148C5538}"/>
    <dgm:cxn modelId="{691239D6-CEFE-4D78-977D-C0BB2697FA5A}" type="presOf" srcId="{1C2D1FC8-C60D-425D-9930-DBBD25C3918A}" destId="{1835E5A3-6D59-4BE1-8301-9A3D4A00E439}" srcOrd="0" destOrd="0" presId="urn:microsoft.com/office/officeart/2005/8/layout/hList7"/>
    <dgm:cxn modelId="{62F57CFE-1166-4A3A-8514-A8B30DF22F8C}" type="presOf" srcId="{4B76633A-6180-44D5-8C0C-7DEE660E338D}" destId="{B8899FF7-C3B4-4002-887F-C7524DA105FF}" srcOrd="0" destOrd="0" presId="urn:microsoft.com/office/officeart/2005/8/layout/hList7"/>
    <dgm:cxn modelId="{833A4DB7-4DC9-4AF7-B304-7D2C625EE1DB}" type="presOf" srcId="{053F53F2-D4DA-46B4-9E34-C2335983C8EE}" destId="{C6FCC313-EC14-4332-B618-E0847947C1A2}" srcOrd="1" destOrd="0" presId="urn:microsoft.com/office/officeart/2005/8/layout/hList7"/>
    <dgm:cxn modelId="{C34906ED-8758-479E-BC03-98B465772ED2}" srcId="{1C2D1FC8-C60D-425D-9930-DBBD25C3918A}" destId="{053F53F2-D4DA-46B4-9E34-C2335983C8EE}" srcOrd="0" destOrd="0" parTransId="{775B37DC-BDC1-4E29-B8A0-2E4FB8AD260F}" sibTransId="{B5C05D34-1B1D-43CA-93CE-BA91D999D59F}"/>
    <dgm:cxn modelId="{20268D77-0FDC-4E92-83FE-DB999FE19383}" type="presOf" srcId="{B5D217B5-0A71-4378-8948-7E8E148C5538}" destId="{BB778B74-C988-4AF7-89EE-660ACFF2CCCD}" srcOrd="0" destOrd="0" presId="urn:microsoft.com/office/officeart/2005/8/layout/hList7"/>
    <dgm:cxn modelId="{98730113-BE55-4B30-B92F-3DA21F3E0607}" type="presOf" srcId="{FD519CAB-4FD7-4B92-92E1-501B4D24C105}" destId="{D356ABC7-D328-4666-BF5A-E9CB047D2922}" srcOrd="0" destOrd="0" presId="urn:microsoft.com/office/officeart/2005/8/layout/hList7"/>
    <dgm:cxn modelId="{38852CD9-2EA7-496D-AC83-B90EC673F4C0}" type="presOf" srcId="{205BE134-3CA5-4CF2-B9A8-E46F431FDCEC}" destId="{26375054-1354-4EE9-929F-11B7642D5D8B}" srcOrd="0" destOrd="0" presId="urn:microsoft.com/office/officeart/2005/8/layout/hList7"/>
    <dgm:cxn modelId="{CA000F35-D056-4D82-B7A6-C36D4EE60903}" type="presOf" srcId="{4B76633A-6180-44D5-8C0C-7DEE660E338D}" destId="{F9A30ED4-DFFE-41EC-AC2A-62FF6DA888D6}" srcOrd="1" destOrd="0" presId="urn:microsoft.com/office/officeart/2005/8/layout/hList7"/>
    <dgm:cxn modelId="{04E504C3-AEB5-4FED-9136-161F3D561BCA}" type="presParOf" srcId="{1835E5A3-6D59-4BE1-8301-9A3D4A00E439}" destId="{86C61D27-BBB5-4588-A8BC-04750EB47988}" srcOrd="0" destOrd="0" presId="urn:microsoft.com/office/officeart/2005/8/layout/hList7"/>
    <dgm:cxn modelId="{8533F014-6934-48CD-B3C1-570221A646E1}" type="presParOf" srcId="{1835E5A3-6D59-4BE1-8301-9A3D4A00E439}" destId="{3EE93A25-301A-4512-B154-4250746ADB45}" srcOrd="1" destOrd="0" presId="urn:microsoft.com/office/officeart/2005/8/layout/hList7"/>
    <dgm:cxn modelId="{32C5BB16-A476-4A17-82F5-4C018CE89002}" type="presParOf" srcId="{3EE93A25-301A-4512-B154-4250746ADB45}" destId="{F7A77291-FD60-48F5-9E26-679AF2624644}" srcOrd="0" destOrd="0" presId="urn:microsoft.com/office/officeart/2005/8/layout/hList7"/>
    <dgm:cxn modelId="{CFC515DE-6C14-489F-9306-72759DF4B75E}" type="presParOf" srcId="{F7A77291-FD60-48F5-9E26-679AF2624644}" destId="{1FE4C307-2224-4290-8BA0-338BBE00884B}" srcOrd="0" destOrd="0" presId="urn:microsoft.com/office/officeart/2005/8/layout/hList7"/>
    <dgm:cxn modelId="{2DCD46EA-279D-4B1F-8F5B-3CF73FDF6EE6}" type="presParOf" srcId="{F7A77291-FD60-48F5-9E26-679AF2624644}" destId="{C6FCC313-EC14-4332-B618-E0847947C1A2}" srcOrd="1" destOrd="0" presId="urn:microsoft.com/office/officeart/2005/8/layout/hList7"/>
    <dgm:cxn modelId="{5046D503-B9A8-4872-B97F-817D7E640A9B}" type="presParOf" srcId="{F7A77291-FD60-48F5-9E26-679AF2624644}" destId="{23E4B32B-CA32-4740-8939-C800741361D2}" srcOrd="2" destOrd="0" presId="urn:microsoft.com/office/officeart/2005/8/layout/hList7"/>
    <dgm:cxn modelId="{9F4144EE-93CA-4DE3-B304-B7B2F5CA2B12}" type="presParOf" srcId="{F7A77291-FD60-48F5-9E26-679AF2624644}" destId="{5ADBDD1F-940F-4BD0-9F37-A5B4678C6D1F}" srcOrd="3" destOrd="0" presId="urn:microsoft.com/office/officeart/2005/8/layout/hList7"/>
    <dgm:cxn modelId="{2A8773B4-9357-464F-A4A1-F84E8EBFF187}" type="presParOf" srcId="{3EE93A25-301A-4512-B154-4250746ADB45}" destId="{8A4C185C-AAAB-4350-8A33-CFF944F626B0}" srcOrd="1" destOrd="0" presId="urn:microsoft.com/office/officeart/2005/8/layout/hList7"/>
    <dgm:cxn modelId="{BC9903B5-B713-431E-8A20-B81CBAFFEC0E}" type="presParOf" srcId="{3EE93A25-301A-4512-B154-4250746ADB45}" destId="{6D31C207-64BA-4922-8F56-788270A74A1D}" srcOrd="2" destOrd="0" presId="urn:microsoft.com/office/officeart/2005/8/layout/hList7"/>
    <dgm:cxn modelId="{9540C061-3B9E-4DD7-B3F6-966CDEC77BA9}" type="presParOf" srcId="{6D31C207-64BA-4922-8F56-788270A74A1D}" destId="{B8899FF7-C3B4-4002-887F-C7524DA105FF}" srcOrd="0" destOrd="0" presId="urn:microsoft.com/office/officeart/2005/8/layout/hList7"/>
    <dgm:cxn modelId="{35199300-C8A1-4326-BCEB-DB51036754AE}" type="presParOf" srcId="{6D31C207-64BA-4922-8F56-788270A74A1D}" destId="{F9A30ED4-DFFE-41EC-AC2A-62FF6DA888D6}" srcOrd="1" destOrd="0" presId="urn:microsoft.com/office/officeart/2005/8/layout/hList7"/>
    <dgm:cxn modelId="{947FEF4F-37F4-4BDE-8869-FABB2B081C38}" type="presParOf" srcId="{6D31C207-64BA-4922-8F56-788270A74A1D}" destId="{12EBE5A0-EC90-48AA-A8AB-CD83CF26CA8F}" srcOrd="2" destOrd="0" presId="urn:microsoft.com/office/officeart/2005/8/layout/hList7"/>
    <dgm:cxn modelId="{BAE872A8-DDED-4450-88CD-2BF9961BACC9}" type="presParOf" srcId="{6D31C207-64BA-4922-8F56-788270A74A1D}" destId="{08BFB929-B0F4-458D-84FF-FA29F521E53F}" srcOrd="3" destOrd="0" presId="urn:microsoft.com/office/officeart/2005/8/layout/hList7"/>
    <dgm:cxn modelId="{18A3DB31-89D1-41B1-A28A-F1C5FF155061}" type="presParOf" srcId="{3EE93A25-301A-4512-B154-4250746ADB45}" destId="{26375054-1354-4EE9-929F-11B7642D5D8B}" srcOrd="3" destOrd="0" presId="urn:microsoft.com/office/officeart/2005/8/layout/hList7"/>
    <dgm:cxn modelId="{BE987D42-9792-46D3-BB8C-22744862295C}" type="presParOf" srcId="{3EE93A25-301A-4512-B154-4250746ADB45}" destId="{2A19E3B2-FB49-40A9-9956-F8CF9D872436}" srcOrd="4" destOrd="0" presId="urn:microsoft.com/office/officeart/2005/8/layout/hList7"/>
    <dgm:cxn modelId="{A83877F5-320C-4B96-BB21-818ED0699862}" type="presParOf" srcId="{2A19E3B2-FB49-40A9-9956-F8CF9D872436}" destId="{D356ABC7-D328-4666-BF5A-E9CB047D2922}" srcOrd="0" destOrd="0" presId="urn:microsoft.com/office/officeart/2005/8/layout/hList7"/>
    <dgm:cxn modelId="{F610D74B-5469-4AEF-9B67-18E6BAB13F5F}" type="presParOf" srcId="{2A19E3B2-FB49-40A9-9956-F8CF9D872436}" destId="{5F0E018B-211F-4735-A8E5-85B070CFAE72}" srcOrd="1" destOrd="0" presId="urn:microsoft.com/office/officeart/2005/8/layout/hList7"/>
    <dgm:cxn modelId="{528DB797-8B29-4F3F-9B61-481287FE35D3}" type="presParOf" srcId="{2A19E3B2-FB49-40A9-9956-F8CF9D872436}" destId="{0A325404-2374-48C4-8D65-930048576F11}" srcOrd="2" destOrd="0" presId="urn:microsoft.com/office/officeart/2005/8/layout/hList7"/>
    <dgm:cxn modelId="{3611E24E-D178-4EA4-A5F1-47D053543F04}" type="presParOf" srcId="{2A19E3B2-FB49-40A9-9956-F8CF9D872436}" destId="{873137AD-3EB1-48CF-83C6-DE6DDCFEA424}" srcOrd="3" destOrd="0" presId="urn:microsoft.com/office/officeart/2005/8/layout/hList7"/>
    <dgm:cxn modelId="{B353A5EE-E4CB-40AB-9B62-329D46D7E60F}" type="presParOf" srcId="{3EE93A25-301A-4512-B154-4250746ADB45}" destId="{BB778B74-C988-4AF7-89EE-660ACFF2CCCD}" srcOrd="5" destOrd="0" presId="urn:microsoft.com/office/officeart/2005/8/layout/hList7"/>
    <dgm:cxn modelId="{E18CDD18-E511-443B-B495-1AEB7DE4E4AD}" type="presParOf" srcId="{3EE93A25-301A-4512-B154-4250746ADB45}" destId="{BD3B985E-B6E6-4DF4-80B3-C64EAA9C5C07}" srcOrd="6" destOrd="0" presId="urn:microsoft.com/office/officeart/2005/8/layout/hList7"/>
    <dgm:cxn modelId="{789BB46E-5213-4096-9630-1555B786B2BE}" type="presParOf" srcId="{BD3B985E-B6E6-4DF4-80B3-C64EAA9C5C07}" destId="{C6F81CF7-00B6-4C83-A4F4-8EF4E892E8A2}" srcOrd="0" destOrd="0" presId="urn:microsoft.com/office/officeart/2005/8/layout/hList7"/>
    <dgm:cxn modelId="{795F378E-A628-4D08-B3CB-05DC843DD412}" type="presParOf" srcId="{BD3B985E-B6E6-4DF4-80B3-C64EAA9C5C07}" destId="{7C526753-72D3-49B1-AE54-6D5D381AF75D}" srcOrd="1" destOrd="0" presId="urn:microsoft.com/office/officeart/2005/8/layout/hList7"/>
    <dgm:cxn modelId="{D74118FD-114D-48EE-B9CC-955FBB9916EC}" type="presParOf" srcId="{BD3B985E-B6E6-4DF4-80B3-C64EAA9C5C07}" destId="{DAEE9561-75A7-4F34-80C2-D328A08CA9CC}" srcOrd="2" destOrd="0" presId="urn:microsoft.com/office/officeart/2005/8/layout/hList7"/>
    <dgm:cxn modelId="{227B985D-4FD0-4E4D-AC1D-20D3798DF15D}" type="presParOf" srcId="{BD3B985E-B6E6-4DF4-80B3-C64EAA9C5C07}" destId="{BEA2A8E7-4C4C-455B-B6FA-09A553F6BB1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4C307-2224-4290-8BA0-338BBE00884B}">
      <dsp:nvSpPr>
        <dsp:cNvPr id="0" name=""/>
        <dsp:cNvSpPr/>
      </dsp:nvSpPr>
      <dsp:spPr>
        <a:xfrm>
          <a:off x="1662" y="0"/>
          <a:ext cx="1742168" cy="4536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Уважение</a:t>
          </a:r>
          <a:endParaRPr lang="ru-RU" sz="2200" kern="1200" dirty="0"/>
        </a:p>
      </dsp:txBody>
      <dsp:txXfrm>
        <a:off x="1662" y="1814601"/>
        <a:ext cx="1742168" cy="1814601"/>
      </dsp:txXfrm>
    </dsp:sp>
    <dsp:sp modelId="{5ADBDD1F-940F-4BD0-9F37-A5B4678C6D1F}">
      <dsp:nvSpPr>
        <dsp:cNvPr id="0" name=""/>
        <dsp:cNvSpPr/>
      </dsp:nvSpPr>
      <dsp:spPr>
        <a:xfrm>
          <a:off x="117418" y="272190"/>
          <a:ext cx="1510655" cy="15106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99FF7-C3B4-4002-887F-C7524DA105FF}">
      <dsp:nvSpPr>
        <dsp:cNvPr id="0" name=""/>
        <dsp:cNvSpPr/>
      </dsp:nvSpPr>
      <dsp:spPr>
        <a:xfrm>
          <a:off x="1796095" y="0"/>
          <a:ext cx="1742168" cy="4536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Честность</a:t>
          </a:r>
          <a:endParaRPr lang="ru-RU" sz="2200" kern="1200" dirty="0"/>
        </a:p>
      </dsp:txBody>
      <dsp:txXfrm>
        <a:off x="1796095" y="1814601"/>
        <a:ext cx="1742168" cy="1814601"/>
      </dsp:txXfrm>
    </dsp:sp>
    <dsp:sp modelId="{08BFB929-B0F4-458D-84FF-FA29F521E53F}">
      <dsp:nvSpPr>
        <dsp:cNvPr id="0" name=""/>
        <dsp:cNvSpPr/>
      </dsp:nvSpPr>
      <dsp:spPr>
        <a:xfrm>
          <a:off x="1911851" y="272190"/>
          <a:ext cx="1510655" cy="151065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6ABC7-D328-4666-BF5A-E9CB047D2922}">
      <dsp:nvSpPr>
        <dsp:cNvPr id="0" name=""/>
        <dsp:cNvSpPr/>
      </dsp:nvSpPr>
      <dsp:spPr>
        <a:xfrm>
          <a:off x="3590528" y="0"/>
          <a:ext cx="1742168" cy="4536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Открытость</a:t>
          </a:r>
          <a:endParaRPr lang="ru-RU" sz="2200" kern="1200" dirty="0"/>
        </a:p>
      </dsp:txBody>
      <dsp:txXfrm>
        <a:off x="3590528" y="1814601"/>
        <a:ext cx="1742168" cy="1814601"/>
      </dsp:txXfrm>
    </dsp:sp>
    <dsp:sp modelId="{873137AD-3EB1-48CF-83C6-DE6DDCFEA424}">
      <dsp:nvSpPr>
        <dsp:cNvPr id="0" name=""/>
        <dsp:cNvSpPr/>
      </dsp:nvSpPr>
      <dsp:spPr>
        <a:xfrm>
          <a:off x="3706284" y="272190"/>
          <a:ext cx="1510655" cy="151065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81CF7-00B6-4C83-A4F4-8EF4E892E8A2}">
      <dsp:nvSpPr>
        <dsp:cNvPr id="0" name=""/>
        <dsp:cNvSpPr/>
      </dsp:nvSpPr>
      <dsp:spPr>
        <a:xfrm>
          <a:off x="5384961" y="0"/>
          <a:ext cx="1742168" cy="4536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Поддержка друг друга</a:t>
          </a:r>
          <a:endParaRPr lang="ru-RU" sz="2200" kern="1200" dirty="0"/>
        </a:p>
      </dsp:txBody>
      <dsp:txXfrm>
        <a:off x="5384961" y="1814601"/>
        <a:ext cx="1742168" cy="1814601"/>
      </dsp:txXfrm>
    </dsp:sp>
    <dsp:sp modelId="{BEA2A8E7-4C4C-455B-B6FA-09A553F6BB16}">
      <dsp:nvSpPr>
        <dsp:cNvPr id="0" name=""/>
        <dsp:cNvSpPr/>
      </dsp:nvSpPr>
      <dsp:spPr>
        <a:xfrm>
          <a:off x="5500717" y="272190"/>
          <a:ext cx="1510655" cy="151065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61D27-BBB5-4588-A8BC-04750EB47988}">
      <dsp:nvSpPr>
        <dsp:cNvPr id="0" name=""/>
        <dsp:cNvSpPr/>
      </dsp:nvSpPr>
      <dsp:spPr>
        <a:xfrm>
          <a:off x="285151" y="3629203"/>
          <a:ext cx="6558488" cy="68047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l.fm/blog/yevgeny-lange/19428-vas-mnogo-a-ya-odna-kak-obshchatsya-s-roditelyami-instruktsiya-dlya-uchiteley?ysclid=mcefk6l9no509100374" TargetMode="External"/><Relationship Id="rId7" Type="http://schemas.openxmlformats.org/officeDocument/2006/relationships/hyperlink" Target="https://ru.freepik.com/free-vector/hand-drawn-business-communication-concept_20286028.htm#fromView=search&amp;page=1&amp;position=0&amp;uuid=a825d03e-c4a3-41d5-9229-06c878ad80f5&amp;query=&#1082;&#1086;&#1084;&#1084;&#1091;&#1085;&#1080;&#1082;&#1072;&#1094;&#1080;&#1103;" TargetMode="External"/><Relationship Id="rId2" Type="http://schemas.openxmlformats.org/officeDocument/2006/relationships/hyperlink" Target="https://niidpo.ru/blog/kak-deystvovat-uchitelyu-v-sluchae-konflikta-s-roditelyam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n9-62.userapi.com/impg/9JB8lTXXbJcMKgUCCLn0g8FMjYNYuv5fR1Hoxg/Uw4tvhLhPbE.jpg?size=604x380&amp;quality=95&amp;sign=0b9318a4460691556666796a18a8c058&amp;type=album" TargetMode="External"/><Relationship Id="rId5" Type="http://schemas.openxmlformats.org/officeDocument/2006/relationships/hyperlink" Target="https://eduportal44.ru/Nerehta/ds_drugba/Pages/&#1054;&#1088;&#1075;&#1072;&#1085;&#1080;&#1079;&#1072;&#1094;&#1080;&#1103;-&#1087;&#1080;&#1090;&#1072;&#1085;&#1080;&#1103;-&#1074;-&#1086;&#1073;&#1088;&#1072;&#1079;&#1086;&#1074;&#1072;&#1090;&#1077;&#1083;&#1100;&#1085;&#1086;&#1081;-&#1086;&#1088;&#1075;&#1072;&#1085;&#1080;&#1079;&#1072;&#1094;&#1080;&#1080;.aspx" TargetMode="External"/><Relationship Id="rId4" Type="http://schemas.openxmlformats.org/officeDocument/2006/relationships/hyperlink" Target="https://www.b17.ru/article/barbat_63/?ysclid=mcir5ktcv91581998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395536" y="6248356"/>
            <a:ext cx="8305800" cy="1524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Кожевникова Ольга Алексеевна</a:t>
            </a:r>
          </a:p>
          <a:p>
            <a:r>
              <a:rPr lang="ru-RU" sz="1400" b="1" spc="15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Учитель начальных классов</a:t>
            </a:r>
            <a:endParaRPr lang="ru-RU" sz="1400" b="1" spc="150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166256" y="1243631"/>
            <a:ext cx="8762999" cy="33096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</a:rPr>
              <a:t>Работа с родителями: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как выстроить доверительные отношения</a:t>
            </a:r>
            <a:r>
              <a:rPr lang="ru-RU" dirty="0"/>
              <a:t/>
            </a:r>
            <a:br>
              <a:rPr lang="ru-RU" dirty="0"/>
            </a:b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2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15752"/>
            <a:ext cx="8229600" cy="1524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ЭФФЕКТИВНОСТЬ КОММУНИКАЦИИ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05333305"/>
              </p:ext>
            </p:extLst>
          </p:nvPr>
        </p:nvGraphicFramePr>
        <p:xfrm>
          <a:off x="827584" y="2540000"/>
          <a:ext cx="7632848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409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55576"/>
            <a:ext cx="8229600" cy="1524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Определение эффективности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5220072"/>
            <a:ext cx="3438128" cy="3438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20752"/>
            <a:ext cx="4932040" cy="4932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9016"/>
            <a:ext cx="3731096" cy="3731096"/>
          </a:xfrm>
          <a:prstGeom prst="rect">
            <a:avLst/>
          </a:prstGeom>
        </p:spPr>
      </p:pic>
      <p:sp>
        <p:nvSpPr>
          <p:cNvPr id="8" name="Плюс 7"/>
          <p:cNvSpPr/>
          <p:nvPr/>
        </p:nvSpPr>
        <p:spPr>
          <a:xfrm>
            <a:off x="4716016" y="7596335"/>
            <a:ext cx="576064" cy="584775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7596336"/>
            <a:ext cx="226696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самоанализ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0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0" b="44027" l="4777" r="43358">
                        <a14:foregroundMark x1="29390" y1="9625" x2="29390" y2="9625"/>
                        <a14:foregroundMark x1="32985" y1="16041" x2="32985" y2="16041"/>
                        <a14:foregroundMark x1="34804" y1="27167" x2="34804" y2="27167"/>
                        <a14:foregroundMark x1="35305" y1="31877" x2="35305" y2="31877"/>
                        <a14:foregroundMark x1="15332" y1="34334" x2="15332" y2="34334"/>
                        <a14:foregroundMark x1="17334" y1="19044" x2="17334" y2="19044"/>
                        <a14:foregroundMark x1="21793" y1="13311" x2="21793" y2="13311"/>
                        <a14:foregroundMark x1="21110" y1="8601" x2="21110" y2="8601"/>
                        <a14:foregroundMark x1="18835" y1="13311" x2="18835" y2="13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4776" r="62435" b="54324"/>
          <a:stretch/>
        </p:blipFill>
        <p:spPr>
          <a:xfrm>
            <a:off x="7884368" y="827584"/>
            <a:ext cx="1151964" cy="1291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2" b="46212" l="57325" r="95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94" t="-1339" r="15014" b="55173"/>
          <a:stretch/>
        </p:blipFill>
        <p:spPr>
          <a:xfrm>
            <a:off x="0" y="628011"/>
            <a:ext cx="989251" cy="12957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125705"/>
              </p:ext>
            </p:extLst>
          </p:nvPr>
        </p:nvGraphicFramePr>
        <p:xfrm>
          <a:off x="179512" y="1061246"/>
          <a:ext cx="8856821" cy="76673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33182">
                  <a:extLst>
                    <a:ext uri="{9D8B030D-6E8A-4147-A177-3AD203B41FA5}">
                      <a16:colId xmlns:a16="http://schemas.microsoft.com/office/drawing/2014/main" val="1744873905"/>
                    </a:ext>
                  </a:extLst>
                </a:gridCol>
                <a:gridCol w="4723639">
                  <a:extLst>
                    <a:ext uri="{9D8B030D-6E8A-4147-A177-3AD203B41FA5}">
                      <a16:colId xmlns:a16="http://schemas.microsoft.com/office/drawing/2014/main" val="667829211"/>
                    </a:ext>
                  </a:extLst>
                </a:gridCol>
              </a:tblGrid>
              <a:tr h="425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spc="-10" dirty="0">
                          <a:effectLst/>
                        </a:rPr>
                        <a:t>Масло</a:t>
                      </a:r>
                      <a:endParaRPr lang="ru-RU" sz="2000" b="1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00" spc="-10" dirty="0" smtClean="0">
                          <a:effectLst/>
                        </a:rPr>
                        <a:t>Вода</a:t>
                      </a:r>
                      <a:endParaRPr lang="ru-RU" sz="2000" b="1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012310"/>
                  </a:ext>
                </a:extLst>
              </a:tr>
              <a:tr h="98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100" spc="-1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kern="100" spc="-1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 smtClean="0">
                          <a:effectLst/>
                        </a:rPr>
                        <a:t>Оправдываться</a:t>
                      </a:r>
                      <a:r>
                        <a:rPr lang="ru-RU" sz="1800" kern="100" spc="-10" dirty="0">
                          <a:effectLst/>
                        </a:rPr>
                        <a:t>, обещать немедленно все исправить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>
                          <a:effectLst/>
                        </a:rPr>
                        <a:t>Спокойно согласиться с тем, что неприятная ситуация произошла, не вдаваясь в объяснение причин: "Да, это неприятная ситуация</a:t>
                      </a:r>
                      <a:r>
                        <a:rPr lang="ru-RU" sz="1800" kern="100" spc="-10" dirty="0" smtClean="0">
                          <a:effectLst/>
                        </a:rPr>
                        <a:t>"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5214149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>
                          <a:effectLst/>
                        </a:rPr>
                        <a:t>Снизить значимость проблемы: "Да ну брось, ничего же серьезного не случилось", "Что вы так разнервничались?"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>
                          <a:effectLst/>
                        </a:rPr>
                        <a:t>Признать значимость проблемы: "Да, это действительно неприятная ситуация"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299911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>
                          <a:effectLst/>
                        </a:rPr>
                        <a:t>Говорить подчеркнуто сухим официальным тоном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>
                          <a:effectLst/>
                        </a:rPr>
                        <a:t>Проявить сочувствие - голос, мимика, положение тела</a:t>
                      </a:r>
                      <a:endParaRPr lang="ru-RU" sz="1800" kern="10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664855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>
                          <a:effectLst/>
                        </a:rPr>
                        <a:t>Проявлять агрессию в ответ: "А вы сами куда смотрели?", использовать сарказм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>
                          <a:effectLst/>
                        </a:rPr>
                        <a:t>И снова проявить сочувствие: "Мне очень жаль", "Это должность быть очень неприятно"</a:t>
                      </a:r>
                      <a:endParaRPr lang="ru-RU" sz="1800" kern="10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450040"/>
                  </a:ext>
                </a:extLst>
              </a:tr>
              <a:tr h="98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>
                          <a:effectLst/>
                        </a:rPr>
                        <a:t>Перебить, остановить поток обвинений: "Нет, это не так… Вы сейчас ошибаетесь"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>
                          <a:effectLst/>
                        </a:rPr>
                        <a:t>Дать выговориться, внимательно молчать, использовать невербальные жесты поддержки: "Понимаю… Да? Можно поподробнее? Правильно ли я понимаю…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186253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>
                          <a:effectLst/>
                        </a:rPr>
                        <a:t>Повысить тон, использовать агрессивные, защищающиеся жесты</a:t>
                      </a:r>
                      <a:endParaRPr lang="ru-RU" sz="1800" kern="10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>
                          <a:effectLst/>
                        </a:rPr>
                        <a:t>Сохранять спокойную интонацию и жесты, проявлять интерес или отражать эмоции </a:t>
                      </a:r>
                      <a:r>
                        <a:rPr lang="ru-RU" sz="1800" kern="100" spc="-10" dirty="0" smtClean="0">
                          <a:effectLst/>
                        </a:rPr>
                        <a:t>собеседника</a:t>
                      </a:r>
                      <a:r>
                        <a:rPr lang="ru-RU" sz="1800" kern="100" spc="-10" dirty="0">
                          <a:effectLst/>
                        </a:rPr>
                        <a:t>, но более низкой интенсивности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437230"/>
                  </a:ext>
                </a:extLst>
              </a:tr>
              <a:tr h="1481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>
                          <a:effectLst/>
                        </a:rPr>
                        <a:t>Сказать: "Успокойтесь", "Что вы себе поэволяете?", "Ведите себя припично", "Перестаныте разговаривать со мной в таком тоне"</a:t>
                      </a:r>
                      <a:endParaRPr lang="ru-RU" sz="1800" kern="10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>
                          <a:effectLst/>
                        </a:rPr>
                        <a:t>Использовать техники эмпатического</a:t>
                      </a:r>
                      <a:br>
                        <a:rPr lang="ru-RU" sz="1800" kern="100" spc="-10" dirty="0">
                          <a:effectLst/>
                        </a:rPr>
                      </a:br>
                      <a:r>
                        <a:rPr lang="ru-RU" sz="1800" kern="100" spc="-10" dirty="0">
                          <a:effectLst/>
                        </a:rPr>
                        <a:t>высказывания: "Это должно быть но просто…", "Вижу. Вас огорчает… Я переживаю… Продолжайте, пожалуйста…" "возможно, вероятно, если я не ошибаюсь</a:t>
                      </a:r>
                      <a:r>
                        <a:rPr lang="ru-RU" sz="1800" kern="100" spc="-10" dirty="0" smtClean="0">
                          <a:effectLst/>
                        </a:rPr>
                        <a:t>…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8023986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>
                          <a:effectLst/>
                        </a:rPr>
                        <a:t>Отрицать свою вину, доказывать, что партнер не прав, говорить "нет"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spc="-10" dirty="0">
                          <a:effectLst/>
                        </a:rPr>
                        <a:t>Найти с чем можно согласиться, говорить "да"</a:t>
                      </a:r>
                      <a:endParaRPr lang="ru-RU" sz="1800" kern="100" dirty="0">
                        <a:effectLst/>
                        <a:latin typeface="Liberation Serif"/>
                        <a:ea typeface="Droid Sans Fallback"/>
                        <a:cs typeface="Noto Sans Devanaga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587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56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9789" y="1890184"/>
            <a:ext cx="78844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/>
              <a:t>«Только вместе с родителями, </a:t>
            </a:r>
            <a:r>
              <a:rPr lang="ru-RU" sz="3600" b="1" i="1" dirty="0" smtClean="0"/>
              <a:t>общими</a:t>
            </a:r>
            <a:r>
              <a:rPr lang="ru-RU" sz="3600" dirty="0"/>
              <a:t> </a:t>
            </a:r>
            <a:r>
              <a:rPr lang="ru-RU" sz="3600" b="1" i="1" dirty="0" smtClean="0"/>
              <a:t>усилиями,</a:t>
            </a:r>
          </a:p>
          <a:p>
            <a:pPr algn="ctr"/>
            <a:r>
              <a:rPr lang="ru-RU" sz="3600" b="1" i="1" dirty="0" smtClean="0"/>
              <a:t> </a:t>
            </a:r>
            <a:r>
              <a:rPr lang="ru-RU" sz="3600" b="1" i="1" dirty="0"/>
              <a:t>педагоги могут дать детям</a:t>
            </a:r>
            <a:endParaRPr lang="ru-RU" sz="3600" dirty="0"/>
          </a:p>
          <a:p>
            <a:pPr algn="ctr"/>
            <a:r>
              <a:rPr lang="ru-RU" sz="3600" b="1" i="1" dirty="0"/>
              <a:t> большое человеческое счастье</a:t>
            </a:r>
            <a:r>
              <a:rPr lang="ru-RU" sz="3600" b="1" i="1" dirty="0" smtClean="0"/>
              <a:t>»</a:t>
            </a:r>
          </a:p>
          <a:p>
            <a:pPr algn="just"/>
            <a:endParaRPr lang="ru-RU" sz="3600" b="1" i="1" dirty="0"/>
          </a:p>
          <a:p>
            <a:pPr algn="just"/>
            <a:endParaRPr lang="ru-RU" sz="3600" dirty="0"/>
          </a:p>
          <a:p>
            <a:pPr algn="just"/>
            <a:r>
              <a:rPr lang="ru-RU" sz="3600" i="1" dirty="0" smtClean="0"/>
              <a:t>                                     В.А</a:t>
            </a:r>
            <a:r>
              <a:rPr lang="ru-RU" sz="3600" i="1" dirty="0"/>
              <a:t>. </a:t>
            </a:r>
            <a:r>
              <a:rPr lang="ru-RU" sz="3600" i="1" dirty="0" smtClean="0"/>
              <a:t>Сухомлинский</a:t>
            </a:r>
            <a:endParaRPr lang="ru-RU" sz="3600" dirty="0"/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330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11560"/>
            <a:ext cx="8229600" cy="14138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ИСТОЧНИКИ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95536" y="1847079"/>
            <a:ext cx="8352928" cy="6613353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1900" dirty="0">
                <a:hlinkClick r:id="rId2"/>
              </a:rPr>
              <a:t>https://</a:t>
            </a:r>
            <a:r>
              <a:rPr lang="en-US" sz="1900" dirty="0" smtClean="0">
                <a:hlinkClick r:id="rId2"/>
              </a:rPr>
              <a:t>niidpo.ru/blog/kak-deystvovat-uchitelyu-v-sluchae-konflikta-s-roditelyami</a:t>
            </a:r>
            <a:endParaRPr lang="ru-RU" sz="1900" dirty="0" smtClean="0"/>
          </a:p>
          <a:p>
            <a:pPr>
              <a:buFont typeface="+mj-lt"/>
              <a:buAutoNum type="arabicPeriod"/>
            </a:pPr>
            <a:r>
              <a:rPr lang="ru-RU" sz="1900" b="1" dirty="0"/>
              <a:t>Вас много, а я одна!» Как общаться с родителями: инструкция для </a:t>
            </a:r>
            <a:r>
              <a:rPr lang="ru-RU" sz="1900" b="1" dirty="0" smtClean="0"/>
              <a:t>учителей </a:t>
            </a:r>
            <a:r>
              <a:rPr lang="en-US" sz="1900" dirty="0" smtClean="0">
                <a:hlinkClick r:id="rId3"/>
              </a:rPr>
              <a:t>https</a:t>
            </a:r>
            <a:r>
              <a:rPr lang="en-US" sz="1900" dirty="0">
                <a:hlinkClick r:id="rId3"/>
              </a:rPr>
              <a:t>://</a:t>
            </a:r>
            <a:r>
              <a:rPr lang="en-US" sz="1900" dirty="0" smtClean="0">
                <a:hlinkClick r:id="rId3"/>
              </a:rPr>
              <a:t>mel.fm/blog/yevgeny-lange/19428-vas-mnogo-a-ya-odna-kak-obshchatsya-s-roditelyami-instruktsiya-dlya-uchiteley?ysclid=mcefk6l9no509100374</a:t>
            </a:r>
            <a:endParaRPr lang="ru-RU" sz="1900" dirty="0" smtClean="0"/>
          </a:p>
          <a:p>
            <a:pPr>
              <a:buFont typeface="+mj-lt"/>
              <a:buAutoNum type="arabicPeriod"/>
            </a:pPr>
            <a:r>
              <a:rPr lang="ru-RU" sz="1900" dirty="0"/>
              <a:t>Эффективность коммуникации-</a:t>
            </a:r>
            <a:r>
              <a:rPr lang="en-US" sz="1900" dirty="0"/>
              <a:t>https://</a:t>
            </a:r>
            <a:r>
              <a:rPr lang="en-US" sz="1900" dirty="0" smtClean="0"/>
              <a:t>kasheloff.ru/photos/effektivnost-kommunikativnogo-protsessa/77</a:t>
            </a:r>
            <a:endParaRPr lang="ru-RU" sz="1900" dirty="0" smtClean="0"/>
          </a:p>
          <a:p>
            <a:pPr>
              <a:buFont typeface="+mj-lt"/>
              <a:buAutoNum type="arabicPeriod"/>
            </a:pPr>
            <a:r>
              <a:rPr lang="en-US" sz="1900" dirty="0">
                <a:hlinkClick r:id="rId4"/>
              </a:rPr>
              <a:t>https://www.b17.ru/article/barbat_63/?</a:t>
            </a:r>
            <a:r>
              <a:rPr lang="en-US" sz="1900" dirty="0" smtClean="0">
                <a:hlinkClick r:id="rId4"/>
              </a:rPr>
              <a:t>ysclid=mcir5ktcv9158199865</a:t>
            </a:r>
            <a:endParaRPr lang="ru-RU" sz="1900" dirty="0" smtClean="0"/>
          </a:p>
          <a:p>
            <a:pPr>
              <a:buFont typeface="+mj-lt"/>
              <a:buAutoNum type="arabicPeriod"/>
            </a:pPr>
            <a:endParaRPr lang="ru-RU" sz="1900" dirty="0" smtClean="0"/>
          </a:p>
          <a:p>
            <a:pPr>
              <a:buFont typeface="+mj-lt"/>
              <a:buAutoNum type="arabicPeriod"/>
            </a:pPr>
            <a:endParaRPr lang="ru-RU" sz="1900" dirty="0"/>
          </a:p>
          <a:p>
            <a:pPr marL="0" indent="0">
              <a:buNone/>
            </a:pPr>
            <a:r>
              <a:rPr lang="ru-RU" sz="1900" dirty="0" smtClean="0"/>
              <a:t>Источники </a:t>
            </a:r>
            <a:r>
              <a:rPr lang="ru-RU" sz="1900" dirty="0"/>
              <a:t>на </a:t>
            </a:r>
            <a:r>
              <a:rPr lang="ru-RU" sz="1900" dirty="0" smtClean="0"/>
              <a:t>изображения:</a:t>
            </a:r>
            <a:endParaRPr lang="ru-RU" sz="1900" dirty="0"/>
          </a:p>
          <a:p>
            <a:pPr>
              <a:buFont typeface="+mj-lt"/>
              <a:buAutoNum type="arabicPeriod"/>
            </a:pPr>
            <a:endParaRPr lang="ru-RU" sz="1900" dirty="0" smtClean="0">
              <a:hlinkClick r:id="rId5"/>
            </a:endParaRPr>
          </a:p>
          <a:p>
            <a:pPr>
              <a:buFont typeface="+mj-lt"/>
              <a:buAutoNum type="arabicPeriod"/>
            </a:pPr>
            <a:r>
              <a:rPr lang="en-US" sz="1900" dirty="0" smtClean="0">
                <a:hlinkClick r:id="rId5"/>
              </a:rPr>
              <a:t>https</a:t>
            </a:r>
            <a:r>
              <a:rPr lang="en-US" sz="1900" dirty="0">
                <a:hlinkClick r:id="rId5"/>
              </a:rPr>
              <a:t>://eduportal44.ru/Nerehta/ds_drugba/Pages/</a:t>
            </a:r>
            <a:r>
              <a:rPr lang="ru-RU" sz="1900" dirty="0">
                <a:hlinkClick r:id="rId5"/>
              </a:rPr>
              <a:t>Организация-питания-в-образовательной-организации.</a:t>
            </a:r>
            <a:r>
              <a:rPr lang="en-US" sz="1900" dirty="0" err="1" smtClean="0">
                <a:hlinkClick r:id="rId5"/>
              </a:rPr>
              <a:t>aspx</a:t>
            </a:r>
            <a:endParaRPr lang="ru-RU" sz="1900" dirty="0" smtClean="0"/>
          </a:p>
          <a:p>
            <a:pPr>
              <a:buFont typeface="+mj-lt"/>
              <a:buAutoNum type="arabicPeriod"/>
            </a:pPr>
            <a:endParaRPr lang="ru-RU" sz="1900" dirty="0"/>
          </a:p>
          <a:p>
            <a:pPr>
              <a:buFont typeface="+mj-lt"/>
              <a:buAutoNum type="arabicPeriod"/>
            </a:pPr>
            <a:r>
              <a:rPr lang="ru-RU" sz="1900" dirty="0">
                <a:hlinkClick r:id="rId6"/>
              </a:rPr>
              <a:t>https://</a:t>
            </a:r>
            <a:r>
              <a:rPr lang="ru-RU" sz="1900" dirty="0" smtClean="0">
                <a:hlinkClick r:id="rId6"/>
              </a:rPr>
              <a:t>sun9-62.userapi.com/impg/9JB8lTXXbJcMKgUCCLn0g8FMjYNYuv5fR1Hoxg/Uw4tvhLhPbE.jpg?size=604x380&amp;quality=95&amp;sign=0b9318a4460691556666796a18a8c058&amp;type=album</a:t>
            </a:r>
            <a:endParaRPr lang="ru-RU" sz="1900" dirty="0" smtClean="0"/>
          </a:p>
          <a:p>
            <a:pPr>
              <a:buFont typeface="+mj-lt"/>
              <a:buAutoNum type="arabicPeriod"/>
            </a:pPr>
            <a:r>
              <a:rPr lang="en-US" sz="1900" dirty="0">
                <a:hlinkClick r:id="rId7"/>
              </a:rPr>
              <a:t>https://ru.freepik.com/free-vector/hand-drawn-business-communication-concept_20286028.htm#fromView=search&amp;page=1&amp;position=0&amp;uuid=a825d03e-c4a3-41d5-9229-06c878ad80f5&amp;query=</a:t>
            </a:r>
            <a:r>
              <a:rPr lang="ru-RU" sz="1900" dirty="0" smtClean="0">
                <a:hlinkClick r:id="rId7"/>
              </a:rPr>
              <a:t>коммуникация</a:t>
            </a:r>
            <a:endParaRPr lang="ru-RU" sz="1900" dirty="0" smtClean="0"/>
          </a:p>
          <a:p>
            <a:pPr>
              <a:buFont typeface="+mj-lt"/>
              <a:buAutoNum type="arabicPeriod"/>
            </a:pPr>
            <a:r>
              <a:rPr lang="en-US" sz="1900" dirty="0" smtClean="0">
                <a:solidFill>
                  <a:srgbClr val="333333"/>
                </a:solidFill>
                <a:latin typeface="YS Text"/>
              </a:rPr>
              <a:t>freepik.com</a:t>
            </a:r>
            <a:endParaRPr lang="ru-RU" sz="1900" dirty="0" smtClean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endParaRPr lang="ru-RU" sz="1800" dirty="0"/>
          </a:p>
          <a:p>
            <a:pPr>
              <a:buFont typeface="+mj-lt"/>
              <a:buAutoNum type="arabicPeriod"/>
            </a:pPr>
            <a:endParaRPr lang="ru-RU" sz="1800" b="1" dirty="0" smtClean="0"/>
          </a:p>
          <a:p>
            <a:pPr>
              <a:buFont typeface="+mj-lt"/>
              <a:buAutoNum type="arabicPeriod"/>
            </a:pPr>
            <a:endParaRPr lang="ru-RU" sz="1800" dirty="0"/>
          </a:p>
          <a:p>
            <a:pPr>
              <a:buFont typeface="+mj-lt"/>
              <a:buAutoNum type="arabicPeriod"/>
            </a:pPr>
            <a:endParaRPr lang="ru-RU" sz="1800" b="1" dirty="0"/>
          </a:p>
          <a:p>
            <a:pPr>
              <a:buFont typeface="+mj-lt"/>
              <a:buAutoNum type="arabicPeriod"/>
            </a:pPr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926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3568"/>
            <a:ext cx="8229600" cy="1524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ОБЩЕНИЕ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689" y="1832901"/>
            <a:ext cx="3414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КОММУНИКАЦИЯ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5070" y="1832901"/>
            <a:ext cx="362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ВЗАИМОДЕЙСТВИЕ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4" y="2843808"/>
            <a:ext cx="8439246" cy="53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5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719" y="1556144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Доверительные отношения</a:t>
            </a:r>
            <a:r>
              <a:rPr lang="ru-RU" sz="2400" dirty="0"/>
              <a:t> — это взаимопонимание и возможность быть настоящим без страха </a:t>
            </a:r>
            <a:r>
              <a:rPr lang="ru-RU" sz="2400" dirty="0" smtClean="0"/>
              <a:t>осуждения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99376162"/>
              </p:ext>
            </p:extLst>
          </p:nvPr>
        </p:nvGraphicFramePr>
        <p:xfrm>
          <a:off x="899592" y="3131840"/>
          <a:ext cx="71287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67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ЭМПАТИЯ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90184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Искреннее сочувствие и проявление заботы являются неотъемлемыми элементами доверия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6"/>
          <a:stretch/>
        </p:blipFill>
        <p:spPr bwMode="auto">
          <a:xfrm>
            <a:off x="694637" y="4465254"/>
            <a:ext cx="4414522" cy="40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26161" r="65614"/>
          <a:stretch/>
        </p:blipFill>
        <p:spPr bwMode="auto">
          <a:xfrm>
            <a:off x="5940152" y="2051720"/>
            <a:ext cx="3191818" cy="54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4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3894">
            <a:off x="333625" y="1036368"/>
            <a:ext cx="8521779" cy="74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15" y="609602"/>
            <a:ext cx="8229600" cy="1524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ОБЩЕНИЯ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8475" y="2966142"/>
            <a:ext cx="7560840" cy="6034617"/>
          </a:xfrm>
        </p:spPr>
        <p:txBody>
          <a:bodyPr/>
          <a:lstStyle/>
          <a:p>
            <a:r>
              <a:rPr lang="ru-RU" b="1" dirty="0"/>
              <a:t>Готовность делиться </a:t>
            </a:r>
            <a:r>
              <a:rPr lang="ru-RU" b="1" dirty="0" smtClean="0"/>
              <a:t>информацией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/>
              <a:t>Учёт индивидуальных потребностей </a:t>
            </a:r>
            <a:r>
              <a:rPr lang="ru-RU" b="1" dirty="0" smtClean="0"/>
              <a:t>семей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/>
              <a:t>Разрешение конфликтов конструктивно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11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Как управлять &lt;strong&gt;коммуникациями&lt;/strong&gt; в проекте - Блог Platru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7649" r="7696"/>
          <a:stretch/>
        </p:blipFill>
        <p:spPr>
          <a:xfrm>
            <a:off x="251520" y="5580112"/>
            <a:ext cx="4104456" cy="3058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037" y="633089"/>
            <a:ext cx="8229600" cy="1524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СПОСОБЫ КОММУНИКАЦИИ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707673" y="1888422"/>
            <a:ext cx="3348990" cy="1046559"/>
          </a:xfrm>
          <a:custGeom>
            <a:avLst/>
            <a:gdLst>
              <a:gd name="connsiteX0" fmla="*/ 0 w 3348990"/>
              <a:gd name="connsiteY0" fmla="*/ 0 h 1046559"/>
              <a:gd name="connsiteX1" fmla="*/ 3348990 w 3348990"/>
              <a:gd name="connsiteY1" fmla="*/ 0 h 1046559"/>
              <a:gd name="connsiteX2" fmla="*/ 3348990 w 3348990"/>
              <a:gd name="connsiteY2" fmla="*/ 1046559 h 1046559"/>
              <a:gd name="connsiteX3" fmla="*/ 0 w 3348990"/>
              <a:gd name="connsiteY3" fmla="*/ 1046559 h 1046559"/>
              <a:gd name="connsiteX4" fmla="*/ 0 w 3348990"/>
              <a:gd name="connsiteY4" fmla="*/ 0 h 104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90" h="1046559">
                <a:moveTo>
                  <a:pt x="0" y="0"/>
                </a:moveTo>
                <a:lnTo>
                  <a:pt x="3348990" y="0"/>
                </a:lnTo>
                <a:lnTo>
                  <a:pt x="3348990" y="1046559"/>
                </a:lnTo>
                <a:lnTo>
                  <a:pt x="0" y="1046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08870" tIns="182880" rIns="182880" bIns="182880" numCol="1" spcCol="1270" anchor="ctr" anchorCtr="0">
            <a:noAutofit/>
          </a:bodyPr>
          <a:lstStyle/>
          <a:p>
            <a:pPr lvl="0" algn="l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800" kern="1200"/>
          </a:p>
        </p:txBody>
      </p:sp>
      <p:sp>
        <p:nvSpPr>
          <p:cNvPr id="6" name="Прямоугольник 5"/>
          <p:cNvSpPr/>
          <p:nvPr/>
        </p:nvSpPr>
        <p:spPr>
          <a:xfrm>
            <a:off x="455550" y="1727313"/>
            <a:ext cx="732591" cy="1098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7" name="Полилиния 6"/>
          <p:cNvSpPr/>
          <p:nvPr/>
        </p:nvSpPr>
        <p:spPr>
          <a:xfrm>
            <a:off x="2045980" y="3291025"/>
            <a:ext cx="3348990" cy="1046559"/>
          </a:xfrm>
          <a:custGeom>
            <a:avLst/>
            <a:gdLst>
              <a:gd name="connsiteX0" fmla="*/ 0 w 3348990"/>
              <a:gd name="connsiteY0" fmla="*/ 0 h 1046559"/>
              <a:gd name="connsiteX1" fmla="*/ 3348990 w 3348990"/>
              <a:gd name="connsiteY1" fmla="*/ 0 h 1046559"/>
              <a:gd name="connsiteX2" fmla="*/ 3348990 w 3348990"/>
              <a:gd name="connsiteY2" fmla="*/ 1046559 h 1046559"/>
              <a:gd name="connsiteX3" fmla="*/ 0 w 3348990"/>
              <a:gd name="connsiteY3" fmla="*/ 1046559 h 1046559"/>
              <a:gd name="connsiteX4" fmla="*/ 0 w 3348990"/>
              <a:gd name="connsiteY4" fmla="*/ 0 h 104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90" h="1046559">
                <a:moveTo>
                  <a:pt x="0" y="0"/>
                </a:moveTo>
                <a:lnTo>
                  <a:pt x="3348990" y="0"/>
                </a:lnTo>
                <a:lnTo>
                  <a:pt x="3348990" y="1046559"/>
                </a:lnTo>
                <a:lnTo>
                  <a:pt x="0" y="1046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08870" tIns="182880" rIns="182880" bIns="182880" numCol="1" spcCol="1270" anchor="ctr" anchorCtr="0">
            <a:noAutofit/>
          </a:bodyPr>
          <a:lstStyle/>
          <a:p>
            <a:pPr lvl="0" algn="l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800" kern="1200"/>
          </a:p>
        </p:txBody>
      </p:sp>
      <p:sp>
        <p:nvSpPr>
          <p:cNvPr id="8" name="Прямоугольник 7"/>
          <p:cNvSpPr/>
          <p:nvPr/>
        </p:nvSpPr>
        <p:spPr>
          <a:xfrm>
            <a:off x="1822288" y="3125515"/>
            <a:ext cx="732591" cy="1098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9" name="Полилиния 8"/>
          <p:cNvSpPr/>
          <p:nvPr/>
        </p:nvSpPr>
        <p:spPr>
          <a:xfrm>
            <a:off x="3779912" y="4594199"/>
            <a:ext cx="3348990" cy="1046559"/>
          </a:xfrm>
          <a:custGeom>
            <a:avLst/>
            <a:gdLst>
              <a:gd name="connsiteX0" fmla="*/ 0 w 3348990"/>
              <a:gd name="connsiteY0" fmla="*/ 0 h 1046559"/>
              <a:gd name="connsiteX1" fmla="*/ 3348990 w 3348990"/>
              <a:gd name="connsiteY1" fmla="*/ 0 h 1046559"/>
              <a:gd name="connsiteX2" fmla="*/ 3348990 w 3348990"/>
              <a:gd name="connsiteY2" fmla="*/ 1046559 h 1046559"/>
              <a:gd name="connsiteX3" fmla="*/ 0 w 3348990"/>
              <a:gd name="connsiteY3" fmla="*/ 1046559 h 1046559"/>
              <a:gd name="connsiteX4" fmla="*/ 0 w 3348990"/>
              <a:gd name="connsiteY4" fmla="*/ 0 h 104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90" h="1046559">
                <a:moveTo>
                  <a:pt x="0" y="0"/>
                </a:moveTo>
                <a:lnTo>
                  <a:pt x="3348990" y="0"/>
                </a:lnTo>
                <a:lnTo>
                  <a:pt x="3348990" y="1046559"/>
                </a:lnTo>
                <a:lnTo>
                  <a:pt x="0" y="1046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08870" tIns="182880" rIns="182880" bIns="182880" numCol="1" spcCol="1270" anchor="ctr" anchorCtr="0">
            <a:noAutofit/>
          </a:bodyPr>
          <a:lstStyle/>
          <a:p>
            <a:pPr lvl="0" algn="l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800" kern="1200"/>
          </a:p>
        </p:txBody>
      </p:sp>
      <p:sp>
        <p:nvSpPr>
          <p:cNvPr id="10" name="Прямоугольник 9"/>
          <p:cNvSpPr/>
          <p:nvPr/>
        </p:nvSpPr>
        <p:spPr>
          <a:xfrm>
            <a:off x="3647951" y="4393436"/>
            <a:ext cx="732591" cy="1098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01" y="3208632"/>
            <a:ext cx="587541" cy="9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5" y="1827803"/>
            <a:ext cx="587541" cy="9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 14"/>
          <p:cNvSpPr/>
          <p:nvPr/>
        </p:nvSpPr>
        <p:spPr>
          <a:xfrm>
            <a:off x="4572000" y="5936366"/>
            <a:ext cx="3348990" cy="1046559"/>
          </a:xfrm>
          <a:custGeom>
            <a:avLst/>
            <a:gdLst>
              <a:gd name="connsiteX0" fmla="*/ 0 w 3348990"/>
              <a:gd name="connsiteY0" fmla="*/ 0 h 1046559"/>
              <a:gd name="connsiteX1" fmla="*/ 3348990 w 3348990"/>
              <a:gd name="connsiteY1" fmla="*/ 0 h 1046559"/>
              <a:gd name="connsiteX2" fmla="*/ 3348990 w 3348990"/>
              <a:gd name="connsiteY2" fmla="*/ 1046559 h 1046559"/>
              <a:gd name="connsiteX3" fmla="*/ 0 w 3348990"/>
              <a:gd name="connsiteY3" fmla="*/ 1046559 h 1046559"/>
              <a:gd name="connsiteX4" fmla="*/ 0 w 3348990"/>
              <a:gd name="connsiteY4" fmla="*/ 0 h 104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90" h="1046559">
                <a:moveTo>
                  <a:pt x="0" y="0"/>
                </a:moveTo>
                <a:lnTo>
                  <a:pt x="3348990" y="0"/>
                </a:lnTo>
                <a:lnTo>
                  <a:pt x="3348990" y="1046559"/>
                </a:lnTo>
                <a:lnTo>
                  <a:pt x="0" y="1046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08870" tIns="182880" rIns="182880" bIns="182880" numCol="1" spcCol="1270" anchor="ctr" anchorCtr="0">
            <a:noAutofit/>
          </a:bodyPr>
          <a:lstStyle/>
          <a:p>
            <a:pPr lvl="0" algn="l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800" kern="1200"/>
          </a:p>
        </p:txBody>
      </p:sp>
      <p:sp>
        <p:nvSpPr>
          <p:cNvPr id="16" name="Полилиния 15"/>
          <p:cNvSpPr/>
          <p:nvPr/>
        </p:nvSpPr>
        <p:spPr>
          <a:xfrm>
            <a:off x="5337810" y="7416668"/>
            <a:ext cx="3348990" cy="1046559"/>
          </a:xfrm>
          <a:custGeom>
            <a:avLst/>
            <a:gdLst>
              <a:gd name="connsiteX0" fmla="*/ 0 w 3348990"/>
              <a:gd name="connsiteY0" fmla="*/ 0 h 1046559"/>
              <a:gd name="connsiteX1" fmla="*/ 3348990 w 3348990"/>
              <a:gd name="connsiteY1" fmla="*/ 0 h 1046559"/>
              <a:gd name="connsiteX2" fmla="*/ 3348990 w 3348990"/>
              <a:gd name="connsiteY2" fmla="*/ 1046559 h 1046559"/>
              <a:gd name="connsiteX3" fmla="*/ 0 w 3348990"/>
              <a:gd name="connsiteY3" fmla="*/ 1046559 h 1046559"/>
              <a:gd name="connsiteX4" fmla="*/ 0 w 3348990"/>
              <a:gd name="connsiteY4" fmla="*/ 0 h 104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90" h="1046559">
                <a:moveTo>
                  <a:pt x="0" y="0"/>
                </a:moveTo>
                <a:lnTo>
                  <a:pt x="3348990" y="0"/>
                </a:lnTo>
                <a:lnTo>
                  <a:pt x="3348990" y="1046559"/>
                </a:lnTo>
                <a:lnTo>
                  <a:pt x="0" y="1046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08870" tIns="182880" rIns="182880" bIns="182880" numCol="1" spcCol="1270" anchor="ctr" anchorCtr="0">
            <a:noAutofit/>
          </a:bodyPr>
          <a:lstStyle/>
          <a:p>
            <a:pPr lvl="0" algn="l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800" kern="1200"/>
          </a:p>
        </p:txBody>
      </p:sp>
      <p:sp>
        <p:nvSpPr>
          <p:cNvPr id="17" name="Прямоугольник 16"/>
          <p:cNvSpPr/>
          <p:nvPr/>
        </p:nvSpPr>
        <p:spPr>
          <a:xfrm>
            <a:off x="4380542" y="5762097"/>
            <a:ext cx="732591" cy="1098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5088111" y="7245886"/>
            <a:ext cx="732591" cy="1098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92" y="7294727"/>
            <a:ext cx="587541" cy="9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75" y="4472860"/>
            <a:ext cx="587541" cy="9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97" y="5841521"/>
            <a:ext cx="627635" cy="9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6254" y="203677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 кем?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2637" y="3404499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Как?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05533" y="4794312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Где?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54406" y="6136479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Для чего?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461663" y="76167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Когда?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5137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32038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7500">
                        <a14:foregroundMark x1="60500" y1="82618" x2="60500" y2="82618"/>
                        <a14:foregroundMark x1="75000" y1="87768" x2="75000" y2="87768"/>
                        <a14:foregroundMark x1="68500" y1="66738" x2="68500" y2="66738"/>
                        <a14:foregroundMark x1="74250" y1="53433" x2="74250" y2="53433"/>
                        <a14:foregroundMark x1="77750" y1="36266" x2="77750" y2="36266"/>
                        <a14:foregroundMark x1="73250" y1="23391" x2="73250" y2="23391"/>
                        <a14:foregroundMark x1="48250" y1="76609" x2="48250" y2="76609"/>
                        <a14:foregroundMark x1="33750" y1="72318" x2="33750" y2="72318"/>
                        <a14:foregroundMark x1="24750" y1="67597" x2="24750" y2="67597"/>
                        <a14:foregroundMark x1="20000" y1="60300" x2="20000" y2="60300"/>
                        <a14:foregroundMark x1="16250" y1="46137" x2="16250" y2="46137"/>
                        <a14:foregroundMark x1="15000" y1="39270" x2="15000" y2="39270"/>
                        <a14:foregroundMark x1="16250" y1="33262" x2="16250" y2="33262"/>
                        <a14:foregroundMark x1="16500" y1="32403" x2="18000" y2="28970"/>
                        <a14:foregroundMark x1="18250" y1="28112" x2="18250" y2="28112"/>
                        <a14:foregroundMark x1="18250" y1="27682" x2="18250" y2="27682"/>
                        <a14:foregroundMark x1="19000" y1="26395" x2="19000" y2="26395"/>
                        <a14:foregroundMark x1="19000" y1="25966" x2="19750" y2="25536"/>
                        <a14:foregroundMark x1="20750" y1="24249" x2="20750" y2="24249"/>
                        <a14:foregroundMark x1="21500" y1="23391" x2="21500" y2="23391"/>
                        <a14:foregroundMark x1="21750" y1="23391" x2="21750" y2="23391"/>
                        <a14:foregroundMark x1="22250" y1="23391" x2="22250" y2="23391"/>
                        <a14:foregroundMark x1="23750" y1="22961" x2="23750" y2="22961"/>
                        <a14:foregroundMark x1="24000" y1="22961" x2="24000" y2="22961"/>
                        <a14:foregroundMark x1="24250" y1="22961" x2="24250" y2="22961"/>
                        <a14:foregroundMark x1="24500" y1="22961" x2="24500" y2="22961"/>
                        <a14:foregroundMark x1="25500" y1="20386" x2="25500" y2="20386"/>
                        <a14:foregroundMark x1="26500" y1="18670" x2="26500" y2="18670"/>
                        <a14:foregroundMark x1="26500" y1="18670" x2="28000" y2="16524"/>
                        <a14:foregroundMark x1="28500" y1="15665" x2="28500" y2="15665"/>
                        <a14:foregroundMark x1="29500" y1="15236" x2="29500" y2="15236"/>
                        <a14:foregroundMark x1="29500" y1="15236" x2="29500" y2="1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0" r="20621"/>
          <a:stretch/>
        </p:blipFill>
        <p:spPr bwMode="auto">
          <a:xfrm>
            <a:off x="123850" y="539552"/>
            <a:ext cx="4896544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9887" y="2649363"/>
            <a:ext cx="339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Своевременно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Систематично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Открыто</a:t>
            </a: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3894">
            <a:off x="144810" y="4978203"/>
            <a:ext cx="4228283" cy="31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9600" flipH="1">
            <a:off x="4621263" y="4953112"/>
            <a:ext cx="4106793" cy="31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0743" y="6363931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anose="02000600000000000000" pitchFamily="2" charset="0"/>
                <a:cs typeface="Traditional Arabic" panose="02020603050405020304" pitchFamily="18" charset="-78"/>
              </a:rPr>
              <a:t>про оценки</a:t>
            </a:r>
            <a:endParaRPr lang="ru-RU" dirty="0">
              <a:latin typeface="Segoe Print" panose="02000600000000000000" pitchFamily="2" charset="0"/>
              <a:cs typeface="Traditional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8746" y="6363931"/>
            <a:ext cx="3151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anose="02000600000000000000" pitchFamily="2" charset="0"/>
                <a:cs typeface="Traditional Arabic" panose="02020603050405020304" pitchFamily="18" charset="-78"/>
              </a:rPr>
              <a:t>не про оценки</a:t>
            </a:r>
            <a:endParaRPr lang="ru-RU" dirty="0">
              <a:latin typeface="Segoe Print" panose="02000600000000000000" pitchFamily="2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09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7900"/>
              </p:ext>
            </p:extLst>
          </p:nvPr>
        </p:nvGraphicFramePr>
        <p:xfrm>
          <a:off x="323528" y="3635896"/>
          <a:ext cx="3888432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3945223986"/>
                    </a:ext>
                  </a:extLst>
                </a:gridCol>
              </a:tblGrid>
              <a:tr h="36558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даём оценку ни поступку, ни личности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803463"/>
                  </a:ext>
                </a:extLst>
              </a:tr>
              <a:tr h="36558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</a:t>
                      </a:r>
                      <a:r>
                        <a:rPr lang="ru-RU" sz="2400" dirty="0" smtClean="0"/>
                        <a:t>используем пассивно-агрессивные реплики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894789"/>
                  </a:ext>
                </a:extLst>
              </a:tr>
              <a:tr h="72235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даем оценку своего эмоционального состояния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1819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816112"/>
              </p:ext>
            </p:extLst>
          </p:nvPr>
        </p:nvGraphicFramePr>
        <p:xfrm>
          <a:off x="4572000" y="2987824"/>
          <a:ext cx="4248472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3545760086"/>
                    </a:ext>
                  </a:extLst>
                </a:gridCol>
              </a:tblGrid>
              <a:tr h="4273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Называем по имени</a:t>
                      </a:r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4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Сообщаем о сложности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1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Рассказываем о предпринятых действиях и о том, что будем делать</a:t>
                      </a:r>
                      <a:r>
                        <a:rPr lang="ru-RU" sz="2400" baseline="0" dirty="0" smtClean="0"/>
                        <a:t> дальше</a:t>
                      </a:r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Формулируем просьбу</a:t>
                      </a:r>
                      <a:r>
                        <a:rPr lang="ru-RU" sz="2400" baseline="0" dirty="0" smtClean="0"/>
                        <a:t> к родителю</a:t>
                      </a:r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32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Даем рекомендации</a:t>
                      </a:r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4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Предлагаем свою помощь</a:t>
                      </a:r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22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Просим дать обратную связь</a:t>
                      </a:r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51817"/>
                  </a:ext>
                </a:extLst>
              </a:tr>
            </a:tbl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37" b="83519" l="0" r="4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" t="10885" r="52437" b="16317"/>
          <a:stretch/>
        </p:blipFill>
        <p:spPr bwMode="auto">
          <a:xfrm>
            <a:off x="5803060" y="1024618"/>
            <a:ext cx="1786352" cy="18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48" b="83519" l="54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79" t="13684" r="462" b="17716"/>
          <a:stretch/>
        </p:blipFill>
        <p:spPr bwMode="auto">
          <a:xfrm>
            <a:off x="1363852" y="1149646"/>
            <a:ext cx="1612082" cy="16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" y="472442"/>
            <a:ext cx="8229600" cy="1524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t="9073" r="7983" b="4935"/>
          <a:stretch/>
        </p:blipFill>
        <p:spPr>
          <a:xfrm>
            <a:off x="457200" y="1607077"/>
            <a:ext cx="3312368" cy="3312368"/>
          </a:xfrm>
          <a:prstGeom prst="rect">
            <a:avLst/>
          </a:prstGeom>
          <a:ln>
            <a:solidFill>
              <a:srgbClr val="00B0F0"/>
            </a:solidFill>
            <a:prstDash val="lgDash"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24" y="1876391"/>
            <a:ext cx="3043054" cy="3043054"/>
          </a:xfrm>
          <a:prstGeom prst="rect">
            <a:avLst/>
          </a:prstGeom>
          <a:ln>
            <a:solidFill>
              <a:srgbClr val="00B0F0"/>
            </a:solidFill>
            <a:prstDash val="lgDash"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" b="2748"/>
          <a:stretch/>
        </p:blipFill>
        <p:spPr>
          <a:xfrm>
            <a:off x="1403648" y="5292080"/>
            <a:ext cx="6696744" cy="3312368"/>
          </a:xfrm>
          <a:prstGeom prst="rect">
            <a:avLst/>
          </a:prstGeom>
          <a:ln>
            <a:solidFill>
              <a:srgbClr val="00B0F0"/>
            </a:solidFill>
            <a:prstDash val="lgDash"/>
          </a:ln>
        </p:spPr>
      </p:pic>
      <p:sp>
        <p:nvSpPr>
          <p:cNvPr id="3" name="TextBox 2"/>
          <p:cNvSpPr txBox="1"/>
          <p:nvPr/>
        </p:nvSpPr>
        <p:spPr>
          <a:xfrm>
            <a:off x="3488097" y="2767098"/>
            <a:ext cx="2230098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вербальная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003" y="6387847"/>
            <a:ext cx="265329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невербальная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696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19741</TotalTime>
  <Words>377</Words>
  <Application>Microsoft Office PowerPoint</Application>
  <PresentationFormat>Произвольный</PresentationFormat>
  <Paragraphs>103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Droid Sans Fallback</vt:lpstr>
      <vt:lpstr>Liberation Serif</vt:lpstr>
      <vt:lpstr>Noto Sans Devanagari</vt:lpstr>
      <vt:lpstr>Segoe Print</vt:lpstr>
      <vt:lpstr>Traditional Arabic</vt:lpstr>
      <vt:lpstr>Wingdings</vt:lpstr>
      <vt:lpstr>YS Text</vt:lpstr>
      <vt:lpstr>Тема Office</vt:lpstr>
      <vt:lpstr> Работа с родителями:  как выстроить доверительные отношения </vt:lpstr>
      <vt:lpstr>ОБЩЕНИЕ</vt:lpstr>
      <vt:lpstr>Презентация PowerPoint</vt:lpstr>
      <vt:lpstr>ЭМПАТИЯ</vt:lpstr>
      <vt:lpstr>ПРИНЦИПЫ ОБЩЕНИЯ</vt:lpstr>
      <vt:lpstr>СПОСОБЫ КОММУНИКАЦИИ</vt:lpstr>
      <vt:lpstr> </vt:lpstr>
      <vt:lpstr>Презентация PowerPoint</vt:lpstr>
      <vt:lpstr>ПРАКТИКА</vt:lpstr>
      <vt:lpstr>ЭФФЕКТИВНОСТЬ КОММУНИКАЦИИ</vt:lpstr>
      <vt:lpstr>Определение эффективности</vt:lpstr>
      <vt:lpstr>  </vt:lpstr>
      <vt:lpstr> 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Кожевникова Ольга</cp:lastModifiedBy>
  <cp:revision>55</cp:revision>
  <dcterms:modified xsi:type="dcterms:W3CDTF">2025-06-30T08:33:28Z</dcterms:modified>
</cp:coreProperties>
</file>