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50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57" r:id="rId49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>
        <p:scale>
          <a:sx n="88" d="100"/>
          <a:sy n="88" d="100"/>
        </p:scale>
        <p:origin x="-4224" y="-123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7084940497086"/>
          <c:y val="4.4916462767840691E-2"/>
          <c:w val="0.60585225672599685"/>
          <c:h val="0.851894777391888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ОВЗ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850000</c:v>
                </c:pt>
                <c:pt idx="1">
                  <c:v>920000</c:v>
                </c:pt>
                <c:pt idx="2">
                  <c:v>940000</c:v>
                </c:pt>
                <c:pt idx="3">
                  <c:v>950000</c:v>
                </c:pt>
                <c:pt idx="4">
                  <c:v>980000</c:v>
                </c:pt>
                <c:pt idx="5">
                  <c:v>1000400</c:v>
                </c:pt>
                <c:pt idx="6">
                  <c:v>1100500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Инвалиды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450000</c:v>
                </c:pt>
                <c:pt idx="1">
                  <c:v>540000</c:v>
                </c:pt>
                <c:pt idx="2">
                  <c:v>538000</c:v>
                </c:pt>
                <c:pt idx="3">
                  <c:v>580000</c:v>
                </c:pt>
                <c:pt idx="4">
                  <c:v>600000</c:v>
                </c:pt>
                <c:pt idx="5">
                  <c:v>617000</c:v>
                </c:pt>
                <c:pt idx="6">
                  <c:v>670000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Родились больными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1000100</c:v>
                </c:pt>
                <c:pt idx="1">
                  <c:v>1285000</c:v>
                </c:pt>
                <c:pt idx="2">
                  <c:v>1397000</c:v>
                </c:pt>
                <c:pt idx="3">
                  <c:v>1398000</c:v>
                </c:pt>
                <c:pt idx="4">
                  <c:v>1400000</c:v>
                </c:pt>
                <c:pt idx="5">
                  <c:v>1440000</c:v>
                </c:pt>
                <c:pt idx="6">
                  <c:v>1435800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Недоношенные</c:v>
                </c:pt>
              </c:strCache>
            </c:strRef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750000</c:v>
                </c:pt>
                <c:pt idx="1">
                  <c:v>780000</c:v>
                </c:pt>
                <c:pt idx="2">
                  <c:v>810000</c:v>
                </c:pt>
                <c:pt idx="3">
                  <c:v>920000</c:v>
                </c:pt>
                <c:pt idx="4">
                  <c:v>1000000</c:v>
                </c:pt>
                <c:pt idx="5">
                  <c:v>1111000</c:v>
                </c:pt>
                <c:pt idx="6">
                  <c:v>970000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81600"/>
        <c:axId val="124476160"/>
      </c:lineChart>
      <c:catAx>
        <c:axId val="15068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24476160"/>
        <c:crosses val="autoZero"/>
        <c:auto val="1"/>
        <c:lblAlgn val="ctr"/>
        <c:lblOffset val="100"/>
        <c:noMultiLvlLbl val="0"/>
      </c:catAx>
      <c:valAx>
        <c:axId val="12447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5068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579100411201"/>
          <c:y val="0.12059989868055541"/>
          <c:w val="0.25965857256441782"/>
          <c:h val="0.6829809672004816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95961840900534E-2"/>
          <c:y val="5.0208808707864178E-2"/>
          <c:w val="0.55776337265685672"/>
          <c:h val="0.82808142400132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координаторика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1975-1980</c:v>
                </c:pt>
                <c:pt idx="1">
                  <c:v>2015-2019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действие по схеме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1975-1980</c:v>
                </c:pt>
                <c:pt idx="1">
                  <c:v>2015-2019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наглядно-образное мышление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1975-1980</c:v>
                </c:pt>
                <c:pt idx="1">
                  <c:v>2015-2019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4.2</c:v>
                </c:pt>
                <c:pt idx="1">
                  <c:v>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вербальное мышление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1975-1980</c:v>
                </c:pt>
                <c:pt idx="1">
                  <c:v>2015-2019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социальная грамотность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1975-1980</c:v>
                </c:pt>
                <c:pt idx="1">
                  <c:v>2015-2019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4.7</c:v>
                </c:pt>
                <c:pt idx="1">
                  <c:v>2.1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ориентация в информации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1975-1980</c:v>
                </c:pt>
                <c:pt idx="1">
                  <c:v>2015-2019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3.5</c:v>
                </c:pt>
                <c:pt idx="1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81440"/>
        <c:axId val="151496384"/>
      </c:barChart>
      <c:catAx>
        <c:axId val="3878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96384"/>
        <c:crosses val="autoZero"/>
        <c:auto val="1"/>
        <c:lblAlgn val="ctr"/>
        <c:lblOffset val="100"/>
        <c:noMultiLvlLbl val="0"/>
      </c:catAx>
      <c:valAx>
        <c:axId val="15149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78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17306043001963"/>
          <c:y val="5.4565874446998834E-2"/>
          <c:w val="0.36419948770545835"/>
          <c:h val="0.854689934736598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03C1C-9DFF-4AE7-B813-5F8192C1CFA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762FCBB3-ED64-440B-BF08-B3D63BD48892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Ребенок   и его родители</a:t>
          </a:r>
        </a:p>
      </dgm:t>
    </dgm:pt>
    <dgm:pt modelId="{511E480D-95AB-496C-8B5A-43BD28A64D96}" type="parTrans" cxnId="{3A32FC72-64B2-4281-B334-7B3F39895FBB}">
      <dgm:prSet/>
      <dgm:spPr/>
      <dgm:t>
        <a:bodyPr/>
        <a:lstStyle/>
        <a:p>
          <a:endParaRPr lang="ru-RU"/>
        </a:p>
      </dgm:t>
    </dgm:pt>
    <dgm:pt modelId="{A0FA4A43-EC2D-4E62-A2ED-6A97CC7AFA66}" type="sibTrans" cxnId="{3A32FC72-64B2-4281-B334-7B3F39895FBB}">
      <dgm:prSet/>
      <dgm:spPr/>
      <dgm:t>
        <a:bodyPr/>
        <a:lstStyle/>
        <a:p>
          <a:endParaRPr lang="ru-RU"/>
        </a:p>
      </dgm:t>
    </dgm:pt>
    <dgm:pt modelId="{DFB1B040-A60B-4D5E-B142-0078AECD72C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Дефектолог</a:t>
          </a:r>
        </a:p>
      </dgm:t>
    </dgm:pt>
    <dgm:pt modelId="{E84062C4-FE82-47EA-BF8A-FDBC59F6F991}" type="parTrans" cxnId="{D6EB92B8-BF38-49F8-AF6A-8F5765E3F9CD}">
      <dgm:prSet/>
      <dgm:spPr/>
      <dgm:t>
        <a:bodyPr/>
        <a:lstStyle/>
        <a:p>
          <a:endParaRPr lang="ru-RU"/>
        </a:p>
      </dgm:t>
    </dgm:pt>
    <dgm:pt modelId="{8A6C1C2C-BCEC-434F-BEB3-2379AD1F4D55}" type="sibTrans" cxnId="{D6EB92B8-BF38-49F8-AF6A-8F5765E3F9CD}">
      <dgm:prSet/>
      <dgm:spPr/>
      <dgm:t>
        <a:bodyPr/>
        <a:lstStyle/>
        <a:p>
          <a:endParaRPr lang="ru-RU"/>
        </a:p>
      </dgm:t>
    </dgm:pt>
    <dgm:pt modelId="{80A0552D-4222-4D94-88D5-7D7741485CA1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Логопед</a:t>
          </a:r>
        </a:p>
      </dgm:t>
    </dgm:pt>
    <dgm:pt modelId="{F00F3351-79FB-4B98-94DC-165186F15405}" type="parTrans" cxnId="{BBA2E56C-CDC8-4B20-A62B-5120662A448D}">
      <dgm:prSet/>
      <dgm:spPr/>
      <dgm:t>
        <a:bodyPr/>
        <a:lstStyle/>
        <a:p>
          <a:endParaRPr lang="ru-RU"/>
        </a:p>
      </dgm:t>
    </dgm:pt>
    <dgm:pt modelId="{69670977-F36A-41FD-8D77-91AAC0A098EA}" type="sibTrans" cxnId="{BBA2E56C-CDC8-4B20-A62B-5120662A448D}">
      <dgm:prSet/>
      <dgm:spPr/>
      <dgm:t>
        <a:bodyPr/>
        <a:lstStyle/>
        <a:p>
          <a:endParaRPr lang="ru-RU"/>
        </a:p>
      </dgm:t>
    </dgm:pt>
    <dgm:pt modelId="{B748EACE-1C58-4FC6-8288-07E8461622E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Детский психолог</a:t>
          </a:r>
        </a:p>
      </dgm:t>
    </dgm:pt>
    <dgm:pt modelId="{D85C5AF5-856D-48AE-A775-EC55722CA34F}" type="parTrans" cxnId="{DEFB3793-6B0F-45EA-A1A9-3FD2EA2CCD0B}">
      <dgm:prSet/>
      <dgm:spPr/>
      <dgm:t>
        <a:bodyPr/>
        <a:lstStyle/>
        <a:p>
          <a:endParaRPr lang="ru-RU"/>
        </a:p>
      </dgm:t>
    </dgm:pt>
    <dgm:pt modelId="{4C9F59E0-35F0-4634-A31B-942D11557725}" type="sibTrans" cxnId="{DEFB3793-6B0F-45EA-A1A9-3FD2EA2CCD0B}">
      <dgm:prSet/>
      <dgm:spPr/>
      <dgm:t>
        <a:bodyPr/>
        <a:lstStyle/>
        <a:p>
          <a:endParaRPr lang="ru-RU"/>
        </a:p>
      </dgm:t>
    </dgm:pt>
    <dgm:pt modelId="{CD4080AD-8D8E-4372-8556-72CB811F405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Невролог</a:t>
          </a:r>
        </a:p>
      </dgm:t>
    </dgm:pt>
    <dgm:pt modelId="{68B90322-48C6-4932-9A13-AEF080E60BA0}" type="parTrans" cxnId="{F22348E1-49AA-44F9-AB14-020A34A735B1}">
      <dgm:prSet/>
      <dgm:spPr/>
      <dgm:t>
        <a:bodyPr/>
        <a:lstStyle/>
        <a:p>
          <a:endParaRPr lang="ru-RU"/>
        </a:p>
      </dgm:t>
    </dgm:pt>
    <dgm:pt modelId="{89A02ED5-9BEB-4A2A-AC32-D7C62DFB3433}" type="sibTrans" cxnId="{F22348E1-49AA-44F9-AB14-020A34A735B1}">
      <dgm:prSet/>
      <dgm:spPr/>
      <dgm:t>
        <a:bodyPr/>
        <a:lstStyle/>
        <a:p>
          <a:endParaRPr lang="ru-RU"/>
        </a:p>
      </dgm:t>
    </dgm:pt>
    <dgm:pt modelId="{032690D7-4A0F-41EB-A559-B0B72908A62D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Семейный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психолог</a:t>
          </a:r>
        </a:p>
      </dgm:t>
    </dgm:pt>
    <dgm:pt modelId="{D8148095-7F66-4661-8C46-B10C66F69236}" type="parTrans" cxnId="{6B945BEC-911C-4524-8854-C372DB1ED37B}">
      <dgm:prSet/>
      <dgm:spPr/>
      <dgm:t>
        <a:bodyPr/>
        <a:lstStyle/>
        <a:p>
          <a:endParaRPr lang="ru-RU"/>
        </a:p>
      </dgm:t>
    </dgm:pt>
    <dgm:pt modelId="{AF25CF66-4CB9-4FA6-A4A6-FDE8F0054CD8}" type="sibTrans" cxnId="{6B945BEC-911C-4524-8854-C372DB1ED37B}">
      <dgm:prSet/>
      <dgm:spPr/>
      <dgm:t>
        <a:bodyPr/>
        <a:lstStyle/>
        <a:p>
          <a:endParaRPr lang="ru-RU"/>
        </a:p>
      </dgm:t>
    </dgm:pt>
    <dgm:pt modelId="{9D807ED6-4371-4869-AA11-392CED2608AC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Педиатр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13DE07BC-3DEC-406B-AF86-F478C3859604}" type="parTrans" cxnId="{AB5ED630-9CD1-43DD-A53E-50D3F5950EE7}">
      <dgm:prSet/>
      <dgm:spPr/>
      <dgm:t>
        <a:bodyPr/>
        <a:lstStyle/>
        <a:p>
          <a:endParaRPr lang="ru-RU"/>
        </a:p>
      </dgm:t>
    </dgm:pt>
    <dgm:pt modelId="{A3CAC852-E779-4C79-B0DB-793498B3266D}" type="sibTrans" cxnId="{AB5ED630-9CD1-43DD-A53E-50D3F5950EE7}">
      <dgm:prSet/>
      <dgm:spPr/>
      <dgm:t>
        <a:bodyPr/>
        <a:lstStyle/>
        <a:p>
          <a:endParaRPr lang="ru-RU"/>
        </a:p>
      </dgm:t>
    </dgm:pt>
    <dgm:pt modelId="{80E2F38D-D010-4A76-A809-B88F74FE6A36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Психиатр</a:t>
          </a:r>
        </a:p>
      </dgm:t>
    </dgm:pt>
    <dgm:pt modelId="{AA47998B-D8F9-435A-9D9D-F7F6A9BB4C58}" type="parTrans" cxnId="{6C73CE51-9F11-4FF6-9156-DD47A371D04A}">
      <dgm:prSet/>
      <dgm:spPr/>
      <dgm:t>
        <a:bodyPr/>
        <a:lstStyle/>
        <a:p>
          <a:endParaRPr lang="ru-RU"/>
        </a:p>
      </dgm:t>
    </dgm:pt>
    <dgm:pt modelId="{F8318AE0-7BE7-4117-9134-B59BC3C5D13D}" type="sibTrans" cxnId="{6C73CE51-9F11-4FF6-9156-DD47A371D04A}">
      <dgm:prSet/>
      <dgm:spPr/>
      <dgm:t>
        <a:bodyPr/>
        <a:lstStyle/>
        <a:p>
          <a:endParaRPr lang="ru-RU"/>
        </a:p>
      </dgm:t>
    </dgm:pt>
    <dgm:pt modelId="{03D5E660-3F97-423E-BA9C-EA19692ADDAA}" type="pres">
      <dgm:prSet presAssocID="{E6D03C1C-9DFF-4AE7-B813-5F8192C1CFA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3A9746-F5A8-4705-8635-DB9B90F962AA}" type="pres">
      <dgm:prSet presAssocID="{762FCBB3-ED64-440B-BF08-B3D63BD48892}" presName="centerShape" presStyleLbl="node0" presStyleIdx="0" presStyleCnt="1" custScaleX="114720" custScaleY="111219" custLinFactNeighborX="4385" custLinFactNeighborY="-8060"/>
      <dgm:spPr/>
      <dgm:t>
        <a:bodyPr/>
        <a:lstStyle/>
        <a:p>
          <a:endParaRPr lang="ru-RU"/>
        </a:p>
      </dgm:t>
    </dgm:pt>
    <dgm:pt modelId="{EAD60DC3-166A-4147-AA3D-715637BAB995}" type="pres">
      <dgm:prSet presAssocID="{E84062C4-FE82-47EA-BF8A-FDBC59F6F991}" presName="Name9" presStyleLbl="parChTrans1D2" presStyleIdx="0" presStyleCnt="7"/>
      <dgm:spPr/>
      <dgm:t>
        <a:bodyPr/>
        <a:lstStyle/>
        <a:p>
          <a:endParaRPr lang="ru-RU"/>
        </a:p>
      </dgm:t>
    </dgm:pt>
    <dgm:pt modelId="{D90B8936-CFCB-4C72-A37F-59F66421BA76}" type="pres">
      <dgm:prSet presAssocID="{E84062C4-FE82-47EA-BF8A-FDBC59F6F99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2EFE1432-610F-4226-A200-E1417E9E5B9F}" type="pres">
      <dgm:prSet presAssocID="{DFB1B040-A60B-4D5E-B142-0078AECD72C3}" presName="node" presStyleLbl="node1" presStyleIdx="0" presStyleCnt="7" custScaleX="124281" custScaleY="107950" custRadScaleRad="102208" custRadScaleInc="19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F95EE-F560-4E18-B53C-14092CB0E425}" type="pres">
      <dgm:prSet presAssocID="{F00F3351-79FB-4B98-94DC-165186F15405}" presName="Name9" presStyleLbl="parChTrans1D2" presStyleIdx="1" presStyleCnt="7"/>
      <dgm:spPr/>
      <dgm:t>
        <a:bodyPr/>
        <a:lstStyle/>
        <a:p>
          <a:endParaRPr lang="ru-RU"/>
        </a:p>
      </dgm:t>
    </dgm:pt>
    <dgm:pt modelId="{729632C0-75D7-4A2E-87BC-00D52E118E83}" type="pres">
      <dgm:prSet presAssocID="{F00F3351-79FB-4B98-94DC-165186F15405}" presName="connTx" presStyleLbl="parChTrans1D2" presStyleIdx="1" presStyleCnt="7"/>
      <dgm:spPr/>
      <dgm:t>
        <a:bodyPr/>
        <a:lstStyle/>
        <a:p>
          <a:endParaRPr lang="ru-RU"/>
        </a:p>
      </dgm:t>
    </dgm:pt>
    <dgm:pt modelId="{461C754F-1692-4BEF-9B4F-31BDFB8545BC}" type="pres">
      <dgm:prSet presAssocID="{80A0552D-4222-4D94-88D5-7D7741485CA1}" presName="node" presStyleLbl="node1" presStyleIdx="1" presStyleCnt="7" custScaleX="115539" custScaleY="105867" custRadScaleRad="117125" custRadScaleInc="-1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15C99-BC26-47A5-9CCD-948629B1CA6A}" type="pres">
      <dgm:prSet presAssocID="{D85C5AF5-856D-48AE-A775-EC55722CA34F}" presName="Name9" presStyleLbl="parChTrans1D2" presStyleIdx="2" presStyleCnt="7"/>
      <dgm:spPr/>
      <dgm:t>
        <a:bodyPr/>
        <a:lstStyle/>
        <a:p>
          <a:endParaRPr lang="ru-RU"/>
        </a:p>
      </dgm:t>
    </dgm:pt>
    <dgm:pt modelId="{2F3B63C1-06B3-4517-975F-089AE6D54836}" type="pres">
      <dgm:prSet presAssocID="{D85C5AF5-856D-48AE-A775-EC55722CA34F}" presName="connTx" presStyleLbl="parChTrans1D2" presStyleIdx="2" presStyleCnt="7"/>
      <dgm:spPr/>
      <dgm:t>
        <a:bodyPr/>
        <a:lstStyle/>
        <a:p>
          <a:endParaRPr lang="ru-RU"/>
        </a:p>
      </dgm:t>
    </dgm:pt>
    <dgm:pt modelId="{1580F6DE-9BF6-4637-B32C-E5F19A69E55C}" type="pres">
      <dgm:prSet presAssocID="{B748EACE-1C58-4FC6-8288-07E8461622E4}" presName="node" presStyleLbl="node1" presStyleIdx="2" presStyleCnt="7" custScaleX="119045" custScaleY="110600" custRadScaleRad="102052" custRadScaleInc="-3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45520-5F17-47D1-B0CC-CACC839547A5}" type="pres">
      <dgm:prSet presAssocID="{68B90322-48C6-4932-9A13-AEF080E60BA0}" presName="Name9" presStyleLbl="parChTrans1D2" presStyleIdx="3" presStyleCnt="7"/>
      <dgm:spPr/>
      <dgm:t>
        <a:bodyPr/>
        <a:lstStyle/>
        <a:p>
          <a:endParaRPr lang="ru-RU"/>
        </a:p>
      </dgm:t>
    </dgm:pt>
    <dgm:pt modelId="{500383EA-371C-4DC6-8218-E3FA5E8BE05F}" type="pres">
      <dgm:prSet presAssocID="{68B90322-48C6-4932-9A13-AEF080E60BA0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D1378D9-B07D-4C6E-A29D-0CA11255E922}" type="pres">
      <dgm:prSet presAssocID="{CD4080AD-8D8E-4372-8556-72CB811F4050}" presName="node" presStyleLbl="node1" presStyleIdx="3" presStyleCnt="7" custScaleX="113039" custScaleY="109932" custRadScaleRad="90515" custRadScaleInc="-3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36439-C109-4250-918C-987C97BCF1E9}" type="pres">
      <dgm:prSet presAssocID="{D8148095-7F66-4661-8C46-B10C66F69236}" presName="Name9" presStyleLbl="parChTrans1D2" presStyleIdx="4" presStyleCnt="7"/>
      <dgm:spPr/>
      <dgm:t>
        <a:bodyPr/>
        <a:lstStyle/>
        <a:p>
          <a:endParaRPr lang="ru-RU"/>
        </a:p>
      </dgm:t>
    </dgm:pt>
    <dgm:pt modelId="{11CAEAB6-EE5C-4D31-9756-4F633F5AAF81}" type="pres">
      <dgm:prSet presAssocID="{D8148095-7F66-4661-8C46-B10C66F69236}" presName="connTx" presStyleLbl="parChTrans1D2" presStyleIdx="4" presStyleCnt="7"/>
      <dgm:spPr/>
      <dgm:t>
        <a:bodyPr/>
        <a:lstStyle/>
        <a:p>
          <a:endParaRPr lang="ru-RU"/>
        </a:p>
      </dgm:t>
    </dgm:pt>
    <dgm:pt modelId="{917E70E3-D60D-4917-A3DE-3BF672D5A215}" type="pres">
      <dgm:prSet presAssocID="{032690D7-4A0F-41EB-A559-B0B72908A62D}" presName="node" presStyleLbl="node1" presStyleIdx="4" presStyleCnt="7" custScaleX="115296" custScaleY="113491" custRadScaleRad="81678" custRadScaleInc="-2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D3698-B70B-4458-AAC7-508AF8BF4A1A}" type="pres">
      <dgm:prSet presAssocID="{13DE07BC-3DEC-406B-AF86-F478C3859604}" presName="Name9" presStyleLbl="parChTrans1D2" presStyleIdx="5" presStyleCnt="7"/>
      <dgm:spPr/>
      <dgm:t>
        <a:bodyPr/>
        <a:lstStyle/>
        <a:p>
          <a:endParaRPr lang="ru-RU"/>
        </a:p>
      </dgm:t>
    </dgm:pt>
    <dgm:pt modelId="{0D0DCBD7-A647-4413-BE3E-B0E63DFD2DCD}" type="pres">
      <dgm:prSet presAssocID="{13DE07BC-3DEC-406B-AF86-F478C3859604}" presName="connTx" presStyleLbl="parChTrans1D2" presStyleIdx="5" presStyleCnt="7"/>
      <dgm:spPr/>
      <dgm:t>
        <a:bodyPr/>
        <a:lstStyle/>
        <a:p>
          <a:endParaRPr lang="ru-RU"/>
        </a:p>
      </dgm:t>
    </dgm:pt>
    <dgm:pt modelId="{165B5EE4-F426-4387-865B-B35C4CC523BD}" type="pres">
      <dgm:prSet presAssocID="{9D807ED6-4371-4869-AA11-392CED2608AC}" presName="node" presStyleLbl="node1" presStyleIdx="5" presStyleCnt="7" custScaleX="123711" custScaleY="115380" custRadScaleRad="88938" custRadScaleInc="3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7A02F-D21D-466C-B06A-EC5DD7A7B265}" type="pres">
      <dgm:prSet presAssocID="{AA47998B-D8F9-435A-9D9D-F7F6A9BB4C58}" presName="Name9" presStyleLbl="parChTrans1D2" presStyleIdx="6" presStyleCnt="7"/>
      <dgm:spPr/>
      <dgm:t>
        <a:bodyPr/>
        <a:lstStyle/>
        <a:p>
          <a:endParaRPr lang="ru-RU"/>
        </a:p>
      </dgm:t>
    </dgm:pt>
    <dgm:pt modelId="{BF463884-4D06-4A21-BD0F-FDAD74F22319}" type="pres">
      <dgm:prSet presAssocID="{AA47998B-D8F9-435A-9D9D-F7F6A9BB4C5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96C2965-D496-4808-AB96-E5839EF55F9F}" type="pres">
      <dgm:prSet presAssocID="{80E2F38D-D010-4A76-A809-B88F74FE6A36}" presName="node" presStyleLbl="node1" presStyleIdx="6" presStyleCnt="7" custScaleX="118611" custScaleY="107268" custRadScaleRad="104764" custRadScaleInc="38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4B82DB-DDBB-4164-AD8F-FE4636607777}" type="presOf" srcId="{13DE07BC-3DEC-406B-AF86-F478C3859604}" destId="{86DD3698-B70B-4458-AAC7-508AF8BF4A1A}" srcOrd="0" destOrd="0" presId="urn:microsoft.com/office/officeart/2005/8/layout/radial1"/>
    <dgm:cxn modelId="{6B945BEC-911C-4524-8854-C372DB1ED37B}" srcId="{762FCBB3-ED64-440B-BF08-B3D63BD48892}" destId="{032690D7-4A0F-41EB-A559-B0B72908A62D}" srcOrd="4" destOrd="0" parTransId="{D8148095-7F66-4661-8C46-B10C66F69236}" sibTransId="{AF25CF66-4CB9-4FA6-A4A6-FDE8F0054CD8}"/>
    <dgm:cxn modelId="{10A2D670-75E8-4309-83A8-C3C6D3F815F1}" type="presOf" srcId="{032690D7-4A0F-41EB-A559-B0B72908A62D}" destId="{917E70E3-D60D-4917-A3DE-3BF672D5A215}" srcOrd="0" destOrd="0" presId="urn:microsoft.com/office/officeart/2005/8/layout/radial1"/>
    <dgm:cxn modelId="{1E0ABC17-5B8E-45C4-83C3-DC128B13734C}" type="presOf" srcId="{762FCBB3-ED64-440B-BF08-B3D63BD48892}" destId="{8F3A9746-F5A8-4705-8635-DB9B90F962AA}" srcOrd="0" destOrd="0" presId="urn:microsoft.com/office/officeart/2005/8/layout/radial1"/>
    <dgm:cxn modelId="{2397ECEB-1FD4-4FC9-9EB1-0CE00C91DF13}" type="presOf" srcId="{68B90322-48C6-4932-9A13-AEF080E60BA0}" destId="{500383EA-371C-4DC6-8218-E3FA5E8BE05F}" srcOrd="1" destOrd="0" presId="urn:microsoft.com/office/officeart/2005/8/layout/radial1"/>
    <dgm:cxn modelId="{CDC81C1B-65CD-4E93-B788-2803C19BE580}" type="presOf" srcId="{CD4080AD-8D8E-4372-8556-72CB811F4050}" destId="{FD1378D9-B07D-4C6E-A29D-0CA11255E922}" srcOrd="0" destOrd="0" presId="urn:microsoft.com/office/officeart/2005/8/layout/radial1"/>
    <dgm:cxn modelId="{4E59956D-0FF4-4643-8E2A-D9F5E5D28656}" type="presOf" srcId="{AA47998B-D8F9-435A-9D9D-F7F6A9BB4C58}" destId="{B2C7A02F-D21D-466C-B06A-EC5DD7A7B265}" srcOrd="0" destOrd="0" presId="urn:microsoft.com/office/officeart/2005/8/layout/radial1"/>
    <dgm:cxn modelId="{95620C0D-7675-46CC-B979-C96020AE54AC}" type="presOf" srcId="{E6D03C1C-9DFF-4AE7-B813-5F8192C1CFA8}" destId="{03D5E660-3F97-423E-BA9C-EA19692ADDAA}" srcOrd="0" destOrd="0" presId="urn:microsoft.com/office/officeart/2005/8/layout/radial1"/>
    <dgm:cxn modelId="{DEFB3793-6B0F-45EA-A1A9-3FD2EA2CCD0B}" srcId="{762FCBB3-ED64-440B-BF08-B3D63BD48892}" destId="{B748EACE-1C58-4FC6-8288-07E8461622E4}" srcOrd="2" destOrd="0" parTransId="{D85C5AF5-856D-48AE-A775-EC55722CA34F}" sibTransId="{4C9F59E0-35F0-4634-A31B-942D11557725}"/>
    <dgm:cxn modelId="{3BACF834-78B4-453C-BCB9-C91FD49E491B}" type="presOf" srcId="{D85C5AF5-856D-48AE-A775-EC55722CA34F}" destId="{2F3B63C1-06B3-4517-975F-089AE6D54836}" srcOrd="1" destOrd="0" presId="urn:microsoft.com/office/officeart/2005/8/layout/radial1"/>
    <dgm:cxn modelId="{67EDD320-48DE-4CF4-8E54-7994DF359A5F}" type="presOf" srcId="{F00F3351-79FB-4B98-94DC-165186F15405}" destId="{729632C0-75D7-4A2E-87BC-00D52E118E83}" srcOrd="1" destOrd="0" presId="urn:microsoft.com/office/officeart/2005/8/layout/radial1"/>
    <dgm:cxn modelId="{EF601DFD-9221-4816-8654-F715FF9DBD34}" type="presOf" srcId="{B748EACE-1C58-4FC6-8288-07E8461622E4}" destId="{1580F6DE-9BF6-4637-B32C-E5F19A69E55C}" srcOrd="0" destOrd="0" presId="urn:microsoft.com/office/officeart/2005/8/layout/radial1"/>
    <dgm:cxn modelId="{1111B941-1EA6-4D66-99F0-0A9FA98080C0}" type="presOf" srcId="{DFB1B040-A60B-4D5E-B142-0078AECD72C3}" destId="{2EFE1432-610F-4226-A200-E1417E9E5B9F}" srcOrd="0" destOrd="0" presId="urn:microsoft.com/office/officeart/2005/8/layout/radial1"/>
    <dgm:cxn modelId="{D11EB926-4390-413C-AFA7-C30230682DB4}" type="presOf" srcId="{AA47998B-D8F9-435A-9D9D-F7F6A9BB4C58}" destId="{BF463884-4D06-4A21-BD0F-FDAD74F22319}" srcOrd="1" destOrd="0" presId="urn:microsoft.com/office/officeart/2005/8/layout/radial1"/>
    <dgm:cxn modelId="{F4B4A3D0-BDE2-4F5D-A314-F1584920027B}" type="presOf" srcId="{F00F3351-79FB-4B98-94DC-165186F15405}" destId="{E19F95EE-F560-4E18-B53C-14092CB0E425}" srcOrd="0" destOrd="0" presId="urn:microsoft.com/office/officeart/2005/8/layout/radial1"/>
    <dgm:cxn modelId="{213ABD35-E662-4792-A11F-50AEB069781D}" type="presOf" srcId="{68B90322-48C6-4932-9A13-AEF080E60BA0}" destId="{44745520-5F17-47D1-B0CC-CACC839547A5}" srcOrd="0" destOrd="0" presId="urn:microsoft.com/office/officeart/2005/8/layout/radial1"/>
    <dgm:cxn modelId="{4A43D063-ED54-45B9-AC7B-E07DD03F64BD}" type="presOf" srcId="{D8148095-7F66-4661-8C46-B10C66F69236}" destId="{11CAEAB6-EE5C-4D31-9756-4F633F5AAF81}" srcOrd="1" destOrd="0" presId="urn:microsoft.com/office/officeart/2005/8/layout/radial1"/>
    <dgm:cxn modelId="{70E558E2-48D0-4D91-8E09-539521EBDBFB}" type="presOf" srcId="{D8148095-7F66-4661-8C46-B10C66F69236}" destId="{35B36439-C109-4250-918C-987C97BCF1E9}" srcOrd="0" destOrd="0" presId="urn:microsoft.com/office/officeart/2005/8/layout/radial1"/>
    <dgm:cxn modelId="{3A32FC72-64B2-4281-B334-7B3F39895FBB}" srcId="{E6D03C1C-9DFF-4AE7-B813-5F8192C1CFA8}" destId="{762FCBB3-ED64-440B-BF08-B3D63BD48892}" srcOrd="0" destOrd="0" parTransId="{511E480D-95AB-496C-8B5A-43BD28A64D96}" sibTransId="{A0FA4A43-EC2D-4E62-A2ED-6A97CC7AFA66}"/>
    <dgm:cxn modelId="{D6EB92B8-BF38-49F8-AF6A-8F5765E3F9CD}" srcId="{762FCBB3-ED64-440B-BF08-B3D63BD48892}" destId="{DFB1B040-A60B-4D5E-B142-0078AECD72C3}" srcOrd="0" destOrd="0" parTransId="{E84062C4-FE82-47EA-BF8A-FDBC59F6F991}" sibTransId="{8A6C1C2C-BCEC-434F-BEB3-2379AD1F4D55}"/>
    <dgm:cxn modelId="{37D6AD4B-AE77-4315-9F54-CACF2BC8C327}" type="presOf" srcId="{80A0552D-4222-4D94-88D5-7D7741485CA1}" destId="{461C754F-1692-4BEF-9B4F-31BDFB8545BC}" srcOrd="0" destOrd="0" presId="urn:microsoft.com/office/officeart/2005/8/layout/radial1"/>
    <dgm:cxn modelId="{BBA2E56C-CDC8-4B20-A62B-5120662A448D}" srcId="{762FCBB3-ED64-440B-BF08-B3D63BD48892}" destId="{80A0552D-4222-4D94-88D5-7D7741485CA1}" srcOrd="1" destOrd="0" parTransId="{F00F3351-79FB-4B98-94DC-165186F15405}" sibTransId="{69670977-F36A-41FD-8D77-91AAC0A098EA}"/>
    <dgm:cxn modelId="{DC0E26FC-0CA4-4D12-8894-90D5B8FE2E3C}" type="presOf" srcId="{80E2F38D-D010-4A76-A809-B88F74FE6A36}" destId="{196C2965-D496-4808-AB96-E5839EF55F9F}" srcOrd="0" destOrd="0" presId="urn:microsoft.com/office/officeart/2005/8/layout/radial1"/>
    <dgm:cxn modelId="{D0F65C86-1C3A-4AD9-9ABF-C57B0E01B228}" type="presOf" srcId="{E84062C4-FE82-47EA-BF8A-FDBC59F6F991}" destId="{D90B8936-CFCB-4C72-A37F-59F66421BA76}" srcOrd="1" destOrd="0" presId="urn:microsoft.com/office/officeart/2005/8/layout/radial1"/>
    <dgm:cxn modelId="{8A1CCB92-7736-4085-BB02-3DE2F64F4126}" type="presOf" srcId="{13DE07BC-3DEC-406B-AF86-F478C3859604}" destId="{0D0DCBD7-A647-4413-BE3E-B0E63DFD2DCD}" srcOrd="1" destOrd="0" presId="urn:microsoft.com/office/officeart/2005/8/layout/radial1"/>
    <dgm:cxn modelId="{1A5DF561-AAAF-4AD5-B64D-506417404092}" type="presOf" srcId="{E84062C4-FE82-47EA-BF8A-FDBC59F6F991}" destId="{EAD60DC3-166A-4147-AA3D-715637BAB995}" srcOrd="0" destOrd="0" presId="urn:microsoft.com/office/officeart/2005/8/layout/radial1"/>
    <dgm:cxn modelId="{AB5ED630-9CD1-43DD-A53E-50D3F5950EE7}" srcId="{762FCBB3-ED64-440B-BF08-B3D63BD48892}" destId="{9D807ED6-4371-4869-AA11-392CED2608AC}" srcOrd="5" destOrd="0" parTransId="{13DE07BC-3DEC-406B-AF86-F478C3859604}" sibTransId="{A3CAC852-E779-4C79-B0DB-793498B3266D}"/>
    <dgm:cxn modelId="{EC276D6A-681C-4308-A6E8-24CAF43A7C6A}" type="presOf" srcId="{9D807ED6-4371-4869-AA11-392CED2608AC}" destId="{165B5EE4-F426-4387-865B-B35C4CC523BD}" srcOrd="0" destOrd="0" presId="urn:microsoft.com/office/officeart/2005/8/layout/radial1"/>
    <dgm:cxn modelId="{F22348E1-49AA-44F9-AB14-020A34A735B1}" srcId="{762FCBB3-ED64-440B-BF08-B3D63BD48892}" destId="{CD4080AD-8D8E-4372-8556-72CB811F4050}" srcOrd="3" destOrd="0" parTransId="{68B90322-48C6-4932-9A13-AEF080E60BA0}" sibTransId="{89A02ED5-9BEB-4A2A-AC32-D7C62DFB3433}"/>
    <dgm:cxn modelId="{5A3CEF9B-9E56-446E-9371-D718D1961C73}" type="presOf" srcId="{D85C5AF5-856D-48AE-A775-EC55722CA34F}" destId="{E3B15C99-BC26-47A5-9CCD-948629B1CA6A}" srcOrd="0" destOrd="0" presId="urn:microsoft.com/office/officeart/2005/8/layout/radial1"/>
    <dgm:cxn modelId="{6C73CE51-9F11-4FF6-9156-DD47A371D04A}" srcId="{762FCBB3-ED64-440B-BF08-B3D63BD48892}" destId="{80E2F38D-D010-4A76-A809-B88F74FE6A36}" srcOrd="6" destOrd="0" parTransId="{AA47998B-D8F9-435A-9D9D-F7F6A9BB4C58}" sibTransId="{F8318AE0-7BE7-4117-9134-B59BC3C5D13D}"/>
    <dgm:cxn modelId="{86100337-E58B-429F-87C8-B127A8DE2999}" type="presParOf" srcId="{03D5E660-3F97-423E-BA9C-EA19692ADDAA}" destId="{8F3A9746-F5A8-4705-8635-DB9B90F962AA}" srcOrd="0" destOrd="0" presId="urn:microsoft.com/office/officeart/2005/8/layout/radial1"/>
    <dgm:cxn modelId="{968D0BB0-6F22-44A9-B949-1ABD49EC6A9F}" type="presParOf" srcId="{03D5E660-3F97-423E-BA9C-EA19692ADDAA}" destId="{EAD60DC3-166A-4147-AA3D-715637BAB995}" srcOrd="1" destOrd="0" presId="urn:microsoft.com/office/officeart/2005/8/layout/radial1"/>
    <dgm:cxn modelId="{CFB44FA5-9EE0-47BF-A58D-8B3DB929E626}" type="presParOf" srcId="{EAD60DC3-166A-4147-AA3D-715637BAB995}" destId="{D90B8936-CFCB-4C72-A37F-59F66421BA76}" srcOrd="0" destOrd="0" presId="urn:microsoft.com/office/officeart/2005/8/layout/radial1"/>
    <dgm:cxn modelId="{17C1E15E-0724-4FFF-BDF9-30DB1AA17F13}" type="presParOf" srcId="{03D5E660-3F97-423E-BA9C-EA19692ADDAA}" destId="{2EFE1432-610F-4226-A200-E1417E9E5B9F}" srcOrd="2" destOrd="0" presId="urn:microsoft.com/office/officeart/2005/8/layout/radial1"/>
    <dgm:cxn modelId="{5E5E750B-4989-4CA3-A81A-0A9E9D3A97A2}" type="presParOf" srcId="{03D5E660-3F97-423E-BA9C-EA19692ADDAA}" destId="{E19F95EE-F560-4E18-B53C-14092CB0E425}" srcOrd="3" destOrd="0" presId="urn:microsoft.com/office/officeart/2005/8/layout/radial1"/>
    <dgm:cxn modelId="{E479B7D5-9C07-484D-BBEF-B0A16B78226F}" type="presParOf" srcId="{E19F95EE-F560-4E18-B53C-14092CB0E425}" destId="{729632C0-75D7-4A2E-87BC-00D52E118E83}" srcOrd="0" destOrd="0" presId="urn:microsoft.com/office/officeart/2005/8/layout/radial1"/>
    <dgm:cxn modelId="{45B8B03C-B0AC-4668-A397-39F18109B3EB}" type="presParOf" srcId="{03D5E660-3F97-423E-BA9C-EA19692ADDAA}" destId="{461C754F-1692-4BEF-9B4F-31BDFB8545BC}" srcOrd="4" destOrd="0" presId="urn:microsoft.com/office/officeart/2005/8/layout/radial1"/>
    <dgm:cxn modelId="{7D8221C2-676C-4A88-B512-543D038FDFBC}" type="presParOf" srcId="{03D5E660-3F97-423E-BA9C-EA19692ADDAA}" destId="{E3B15C99-BC26-47A5-9CCD-948629B1CA6A}" srcOrd="5" destOrd="0" presId="urn:microsoft.com/office/officeart/2005/8/layout/radial1"/>
    <dgm:cxn modelId="{D07F7657-AF01-4193-9299-8B671B8D745E}" type="presParOf" srcId="{E3B15C99-BC26-47A5-9CCD-948629B1CA6A}" destId="{2F3B63C1-06B3-4517-975F-089AE6D54836}" srcOrd="0" destOrd="0" presId="urn:microsoft.com/office/officeart/2005/8/layout/radial1"/>
    <dgm:cxn modelId="{DC4DEE35-610B-4DEF-8E67-C6F4203794F1}" type="presParOf" srcId="{03D5E660-3F97-423E-BA9C-EA19692ADDAA}" destId="{1580F6DE-9BF6-4637-B32C-E5F19A69E55C}" srcOrd="6" destOrd="0" presId="urn:microsoft.com/office/officeart/2005/8/layout/radial1"/>
    <dgm:cxn modelId="{D8802A22-AD13-4C86-8DC7-EC01ADF84BBF}" type="presParOf" srcId="{03D5E660-3F97-423E-BA9C-EA19692ADDAA}" destId="{44745520-5F17-47D1-B0CC-CACC839547A5}" srcOrd="7" destOrd="0" presId="urn:microsoft.com/office/officeart/2005/8/layout/radial1"/>
    <dgm:cxn modelId="{752C6FF2-3E70-4023-8C13-11C57E6C21FD}" type="presParOf" srcId="{44745520-5F17-47D1-B0CC-CACC839547A5}" destId="{500383EA-371C-4DC6-8218-E3FA5E8BE05F}" srcOrd="0" destOrd="0" presId="urn:microsoft.com/office/officeart/2005/8/layout/radial1"/>
    <dgm:cxn modelId="{4D4E3A8F-E8A1-42A8-8679-2E17D47C7E42}" type="presParOf" srcId="{03D5E660-3F97-423E-BA9C-EA19692ADDAA}" destId="{FD1378D9-B07D-4C6E-A29D-0CA11255E922}" srcOrd="8" destOrd="0" presId="urn:microsoft.com/office/officeart/2005/8/layout/radial1"/>
    <dgm:cxn modelId="{D485BFA9-102F-4D35-8597-DFC7F065FFDC}" type="presParOf" srcId="{03D5E660-3F97-423E-BA9C-EA19692ADDAA}" destId="{35B36439-C109-4250-918C-987C97BCF1E9}" srcOrd="9" destOrd="0" presId="urn:microsoft.com/office/officeart/2005/8/layout/radial1"/>
    <dgm:cxn modelId="{A1AEC420-5491-48F3-87DD-05F3F37A151C}" type="presParOf" srcId="{35B36439-C109-4250-918C-987C97BCF1E9}" destId="{11CAEAB6-EE5C-4D31-9756-4F633F5AAF81}" srcOrd="0" destOrd="0" presId="urn:microsoft.com/office/officeart/2005/8/layout/radial1"/>
    <dgm:cxn modelId="{CED39D7D-E5A2-4353-93F6-9F821C24258A}" type="presParOf" srcId="{03D5E660-3F97-423E-BA9C-EA19692ADDAA}" destId="{917E70E3-D60D-4917-A3DE-3BF672D5A215}" srcOrd="10" destOrd="0" presId="urn:microsoft.com/office/officeart/2005/8/layout/radial1"/>
    <dgm:cxn modelId="{E0E43B89-56E3-466E-B066-0120C6C99095}" type="presParOf" srcId="{03D5E660-3F97-423E-BA9C-EA19692ADDAA}" destId="{86DD3698-B70B-4458-AAC7-508AF8BF4A1A}" srcOrd="11" destOrd="0" presId="urn:microsoft.com/office/officeart/2005/8/layout/radial1"/>
    <dgm:cxn modelId="{33AF83B5-49CD-4487-83CE-EB91A624C9D8}" type="presParOf" srcId="{86DD3698-B70B-4458-AAC7-508AF8BF4A1A}" destId="{0D0DCBD7-A647-4413-BE3E-B0E63DFD2DCD}" srcOrd="0" destOrd="0" presId="urn:microsoft.com/office/officeart/2005/8/layout/radial1"/>
    <dgm:cxn modelId="{51D8235D-0A30-4B80-950F-ED93F09792F9}" type="presParOf" srcId="{03D5E660-3F97-423E-BA9C-EA19692ADDAA}" destId="{165B5EE4-F426-4387-865B-B35C4CC523BD}" srcOrd="12" destOrd="0" presId="urn:microsoft.com/office/officeart/2005/8/layout/radial1"/>
    <dgm:cxn modelId="{58832769-2367-4A43-A19B-DA43593D8C2B}" type="presParOf" srcId="{03D5E660-3F97-423E-BA9C-EA19692ADDAA}" destId="{B2C7A02F-D21D-466C-B06A-EC5DD7A7B265}" srcOrd="13" destOrd="0" presId="urn:microsoft.com/office/officeart/2005/8/layout/radial1"/>
    <dgm:cxn modelId="{A44B87E6-7C7A-41B6-A72A-D2A8989A18A3}" type="presParOf" srcId="{B2C7A02F-D21D-466C-B06A-EC5DD7A7B265}" destId="{BF463884-4D06-4A21-BD0F-FDAD74F22319}" srcOrd="0" destOrd="0" presId="urn:microsoft.com/office/officeart/2005/8/layout/radial1"/>
    <dgm:cxn modelId="{B6255CFB-4549-488A-BFE4-917A32136D2C}" type="presParOf" srcId="{03D5E660-3F97-423E-BA9C-EA19692ADDAA}" destId="{196C2965-D496-4808-AB96-E5839EF55F9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A9746-F5A8-4705-8635-DB9B90F962AA}">
      <dsp:nvSpPr>
        <dsp:cNvPr id="0" name=""/>
        <dsp:cNvSpPr/>
      </dsp:nvSpPr>
      <dsp:spPr>
        <a:xfrm>
          <a:off x="3046761" y="2152661"/>
          <a:ext cx="2051016" cy="1988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Ребенок   и его родители</a:t>
          </a:r>
        </a:p>
      </dsp:txBody>
      <dsp:txXfrm>
        <a:off x="3347125" y="2443859"/>
        <a:ext cx="1450288" cy="1406027"/>
      </dsp:txXfrm>
    </dsp:sp>
    <dsp:sp modelId="{EAD60DC3-166A-4147-AA3D-715637BAB995}">
      <dsp:nvSpPr>
        <dsp:cNvPr id="0" name=""/>
        <dsp:cNvSpPr/>
      </dsp:nvSpPr>
      <dsp:spPr>
        <a:xfrm rot="16199992">
          <a:off x="3927385" y="1986698"/>
          <a:ext cx="289762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289762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65022" y="2000536"/>
        <a:ext cx="14488" cy="14488"/>
      </dsp:txXfrm>
    </dsp:sp>
    <dsp:sp modelId="{2EFE1432-610F-4226-A200-E1417E9E5B9F}">
      <dsp:nvSpPr>
        <dsp:cNvPr id="0" name=""/>
        <dsp:cNvSpPr/>
      </dsp:nvSpPr>
      <dsp:spPr>
        <a:xfrm>
          <a:off x="2961287" y="-67080"/>
          <a:ext cx="2221952" cy="1929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Дефектолог</a:t>
          </a:r>
        </a:p>
      </dsp:txBody>
      <dsp:txXfrm>
        <a:off x="3286684" y="215559"/>
        <a:ext cx="1571158" cy="1364701"/>
      </dsp:txXfrm>
    </dsp:sp>
    <dsp:sp modelId="{E19F95EE-F560-4E18-B53C-14092CB0E425}">
      <dsp:nvSpPr>
        <dsp:cNvPr id="0" name=""/>
        <dsp:cNvSpPr/>
      </dsp:nvSpPr>
      <dsp:spPr>
        <a:xfrm rot="19285735">
          <a:off x="4790994" y="2284809"/>
          <a:ext cx="671693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671693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0048" y="2289098"/>
        <a:ext cx="33584" cy="33584"/>
      </dsp:txXfrm>
    </dsp:sp>
    <dsp:sp modelId="{461C754F-1692-4BEF-9B4F-31BDFB8545BC}">
      <dsp:nvSpPr>
        <dsp:cNvPr id="0" name=""/>
        <dsp:cNvSpPr/>
      </dsp:nvSpPr>
      <dsp:spPr>
        <a:xfrm>
          <a:off x="5135676" y="528832"/>
          <a:ext cx="2065658" cy="1892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Логопед</a:t>
          </a:r>
        </a:p>
      </dsp:txBody>
      <dsp:txXfrm>
        <a:off x="5438185" y="806017"/>
        <a:ext cx="1460640" cy="1338368"/>
      </dsp:txXfrm>
    </dsp:sp>
    <dsp:sp modelId="{E3B15C99-BC26-47A5-9CCD-948629B1CA6A}">
      <dsp:nvSpPr>
        <dsp:cNvPr id="0" name=""/>
        <dsp:cNvSpPr/>
      </dsp:nvSpPr>
      <dsp:spPr>
        <a:xfrm rot="806592">
          <a:off x="5061342" y="3419941"/>
          <a:ext cx="483039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483039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0786" y="3428946"/>
        <a:ext cx="24151" cy="24151"/>
      </dsp:txXfrm>
    </dsp:sp>
    <dsp:sp modelId="{1580F6DE-9BF6-4637-B32C-E5F19A69E55C}">
      <dsp:nvSpPr>
        <dsp:cNvPr id="0" name=""/>
        <dsp:cNvSpPr/>
      </dsp:nvSpPr>
      <dsp:spPr>
        <a:xfrm>
          <a:off x="5504201" y="2754839"/>
          <a:ext cx="2128340" cy="1977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Детский психолог</a:t>
          </a:r>
        </a:p>
      </dsp:txBody>
      <dsp:txXfrm>
        <a:off x="5815889" y="3044416"/>
        <a:ext cx="1504964" cy="1398203"/>
      </dsp:txXfrm>
    </dsp:sp>
    <dsp:sp modelId="{44745520-5F17-47D1-B0CC-CACC839547A5}">
      <dsp:nvSpPr>
        <dsp:cNvPr id="0" name=""/>
        <dsp:cNvSpPr/>
      </dsp:nvSpPr>
      <dsp:spPr>
        <a:xfrm rot="3857166">
          <a:off x="4309791" y="4339076"/>
          <a:ext cx="693509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693509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39208" y="4342820"/>
        <a:ext cx="34675" cy="34675"/>
      </dsp:txXfrm>
    </dsp:sp>
    <dsp:sp modelId="{FD1378D9-B07D-4C6E-A29D-0CA11255E922}">
      <dsp:nvSpPr>
        <dsp:cNvPr id="0" name=""/>
        <dsp:cNvSpPr/>
      </dsp:nvSpPr>
      <dsp:spPr>
        <a:xfrm>
          <a:off x="4225081" y="4579811"/>
          <a:ext cx="2020962" cy="1965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Невролог</a:t>
          </a:r>
        </a:p>
      </dsp:txBody>
      <dsp:txXfrm>
        <a:off x="4521044" y="4867639"/>
        <a:ext cx="1429036" cy="1389758"/>
      </dsp:txXfrm>
    </dsp:sp>
    <dsp:sp modelId="{35B36439-C109-4250-918C-987C97BCF1E9}">
      <dsp:nvSpPr>
        <dsp:cNvPr id="0" name=""/>
        <dsp:cNvSpPr/>
      </dsp:nvSpPr>
      <dsp:spPr>
        <a:xfrm rot="6942834">
          <a:off x="3162516" y="4325705"/>
          <a:ext cx="663829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663829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77835" y="4330191"/>
        <a:ext cx="33191" cy="33191"/>
      </dsp:txXfrm>
    </dsp:sp>
    <dsp:sp modelId="{917E70E3-D60D-4917-A3DE-3BF672D5A215}">
      <dsp:nvSpPr>
        <dsp:cNvPr id="0" name=""/>
        <dsp:cNvSpPr/>
      </dsp:nvSpPr>
      <dsp:spPr>
        <a:xfrm>
          <a:off x="1878292" y="4548051"/>
          <a:ext cx="2061314" cy="2029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Семейный</a:t>
          </a: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психолог</a:t>
          </a:r>
        </a:p>
      </dsp:txBody>
      <dsp:txXfrm>
        <a:off x="2180164" y="4845197"/>
        <a:ext cx="1457570" cy="1434751"/>
      </dsp:txXfrm>
    </dsp:sp>
    <dsp:sp modelId="{86DD3698-B70B-4458-AAC7-508AF8BF4A1A}">
      <dsp:nvSpPr>
        <dsp:cNvPr id="0" name=""/>
        <dsp:cNvSpPr/>
      </dsp:nvSpPr>
      <dsp:spPr>
        <a:xfrm rot="10028517">
          <a:off x="2525444" y="3415462"/>
          <a:ext cx="555577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555577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89343" y="3422654"/>
        <a:ext cx="27778" cy="27778"/>
      </dsp:txXfrm>
    </dsp:sp>
    <dsp:sp modelId="{165B5EE4-F426-4387-865B-B35C4CC523BD}">
      <dsp:nvSpPr>
        <dsp:cNvPr id="0" name=""/>
        <dsp:cNvSpPr/>
      </dsp:nvSpPr>
      <dsp:spPr>
        <a:xfrm>
          <a:off x="352351" y="2712146"/>
          <a:ext cx="2211761" cy="206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Педиатр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676256" y="3014238"/>
        <a:ext cx="1563951" cy="1458632"/>
      </dsp:txXfrm>
    </dsp:sp>
    <dsp:sp modelId="{B2C7A02F-D21D-466C-B06A-EC5DD7A7B265}">
      <dsp:nvSpPr>
        <dsp:cNvPr id="0" name=""/>
        <dsp:cNvSpPr/>
      </dsp:nvSpPr>
      <dsp:spPr>
        <a:xfrm rot="13114259">
          <a:off x="2700296" y="2291266"/>
          <a:ext cx="650987" cy="42163"/>
        </a:xfrm>
        <a:custGeom>
          <a:avLst/>
          <a:gdLst/>
          <a:ahLst/>
          <a:cxnLst/>
          <a:rect l="0" t="0" r="0" b="0"/>
          <a:pathLst>
            <a:path>
              <a:moveTo>
                <a:pt x="0" y="21081"/>
              </a:moveTo>
              <a:lnTo>
                <a:pt x="650987" y="21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09515" y="2296073"/>
        <a:ext cx="32549" cy="32549"/>
      </dsp:txXfrm>
    </dsp:sp>
    <dsp:sp modelId="{196C2965-D496-4808-AB96-E5839EF55F9F}">
      <dsp:nvSpPr>
        <dsp:cNvPr id="0" name=""/>
        <dsp:cNvSpPr/>
      </dsp:nvSpPr>
      <dsp:spPr>
        <a:xfrm>
          <a:off x="915747" y="516319"/>
          <a:ext cx="2120581" cy="1917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Психиатр</a:t>
          </a:r>
        </a:p>
      </dsp:txBody>
      <dsp:txXfrm>
        <a:off x="1226299" y="797172"/>
        <a:ext cx="1499477" cy="13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81AC023-8CA5-4566-BDDC-359DD83144BE}" type="slidenum">
              <a:rPr lang="ru-RU"/>
              <a:pPr/>
              <a:t>33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2A371C7-2E53-43B3-98F3-9E0D7A84C08D}" type="slidenum">
              <a:rPr lang="ru-RU"/>
              <a:pPr/>
              <a:t>34</a:t>
            </a:fld>
            <a:endParaRPr 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512AB4C-FDF8-429A-AB37-518D0D81A8EE}" type="slidenum">
              <a:rPr lang="ru-RU"/>
              <a:pPr/>
              <a:t>35</a:t>
            </a:fld>
            <a:endParaRPr 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C9E88E8-D5A6-4405-BF58-6A2CEC45FB57}" type="slidenum">
              <a:rPr lang="ru-RU"/>
              <a:pPr/>
              <a:t>36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31268D5-BE18-4272-BA73-88E288675B66}" type="slidenum">
              <a:rPr lang="ru-RU"/>
              <a:pPr/>
              <a:t>37</a:t>
            </a:fld>
            <a:endParaRPr lang="ru-RU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9054254-207C-4952-9DE6-7FCFB78C5E7C}" type="slidenum">
              <a:rPr lang="ru-RU"/>
              <a:pPr/>
              <a:t>43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1" y="543984"/>
            <a:ext cx="8261350" cy="13864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2336802"/>
            <a:ext cx="8229600" cy="583141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069E-D8A5-4726-9280-203227CA75A0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5480-606D-4CE0-AA89-F6CE5096C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1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 lIns="121917" tIns="60958" rIns="121917" bIns="60958"/>
          <a:lstStyle>
            <a:extLst/>
          </a:lstStyle>
          <a:p>
            <a:fld id="{E4606EA6-EFEA-4C30-9264-4F9291A5780D}" type="datetime1">
              <a:rPr lang="ru-RU"/>
              <a:pPr/>
              <a:t>28.05.2025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 lIns="121917" tIns="60958" rIns="121917" bIns="60958"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 lIns="121917" tIns="60958" rIns="121917" bIns="60958"/>
          <a:lstStyle>
            <a:extLst/>
          </a:lstStyle>
          <a:p>
            <a:pPr algn="ctr"/>
            <a:fld id="{8F82E0A0-C266-4798-8C8F-B9F91E9DA37E}" type="slidenum">
              <a:rPr kumimoji="0" lang="ru-RU" sz="1900" b="1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2404533"/>
            <a:ext cx="8153400" cy="5825067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271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307181" y="1534757"/>
            <a:ext cx="8571310" cy="3371676"/>
          </a:xfrm>
        </p:spPr>
        <p:txBody>
          <a:bodyPr/>
          <a:lstStyle/>
          <a:p>
            <a:pPr algn="ctr"/>
            <a:r>
              <a:rPr lang="ru-RU" altLang="ja-JP" sz="5200" b="1" dirty="0" smtClean="0">
                <a:solidFill>
                  <a:srgbClr val="5361C9"/>
                </a:solidFill>
                <a:cs typeface="Times New Roman" pitchFamily="18" charset="0"/>
              </a:rPr>
              <a:t>Специфика</a:t>
            </a:r>
            <a:br>
              <a:rPr lang="ru-RU" altLang="ja-JP" sz="5200" b="1" dirty="0" smtClean="0">
                <a:solidFill>
                  <a:srgbClr val="5361C9"/>
                </a:solidFill>
                <a:cs typeface="Times New Roman" pitchFamily="18" charset="0"/>
              </a:rPr>
            </a:br>
            <a:r>
              <a:rPr lang="ru-RU" altLang="ja-JP" sz="5200" b="1" dirty="0" smtClean="0">
                <a:solidFill>
                  <a:srgbClr val="5361C9"/>
                </a:solidFill>
                <a:cs typeface="Times New Roman" pitchFamily="18" charset="0"/>
              </a:rPr>
              <a:t>современной детской популяции</a:t>
            </a:r>
            <a:endParaRPr lang="ru-RU" sz="5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4" y="5250030"/>
            <a:ext cx="7471550" cy="98848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доктор психологических наук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профессор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Мазурова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Надежда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27242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113871"/>
            <a:ext cx="5709321" cy="941455"/>
          </a:xfrm>
        </p:spPr>
        <p:txBody>
          <a:bodyPr>
            <a:normAutofit fontScale="90000"/>
          </a:bodyPr>
          <a:lstStyle/>
          <a:p>
            <a:pPr algn="ctr" defTabSz="1219143">
              <a:defRPr/>
            </a:pPr>
            <a:r>
              <a:rPr lang="ru-RU" sz="32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нарушений в развитии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9803" y="5593976"/>
            <a:ext cx="3456383" cy="2338397"/>
          </a:xfrm>
        </p:spPr>
        <p:txBody>
          <a:bodyPr>
            <a:normAutofit/>
          </a:bodyPr>
          <a:lstStyle/>
          <a:p>
            <a:pPr marL="93663" indent="-93663" algn="just"/>
            <a:r>
              <a:rPr lang="ru-RU" sz="1600" dirty="0" smtClean="0">
                <a:latin typeface="+mj-lt"/>
              </a:rPr>
              <a:t>Патология беременности – 20-25% всех беременностей</a:t>
            </a:r>
          </a:p>
          <a:p>
            <a:pPr marL="93663" indent="-93663" algn="just"/>
            <a:r>
              <a:rPr lang="ru-RU" sz="1600" dirty="0" smtClean="0">
                <a:latin typeface="+mj-lt"/>
              </a:rPr>
              <a:t>Патология родов – 10-18% от всех родов</a:t>
            </a:r>
          </a:p>
          <a:p>
            <a:pPr marL="93663" indent="-93663" algn="just"/>
            <a:r>
              <a:rPr lang="ru-RU" sz="1600" dirty="0" smtClean="0">
                <a:latin typeface="+mj-lt"/>
              </a:rPr>
              <a:t>Частота этой группы причин – около 80%</a:t>
            </a:r>
          </a:p>
          <a:p>
            <a:pPr marL="93663" indent="-93663" algn="just"/>
            <a:endParaRPr lang="ru-RU" sz="1600" dirty="0" smtClean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414" y="1749906"/>
            <a:ext cx="2322863" cy="1238495"/>
          </a:xfrm>
          <a:prstGeom prst="roundRect">
            <a:avLst/>
          </a:prstGeom>
          <a:solidFill>
            <a:srgbClr val="60A2F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Генетические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3559" y="1749906"/>
            <a:ext cx="2322863" cy="1224151"/>
          </a:xfrm>
          <a:prstGeom prst="roundRect">
            <a:avLst/>
          </a:prstGeom>
          <a:solidFill>
            <a:srgbClr val="60A2F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Врожденные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723" y="1735562"/>
            <a:ext cx="2322863" cy="1224151"/>
          </a:xfrm>
          <a:prstGeom prst="roundRect">
            <a:avLst/>
          </a:prstGeom>
          <a:solidFill>
            <a:srgbClr val="60A2F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Приобретенные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4414" y="3515883"/>
            <a:ext cx="2323370" cy="4430432"/>
          </a:xfrm>
          <a:prstGeom prst="rect">
            <a:avLst/>
          </a:prstGeom>
        </p:spPr>
        <p:txBody>
          <a:bodyPr vert="horz" lIns="91424" tIns="45713" rIns="91424" bIns="45713" rtlCol="0">
            <a:normAutofit/>
          </a:bodyPr>
          <a:lstStyle/>
          <a:p>
            <a:pPr marR="0" lvl="0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5-10% новорожденных имеют различную наследственную патологию.</a:t>
            </a:r>
          </a:p>
          <a:p>
            <a:pPr marR="0" lvl="0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Согласно международной классификации В.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МакКьюсика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выделено 17 905 описаний наследственных болезней (хромосомных,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моногенных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полигенных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599639" y="3098755"/>
            <a:ext cx="486181" cy="1152128"/>
          </a:xfrm>
          <a:prstGeom prst="straightConnector1">
            <a:avLst/>
          </a:prstGeom>
          <a:ln w="508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50140" y="3084411"/>
            <a:ext cx="432161" cy="1152128"/>
          </a:xfrm>
          <a:prstGeom prst="straightConnector1">
            <a:avLst/>
          </a:prstGeom>
          <a:ln w="508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789338" y="4346893"/>
            <a:ext cx="1674622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Пренатальные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4332549"/>
            <a:ext cx="167462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Натальные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6516217" y="3323861"/>
            <a:ext cx="2485415" cy="4032448"/>
          </a:xfrm>
          <a:prstGeom prst="rect">
            <a:avLst/>
          </a:prstGeom>
        </p:spPr>
        <p:txBody>
          <a:bodyPr vert="horz" lIns="91424" tIns="45713" rIns="91424" bIns="45713" rtlCol="0">
            <a:normAutofit/>
          </a:bodyPr>
          <a:lstStyle/>
          <a:p>
            <a:pPr marL="93663" marR="0" lvl="0" indent="-93663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Постнатальная патология:</a:t>
            </a:r>
          </a:p>
          <a:p>
            <a:pPr marL="93663" marR="0" lvl="0" indent="-93663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травмы,</a:t>
            </a:r>
          </a:p>
          <a:p>
            <a:pPr marL="93663" marR="0" lvl="0" indent="-93663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болезни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ЦНС,</a:t>
            </a:r>
          </a:p>
          <a:p>
            <a:pPr marL="93663" marR="0" lvl="0" indent="-93663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соматические болезни,</a:t>
            </a:r>
          </a:p>
          <a:p>
            <a:pPr marL="93663" marR="0" lvl="0" indent="-93663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baseline="0" dirty="0" smtClean="0">
                <a:latin typeface="+mj-lt"/>
                <a:cs typeface="+mn-cs"/>
              </a:rPr>
              <a:t>отсутствие нормальных условий для развития ребенка,</a:t>
            </a:r>
          </a:p>
          <a:p>
            <a:pPr marL="93663" marR="0" lvl="0" indent="-93663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dirty="0" smtClean="0">
                <a:latin typeface="+mj-lt"/>
                <a:cs typeface="+mn-cs"/>
              </a:rPr>
              <a:t>стресс</a:t>
            </a:r>
          </a:p>
          <a:p>
            <a:pPr marL="93663" marR="0" lvl="0" indent="-93663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aseline="0" dirty="0" smtClean="0">
                <a:latin typeface="+mj-lt"/>
                <a:cs typeface="+mn-cs"/>
              </a:rPr>
              <a:t>Частота встречаемости – 10%</a:t>
            </a:r>
          </a:p>
          <a:p>
            <a:pPr marL="93663" marR="0" lvl="0" indent="-93663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-93663" algn="just" defTabSz="9142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5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133432"/>
            <a:ext cx="8229600" cy="961016"/>
          </a:xfrm>
        </p:spPr>
        <p:txBody>
          <a:bodyPr/>
          <a:lstStyle/>
          <a:p>
            <a:pPr algn="ctr" defTabSz="1219143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Наследственность</a:t>
            </a:r>
          </a:p>
        </p:txBody>
      </p:sp>
      <p:pic>
        <p:nvPicPr>
          <p:cNvPr id="29699" name="Picture 5" descr="nzfdb_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92095"/>
            <a:ext cx="6912768" cy="663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59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-147776"/>
            <a:ext cx="8229600" cy="975360"/>
          </a:xfrm>
        </p:spPr>
        <p:txBody>
          <a:bodyPr/>
          <a:lstStyle/>
          <a:p>
            <a:pPr algn="ctr" defTabSz="1219143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могло пойти не так?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39" y="5307106"/>
            <a:ext cx="8294147" cy="3169919"/>
          </a:xfrm>
        </p:spPr>
        <p:txBody>
          <a:bodyPr/>
          <a:lstStyle/>
          <a:p>
            <a:pPr marL="0" indent="0" algn="just" defTabSz="914247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+mj-lt"/>
              </a:rPr>
              <a:t>46 хромосом являются отдельными томами, в которых находится информация</a:t>
            </a:r>
          </a:p>
          <a:p>
            <a:pPr marL="0" indent="0" algn="just" defTabSz="914247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+mj-lt"/>
              </a:rPr>
              <a:t>«Текст», который написан в «томах», многократно «перечитывался» тысячами поколений, что привносило в него много ошибок и изменений (мутаций)</a:t>
            </a:r>
          </a:p>
          <a:p>
            <a:pPr marL="0" indent="0" algn="just" defTabSz="914247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+mj-lt"/>
              </a:rPr>
              <a:t>Естественный отбор в настоящее время отсутствует</a:t>
            </a:r>
          </a:p>
          <a:p>
            <a:pPr marL="0" indent="0" algn="just" defTabSz="914247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+mj-lt"/>
              </a:rPr>
              <a:t>Все «поломки»  и «загрязнения»  наследуются потомством </a:t>
            </a:r>
          </a:p>
        </p:txBody>
      </p:sp>
      <p:pic>
        <p:nvPicPr>
          <p:cNvPr id="31748" name="Picture 5" descr="VsyaPrir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10" y="1606467"/>
            <a:ext cx="6088368" cy="321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00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180528"/>
            <a:ext cx="5712375" cy="1016000"/>
          </a:xfrm>
        </p:spPr>
        <p:txBody>
          <a:bodyPr>
            <a:normAutofit fontScale="90000"/>
          </a:bodyPr>
          <a:lstStyle/>
          <a:p>
            <a:pPr algn="ctr" defTabSz="1219143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Успехи диагностики и лечения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265" y="1499659"/>
            <a:ext cx="5510605" cy="700877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ультразвуковое сканирование</a:t>
            </a:r>
          </a:p>
          <a:p>
            <a:r>
              <a:rPr lang="ru-RU" sz="2000" dirty="0" smtClean="0">
                <a:latin typeface="+mj-lt"/>
              </a:rPr>
              <a:t>компьютерная и магнитно-резонансная томография</a:t>
            </a:r>
          </a:p>
          <a:p>
            <a:r>
              <a:rPr lang="ru-RU" sz="2000" dirty="0" smtClean="0">
                <a:latin typeface="+mj-lt"/>
              </a:rPr>
              <a:t>биопсия хориона и кожи плода</a:t>
            </a:r>
          </a:p>
          <a:p>
            <a:r>
              <a:rPr lang="ru-RU" sz="2000" dirty="0" err="1" smtClean="0">
                <a:latin typeface="+mj-lt"/>
              </a:rPr>
              <a:t>амниоцентез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кордоцентез</a:t>
            </a:r>
            <a:r>
              <a:rPr lang="ru-RU" sz="2000" dirty="0" smtClean="0">
                <a:latin typeface="+mj-lt"/>
              </a:rPr>
              <a:t> и биохимические маркеры</a:t>
            </a:r>
          </a:p>
          <a:p>
            <a:r>
              <a:rPr lang="ru-RU" sz="2000" dirty="0" err="1" smtClean="0">
                <a:latin typeface="+mj-lt"/>
              </a:rPr>
              <a:t>преимплантационная</a:t>
            </a:r>
            <a:r>
              <a:rPr lang="ru-RU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диагностика (значима для ЭКО)</a:t>
            </a:r>
          </a:p>
          <a:p>
            <a:r>
              <a:rPr lang="ru-RU" sz="2000" dirty="0" smtClean="0">
                <a:latin typeface="+mj-lt"/>
              </a:rPr>
              <a:t>цитогенетический метод </a:t>
            </a:r>
          </a:p>
          <a:p>
            <a:r>
              <a:rPr lang="ru-RU" sz="2000" dirty="0" smtClean="0">
                <a:latin typeface="+mj-lt"/>
              </a:rPr>
              <a:t>метод </a:t>
            </a:r>
            <a:r>
              <a:rPr lang="ru-RU" sz="2000" dirty="0" err="1" smtClean="0">
                <a:latin typeface="+mj-lt"/>
              </a:rPr>
              <a:t>рекомбинантной</a:t>
            </a:r>
            <a:r>
              <a:rPr lang="ru-RU" sz="2000" dirty="0" smtClean="0">
                <a:latin typeface="+mj-lt"/>
              </a:rPr>
              <a:t>  ДНК</a:t>
            </a:r>
          </a:p>
          <a:p>
            <a:r>
              <a:rPr lang="ru-RU" sz="2000" dirty="0" smtClean="0">
                <a:latin typeface="+mj-lt"/>
              </a:rPr>
              <a:t>метод гибридизации </a:t>
            </a:r>
            <a:r>
              <a:rPr lang="ru-RU" sz="2000" dirty="0" err="1" smtClean="0">
                <a:latin typeface="+mj-lt"/>
              </a:rPr>
              <a:t>in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situ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клеточная терапия</a:t>
            </a:r>
          </a:p>
          <a:p>
            <a:r>
              <a:rPr lang="ru-RU" sz="2000" dirty="0" smtClean="0">
                <a:latin typeface="+mj-lt"/>
              </a:rPr>
              <a:t>генная терапия</a:t>
            </a:r>
          </a:p>
          <a:p>
            <a:r>
              <a:rPr lang="ru-RU" sz="2000" dirty="0" smtClean="0">
                <a:latin typeface="+mj-lt"/>
              </a:rPr>
              <a:t>патогенетическая и симптоматическая терапия</a:t>
            </a:r>
          </a:p>
          <a:p>
            <a:r>
              <a:rPr lang="ru-RU" sz="2000" dirty="0" smtClean="0">
                <a:latin typeface="+mj-lt"/>
              </a:rPr>
              <a:t>эмбриональная хирургия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НО!!! Нужно задуматься заранее!</a:t>
            </a:r>
          </a:p>
        </p:txBody>
      </p:sp>
      <p:pic>
        <p:nvPicPr>
          <p:cNvPr id="16386" name="Picture 2" descr="http://meditsina.com/galery/2019_06/med_20190609030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5" y="880478"/>
            <a:ext cx="3034844" cy="3465615"/>
          </a:xfrm>
          <a:prstGeom prst="rect">
            <a:avLst/>
          </a:prstGeom>
          <a:noFill/>
        </p:spPr>
      </p:pic>
      <p:pic>
        <p:nvPicPr>
          <p:cNvPr id="16388" name="Picture 4" descr="https://embryoadoption.org/wp-content/uploads/2016/03/embryos-2B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69803"/>
            <a:ext cx="3114922" cy="386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24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259" y="-180528"/>
            <a:ext cx="8569325" cy="10561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Репродуктивное здоровье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661" y="1563447"/>
            <a:ext cx="8608808" cy="6913579"/>
          </a:xfrm>
        </p:spPr>
        <p:txBody>
          <a:bodyPr>
            <a:noAutofit/>
          </a:bodyPr>
          <a:lstStyle/>
          <a:p>
            <a:pPr marL="177800" indent="-177800">
              <a:spcBef>
                <a:spcPts val="1200"/>
              </a:spcBef>
              <a:tabLst>
                <a:tab pos="177800" algn="l"/>
              </a:tabLst>
            </a:pPr>
            <a:r>
              <a:rPr lang="ru-RU" sz="2000" dirty="0" smtClean="0">
                <a:latin typeface="+mj-lt"/>
                <a:cs typeface="Calibri" pitchFamily="34" charset="0"/>
              </a:rPr>
              <a:t>За последние 20 лет число абсолютно здоровых девушек снизилось с 28,3% до 6,3%.</a:t>
            </a:r>
          </a:p>
          <a:p>
            <a:pPr marL="177800" indent="-177800">
              <a:spcBef>
                <a:spcPts val="1200"/>
              </a:spcBef>
              <a:tabLst>
                <a:tab pos="177800" algn="l"/>
              </a:tabLst>
            </a:pPr>
            <a:r>
              <a:rPr lang="ru-RU" sz="2000" dirty="0" smtClean="0">
                <a:latin typeface="+mj-lt"/>
                <a:cs typeface="Calibri" pitchFamily="34" charset="0"/>
              </a:rPr>
              <a:t>75% школьниц имеют хронические заболевания</a:t>
            </a:r>
          </a:p>
          <a:p>
            <a:pPr marL="177800" indent="-177800">
              <a:spcBef>
                <a:spcPts val="1200"/>
              </a:spcBef>
              <a:tabLst>
                <a:tab pos="177800" algn="l"/>
              </a:tabLst>
            </a:pPr>
            <a:r>
              <a:rPr lang="ru-RU" sz="2000" dirty="0" smtClean="0">
                <a:latin typeface="+mj-lt"/>
                <a:cs typeface="Calibri" pitchFamily="34" charset="0"/>
              </a:rPr>
              <a:t>В различных регионах России  от 30 до 70% девушек употребляют алкоголь, от 20 до 30% курят</a:t>
            </a:r>
          </a:p>
          <a:p>
            <a:pPr marL="177800" indent="-177800">
              <a:spcBef>
                <a:spcPts val="1200"/>
              </a:spcBef>
              <a:tabLst>
                <a:tab pos="177800" algn="l"/>
              </a:tabLst>
            </a:pPr>
            <a:r>
              <a:rPr lang="ru-RU" sz="2000" dirty="0" smtClean="0">
                <a:latin typeface="+mj-lt"/>
                <a:cs typeface="Calibri" pitchFamily="34" charset="0"/>
              </a:rPr>
              <a:t>Хронический стресс, в том числе стресс беременности</a:t>
            </a:r>
          </a:p>
          <a:p>
            <a:pPr marL="177800" indent="-177800">
              <a:spcBef>
                <a:spcPts val="1200"/>
              </a:spcBef>
              <a:tabLst>
                <a:tab pos="177800" algn="l"/>
              </a:tabLst>
            </a:pPr>
            <a:r>
              <a:rPr lang="ru-RU" sz="2000" dirty="0" smtClean="0">
                <a:latin typeface="+mj-lt"/>
              </a:rPr>
              <a:t>Отсутствуют государственные программы по охране мужского репродуктивного здоровья.   Нет государственной </a:t>
            </a:r>
            <a:r>
              <a:rPr lang="ru-RU" sz="2000" dirty="0" err="1" smtClean="0">
                <a:latin typeface="+mj-lt"/>
              </a:rPr>
              <a:t>андрологической</a:t>
            </a:r>
            <a:r>
              <a:rPr lang="ru-RU" sz="2000" dirty="0" smtClean="0">
                <a:latin typeface="+mj-lt"/>
              </a:rPr>
              <a:t> службы: к специалисту обращаются лишь 6,3% мужчин.</a:t>
            </a:r>
          </a:p>
          <a:p>
            <a:pPr marL="177800" indent="-177800">
              <a:spcBef>
                <a:spcPts val="1200"/>
              </a:spcBef>
              <a:tabLst>
                <a:tab pos="177800" algn="l"/>
              </a:tabLst>
            </a:pPr>
            <a:r>
              <a:rPr lang="ru-RU" sz="2000" dirty="0" smtClean="0">
                <a:latin typeface="+mj-lt"/>
              </a:rPr>
              <a:t>Низкий уровень физической активности, сидячая офисная работа, неправильное питание сказываются на состоянии репродуктивной функции мужчин. </a:t>
            </a:r>
          </a:p>
          <a:p>
            <a:pPr marL="177800" indent="-177800">
              <a:spcBef>
                <a:spcPts val="1200"/>
              </a:spcBef>
              <a:tabLst>
                <a:tab pos="177800" algn="l"/>
              </a:tabLst>
            </a:pPr>
            <a:r>
              <a:rPr lang="ru-RU" sz="2000" dirty="0" smtClean="0">
                <a:latin typeface="+mj-lt"/>
                <a:cs typeface="Calibri" pitchFamily="34" charset="0"/>
              </a:rPr>
              <a:t>Каждая седьмая супружеская пара сталкивается с проблемами зачатия или вынашивания</a:t>
            </a:r>
          </a:p>
          <a:p>
            <a:pPr marL="177800" indent="-177800">
              <a:spcBef>
                <a:spcPts val="1200"/>
              </a:spcBef>
              <a:tabLst>
                <a:tab pos="177800" algn="l"/>
              </a:tabLst>
            </a:pPr>
            <a:r>
              <a:rPr lang="ru-RU" sz="2000" dirty="0" smtClean="0">
                <a:latin typeface="+mj-lt"/>
              </a:rPr>
              <a:t>По прогнозам экспертов, в течение ближайших 10 лет численность мужчин в возрасте 18-27 лет сократится более, чем на 1/3 (на 3,8 млн. чел.)</a:t>
            </a:r>
          </a:p>
        </p:txBody>
      </p:sp>
    </p:spTree>
    <p:extLst>
      <p:ext uri="{BB962C8B-B14F-4D97-AF65-F5344CB8AC3E}">
        <p14:creationId xmlns:p14="http://schemas.microsoft.com/office/powerpoint/2010/main" val="391101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180528"/>
            <a:ext cx="6192688" cy="10877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Внутриутробные инфекции, гипоксия плода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68559" y="2452771"/>
            <a:ext cx="3695252" cy="4274372"/>
          </a:xfrm>
        </p:spPr>
        <p:txBody>
          <a:bodyPr numCol="1"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latin typeface="+mj-lt"/>
              </a:rPr>
              <a:t>Задержка </a:t>
            </a:r>
            <a:r>
              <a:rPr lang="ru-RU" sz="2000" dirty="0" err="1" smtClean="0">
                <a:latin typeface="+mj-lt"/>
              </a:rPr>
              <a:t>психоречевого</a:t>
            </a:r>
            <a:r>
              <a:rPr lang="ru-RU" sz="2000" dirty="0" smtClean="0">
                <a:latin typeface="+mj-lt"/>
              </a:rPr>
              <a:t> развития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j-lt"/>
              </a:rPr>
              <a:t>Умственная отсталость по типу олигофрении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j-lt"/>
              </a:rPr>
              <a:t>Детские церебральные параличи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j-lt"/>
              </a:rPr>
              <a:t>Нарушения зрения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j-lt"/>
              </a:rPr>
              <a:t>Нарушения слуха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j-lt"/>
              </a:rPr>
              <a:t>Соматическая </a:t>
            </a:r>
            <a:r>
              <a:rPr lang="ru-RU" sz="2000" dirty="0" err="1" smtClean="0">
                <a:latin typeface="+mj-lt"/>
              </a:rPr>
              <a:t>ослабленность</a:t>
            </a:r>
            <a:endParaRPr lang="ru-RU" sz="2000" dirty="0">
              <a:latin typeface="+mj-lt"/>
            </a:endParaRPr>
          </a:p>
        </p:txBody>
      </p:sp>
      <p:pic>
        <p:nvPicPr>
          <p:cNvPr id="54274" name="Picture 2" descr="https://autizmy-net.ru/wp-content/uploads/2019/03/3-3.jpg"/>
          <p:cNvPicPr>
            <a:picLocks noChangeAspect="1" noChangeArrowheads="1"/>
          </p:cNvPicPr>
          <p:nvPr/>
        </p:nvPicPr>
        <p:blipFill>
          <a:blip r:embed="rId2" cstate="print"/>
          <a:srcRect l="10443" r="24982"/>
          <a:stretch>
            <a:fillRect/>
          </a:stretch>
        </p:blipFill>
        <p:spPr bwMode="auto">
          <a:xfrm>
            <a:off x="179512" y="2608557"/>
            <a:ext cx="2534741" cy="3401863"/>
          </a:xfrm>
          <a:prstGeom prst="rect">
            <a:avLst/>
          </a:prstGeom>
          <a:noFill/>
        </p:spPr>
      </p:pic>
      <p:pic>
        <p:nvPicPr>
          <p:cNvPr id="54276" name="Picture 4" descr="https://img.znak.com/1106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693" y="2629229"/>
            <a:ext cx="2572411" cy="3382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93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063" y="-188125"/>
            <a:ext cx="6501409" cy="10877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Трудности диагностики и лечения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475656"/>
            <a:ext cx="5508612" cy="68383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фенотипическое сходство генетических и негенетических  заболеваний </a:t>
            </a:r>
          </a:p>
          <a:p>
            <a:endParaRPr lang="ru-RU" sz="9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клинический полиморфизм, когда при одном и том же заболевании клиническая картина не соответствует «классическому» </a:t>
            </a:r>
            <a:r>
              <a:rPr lang="ru-RU" sz="2000" dirty="0" err="1" smtClean="0">
                <a:latin typeface="+mj-lt"/>
              </a:rPr>
              <a:t>симптомокомплексу</a:t>
            </a:r>
            <a:endParaRPr lang="ru-RU" sz="2000" dirty="0" smtClean="0">
              <a:latin typeface="+mj-lt"/>
            </a:endParaRPr>
          </a:p>
          <a:p>
            <a:endParaRPr lang="ru-RU" sz="900" dirty="0" smtClean="0">
              <a:latin typeface="+mj-lt"/>
            </a:endParaRPr>
          </a:p>
          <a:p>
            <a:r>
              <a:rPr lang="ru-RU" sz="2000" dirty="0" err="1" smtClean="0">
                <a:latin typeface="+mj-lt"/>
              </a:rPr>
              <a:t>прогредиентный</a:t>
            </a:r>
            <a:r>
              <a:rPr lang="ru-RU" sz="2000" dirty="0" smtClean="0">
                <a:latin typeface="+mj-lt"/>
              </a:rPr>
              <a:t>  характер течения патологического процесса, когда к моменту рождения ребенка есть один клинический признак, а полный </a:t>
            </a:r>
            <a:r>
              <a:rPr lang="ru-RU" sz="2000" dirty="0" err="1" smtClean="0">
                <a:latin typeface="+mj-lt"/>
              </a:rPr>
              <a:t>симптомокомплекс</a:t>
            </a:r>
            <a:r>
              <a:rPr lang="ru-RU" sz="2000" dirty="0" smtClean="0">
                <a:latin typeface="+mj-lt"/>
              </a:rPr>
              <a:t> синдрома формируется на протяжении 5-9 лет</a:t>
            </a:r>
          </a:p>
          <a:p>
            <a:endParaRPr lang="ru-RU" sz="9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низкая квалификация (некомпетентность) специалистов психолого-педагогического и медицинского профиля</a:t>
            </a:r>
          </a:p>
          <a:p>
            <a:endParaRPr lang="en-US" sz="2400" dirty="0" smtClean="0">
              <a:latin typeface="Candara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9394" name="Picture 2" descr="https://static.tildacdn.com/tild3362-6434-4464-b233-343831313861/8___.jpg"/>
          <p:cNvPicPr>
            <a:picLocks noChangeAspect="1" noChangeArrowheads="1"/>
          </p:cNvPicPr>
          <p:nvPr/>
        </p:nvPicPr>
        <p:blipFill>
          <a:blip r:embed="rId2" cstate="print"/>
          <a:srcRect l="23987" r="14736"/>
          <a:stretch>
            <a:fillRect/>
          </a:stretch>
        </p:blipFill>
        <p:spPr bwMode="auto">
          <a:xfrm>
            <a:off x="5889812" y="1547664"/>
            <a:ext cx="3065930" cy="4680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1062" y="6444208"/>
            <a:ext cx="31546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Ой, что вы придумываете, вам лишь бы что-то найти!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7" y="-158783"/>
            <a:ext cx="8229601" cy="9863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Натальный</a:t>
            </a: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период</a:t>
            </a:r>
          </a:p>
        </p:txBody>
      </p:sp>
      <p:pic>
        <p:nvPicPr>
          <p:cNvPr id="45059" name="Picture 3" descr="134cedb4cff04b871b3c052cdc62ee41"/>
          <p:cNvPicPr>
            <a:picLocks noChangeAspect="1" noChangeArrowheads="1"/>
          </p:cNvPicPr>
          <p:nvPr/>
        </p:nvPicPr>
        <p:blipFill>
          <a:blip r:embed="rId2" cstate="print"/>
          <a:srcRect b="4582"/>
          <a:stretch>
            <a:fillRect/>
          </a:stretch>
        </p:blipFill>
        <p:spPr bwMode="auto">
          <a:xfrm>
            <a:off x="628535" y="1346755"/>
            <a:ext cx="3656129" cy="33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12"/>
          <p:cNvPicPr>
            <a:picLocks noChangeAspect="1" noChangeArrowheads="1"/>
          </p:cNvPicPr>
          <p:nvPr/>
        </p:nvPicPr>
        <p:blipFill>
          <a:blip r:embed="rId3" cstate="print"/>
          <a:srcRect b="4543"/>
          <a:stretch>
            <a:fillRect/>
          </a:stretch>
        </p:blipFill>
        <p:spPr bwMode="auto">
          <a:xfrm>
            <a:off x="4842102" y="1331640"/>
            <a:ext cx="367336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156533-56718-32327434-m750x740"/>
          <p:cNvPicPr>
            <a:picLocks noChangeAspect="1" noChangeArrowheads="1"/>
          </p:cNvPicPr>
          <p:nvPr/>
        </p:nvPicPr>
        <p:blipFill>
          <a:blip r:embed="rId4" cstate="print"/>
          <a:srcRect b="4543"/>
          <a:stretch>
            <a:fillRect/>
          </a:stretch>
        </p:blipFill>
        <p:spPr bwMode="auto">
          <a:xfrm>
            <a:off x="628536" y="5069974"/>
            <a:ext cx="367041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83bb8acb1586bc15b9c70b487b4e5be0"/>
          <p:cNvPicPr>
            <a:picLocks noChangeAspect="1" noChangeArrowheads="1"/>
          </p:cNvPicPr>
          <p:nvPr/>
        </p:nvPicPr>
        <p:blipFill>
          <a:blip r:embed="rId5" cstate="print"/>
          <a:srcRect b="4762"/>
          <a:stretch>
            <a:fillRect/>
          </a:stretch>
        </p:blipFill>
        <p:spPr bwMode="auto">
          <a:xfrm>
            <a:off x="4859340" y="5091138"/>
            <a:ext cx="3656126" cy="33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16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400" y="-106435"/>
            <a:ext cx="6707088" cy="107803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Разворачивание программы развития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476" y="1259632"/>
            <a:ext cx="8633012" cy="315557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buClr>
                <a:schemeClr val="bg2"/>
              </a:buClr>
              <a:buSzPct val="75000"/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10</a:t>
            </a:r>
            <a:r>
              <a:rPr lang="ru-RU" sz="2000" baseline="30000" dirty="0" smtClean="0">
                <a:latin typeface="+mj-lt"/>
                <a:cs typeface="Calibri" pitchFamily="34" charset="0"/>
              </a:rPr>
              <a:t>14</a:t>
            </a:r>
            <a:r>
              <a:rPr lang="ru-RU" sz="2000" dirty="0" smtClean="0">
                <a:latin typeface="+mj-lt"/>
                <a:cs typeface="Calibri" pitchFamily="34" charset="0"/>
              </a:rPr>
              <a:t>  нейронов имеет новорожденный. Это ¼ мозга взрослого человека</a:t>
            </a:r>
          </a:p>
          <a:p>
            <a:pPr marL="0" indent="0">
              <a:spcBef>
                <a:spcPct val="20000"/>
              </a:spcBef>
              <a:buClr>
                <a:schemeClr val="bg2"/>
              </a:buClr>
              <a:buSzPct val="75000"/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20 000 </a:t>
            </a:r>
            <a:r>
              <a:rPr lang="ru-RU" sz="2000" dirty="0" err="1" smtClean="0">
                <a:latin typeface="+mj-lt"/>
                <a:cs typeface="Calibri" pitchFamily="34" charset="0"/>
              </a:rPr>
              <a:t>глиальных</a:t>
            </a:r>
            <a:r>
              <a:rPr lang="ru-RU" sz="2000" dirty="0" smtClean="0">
                <a:latin typeface="+mj-lt"/>
                <a:cs typeface="Calibri" pitchFamily="34" charset="0"/>
              </a:rPr>
              <a:t> клеток рождаются каждую минуту после рождения ребенка в течение первых 6 месяцев жизни. Они – основа психологической уникальности.</a:t>
            </a:r>
          </a:p>
          <a:p>
            <a:pPr marL="0" indent="0">
              <a:spcBef>
                <a:spcPct val="20000"/>
              </a:spcBef>
              <a:buClr>
                <a:schemeClr val="bg2"/>
              </a:buClr>
              <a:buSzPct val="75000"/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В условиях действия кортизола </a:t>
            </a:r>
            <a:r>
              <a:rPr lang="ru-RU" sz="2000" dirty="0" err="1" smtClean="0">
                <a:latin typeface="+mj-lt"/>
                <a:cs typeface="Calibri" pitchFamily="34" charset="0"/>
              </a:rPr>
              <a:t>глиальные</a:t>
            </a:r>
            <a:r>
              <a:rPr lang="ru-RU" sz="2000" dirty="0" smtClean="0">
                <a:latin typeface="+mj-lt"/>
                <a:cs typeface="Calibri" pitchFamily="34" charset="0"/>
              </a:rPr>
              <a:t> клетки не появляются. 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Есть мама - нет кортизола!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Соответствие среды генетическим ожиданиям ребенка + сенсорная насыщенность среды</a:t>
            </a:r>
          </a:p>
          <a:p>
            <a:pPr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Как развернется генетическая программа?  – это вопросы воспитания, социума, культуры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ru-RU" sz="2000" dirty="0" smtClean="0">
              <a:latin typeface="+mj-lt"/>
              <a:cs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1800" dirty="0" smtClean="0"/>
          </a:p>
          <a:p>
            <a:pPr algn="just" eaLnBrk="1" hangingPunct="1">
              <a:lnSpc>
                <a:spcPct val="90000"/>
              </a:lnSpc>
            </a:pPr>
            <a:endParaRPr lang="ru-RU" sz="1800" dirty="0" smtClean="0"/>
          </a:p>
        </p:txBody>
      </p:sp>
      <p:pic>
        <p:nvPicPr>
          <p:cNvPr id="52228" name="Picture 5" descr="period_adaptacionnih_rasstroistv_659_897"/>
          <p:cNvPicPr>
            <a:picLocks noChangeAspect="1" noChangeArrowheads="1"/>
          </p:cNvPicPr>
          <p:nvPr/>
        </p:nvPicPr>
        <p:blipFill>
          <a:blip r:embed="rId2" cstate="print"/>
          <a:srcRect t="15030" b="8786"/>
          <a:stretch>
            <a:fillRect/>
          </a:stretch>
        </p:blipFill>
        <p:spPr bwMode="auto">
          <a:xfrm>
            <a:off x="2123729" y="4644008"/>
            <a:ext cx="5400600" cy="387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6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439" y="-108520"/>
            <a:ext cx="6635081" cy="97296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Эпигенетика</a:t>
            </a:r>
            <a:r>
              <a:rPr lang="ru-RU" sz="24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взаимосвязь генетики и среды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43443" y="1414775"/>
            <a:ext cx="3437069" cy="661360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Голод во время беременности – рождение маловесных детей в поколениях</a:t>
            </a:r>
          </a:p>
          <a:p>
            <a:r>
              <a:rPr lang="ru-RU" sz="2000" dirty="0" smtClean="0">
                <a:latin typeface="+mj-lt"/>
              </a:rPr>
              <a:t>Отсутствие материнской заботы в первые годы жизни – неспособность заботиться о ком-то в поколениях</a:t>
            </a:r>
          </a:p>
          <a:p>
            <a:r>
              <a:rPr lang="ru-RU" sz="2000" dirty="0" smtClean="0">
                <a:latin typeface="+mj-lt"/>
              </a:rPr>
              <a:t>Агрессия в отношении ребенка – агрессивные приспособительные реакции в поколениях</a:t>
            </a:r>
          </a:p>
          <a:p>
            <a:r>
              <a:rPr lang="ru-RU" sz="2000" dirty="0" smtClean="0">
                <a:latin typeface="+mj-lt"/>
              </a:rPr>
              <a:t>Курение родственников – рост частоты диабета в поколениях</a:t>
            </a:r>
          </a:p>
          <a:p>
            <a:r>
              <a:rPr lang="ru-RU" sz="2000" dirty="0" smtClean="0">
                <a:latin typeface="+mj-lt"/>
              </a:rPr>
              <a:t>и т.д. – самое страшное!!!</a:t>
            </a:r>
            <a:endParaRPr lang="ru-RU" sz="2000" dirty="0">
              <a:latin typeface="+mj-lt"/>
            </a:endParaRPr>
          </a:p>
        </p:txBody>
      </p:sp>
      <p:pic>
        <p:nvPicPr>
          <p:cNvPr id="56322" name="Picture 2" descr="https://blotos.ru/wp-content/uploads/9/d/e/9dec9b85ee81a5d18cf78b7eb3dce8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27579"/>
            <a:ext cx="5616624" cy="7172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44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-108520"/>
            <a:ext cx="6696744" cy="939079"/>
          </a:xfrm>
        </p:spPr>
        <p:txBody>
          <a:bodyPr>
            <a:noAutofit/>
          </a:bodyPr>
          <a:lstStyle/>
          <a:p>
            <a:pPr algn="ctr" defTabSz="1219143">
              <a:defRPr/>
            </a:pPr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такой – современный ребенок? Какой он?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79230"/>
            <a:ext cx="4330824" cy="2983453"/>
          </a:xfrm>
        </p:spPr>
        <p:txBody>
          <a:bodyPr>
            <a:normAutofit/>
          </a:bodyPr>
          <a:lstStyle/>
          <a:p>
            <a:pPr marL="239178" indent="-239178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Умнее или нет?</a:t>
            </a:r>
          </a:p>
          <a:p>
            <a:pPr marL="239178" indent="-239178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Талантливее или нет?</a:t>
            </a:r>
          </a:p>
          <a:p>
            <a:pPr marL="239178" indent="-239178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Сильнее или нет?</a:t>
            </a:r>
          </a:p>
          <a:p>
            <a:pPr marL="239178" indent="-239178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Более здоровый и выносливый или нет?</a:t>
            </a:r>
          </a:p>
          <a:p>
            <a:pPr marL="239178" indent="-239178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Развивается быстрее или нет?</a:t>
            </a:r>
          </a:p>
        </p:txBody>
      </p:sp>
      <p:pic>
        <p:nvPicPr>
          <p:cNvPr id="1026" name="Picture 2" descr="Бесплатное фото Улыбающаяся девочка учится дома"/>
          <p:cNvPicPr>
            <a:picLocks noChangeAspect="1" noChangeArrowheads="1"/>
          </p:cNvPicPr>
          <p:nvPr/>
        </p:nvPicPr>
        <p:blipFill>
          <a:blip r:embed="rId2" cstate="print"/>
          <a:srcRect l="16907" t="7234" r="8219" b="2336"/>
          <a:stretch>
            <a:fillRect/>
          </a:stretch>
        </p:blipFill>
        <p:spPr bwMode="auto">
          <a:xfrm>
            <a:off x="539552" y="2051720"/>
            <a:ext cx="2308157" cy="3024336"/>
          </a:xfrm>
          <a:prstGeom prst="rect">
            <a:avLst/>
          </a:prstGeom>
          <a:noFill/>
        </p:spPr>
      </p:pic>
      <p:pic>
        <p:nvPicPr>
          <p:cNvPr id="1028" name="Picture 4" descr="https://tobeme.com.au/wp-content/uploads/2019/11/shutterstock_240432694.jpg"/>
          <p:cNvPicPr>
            <a:picLocks noChangeAspect="1" noChangeArrowheads="1"/>
          </p:cNvPicPr>
          <p:nvPr/>
        </p:nvPicPr>
        <p:blipFill>
          <a:blip r:embed="rId3" cstate="print"/>
          <a:srcRect l="12900" t="6746" r="13123" b="5197"/>
          <a:stretch>
            <a:fillRect/>
          </a:stretch>
        </p:blipFill>
        <p:spPr bwMode="auto">
          <a:xfrm>
            <a:off x="6350851" y="2046717"/>
            <a:ext cx="2316548" cy="2986499"/>
          </a:xfrm>
          <a:prstGeom prst="rect">
            <a:avLst/>
          </a:prstGeom>
          <a:noFill/>
        </p:spPr>
      </p:pic>
      <p:pic>
        <p:nvPicPr>
          <p:cNvPr id="1030" name="Picture 6" descr="https://mb.cision.com/Public/2957/9267029/8ee444b878401707_o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297" y="2038099"/>
            <a:ext cx="2737390" cy="3003363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4642190" y="5861098"/>
            <a:ext cx="1530010" cy="140815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60345" y="6097401"/>
            <a:ext cx="235416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ru-RU" sz="37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j-cs"/>
              </a:rPr>
              <a:t>ДРУГОЙ! </a:t>
            </a:r>
            <a:endParaRPr lang="ru-RU" sz="3700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108520"/>
            <a:ext cx="6635080" cy="94145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Социальная  среда – какая она сейчас?</a:t>
            </a:r>
            <a:endParaRPr lang="ru-RU" sz="3600" b="1" dirty="0" err="1" smtClean="0">
              <a:solidFill>
                <a:srgbClr val="0027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http://sghais.com/wp-content/uploads/Civil-society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600471"/>
            <a:ext cx="5832647" cy="62838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005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111204"/>
            <a:ext cx="6832619" cy="10107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Темп жизни не соответствует биологической модели</a:t>
            </a:r>
          </a:p>
        </p:txBody>
      </p:sp>
      <p:pic>
        <p:nvPicPr>
          <p:cNvPr id="55298" name="Picture 2" descr="https://future2day.ru/wp-content/uploads/2019/11/QyYqXoTmRm0-1030x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03648"/>
            <a:ext cx="6511806" cy="6868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638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204845"/>
            <a:ext cx="6696744" cy="11044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Цифровизация как постоянный фон с рождения</a:t>
            </a:r>
          </a:p>
        </p:txBody>
      </p:sp>
      <p:pic>
        <p:nvPicPr>
          <p:cNvPr id="2052" name="Picture 4" descr="https://klike.net/uploads/posts/2022-10/1666337507_3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59632"/>
            <a:ext cx="6798850" cy="6673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64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928" y="-408384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 детских  игр</a:t>
            </a:r>
          </a:p>
        </p:txBody>
      </p:sp>
      <p:sp>
        <p:nvSpPr>
          <p:cNvPr id="1026" name="AutoShape 2" descr="https://pastvu.com/_p/a/e/3/0/e305244ff3e7d9ac7baf1d2472620a97.jpg"/>
          <p:cNvSpPr>
            <a:spLocks noChangeAspect="1" noChangeArrowheads="1"/>
          </p:cNvSpPr>
          <p:nvPr/>
        </p:nvSpPr>
        <p:spPr bwMode="auto">
          <a:xfrm>
            <a:off x="155575" y="-256822"/>
            <a:ext cx="304800" cy="541868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s3.fotokto.ru/photo/full/570/5707864.jpg"/>
          <p:cNvPicPr>
            <a:picLocks noChangeAspect="1" noChangeArrowheads="1"/>
          </p:cNvPicPr>
          <p:nvPr/>
        </p:nvPicPr>
        <p:blipFill>
          <a:blip r:embed="rId2" cstate="print"/>
          <a:srcRect l="20723" t="27851" r="15070" b="13244"/>
          <a:stretch>
            <a:fillRect/>
          </a:stretch>
        </p:blipFill>
        <p:spPr bwMode="auto">
          <a:xfrm>
            <a:off x="591521" y="2567952"/>
            <a:ext cx="3684644" cy="458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s://psiola-center.ru/wp-content/uploads/2/9/f/29f437fd712eed7e7759fdc07b6b667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0225">
            <a:off x="4890028" y="2643518"/>
            <a:ext cx="3791966" cy="4494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657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088" y="-108520"/>
            <a:ext cx="6213376" cy="9414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социальных приоритетов </a:t>
            </a:r>
          </a:p>
        </p:txBody>
      </p:sp>
      <p:pic>
        <p:nvPicPr>
          <p:cNvPr id="43010" name="Picture 2" descr="https://fikiwiki.com/uploads/posts/2022-02/1645017988_11-fikiwiki-com-p-kartinki-dengi-bogatstvo-uspekh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19672"/>
            <a:ext cx="7171741" cy="6696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51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204845"/>
            <a:ext cx="8229600" cy="11044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  системы  любимых   героев</a:t>
            </a:r>
          </a:p>
        </p:txBody>
      </p:sp>
      <p:pic>
        <p:nvPicPr>
          <p:cNvPr id="45062" name="Picture 6" descr="https://sneg.top/uploads/posts/2023-04/1682099705_sneg-top-p-sovetskie-multiki-kartinki-vkontakt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267745"/>
            <a:ext cx="4032448" cy="410445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5064" name="Picture 8" descr="https://wallpaper.dog/large/16995839.jpg"/>
          <p:cNvPicPr>
            <a:picLocks noChangeAspect="1" noChangeArrowheads="1"/>
          </p:cNvPicPr>
          <p:nvPr/>
        </p:nvPicPr>
        <p:blipFill>
          <a:blip r:embed="rId3" cstate="print"/>
          <a:srcRect l="3228" r="7565"/>
          <a:stretch>
            <a:fillRect/>
          </a:stretch>
        </p:blipFill>
        <p:spPr bwMode="auto">
          <a:xfrm>
            <a:off x="4638619" y="2280147"/>
            <a:ext cx="4117915" cy="40557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908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710" y="-211609"/>
            <a:ext cx="6499762" cy="11112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системы общения детей и родителей</a:t>
            </a:r>
          </a:p>
        </p:txBody>
      </p:sp>
      <p:pic>
        <p:nvPicPr>
          <p:cNvPr id="44034" name="Picture 2" descr="https://i1.wp.com/n1s2.parents.ru/e6/cb/e8/e6cbe815f1d55b67d011bcaec9e302f3/2122x1415_0xc0a8399f_491090745145857543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2447148"/>
            <a:ext cx="3874471" cy="3709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036" name="AutoShape 4" descr="https://pbs.twimg.com/media/D5Z9ni8XsAA3UHf.jpg:large"/>
          <p:cNvSpPr>
            <a:spLocks noChangeAspect="1" noChangeArrowheads="1"/>
          </p:cNvSpPr>
          <p:nvPr/>
        </p:nvSpPr>
        <p:spPr bwMode="auto">
          <a:xfrm>
            <a:off x="155575" y="-256822"/>
            <a:ext cx="304800" cy="541868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pbs.twimg.com/media/D5Z9ni8XsAA3UHf.jpg:large"/>
          <p:cNvSpPr>
            <a:spLocks noChangeAspect="1" noChangeArrowheads="1"/>
          </p:cNvSpPr>
          <p:nvPr/>
        </p:nvSpPr>
        <p:spPr bwMode="auto">
          <a:xfrm>
            <a:off x="155575" y="-256822"/>
            <a:ext cx="304800" cy="541868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e-vid.ru/sites/default/files/styles/original/public/article/main_image/2019-03/%D0%97%D0%B0%D0%B2%D0%B8%D1%81%D0%B8%D0%BC%D0%BE%D1%81%D1%82%D1%8C%20%D0%BE%D1%82%20%D0%B3%D0%B0%D0%B4%D0%B6%D0%B5%D1%82%D0%BE%D0%B2.jpg?itok=qI-psa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774" y="2426457"/>
            <a:ext cx="4347714" cy="3726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96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-180528"/>
            <a:ext cx="7400010" cy="11307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качества работы педагогических кадров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8597"/>
            <a:ext cx="8229600" cy="643068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400" dirty="0" smtClean="0">
                <a:latin typeface="+mj-lt"/>
              </a:rPr>
              <a:t>Низкий уровень подготовки педагогов и психологов в вузах, отсутствие практики в учреждениях</a:t>
            </a: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latin typeface="+mj-lt"/>
              </a:rPr>
              <a:t>Перегруженность педагогов отчётами </a:t>
            </a: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latin typeface="+mj-lt"/>
              </a:rPr>
              <a:t>Низкая оплата труда, следовательно невозможность постоянного повышения квалификации</a:t>
            </a: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latin typeface="+mj-lt"/>
              </a:rPr>
              <a:t>Низкая заинтересованность педагогов в работе (вопросы выбора профессии и профориентации)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27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-108520"/>
            <a:ext cx="6424170" cy="992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Интеллектуальные и речевые особенности детей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2389" y="1627673"/>
          <a:ext cx="8641079" cy="684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571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44981"/>
            <a:ext cx="6203032" cy="87256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современного детства в целом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160" y="1563445"/>
            <a:ext cx="5994699" cy="6536947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Общее увеличение периода детства</a:t>
            </a:r>
          </a:p>
          <a:p>
            <a:r>
              <a:rPr lang="ru-RU" sz="2000" dirty="0" smtClean="0">
                <a:latin typeface="+mj-lt"/>
              </a:rPr>
              <a:t>Инфантильность и депрессивность как признаки поколения</a:t>
            </a:r>
          </a:p>
          <a:p>
            <a:r>
              <a:rPr lang="ru-RU" sz="2000" dirty="0" smtClean="0">
                <a:latin typeface="+mj-lt"/>
              </a:rPr>
              <a:t>Изменение соотношения готовности к деторождению и готовности к самостоятельности и заботе о других</a:t>
            </a:r>
          </a:p>
          <a:p>
            <a:r>
              <a:rPr lang="ru-RU" sz="2000" dirty="0" smtClean="0">
                <a:latin typeface="+mj-lt"/>
              </a:rPr>
              <a:t>Изменение соотношения интенсивности развития когнитивных и эмоциональных процессов</a:t>
            </a:r>
          </a:p>
          <a:p>
            <a:r>
              <a:rPr lang="ru-RU" sz="2000" dirty="0" smtClean="0">
                <a:latin typeface="+mj-lt"/>
              </a:rPr>
              <a:t>Перенасыщенность </a:t>
            </a:r>
            <a:r>
              <a:rPr lang="ru-RU" sz="2000" dirty="0" err="1" smtClean="0">
                <a:latin typeface="+mj-lt"/>
              </a:rPr>
              <a:t>сенсорно-перцептивной</a:t>
            </a:r>
            <a:r>
              <a:rPr lang="ru-RU" sz="2000" dirty="0" smtClean="0">
                <a:latin typeface="+mj-lt"/>
              </a:rPr>
              <a:t> стимуляции в раннем возрасте, ведущая к </a:t>
            </a:r>
            <a:r>
              <a:rPr lang="ru-RU" sz="2000" dirty="0" err="1" smtClean="0">
                <a:latin typeface="+mj-lt"/>
              </a:rPr>
              <a:t>дефицитарности</a:t>
            </a:r>
            <a:r>
              <a:rPr lang="ru-RU" sz="2000" dirty="0" smtClean="0">
                <a:latin typeface="+mj-lt"/>
              </a:rPr>
              <a:t> внимания и регуляции деятельности</a:t>
            </a:r>
          </a:p>
          <a:p>
            <a:r>
              <a:rPr lang="ru-RU" sz="2000" dirty="0" smtClean="0">
                <a:latin typeface="+mj-lt"/>
              </a:rPr>
              <a:t>Изменение содержания эмоционального общения ребенка с взрослым, ведущее к </a:t>
            </a:r>
            <a:r>
              <a:rPr lang="ru-RU" sz="2000" dirty="0" err="1" smtClean="0">
                <a:latin typeface="+mj-lt"/>
              </a:rPr>
              <a:t>депривации</a:t>
            </a:r>
            <a:r>
              <a:rPr lang="ru-RU" sz="2000" dirty="0" smtClean="0">
                <a:latin typeface="+mj-lt"/>
              </a:rPr>
              <a:t> эмоционально-личностного общения</a:t>
            </a:r>
          </a:p>
          <a:p>
            <a:r>
              <a:rPr lang="ru-RU" sz="2000" dirty="0" smtClean="0">
                <a:latin typeface="+mj-lt"/>
              </a:rPr>
              <a:t>Отсутствие единой культурной модели личности, единой модели воспитания человека на современном этапе</a:t>
            </a:r>
          </a:p>
        </p:txBody>
      </p:sp>
      <p:pic>
        <p:nvPicPr>
          <p:cNvPr id="7170" name="Picture 2" descr="https://yandex-images.naydex.net/49PDof203/213ea5onD9nU/wWODsgDOgdidbtfOkIHxoTO2r97cVhnPAKkBOui6XpabzXr2oc5cyZAa5BVTTVkEZo84BTOASuV8q_B_I9sNoGGyMmIku7Dd3CqA2xCA9RXzs0re2KLcelS4xE88u992i2v_kqDKmcwFLGRFQyyr9sS-33aBQz0iLixk6rau2IRwJlYR4lqQ-H9NoL1QcDWywXUvbF5SqG_hHpJ4SF5vVIl9qyZgibucRf9yAETrO2SnDc8kY_Mcg8yd9WpEb7lXZEbW0YIMUOpNDMCNEnIUwcAG3S7NcsnNg_5gOZh8DbZoLOsXYevovBVcgEAmWIsVJT2fBWFBT_A8TBcZlK5rpdQX5gJzHCMK327DXJLwpTDhlR8vv-PIj-E_Ienbjiwme02KVLMKua3W_DARZygqp_UOHBRSMJzjfb0FmpRdGZcEJ-QQU76ASa98YfyBgvfS8NXv37_wyd2T_MAIS76vlAisG6QReirOpQ4SwBUo-XWnDk3k0XKe8r-M1Wg0_5okpGX3sRHf4-kvPwF80AAWMbP0HR5sohkNEX-CSAse_xbqbnjlAOp4_VX9sHLkWTul9o2OVCPxncDsLfT6NX5bh1TVhGKTbdBab3xB_1BztyKxJFz8T4JbjSP_E1oqf53Fy96qFCKbuoz2PBICB7u41RTNb6WjgDyAHI3GayVsOUV0hgQCQD2Q-C1sQ-4SIFZiQXUNDjywWUwjrRJqqz5NJbtumvXzazseV46CE0UJGVUk_41lM_EtA_wd9EmWnLlUxBU0UlDvEYpc3MAtAnFlwmF1Hc4NQXqNIL0h2mifj_aIHum3IWvpDdW_4RKkqRinB9-tdhNAbOKszOfIxG6oVMaWFMFBTZBILIxxzSGQZAKStd4N7RBIPyJswjiojM2EWT2r53Lr-03HjINg1sq65yUt7SUSsY-gbe8WSJV8eKRlRcYQ8ZyyeD5v078yE1Zhw5d-vx9Tua3Bf0NYM"/>
          <p:cNvPicPr>
            <a:picLocks noChangeAspect="1" noChangeArrowheads="1"/>
          </p:cNvPicPr>
          <p:nvPr/>
        </p:nvPicPr>
        <p:blipFill>
          <a:blip r:embed="rId2" cstate="print"/>
          <a:srcRect l="22184" t="6906" r="21683"/>
          <a:stretch>
            <a:fillRect/>
          </a:stretch>
        </p:blipFill>
        <p:spPr bwMode="auto">
          <a:xfrm>
            <a:off x="6084169" y="2319145"/>
            <a:ext cx="2952328" cy="3765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86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-215187"/>
            <a:ext cx="8197850" cy="1114779"/>
          </a:xfrm>
        </p:spPr>
        <p:txBody>
          <a:bodyPr rtlCol="0">
            <a:normAutofit/>
          </a:bodyPr>
          <a:lstStyle/>
          <a:p>
            <a:pPr algn="ctr" defTabSz="1219143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Общая теория систем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10697" y="1549103"/>
            <a:ext cx="6745045" cy="6956611"/>
          </a:xfrm>
        </p:spPr>
        <p:txBody>
          <a:bodyPr rtlCol="0">
            <a:normAutofit/>
          </a:bodyPr>
          <a:lstStyle/>
          <a:p>
            <a:pPr marL="0" indent="0" algn="just" defTabSz="1219143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2200" b="1" dirty="0" smtClean="0">
                <a:latin typeface="+mj-lt"/>
              </a:rPr>
              <a:t>Системный подход:</a:t>
            </a:r>
            <a:r>
              <a:rPr lang="ru-RU" sz="2200" dirty="0" smtClean="0">
                <a:latin typeface="+mj-lt"/>
              </a:rPr>
              <a:t> объект рассматривается в совокупности взаимосвязанных компонентов</a:t>
            </a:r>
          </a:p>
          <a:p>
            <a:pPr algn="just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sz="2200" b="1" dirty="0" smtClean="0">
                <a:latin typeface="+mj-lt"/>
              </a:rPr>
              <a:t>Некоторые методологические принципы: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200" dirty="0" err="1" smtClean="0">
                <a:latin typeface="+mj-lt"/>
              </a:rPr>
              <a:t>Нон-суммарность</a:t>
            </a:r>
            <a:r>
              <a:rPr lang="ru-RU" sz="2200" dirty="0" smtClean="0">
                <a:latin typeface="+mj-lt"/>
              </a:rPr>
              <a:t> - выявление зависимости каждого элемента от его места и функций в системе,  свойства целого несводимы к сумме свойств его элементов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Целостность -  изменение части ведет к изменению всей системы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Взаимосвязь системы и среды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Функциональность – закрепленное качество условно выгодно системе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Динамичность – рассмотрение  системы в развитии</a:t>
            </a:r>
          </a:p>
          <a:p>
            <a:pPr marL="0" indent="0" defTabSz="1219143" fontAlgn="auto">
              <a:spcAft>
                <a:spcPts val="0"/>
              </a:spcAft>
              <a:buNone/>
              <a:defRPr/>
            </a:pPr>
            <a:endParaRPr lang="ru-RU" sz="2100" dirty="0" smtClean="0"/>
          </a:p>
        </p:txBody>
      </p:sp>
      <p:pic>
        <p:nvPicPr>
          <p:cNvPr id="8196" name="Picture 10" descr="https://citaty.info/files/portraits/216395.jpg"/>
          <p:cNvPicPr>
            <a:picLocks noChangeAspect="1" noChangeArrowheads="1"/>
          </p:cNvPicPr>
          <p:nvPr/>
        </p:nvPicPr>
        <p:blipFill>
          <a:blip r:embed="rId2" cstate="print"/>
          <a:srcRect b="9436"/>
          <a:stretch>
            <a:fillRect/>
          </a:stretch>
        </p:blipFill>
        <p:spPr bwMode="auto">
          <a:xfrm>
            <a:off x="107504" y="1548439"/>
            <a:ext cx="2016224" cy="309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70" y="4860032"/>
            <a:ext cx="188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Л. фон </a:t>
            </a:r>
            <a:r>
              <a:rPr lang="ru-RU" sz="1600" dirty="0" err="1" smtClean="0">
                <a:latin typeface="+mj-lt"/>
              </a:rPr>
              <a:t>Берталанфи</a:t>
            </a: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(1901-1972)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85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77384"/>
            <a:ext cx="8655812" cy="67318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b="1" dirty="0" smtClean="0">
                <a:solidFill>
                  <a:srgbClr val="CC2700"/>
                </a:solidFill>
                <a:latin typeface="+mj-lt"/>
              </a:rPr>
              <a:t>ЛЮБЫЕ отклонения в темпе развития ребенка раннего возраста – сигнал наличия органической или функциональной патологии</a:t>
            </a:r>
            <a:endParaRPr lang="ru-RU" sz="2000" dirty="0" smtClean="0">
              <a:latin typeface="+mj-lt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+mj-lt"/>
              </a:rPr>
              <a:t>Отставание в темпе развития по любой из линий – признак нарушения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+mj-lt"/>
              </a:rPr>
              <a:t>Сроки отставания – тяжесть  нарушения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+mj-lt"/>
              </a:rPr>
              <a:t>Ни одна проблема психического развития НИКОГДА не существует изолированно. Видимые проблемы больше привлекают внимание (речь, СДВГ и т.д.), но страдают ВСЕ  уровни психики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+mj-lt"/>
              </a:rPr>
              <a:t>Ни одно отставание не </a:t>
            </a:r>
            <a:r>
              <a:rPr lang="ru-RU" sz="2000" dirty="0" err="1" smtClean="0">
                <a:latin typeface="+mj-lt"/>
              </a:rPr>
              <a:t>скоригируется</a:t>
            </a:r>
            <a:r>
              <a:rPr lang="ru-RU" sz="2000" dirty="0" smtClean="0">
                <a:latin typeface="+mj-lt"/>
              </a:rPr>
              <a:t> самостоятельно без специальной помощи!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+mj-lt"/>
              </a:rPr>
              <a:t>Необходима консультация специалиста: невролога, психиатра, дефектолога по профилю нарушения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C2700"/>
                </a:solidFill>
                <a:latin typeface="+mj-lt"/>
              </a:rPr>
              <a:t>«Не волнуйтесь, само пройдет», «все дети развиваются по-разному», «отстаньте от ребенка» - это ОПАСНЫЕ СЛОВА!!!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800" y="-180528"/>
            <a:ext cx="6121376" cy="109237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отклонение в развитии ребенка?</a:t>
            </a:r>
          </a:p>
        </p:txBody>
      </p:sp>
    </p:spTree>
    <p:extLst>
      <p:ext uri="{BB962C8B-B14F-4D97-AF65-F5344CB8AC3E}">
        <p14:creationId xmlns:p14="http://schemas.microsoft.com/office/powerpoint/2010/main" val="122739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32248" y="-441889"/>
            <a:ext cx="7164288" cy="1125457"/>
          </a:xfrm>
        </p:spPr>
        <p:txBody>
          <a:bodyPr anchor="b"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 другой  крайности:   одаренность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685" y="1907689"/>
            <a:ext cx="8423237" cy="6540648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Все свойства психики, нервной системы и тела ВСЕГДА генетически заданы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Они ВСЕГДА формируются только в обучении. Нет запроса – нет реализации генетического потенциала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Частота генетической одаренности 1:1000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Частота рождения потенциального гения 1:100 000 (согласно закону </a:t>
            </a:r>
            <a:r>
              <a:rPr lang="ru-RU" sz="2000" dirty="0" err="1" smtClean="0">
                <a:latin typeface="+mj-lt"/>
              </a:rPr>
              <a:t>Харди-Вайнберга</a:t>
            </a:r>
            <a:r>
              <a:rPr lang="ru-RU" sz="2000" dirty="0" smtClean="0">
                <a:latin typeface="+mj-lt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Частота гениев, реализовавшихся до состояния признания - 1:10 000 000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+mj-lt"/>
              </a:rPr>
              <a:t> Формула Б. </a:t>
            </a:r>
            <a:r>
              <a:rPr lang="ru-RU" sz="2000" dirty="0" err="1" smtClean="0">
                <a:latin typeface="+mj-lt"/>
              </a:rPr>
              <a:t>Блума</a:t>
            </a:r>
            <a:r>
              <a:rPr lang="ru-RU" sz="2000" dirty="0" smtClean="0">
                <a:latin typeface="+mj-lt"/>
              </a:rPr>
              <a:t> </a:t>
            </a:r>
            <a:r>
              <a:rPr lang="ru-RU" sz="2000" i="1" dirty="0" smtClean="0">
                <a:latin typeface="+mj-lt"/>
              </a:rPr>
              <a:t>(</a:t>
            </a:r>
            <a:r>
              <a:rPr lang="ru-RU" sz="2000" i="1" dirty="0" err="1" smtClean="0">
                <a:latin typeface="+mj-lt"/>
              </a:rPr>
              <a:t>Bloom</a:t>
            </a:r>
            <a:r>
              <a:rPr lang="ru-RU" sz="2000" i="1" dirty="0" smtClean="0">
                <a:latin typeface="+mj-lt"/>
              </a:rPr>
              <a:t> В., 1964): </a:t>
            </a:r>
            <a:r>
              <a:rPr lang="ru-RU" sz="2000" dirty="0" smtClean="0">
                <a:latin typeface="+mj-lt"/>
              </a:rPr>
              <a:t>оптимизация условий интеллектуального развития в возрасте от рождения до 4-х лет повышает будущий интеллект на 10 единиц,  оптимизация  в возрасте 4–8 лет – на 6 единиц,  в 8—12 лет – на 4 единицы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8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62275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2483768" y="-108520"/>
            <a:ext cx="6512314" cy="999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Трудности одаренных детей при обучении в школе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266253" y="1936375"/>
            <a:ext cx="4437529" cy="565996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dirty="0" smtClean="0">
                <a:latin typeface="+mj-lt"/>
              </a:rPr>
              <a:t>Проблемы в области переработки зрительной и слуховой информации, в области поведения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 smtClean="0">
                <a:latin typeface="+mj-lt"/>
              </a:rPr>
              <a:t>Нарушения в области устной и письменной речи (</a:t>
            </a:r>
            <a:r>
              <a:rPr lang="ru-RU" sz="2000" dirty="0" err="1" smtClean="0">
                <a:latin typeface="+mj-lt"/>
              </a:rPr>
              <a:t>дислексия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дисграфия</a:t>
            </a:r>
            <a:r>
              <a:rPr lang="ru-RU" sz="2000" dirty="0" smtClean="0">
                <a:latin typeface="+mj-lt"/>
              </a:rPr>
              <a:t>), счета (</a:t>
            </a:r>
            <a:r>
              <a:rPr lang="ru-RU" sz="2000" dirty="0" err="1" smtClean="0">
                <a:latin typeface="+mj-lt"/>
              </a:rPr>
              <a:t>дискалькулия</a:t>
            </a:r>
            <a:r>
              <a:rPr lang="ru-RU" sz="2000" dirty="0" smtClean="0">
                <a:latin typeface="+mj-lt"/>
              </a:rPr>
              <a:t>) и т.д. 45% одаренных детей плохо учатся в школе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 smtClean="0">
                <a:latin typeface="+mj-lt"/>
              </a:rPr>
              <a:t>Неготовность школы к обучению этой категории детей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 smtClean="0">
                <a:latin typeface="+mj-lt"/>
              </a:rPr>
              <a:t>Несоответствие между потенциалом ребенка и реальными результатами выполнения школьных заданий </a:t>
            </a:r>
          </a:p>
        </p:txBody>
      </p:sp>
      <p:pic>
        <p:nvPicPr>
          <p:cNvPr id="19462" name="Picture 6" descr="slide-9"/>
          <p:cNvPicPr>
            <a:picLocks noChangeAspect="1" noChangeArrowheads="1"/>
          </p:cNvPicPr>
          <p:nvPr/>
        </p:nvPicPr>
        <p:blipFill>
          <a:blip r:embed="rId2" cstate="print"/>
          <a:srcRect l="12549" t="10091" r="9245" b="29601"/>
          <a:stretch>
            <a:fillRect/>
          </a:stretch>
        </p:blipFill>
        <p:spPr bwMode="auto">
          <a:xfrm>
            <a:off x="4788024" y="2017439"/>
            <a:ext cx="4133672" cy="4858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4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649506"/>
            <a:ext cx="8575735" cy="676292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дети с задержкой психического развития  </a:t>
            </a:r>
            <a:r>
              <a:rPr lang="ru-RU" sz="2000" dirty="0" smtClean="0">
                <a:latin typeface="+mj-lt"/>
              </a:rPr>
              <a:t>нуждаются в большем количестве помощи при усвоении нового, в значительном числе повторов, возможности практического использования новых знаний, а также в систематическом контроле качества их использования со стороны взрослого;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дети с нарушениями интеллекта  </a:t>
            </a:r>
            <a:r>
              <a:rPr lang="ru-RU" sz="2000" dirty="0" smtClean="0">
                <a:latin typeface="+mj-lt"/>
              </a:rPr>
              <a:t>нуждаются в особых методах и приемах коррекционно-педагогической помощи для перехода с одного уровня ориентировки в окружающем на другой (с одного вида мыслительной деятельности к другому, более сложному), в обучении социальным нормам и в контроле их соблюдения;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дети с нарушениями слуха  </a:t>
            </a:r>
            <a:r>
              <a:rPr lang="ru-RU" sz="2000" dirty="0" smtClean="0">
                <a:latin typeface="+mj-lt"/>
              </a:rPr>
              <a:t>нуждаются в использовании возможностей сохранных анализаторов для овладения речью, в создании специальных условий для развития и использования остаточного слуха;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дети с нарушениями зрения  </a:t>
            </a:r>
            <a:r>
              <a:rPr lang="ru-RU" sz="2000" dirty="0" smtClean="0">
                <a:latin typeface="+mj-lt"/>
              </a:rPr>
              <a:t>нуждаются в усвоении нового путем использования функциональных возможностей сохранных анализаторов (тактильного, двигательного, слухового);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67744" y="-108520"/>
            <a:ext cx="6830791" cy="9795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Сущность особых образовательных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val="336357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2" y="1606475"/>
            <a:ext cx="8583197" cy="7383011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дети с нарушениями опорно-двигательного аппарата  </a:t>
            </a:r>
            <a:r>
              <a:rPr lang="ru-RU" sz="2000" dirty="0" smtClean="0">
                <a:latin typeface="+mj-lt"/>
              </a:rPr>
              <a:t>нуждаются в усвоении нового путем использования функциональных возможностей сохранных анализаторов (тактильного, зрительного, слухового), в создании специальных условий для овладения речью; 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дети с тяжелыми нарушениями речи  </a:t>
            </a:r>
            <a:r>
              <a:rPr lang="ru-RU" sz="2000" dirty="0" smtClean="0">
                <a:latin typeface="+mj-lt"/>
              </a:rPr>
              <a:t>нуждаются в создании специальных условий для развития речевых возможностей;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дети с расстройствами эмоционально-волевой сферы и поведения</a:t>
            </a:r>
            <a:r>
              <a:rPr lang="ru-RU" sz="2000" dirty="0" smtClean="0">
                <a:latin typeface="+mj-lt"/>
              </a:rPr>
              <a:t>  нуждаются в индивидуальном подборе сенсорной и эмоциональной нагрузки, методов и приемов для повышения их социальной компетенции;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дети с множественными нарушениями  </a:t>
            </a:r>
            <a:r>
              <a:rPr lang="ru-RU" sz="2000" dirty="0" smtClean="0">
                <a:latin typeface="+mj-lt"/>
              </a:rPr>
              <a:t>нуждаются в индивидуальном походе к определению методов, приемов и темпа коррекционно-педагогического воздействия;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дети с тяжелыми и хроническими соматическими заболеваниями   </a:t>
            </a:r>
            <a:r>
              <a:rPr lang="ru-RU" sz="2000" dirty="0" smtClean="0">
                <a:latin typeface="+mj-lt"/>
              </a:rPr>
              <a:t>нуждаются в создании специальных условий и темпа обучения для сохранения здоровья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-108520"/>
            <a:ext cx="7334846" cy="9365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Сущность особых образовательных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val="368387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684214" y="3613152"/>
            <a:ext cx="3240087" cy="16509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21917" tIns="60958" rIns="121917" bIns="60958" anchor="ctr"/>
          <a:lstStyle/>
          <a:p>
            <a:pPr algn="ctr"/>
            <a:r>
              <a:rPr kumimoji="1" lang="ru-RU" sz="2700" b="1" dirty="0">
                <a:solidFill>
                  <a:schemeClr val="bg1"/>
                </a:solidFill>
                <a:latin typeface="+mj-lt"/>
              </a:rPr>
              <a:t>возраста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19700" y="3613153"/>
            <a:ext cx="3332630" cy="16365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21917" tIns="60958" rIns="121917" bIns="60958" anchor="ctr"/>
          <a:lstStyle/>
          <a:p>
            <a:pPr algn="ctr">
              <a:lnSpc>
                <a:spcPct val="80000"/>
              </a:lnSpc>
            </a:pPr>
            <a:r>
              <a:rPr kumimoji="1" lang="ru-RU" sz="2700" b="1" dirty="0">
                <a:solidFill>
                  <a:schemeClr val="bg1"/>
                </a:solidFill>
                <a:latin typeface="+mj-lt"/>
              </a:rPr>
              <a:t>характера и степени</a:t>
            </a:r>
          </a:p>
          <a:p>
            <a:pPr algn="ctr">
              <a:lnSpc>
                <a:spcPct val="80000"/>
              </a:lnSpc>
            </a:pPr>
            <a:r>
              <a:rPr kumimoji="1" lang="ru-RU" sz="2700" b="1" dirty="0">
                <a:solidFill>
                  <a:schemeClr val="bg1"/>
                </a:solidFill>
                <a:latin typeface="+mj-lt"/>
              </a:rPr>
              <a:t>тяжести первичного</a:t>
            </a:r>
          </a:p>
          <a:p>
            <a:pPr algn="ctr">
              <a:lnSpc>
                <a:spcPct val="80000"/>
              </a:lnSpc>
            </a:pPr>
            <a:r>
              <a:rPr kumimoji="1" lang="ru-RU" sz="2700" b="1" dirty="0">
                <a:solidFill>
                  <a:schemeClr val="bg1"/>
                </a:solidFill>
                <a:latin typeface="+mj-lt"/>
              </a:rPr>
              <a:t>нарушения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468880" y="6396569"/>
            <a:ext cx="3969572" cy="16788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21917" tIns="60958" rIns="121917" bIns="60958" anchor="ctr"/>
          <a:lstStyle/>
          <a:p>
            <a:pPr algn="ctr">
              <a:lnSpc>
                <a:spcPct val="80000"/>
              </a:lnSpc>
            </a:pPr>
            <a:r>
              <a:rPr kumimoji="1" lang="ru-RU" sz="2700" b="1" dirty="0">
                <a:solidFill>
                  <a:schemeClr val="bg1"/>
                </a:solidFill>
                <a:latin typeface="+mj-lt"/>
              </a:rPr>
              <a:t>структуры </a:t>
            </a:r>
            <a:r>
              <a:rPr kumimoji="1" lang="ru-RU" sz="2700" b="1" dirty="0" smtClean="0">
                <a:solidFill>
                  <a:schemeClr val="bg1"/>
                </a:solidFill>
                <a:latin typeface="+mj-lt"/>
              </a:rPr>
              <a:t> нарушения</a:t>
            </a:r>
            <a:endParaRPr kumimoji="1" lang="ru-RU" sz="27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kumimoji="1" lang="ru-RU" sz="2700" b="1" dirty="0">
                <a:solidFill>
                  <a:schemeClr val="bg1"/>
                </a:solidFill>
                <a:latin typeface="+mj-lt"/>
              </a:rPr>
              <a:t>и </a:t>
            </a:r>
            <a:r>
              <a:rPr kumimoji="1" lang="ru-RU" sz="2700" b="1" dirty="0" smtClean="0">
                <a:solidFill>
                  <a:schemeClr val="bg1"/>
                </a:solidFill>
                <a:latin typeface="+mj-lt"/>
              </a:rPr>
              <a:t> выраженности</a:t>
            </a:r>
            <a:endParaRPr kumimoji="1" lang="ru-RU" sz="27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kumimoji="1" lang="ru-RU" sz="2700" b="1" dirty="0">
                <a:solidFill>
                  <a:schemeClr val="bg1"/>
                </a:solidFill>
                <a:latin typeface="+mj-lt"/>
              </a:rPr>
              <a:t>его последствий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 rot="-2008627">
            <a:off x="2558422" y="2532825"/>
            <a:ext cx="1324332" cy="505113"/>
          </a:xfrm>
          <a:prstGeom prst="leftArrow">
            <a:avLst>
              <a:gd name="adj1" fmla="val 50000"/>
              <a:gd name="adj2" fmla="val 10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 rot="13138089">
            <a:off x="5368261" y="2594878"/>
            <a:ext cx="1144097" cy="522788"/>
          </a:xfrm>
          <a:prstGeom prst="leftArrow">
            <a:avLst>
              <a:gd name="adj1" fmla="val 50000"/>
              <a:gd name="adj2" fmla="val 10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 rot="16200000">
            <a:off x="2961667" y="4494106"/>
            <a:ext cx="3145367" cy="274322"/>
          </a:xfrm>
          <a:prstGeom prst="leftArrow">
            <a:avLst>
              <a:gd name="adj1" fmla="val 50000"/>
              <a:gd name="adj2" fmla="val 273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90121" name="Rectangle 9"/>
          <p:cNvSpPr>
            <a:spLocks noGrp="1" noChangeArrowheads="1"/>
          </p:cNvSpPr>
          <p:nvPr>
            <p:ph type="title"/>
          </p:nvPr>
        </p:nvSpPr>
        <p:spPr>
          <a:xfrm>
            <a:off x="2123032" y="-252536"/>
            <a:ext cx="6985472" cy="11803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Образовательные потребности детей зависят от</a:t>
            </a:r>
          </a:p>
        </p:txBody>
      </p:sp>
    </p:spTree>
    <p:extLst>
      <p:ext uri="{BB962C8B-B14F-4D97-AF65-F5344CB8AC3E}">
        <p14:creationId xmlns:p14="http://schemas.microsoft.com/office/powerpoint/2010/main" val="268517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4662" y="6776696"/>
            <a:ext cx="8592671" cy="16585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Удовлетворение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особых образовательных потребностей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- это единственный путь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преодоления социальных ограничений, к которым привело нарушение здоровья</a:t>
            </a:r>
          </a:p>
        </p:txBody>
      </p:sp>
      <p:pic>
        <p:nvPicPr>
          <p:cNvPr id="92167" name="Picture 7" descr="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62989"/>
            <a:ext cx="5616624" cy="520921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280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1" y="2554818"/>
            <a:ext cx="4679950" cy="5473700"/>
          </a:xfrm>
        </p:spPr>
        <p:txBody>
          <a:bodyPr/>
          <a:lstStyle/>
          <a:p>
            <a:pPr>
              <a:buNone/>
              <a:tabLst>
                <a:tab pos="3219370" algn="l"/>
              </a:tabLst>
            </a:pPr>
            <a:r>
              <a:rPr lang="ru-RU" dirty="0"/>
              <a:t>	</a:t>
            </a:r>
            <a:endParaRPr lang="ru-RU" sz="3500" dirty="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632452" y="1883836"/>
            <a:ext cx="2468563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343526" y="4023786"/>
            <a:ext cx="246280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17" tIns="60958" rIns="121917" bIns="60958">
            <a:spAutoFit/>
          </a:bodyPr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71550" y="1835696"/>
            <a:ext cx="3240088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917" tIns="60958" rIns="121917" bIns="60958" anchor="ctr"/>
          <a:lstStyle/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Учителя, владеющие</a:t>
            </a:r>
          </a:p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педагогическими</a:t>
            </a:r>
          </a:p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технологиями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932365" y="1835696"/>
            <a:ext cx="3240087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917" tIns="60958" rIns="121917" bIns="60958" anchor="ctr"/>
          <a:lstStyle/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Учебники,</a:t>
            </a:r>
          </a:p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учебные пособия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971550" y="3948129"/>
            <a:ext cx="3240088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917" tIns="60958" rIns="121917" bIns="60958" anchor="ctr"/>
          <a:lstStyle/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Дидактические</a:t>
            </a:r>
          </a:p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и наглядные материалы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4932365" y="3948129"/>
            <a:ext cx="3240087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917" tIns="60958" rIns="121917" bIns="60958" anchor="ctr"/>
          <a:lstStyle/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Методы</a:t>
            </a:r>
          </a:p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и приемы обучения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2484438" y="6060562"/>
            <a:ext cx="4392612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917" tIns="60958" rIns="121917" bIns="60958" anchor="ctr"/>
          <a:lstStyle/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Технические средства обучения </a:t>
            </a:r>
          </a:p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коллективного и индивидуального</a:t>
            </a:r>
          </a:p>
          <a:p>
            <a:pPr algn="ctr"/>
            <a:r>
              <a:rPr kumimoji="1" lang="ru-RU" sz="2000" b="1" dirty="0">
                <a:solidFill>
                  <a:schemeClr val="bg1"/>
                </a:solidFill>
                <a:latin typeface="+mj-lt"/>
              </a:rPr>
              <a:t>пользования</a:t>
            </a: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title"/>
          </p:nvPr>
        </p:nvSpPr>
        <p:spPr>
          <a:xfrm>
            <a:off x="1747192" y="-252536"/>
            <a:ext cx="8153400" cy="11616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Специальные условия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29198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95695"/>
            <a:ext cx="8528124" cy="10952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4019" y="1635164"/>
            <a:ext cx="8618579" cy="68049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Это система педагогических мер, имеющая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целью</a:t>
            </a:r>
            <a:r>
              <a:rPr lang="ru-RU" dirty="0" smtClean="0">
                <a:latin typeface="+mj-lt"/>
              </a:rPr>
              <a:t> исправление или ослабление недостатков психофизического развития детей, целостное влияние на личность аномального ребенка для достижения положительного результата в процессе его обучения, воспитания, развития и социальной адаптации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239178" indent="-239178" algn="just"/>
            <a:r>
              <a:rPr lang="ru-RU" dirty="0" smtClean="0">
                <a:latin typeface="+mj-lt"/>
              </a:rPr>
              <a:t>С начала и до середины 20 века разработаны программы, приемы и методы коррекции нарушений в развитии детей с интеллектуальной недостаточностью, нарушениями слуха, зрения, речи, опорно-двигательного аппарата</a:t>
            </a:r>
          </a:p>
          <a:p>
            <a:pPr marL="239178" indent="-239178" algn="just"/>
            <a:r>
              <a:rPr lang="ru-RU" dirty="0" smtClean="0">
                <a:latin typeface="+mj-lt"/>
              </a:rPr>
              <a:t>На практике доказана эффективность дифференцированного обучения детей с ОВЗ. </a:t>
            </a:r>
          </a:p>
          <a:p>
            <a:pPr marL="239178" indent="-239178" algn="just"/>
            <a:r>
              <a:rPr lang="ru-RU" dirty="0" smtClean="0">
                <a:latin typeface="+mj-lt"/>
              </a:rPr>
              <a:t>В 1960-х гг. проведены исследования по проблеме ЗПР. Создана система дифференциальной  диагностики ЗПР, программы, учебники для школ </a:t>
            </a:r>
            <a:r>
              <a:rPr lang="en-US" dirty="0" smtClean="0">
                <a:latin typeface="+mj-lt"/>
              </a:rPr>
              <a:t>VII</a:t>
            </a:r>
            <a:r>
              <a:rPr lang="ru-RU" dirty="0" smtClean="0">
                <a:latin typeface="+mj-lt"/>
              </a:rPr>
              <a:t> вида. Эти программы также прошли проверку временем и прекрасно себя зарекомендовали.</a:t>
            </a:r>
          </a:p>
          <a:p>
            <a:pPr marL="239178" indent="-239178" algn="just"/>
            <a:r>
              <a:rPr lang="ru-RU" dirty="0" smtClean="0">
                <a:latin typeface="+mj-lt"/>
              </a:rPr>
              <a:t>Создана система трудовой и профессиональной подготовки в восьми типах специальных школ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2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08520"/>
            <a:ext cx="8496944" cy="10092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 коррекционного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8601" y="1491727"/>
            <a:ext cx="8693726" cy="7304743"/>
          </a:xfrm>
        </p:spPr>
        <p:txBody>
          <a:bodyPr>
            <a:noAutofit/>
          </a:bodyPr>
          <a:lstStyle/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Доступности - посильности в отборе и преподнесении учебного материала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Наглядности 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Научности - отбор тех методов  и приемов, которые доказали свою обоснованность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Дифференцированного подхода  - учет  типологических особенностей даже в рамках одной категории детей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Индивидуального подхода 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Пропедевтики  - предварительная подготовка к усвоению учебных дисциплин 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err="1" smtClean="0">
                <a:latin typeface="+mj-lt"/>
              </a:rPr>
              <a:t>Победности</a:t>
            </a:r>
            <a:r>
              <a:rPr lang="ru-RU" sz="2000" dirty="0" smtClean="0">
                <a:latin typeface="+mj-lt"/>
              </a:rPr>
              <a:t>  - предоставление каждому ребенку возможности испытать успех в обучении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Педагогического оптимизма - высокий уровень ожиданий по отношению к ребенку, веры в его силы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Принцип направленности учебно-воспитательного процесса на сохранение и развитие здоровья детей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Принцип преемственности и непрерывности </a:t>
            </a:r>
            <a:r>
              <a:rPr lang="ru-RU" sz="2000" dirty="0" err="1" smtClean="0">
                <a:latin typeface="+mj-lt"/>
              </a:rPr>
              <a:t>дошкольно-школьного</a:t>
            </a:r>
            <a:r>
              <a:rPr lang="ru-RU" sz="2000" dirty="0" smtClean="0">
                <a:latin typeface="+mj-lt"/>
              </a:rPr>
              <a:t> КРО 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Принцип направленности образования на социальную адаптацию детей и интеграцию их в общество</a:t>
            </a:r>
          </a:p>
          <a:p>
            <a:pPr marL="239178" indent="-239178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Принцип толерантности - терпимое, </a:t>
            </a:r>
            <a:r>
              <a:rPr lang="ru-RU" sz="2000" dirty="0" err="1" smtClean="0">
                <a:latin typeface="+mj-lt"/>
              </a:rPr>
              <a:t>недискриминационное</a:t>
            </a:r>
            <a:r>
              <a:rPr lang="ru-RU" sz="2000" dirty="0" smtClean="0">
                <a:latin typeface="+mj-lt"/>
              </a:rPr>
              <a:t> отношение к школьникам, испытывающим определённые трудности в обучении</a:t>
            </a:r>
          </a:p>
        </p:txBody>
      </p:sp>
    </p:spTree>
    <p:extLst>
      <p:ext uri="{BB962C8B-B14F-4D97-AF65-F5344CB8AC3E}">
        <p14:creationId xmlns:p14="http://schemas.microsoft.com/office/powerpoint/2010/main" val="17539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80528"/>
            <a:ext cx="7993062" cy="1015500"/>
          </a:xfrm>
        </p:spPr>
        <p:txBody>
          <a:bodyPr/>
          <a:lstStyle/>
          <a:p>
            <a:pPr algn="ctr" defTabSz="1219143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Анны Карениной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765551" y="827584"/>
            <a:ext cx="5199064" cy="1807283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 smtClean="0"/>
              <a:t>«Все счастливые семьи похожи друг на друга, каждая несчастливая семья несчастлива по-своему»</a:t>
            </a:r>
          </a:p>
          <a:p>
            <a:pPr marL="0" indent="0">
              <a:buNone/>
            </a:pPr>
            <a:r>
              <a:rPr lang="ru-RU" sz="1800" i="1" dirty="0" smtClean="0"/>
              <a:t>Л. Н. Толстой. Анна Каренина (ч. 1, гл. 1).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3563888" y="4956044"/>
            <a:ext cx="648072" cy="788591"/>
          </a:xfrm>
          <a:prstGeom prst="star7">
            <a:avLst/>
          </a:prstGeom>
          <a:solidFill>
            <a:srgbClr val="FFC000"/>
          </a:solidFill>
          <a:ln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09963" y="2524480"/>
            <a:ext cx="193620" cy="2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70338" y="2789767"/>
            <a:ext cx="19362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14802" y="7542390"/>
            <a:ext cx="193620" cy="2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57602" y="7855657"/>
            <a:ext cx="193620" cy="256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63888" y="7850011"/>
            <a:ext cx="193620" cy="256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30771" y="7677857"/>
            <a:ext cx="191492" cy="2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70410" y="7274279"/>
            <a:ext cx="191492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43113" y="6602590"/>
            <a:ext cx="193620" cy="256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11488" y="2558346"/>
            <a:ext cx="193620" cy="2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52702" y="2871612"/>
            <a:ext cx="19362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85988" y="3390902"/>
            <a:ext cx="19362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338338" y="4023078"/>
            <a:ext cx="193620" cy="256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01813" y="4813301"/>
            <a:ext cx="193620" cy="256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22722" y="5719234"/>
            <a:ext cx="191492" cy="2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587051" y="2405945"/>
            <a:ext cx="4536234" cy="5887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80197" y="7000524"/>
            <a:ext cx="191492" cy="2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65677" y="6334478"/>
            <a:ext cx="19362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337397" y="5490635"/>
            <a:ext cx="191492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95852" y="4694767"/>
            <a:ext cx="193620" cy="256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132338" y="3932768"/>
            <a:ext cx="19362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24363" y="3241323"/>
            <a:ext cx="19362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4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4252192"/>
              </p:ext>
            </p:extLst>
          </p:nvPr>
        </p:nvGraphicFramePr>
        <p:xfrm>
          <a:off x="755576" y="1475656"/>
          <a:ext cx="7632551" cy="694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67" name="Rectangle 15"/>
          <p:cNvSpPr>
            <a:spLocks noGrp="1"/>
          </p:cNvSpPr>
          <p:nvPr>
            <p:ph type="title" idx="4294967295"/>
          </p:nvPr>
        </p:nvSpPr>
        <p:spPr>
          <a:xfrm>
            <a:off x="2612229" y="-252536"/>
            <a:ext cx="6496275" cy="1066844"/>
          </a:xfrm>
        </p:spPr>
        <p:txBody>
          <a:bodyPr anchor="b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Комплексный подход к воспитанию и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52528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252536"/>
            <a:ext cx="8229600" cy="11881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«Курс прежний. Ход задний»</a:t>
            </a:r>
          </a:p>
        </p:txBody>
      </p:sp>
      <p:pic>
        <p:nvPicPr>
          <p:cNvPr id="1032" name="Picture 8" descr="https://thumbs.dreamstime.com/b/%D0%BB%D1%8E-%D0%B8-%D0%B2%D0%B2%D0%B5%D1%80%D1%85-%D0%BD%D0%BE%D0%B3%D0%B0%D0%BC%D0%B8-%D0%BD%D0%B0-%D0%B8%D1%85-%D0%B8%D0%BF%D0%BE%D1%82%D0%B5%D0%BA%D0%B5-70918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8060"/>
            <a:ext cx="6192689" cy="61822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770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071" y="-180528"/>
            <a:ext cx="6985457" cy="97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Понятие инклюзивного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98525" y="1592132"/>
            <a:ext cx="8544261" cy="691358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 smtClean="0">
                <a:latin typeface="+mj-lt"/>
              </a:rPr>
              <a:t>Форма обучения, при которой каждому человеку, независимо от физических, интеллектуальных, эмоциональных и других особенностей, предоставляется возможность учиться в общеобразовательных учреждениях.  </a:t>
            </a: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ЦЕЛЬ КАКОВА?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ru-RU" b="1" dirty="0" smtClean="0">
                <a:latin typeface="+mj-lt"/>
              </a:rPr>
              <a:t>Основные принципы инклюзии:</a:t>
            </a:r>
          </a:p>
          <a:p>
            <a:pPr lvl="0"/>
            <a:r>
              <a:rPr lang="ru-RU" dirty="0" smtClean="0">
                <a:latin typeface="+mj-lt"/>
              </a:rPr>
              <a:t>Ценность человека не зависит от его способностей и достижений</a:t>
            </a:r>
          </a:p>
          <a:p>
            <a:pPr lvl="0"/>
            <a:r>
              <a:rPr lang="ru-RU" dirty="0" smtClean="0">
                <a:latin typeface="+mj-lt"/>
              </a:rPr>
              <a:t>Каждый человек способен думать и чувствовать</a:t>
            </a:r>
          </a:p>
          <a:p>
            <a:pPr lvl="0"/>
            <a:r>
              <a:rPr lang="ru-RU" dirty="0" smtClean="0">
                <a:latin typeface="+mj-lt"/>
              </a:rPr>
              <a:t>Каждый человек имеет право на общение </a:t>
            </a:r>
          </a:p>
          <a:p>
            <a:pPr lvl="0"/>
            <a:r>
              <a:rPr lang="ru-RU" dirty="0" smtClean="0">
                <a:latin typeface="+mj-lt"/>
              </a:rPr>
              <a:t>Все люди нуждаются в поддержке и дружбе ровесников</a:t>
            </a:r>
          </a:p>
          <a:p>
            <a:pPr lvl="0"/>
            <a:r>
              <a:rPr lang="ru-RU" dirty="0" smtClean="0">
                <a:latin typeface="+mj-lt"/>
              </a:rPr>
              <a:t>Подлинное образование может осуществляться только в контексте реальных взаимоотношений</a:t>
            </a:r>
          </a:p>
          <a:p>
            <a:pPr lvl="0"/>
            <a:r>
              <a:rPr lang="ru-RU" dirty="0" smtClean="0">
                <a:latin typeface="+mj-lt"/>
              </a:rPr>
              <a:t>Для всех обучающихся достижение прогресса скорее в том, что они могут делать, чем в том, что не могут</a:t>
            </a:r>
          </a:p>
          <a:p>
            <a:pPr lvl="0"/>
            <a:endParaRPr lang="ru-RU" sz="2300" b="1" dirty="0" smtClean="0">
              <a:solidFill>
                <a:srgbClr val="C00000"/>
              </a:solidFill>
              <a:latin typeface="+mj-lt"/>
            </a:endParaRPr>
          </a:p>
          <a:p>
            <a:pPr marL="239178" indent="-239178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ДЛЯ ЭТОГО ТОЧНО НУЖНА ИНКЛЮЗИЯ???</a:t>
            </a:r>
          </a:p>
        </p:txBody>
      </p:sp>
    </p:spTree>
    <p:extLst>
      <p:ext uri="{BB962C8B-B14F-4D97-AF65-F5344CB8AC3E}">
        <p14:creationId xmlns:p14="http://schemas.microsoft.com/office/powerpoint/2010/main" val="2900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632452" y="1883836"/>
            <a:ext cx="2468563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343526" y="4023786"/>
            <a:ext cx="246280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17" tIns="60958" rIns="121917" bIns="60958">
            <a:spAutoFit/>
          </a:bodyPr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 rot="10800000">
            <a:off x="3908930" y="4861861"/>
            <a:ext cx="1008062" cy="2207684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4135813" y="7258400"/>
            <a:ext cx="503237" cy="768351"/>
          </a:xfrm>
          <a:prstGeom prst="ellipse">
            <a:avLst/>
          </a:prstGeom>
          <a:solidFill>
            <a:srgbClr val="C00000"/>
          </a:solidFill>
          <a:ln w="381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95538" y="1577789"/>
            <a:ext cx="8496943" cy="242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just"/>
            <a:r>
              <a:rPr lang="ru-RU" sz="2800" dirty="0">
                <a:latin typeface="+mj-lt"/>
                <a:cs typeface="+mn-cs"/>
              </a:rPr>
              <a:t>Без использования методов и приемов коррекционной педагогики при обучении детей с особыми образовательными потребностями не только не реализуется познавательный и личностный потенциал детей, но и наносится непоправимый вред их здоровью.  </a:t>
            </a:r>
          </a:p>
        </p:txBody>
      </p:sp>
    </p:spTree>
    <p:extLst>
      <p:ext uri="{BB962C8B-B14F-4D97-AF65-F5344CB8AC3E}">
        <p14:creationId xmlns:p14="http://schemas.microsoft.com/office/powerpoint/2010/main" val="356442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252536"/>
            <a:ext cx="8153400" cy="11526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Проблемы инклюзии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97874" y="1563446"/>
            <a:ext cx="8496503" cy="7361039"/>
          </a:xfrm>
        </p:spPr>
        <p:txBody>
          <a:bodyPr>
            <a:normAutofit/>
          </a:bodyPr>
          <a:lstStyle/>
          <a:p>
            <a:pPr marL="239178" indent="-239178" algn="just">
              <a:lnSpc>
                <a:spcPct val="120000"/>
              </a:lnSpc>
            </a:pPr>
            <a:r>
              <a:rPr lang="ru-RU" sz="2000" dirty="0" smtClean="0">
                <a:latin typeface="+mj-lt"/>
              </a:rPr>
              <a:t>Несоответствие образовательных услуг потребностям детей с ОВЗ. Психика ребенка с ОВЗ развивается ИНАЧЕ, требует специальных условий:</a:t>
            </a:r>
          </a:p>
          <a:p>
            <a:pPr marL="960943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 специальные </a:t>
            </a:r>
            <a:r>
              <a:rPr lang="ru-RU" sz="2000" dirty="0" smtClean="0">
                <a:latin typeface="+mj-lt"/>
              </a:rPr>
              <a:t>программы</a:t>
            </a:r>
          </a:p>
          <a:p>
            <a:pPr marL="960943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 специальные </a:t>
            </a:r>
            <a:r>
              <a:rPr lang="ru-RU" sz="2000" dirty="0" smtClean="0">
                <a:latin typeface="+mj-lt"/>
              </a:rPr>
              <a:t>пособия и учебники</a:t>
            </a:r>
          </a:p>
          <a:p>
            <a:pPr marL="960943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 специально </a:t>
            </a:r>
            <a:r>
              <a:rPr lang="ru-RU" sz="2000" dirty="0" smtClean="0">
                <a:latin typeface="+mj-lt"/>
              </a:rPr>
              <a:t>подготовленные дефектологи</a:t>
            </a:r>
          </a:p>
          <a:p>
            <a:pPr marL="960943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 техника </a:t>
            </a:r>
            <a:r>
              <a:rPr lang="ru-RU" sz="2000" dirty="0" smtClean="0">
                <a:latin typeface="+mj-lt"/>
              </a:rPr>
              <a:t>и аппаратура</a:t>
            </a:r>
          </a:p>
          <a:p>
            <a:pPr marL="960943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 работа </a:t>
            </a:r>
            <a:r>
              <a:rPr lang="ru-RU" sz="2000" dirty="0" smtClean="0">
                <a:latin typeface="+mj-lt"/>
              </a:rPr>
              <a:t>в малых группах или индивидуально</a:t>
            </a:r>
          </a:p>
          <a:p>
            <a:pPr marL="960943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 медико-психолого-социальная </a:t>
            </a:r>
            <a:r>
              <a:rPr lang="ru-RU" sz="2000" dirty="0" smtClean="0">
                <a:latin typeface="+mj-lt"/>
              </a:rPr>
              <a:t>поддержка.                </a:t>
            </a:r>
            <a:endParaRPr lang="ru-RU" sz="2000" b="1" dirty="0" smtClean="0">
              <a:solidFill>
                <a:srgbClr val="C00000"/>
              </a:solidFill>
              <a:latin typeface="+mj-lt"/>
            </a:endParaRPr>
          </a:p>
          <a:p>
            <a:pPr marL="239178" indent="-239178" algn="just">
              <a:lnSpc>
                <a:spcPct val="120000"/>
              </a:lnSpc>
            </a:pPr>
            <a:r>
              <a:rPr lang="ru-RU" sz="2000" dirty="0" smtClean="0">
                <a:latin typeface="+mj-lt"/>
              </a:rPr>
              <a:t>Полностью отсутствует профессиональная подготовка в школах</a:t>
            </a:r>
          </a:p>
          <a:p>
            <a:pPr marL="239178" indent="-239178" algn="just">
              <a:lnSpc>
                <a:spcPct val="120000"/>
              </a:lnSpc>
            </a:pPr>
            <a:r>
              <a:rPr lang="ru-RU" sz="2000" dirty="0" smtClean="0">
                <a:latin typeface="+mj-lt"/>
              </a:rPr>
              <a:t>Игнорируются образовательные потребности нормально развивающихся и одаренных детей</a:t>
            </a:r>
          </a:p>
          <a:p>
            <a:pPr marL="239178" indent="-239178" algn="just">
              <a:lnSpc>
                <a:spcPct val="120000"/>
              </a:lnSpc>
            </a:pPr>
            <a:r>
              <a:rPr lang="ru-RU" sz="2000" dirty="0" smtClean="0">
                <a:latin typeface="+mj-lt"/>
              </a:rPr>
              <a:t>Высокий риск непринятия (иногда </a:t>
            </a:r>
            <a:r>
              <a:rPr lang="ru-RU" sz="2000" dirty="0" err="1" smtClean="0">
                <a:latin typeface="+mj-lt"/>
              </a:rPr>
              <a:t>буллинга</a:t>
            </a:r>
            <a:r>
              <a:rPr lang="ru-RU" sz="2000" dirty="0" smtClean="0">
                <a:latin typeface="+mj-lt"/>
              </a:rPr>
              <a:t>) детей с ОВЗ </a:t>
            </a:r>
            <a:endParaRPr lang="ru-RU" sz="2000" dirty="0">
              <a:latin typeface="+mj-lt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387266" y="2483768"/>
            <a:ext cx="504056" cy="276289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032803" y="3635896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ЭТОГО НЕТ! 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0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827584" y="-180843"/>
            <a:ext cx="8229600" cy="100842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же делать?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3677" y="1697488"/>
            <a:ext cx="8229600" cy="240026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 dirty="0" smtClean="0">
                <a:latin typeface="+mj-lt"/>
              </a:rPr>
              <a:t>Создавать 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всем  детям</a:t>
            </a:r>
            <a:r>
              <a:rPr lang="ru-RU" sz="2800" dirty="0" smtClean="0">
                <a:latin typeface="+mj-lt"/>
              </a:rPr>
              <a:t>  условия  жизни  и развития,  адекватные  их  генетическому  потенциалу, состоянию  здоровья  и  психическим особенностям</a:t>
            </a:r>
            <a:endParaRPr lang="ru-RU" sz="2800" dirty="0">
              <a:latin typeface="+mj-lt"/>
            </a:endParaRPr>
          </a:p>
        </p:txBody>
      </p:sp>
      <p:pic>
        <p:nvPicPr>
          <p:cNvPr id="4" name="Picture 2" descr="https://avatars.mds.yandex.net/get-pdb/231404/cda5b498-3fad-4eea-8c67-99a07218869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30436"/>
            <a:ext cx="5976664" cy="4325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80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416" y="-180528"/>
            <a:ext cx="6491064" cy="118812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Прогресс – это не новое, а лучшее!!!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3291" y="1764256"/>
            <a:ext cx="8548254" cy="6296808"/>
          </a:xfrm>
        </p:spPr>
        <p:txBody>
          <a:bodyPr>
            <a:normAutofit fontScale="77500" lnSpcReduction="20000"/>
          </a:bodyPr>
          <a:lstStyle/>
          <a:p>
            <a:pPr marL="359824" indent="-359824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Проанализировать по-честному систему образования с точки зрения его эффективности</a:t>
            </a:r>
          </a:p>
          <a:p>
            <a:pPr marL="359824" indent="-359824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Действительно (а не в сказке) решать образовательные проблемы всех без исключения категорий детей</a:t>
            </a:r>
          </a:p>
          <a:p>
            <a:pPr marL="359824" indent="-359824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Заниматься воспитанием родителей (лучше с их с детства)</a:t>
            </a:r>
          </a:p>
          <a:p>
            <a:pPr marL="359824" indent="-359824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Заниматься профилактикой отклонений в развитии детей на всех ступенях развития</a:t>
            </a:r>
          </a:p>
          <a:p>
            <a:pPr marL="359824" indent="-359824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Постараться сделать это быстро</a:t>
            </a:r>
          </a:p>
          <a:p>
            <a:pPr>
              <a:lnSpc>
                <a:spcPct val="120000"/>
              </a:lnSpc>
              <a:buNone/>
            </a:pPr>
            <a:endParaRPr lang="ru-RU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200" b="1" dirty="0" smtClean="0">
                <a:solidFill>
                  <a:srgbClr val="C00000"/>
                </a:solidFill>
                <a:latin typeface="+mj-lt"/>
              </a:rPr>
              <a:t>У детей нет дополнительного времени для экспериментов взрослых,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200" b="1" dirty="0" smtClean="0">
                <a:solidFill>
                  <a:srgbClr val="C00000"/>
                </a:solidFill>
                <a:latin typeface="+mj-lt"/>
              </a:rPr>
              <a:t>они растут и развиваются сейчас!</a:t>
            </a:r>
          </a:p>
        </p:txBody>
      </p:sp>
    </p:spTree>
    <p:extLst>
      <p:ext uri="{BB962C8B-B14F-4D97-AF65-F5344CB8AC3E}">
        <p14:creationId xmlns:p14="http://schemas.microsoft.com/office/powerpoint/2010/main" val="28523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9200" y="2915816"/>
            <a:ext cx="6858000" cy="16459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6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054173" y="-108520"/>
            <a:ext cx="8414371" cy="964956"/>
          </a:xfrm>
        </p:spPr>
        <p:txBody>
          <a:bodyPr/>
          <a:lstStyle/>
          <a:p>
            <a:pPr algn="ctr" defTabSz="1219143" eaLnBrk="1" hangingPunct="1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«норма»?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250826" y="1475656"/>
            <a:ext cx="8642350" cy="701211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1. Статистическая норма - большинство описываемых объектов, т.е. место индивида в популяции по отношению к статистическому среднему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  <a:ea typeface="Cambria" pitchFamily="18" charset="0"/>
              </a:rPr>
            </a:br>
            <a:r>
              <a:rPr lang="ru-RU" sz="2000" dirty="0" smtClean="0">
                <a:latin typeface="Cambria" pitchFamily="18" charset="0"/>
                <a:ea typeface="Cambria" pitchFamily="18" charset="0"/>
              </a:rPr>
              <a:t>2. Функциональная (физиологическая) норма характеризует процессы и состояния здорового организма. Определяется по отношению к выполнению или невыполнению функции какой-либо системы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  <a:ea typeface="Cambria" pitchFamily="18" charset="0"/>
              </a:rPr>
            </a:br>
            <a:r>
              <a:rPr lang="ru-RU" sz="2000" dirty="0" smtClean="0">
                <a:latin typeface="Cambria" pitchFamily="18" charset="0"/>
                <a:ea typeface="Cambria" pitchFamily="18" charset="0"/>
              </a:rPr>
              <a:t>3. Нормативная норма – предварительно идеально установленный образец; то, что должно быть. Нормативную норму можно рассматривать как систему требований, которые общество предъявляет к психическому и личностному развитию каждого из его членов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4. </a:t>
            </a:r>
            <a:r>
              <a:rPr lang="ru-RU" sz="2000" dirty="0" err="1" smtClean="0">
                <a:latin typeface="Cambria" pitchFamily="18" charset="0"/>
                <a:ea typeface="Cambria" pitchFamily="18" charset="0"/>
              </a:rPr>
              <a:t>Культуральная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 (социальная) норма. То, что считается нормальным в данном обществе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Критерием нормы является целесообразное функционирование организма в данном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социокультурном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пространстве </a:t>
            </a:r>
          </a:p>
        </p:txBody>
      </p:sp>
    </p:spTree>
    <p:extLst>
      <p:ext uri="{BB962C8B-B14F-4D97-AF65-F5344CB8AC3E}">
        <p14:creationId xmlns:p14="http://schemas.microsoft.com/office/powerpoint/2010/main" val="238807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2319064" y="-108520"/>
            <a:ext cx="6933456" cy="863897"/>
          </a:xfrm>
        </p:spPr>
        <p:txBody>
          <a:bodyPr>
            <a:noAutofit/>
          </a:bodyPr>
          <a:lstStyle/>
          <a:p>
            <a:pPr algn="ctr" defTabSz="1219143" eaLnBrk="1" hangingPunct="1">
              <a:defRPr/>
            </a:pPr>
            <a:r>
              <a:rPr lang="ru-RU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 современную статистическую «норму»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314662" y="1706880"/>
            <a:ext cx="4970033" cy="54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>
                <a:latin typeface="Cambria" pitchFamily="18" charset="0"/>
                <a:ea typeface="Cambria" pitchFamily="18" charset="0"/>
                <a:cs typeface="+mn-cs"/>
              </a:rPr>
              <a:t>Задержка </a:t>
            </a:r>
            <a:r>
              <a:rPr lang="ru-RU" sz="2000" dirty="0" err="1">
                <a:latin typeface="Cambria" pitchFamily="18" charset="0"/>
                <a:ea typeface="Cambria" pitchFamily="18" charset="0"/>
                <a:cs typeface="+mn-cs"/>
              </a:rPr>
              <a:t>психоречевого</a:t>
            </a:r>
            <a:r>
              <a:rPr lang="ru-RU" sz="2000" dirty="0">
                <a:latin typeface="Cambria" pitchFamily="18" charset="0"/>
                <a:ea typeface="Cambria" pitchFamily="18" charset="0"/>
                <a:cs typeface="+mn-cs"/>
              </a:rPr>
              <a:t> развития – от 15% до 25% от общей детской популяции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endParaRPr lang="ru-RU" sz="2000" dirty="0">
              <a:latin typeface="Cambria" pitchFamily="18" charset="0"/>
              <a:ea typeface="Cambria" pitchFamily="18" charset="0"/>
              <a:cs typeface="+mn-cs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>
                <a:latin typeface="Cambria" pitchFamily="18" charset="0"/>
                <a:ea typeface="Cambria" pitchFamily="18" charset="0"/>
                <a:cs typeface="+mn-cs"/>
              </a:rPr>
              <a:t>Умственная отсталость – от 1% до 3% от общей детской популяции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>
                <a:latin typeface="Cambria" pitchFamily="18" charset="0"/>
                <a:ea typeface="Cambria" pitchFamily="18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>
                <a:latin typeface="Cambria" pitchFamily="18" charset="0"/>
                <a:ea typeface="Cambria" pitchFamily="18" charset="0"/>
                <a:cs typeface="+mn-cs"/>
              </a:rPr>
              <a:t>Выраженные и лёгкие (пограничные) психические расстройства – около 20%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endParaRPr lang="ru-RU" sz="2000" dirty="0">
              <a:latin typeface="Cambria" pitchFamily="18" charset="0"/>
              <a:ea typeface="Cambria" pitchFamily="18" charset="0"/>
              <a:cs typeface="+mn-cs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>
                <a:latin typeface="Cambria" pitchFamily="18" charset="0"/>
                <a:ea typeface="Cambria" pitchFamily="18" charset="0"/>
                <a:cs typeface="+mn-cs"/>
              </a:rPr>
              <a:t>Соматическая </a:t>
            </a:r>
            <a:r>
              <a:rPr lang="ru-RU" sz="2000" dirty="0" err="1">
                <a:latin typeface="Cambria" pitchFamily="18" charset="0"/>
                <a:ea typeface="Cambria" pitchFamily="18" charset="0"/>
                <a:cs typeface="+mn-cs"/>
              </a:rPr>
              <a:t>ослабленность</a:t>
            </a:r>
            <a:r>
              <a:rPr lang="ru-RU" sz="2000" dirty="0">
                <a:latin typeface="Cambria" pitchFamily="18" charset="0"/>
                <a:ea typeface="Cambria" pitchFamily="18" charset="0"/>
                <a:cs typeface="+mn-cs"/>
              </a:rPr>
              <a:t> и текущие заболевания – от 33 до 39%*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ru-RU" sz="1600" dirty="0">
              <a:latin typeface="Georgia" pitchFamily="18" charset="0"/>
            </a:endParaRP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79389" y="7933267"/>
            <a:ext cx="8785225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1300" i="1" baseline="30000" dirty="0">
                <a:latin typeface="Georgia" pitchFamily="18" charset="0"/>
              </a:rPr>
              <a:t>* </a:t>
            </a:r>
            <a:r>
              <a:rPr lang="ru-RU" sz="1400" i="1" dirty="0">
                <a:latin typeface="Georgia" pitchFamily="18" charset="0"/>
              </a:rPr>
              <a:t>Г.Э. </a:t>
            </a:r>
            <a:r>
              <a:rPr lang="ru-RU" sz="1400" i="1" dirty="0" err="1">
                <a:latin typeface="Georgia" pitchFamily="18" charset="0"/>
              </a:rPr>
              <a:t>Улумбекова</a:t>
            </a:r>
            <a:r>
              <a:rPr lang="ru-RU" sz="1400" i="1" dirty="0">
                <a:latin typeface="Georgia" pitchFamily="18" charset="0"/>
              </a:rPr>
              <a:t>, А.В. Калашникова, А.В. </a:t>
            </a:r>
            <a:r>
              <a:rPr lang="ru-RU" sz="1400" i="1" dirty="0" err="1">
                <a:latin typeface="Georgia" pitchFamily="18" charset="0"/>
              </a:rPr>
              <a:t>Мокляченко</a:t>
            </a:r>
            <a:r>
              <a:rPr lang="ru-RU" sz="1400" i="1" baseline="30000" dirty="0">
                <a:latin typeface="Georgia" pitchFamily="18" charset="0"/>
              </a:rPr>
              <a:t>  </a:t>
            </a:r>
            <a:r>
              <a:rPr lang="ru-RU" sz="1400" i="1" dirty="0">
                <a:latin typeface="Georgia" pitchFamily="18" charset="0"/>
              </a:rPr>
              <a:t>Показатели здоровья детей и подростков в </a:t>
            </a:r>
            <a:r>
              <a:rPr lang="ru-RU" sz="1400" i="1" dirty="0" smtClean="0">
                <a:latin typeface="Georgia" pitchFamily="18" charset="0"/>
              </a:rPr>
              <a:t>Российской Федерации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15365" name="Picture 11" descr="attachment"/>
          <p:cNvPicPr>
            <a:picLocks noChangeAspect="1" noChangeArrowheads="1"/>
          </p:cNvPicPr>
          <p:nvPr/>
        </p:nvPicPr>
        <p:blipFill>
          <a:blip r:embed="rId3" cstate="print"/>
          <a:srcRect l="18910" t="27136" r="4039" b="10855"/>
          <a:stretch>
            <a:fillRect/>
          </a:stretch>
        </p:blipFill>
        <p:spPr bwMode="auto">
          <a:xfrm>
            <a:off x="5580111" y="1692537"/>
            <a:ext cx="3422381" cy="40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61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44084"/>
            <a:ext cx="8396344" cy="871668"/>
          </a:xfrm>
        </p:spPr>
        <p:txBody>
          <a:bodyPr/>
          <a:lstStyle/>
          <a:p>
            <a:pPr algn="ctr" defTabSz="1219143" eaLnBrk="1" hangingPunct="1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Состояние проблемы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971" y="5551412"/>
            <a:ext cx="3671888" cy="3492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6699"/>
                </a:solidFill>
              </a:rPr>
              <a:t>Динамика роста заболеваемости детей</a:t>
            </a:r>
          </a:p>
        </p:txBody>
      </p:sp>
      <p:pic>
        <p:nvPicPr>
          <p:cNvPr id="16389" name="Picture 5" descr="150189780-26141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91729"/>
            <a:ext cx="3231613" cy="33683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607424" y="5004048"/>
            <a:ext cx="3357190" cy="72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i="1" dirty="0">
                <a:solidFill>
                  <a:srgbClr val="006699"/>
                </a:solidFill>
                <a:latin typeface="Cambria" pitchFamily="18" charset="0"/>
                <a:ea typeface="Cambria" pitchFamily="18" charset="0"/>
              </a:rPr>
              <a:t>С 1 января 2012 г. РФ перешла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i="1" dirty="0">
                <a:solidFill>
                  <a:srgbClr val="006699"/>
                </a:solidFill>
                <a:latin typeface="Cambria" pitchFamily="18" charset="0"/>
                <a:ea typeface="Cambria" pitchFamily="18" charset="0"/>
              </a:rPr>
              <a:t>на новые стандарты выхаживания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9775" y="6124687"/>
            <a:ext cx="8745967" cy="236668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R="0" lvl="0" defTabSz="91440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tabLst/>
              <a:defRPr/>
            </a:pPr>
            <a:r>
              <a:rPr lang="ru-RU" sz="2200" dirty="0" smtClean="0">
                <a:latin typeface="+mj-lt"/>
                <a:ea typeface="Cambria" pitchFamily="18" charset="0"/>
                <a:cs typeface="+mn-cs"/>
              </a:rPr>
              <a:t>85 % детей рождаются с недостатками развития и неблагополучным состоянием здоровья, из них 30% нуждаются в комплексной реабилитации</a:t>
            </a:r>
          </a:p>
          <a:p>
            <a:pPr marR="0" lvl="0" defTabSz="91440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tabLst/>
              <a:defRPr/>
            </a:pPr>
            <a:r>
              <a:rPr lang="ru-RU" sz="2200" dirty="0" smtClean="0">
                <a:latin typeface="+mj-lt"/>
                <a:ea typeface="Cambria" pitchFamily="18" charset="0"/>
                <a:cs typeface="+mn-cs"/>
              </a:rPr>
              <a:t>коррекционно-педагогическая помощь требуется 30—45% детей, свыше 60% относятся к группе риска</a:t>
            </a:r>
          </a:p>
          <a:p>
            <a:pPr marR="0" lvl="0" defTabSz="91440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tabLst/>
              <a:defRPr/>
            </a:pPr>
            <a:r>
              <a:rPr lang="ru-RU" sz="2200" dirty="0" smtClean="0">
                <a:latin typeface="+mj-lt"/>
                <a:ea typeface="Cambria" pitchFamily="18" charset="0"/>
                <a:cs typeface="+mn-cs"/>
              </a:rPr>
              <a:t>увеличивается количество детей с пограничными и сочетанными нарушениями развития, которых нельзя однозначно отнести ни к одному из традиционно выделяемых видов психического </a:t>
            </a:r>
            <a:r>
              <a:rPr lang="ru-RU" sz="2200" dirty="0" err="1" smtClean="0">
                <a:latin typeface="+mj-lt"/>
                <a:ea typeface="Cambria" pitchFamily="18" charset="0"/>
                <a:cs typeface="+mn-cs"/>
              </a:rPr>
              <a:t>дизонтогенеза</a:t>
            </a:r>
            <a:endParaRPr lang="ru-RU" sz="2200" dirty="0" smtClean="0">
              <a:latin typeface="+mj-lt"/>
              <a:ea typeface="Cambria" pitchFamily="18" charset="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196373" y="1448697"/>
          <a:ext cx="5580483" cy="404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82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/>
          </p:cNvSpPr>
          <p:nvPr>
            <p:ph type="title"/>
          </p:nvPr>
        </p:nvSpPr>
        <p:spPr bwMode="auto">
          <a:xfrm>
            <a:off x="425451" y="543985"/>
            <a:ext cx="8261350" cy="80430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defTabSz="1219143" eaLnBrk="1" hangingPunct="1">
              <a:defRPr/>
            </a:pPr>
            <a:r>
              <a:rPr lang="ru-RU" sz="36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нозологии</a:t>
            </a: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43753" y="659803"/>
          <a:ext cx="8116646" cy="848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иаграмма" r:id="rId3" imgW="9648630" imgH="5505586" progId="MSGraph.Chart.8">
                  <p:embed followColorScheme="full"/>
                </p:oleObj>
              </mc:Choice>
              <mc:Fallback>
                <p:oleObj name="Диаграмма" r:id="rId3" imgW="9648630" imgH="550558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53" y="659803"/>
                        <a:ext cx="8116646" cy="8484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23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252536"/>
            <a:ext cx="8468958" cy="1102061"/>
          </a:xfrm>
        </p:spPr>
        <p:txBody>
          <a:bodyPr>
            <a:normAutofit/>
          </a:bodyPr>
          <a:lstStyle/>
          <a:p>
            <a:pPr algn="ctr" defTabSz="1219143">
              <a:defRPr/>
            </a:pPr>
            <a:r>
              <a:rPr lang="ru-RU" sz="32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 системность в развитии ребенка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3841" y="6650815"/>
            <a:ext cx="4687645" cy="123355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Генетические факторы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3841" y="5273833"/>
            <a:ext cx="4655372" cy="1305275"/>
          </a:xfrm>
          <a:prstGeom prst="roundRect">
            <a:avLst/>
          </a:prstGeom>
          <a:solidFill>
            <a:srgbClr val="66D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Факторы внутриутробного развития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3841" y="3925512"/>
            <a:ext cx="4655372" cy="1276615"/>
          </a:xfrm>
          <a:prstGeom prst="roundRect">
            <a:avLst/>
          </a:prstGeom>
          <a:solidFill>
            <a:srgbClr val="F69F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Факторы рождения</a:t>
            </a:r>
            <a:endParaRPr lang="ru-RU" sz="28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410886" y="1644896"/>
            <a:ext cx="4897418" cy="220890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Социальная среда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1900</Words>
  <Application>Microsoft Office PowerPoint</Application>
  <PresentationFormat>Произвольный</PresentationFormat>
  <Paragraphs>280</Paragraphs>
  <Slides>48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Тема Office</vt:lpstr>
      <vt:lpstr>Диаграмма</vt:lpstr>
      <vt:lpstr>Специфика современной детской популяции</vt:lpstr>
      <vt:lpstr>Кто такой – современный ребенок? Какой он?</vt:lpstr>
      <vt:lpstr>Общая теория систем</vt:lpstr>
      <vt:lpstr>Принцип Анны Карениной</vt:lpstr>
      <vt:lpstr>Что такое «норма»?</vt:lpstr>
      <vt:lpstr>Про современную статистическую «норму»</vt:lpstr>
      <vt:lpstr>Состояние проблемы</vt:lpstr>
      <vt:lpstr>Основные нозологии</vt:lpstr>
      <vt:lpstr>Про системность в развитии ребенка</vt:lpstr>
      <vt:lpstr>Причины нарушений в развитии детей</vt:lpstr>
      <vt:lpstr>Наследственность</vt:lpstr>
      <vt:lpstr>Что могло пойти не так?</vt:lpstr>
      <vt:lpstr>Успехи диагностики и лечения</vt:lpstr>
      <vt:lpstr>Репродуктивное здоровье</vt:lpstr>
      <vt:lpstr>Внутриутробные инфекции, гипоксия плода</vt:lpstr>
      <vt:lpstr>Трудности диагностики и лечения</vt:lpstr>
      <vt:lpstr>Натальный период</vt:lpstr>
      <vt:lpstr>Разворачивание программы развития</vt:lpstr>
      <vt:lpstr>Эпигенетика – взаимосвязь генетики и среды</vt:lpstr>
      <vt:lpstr>Социальная  среда – какая она сейчас?</vt:lpstr>
      <vt:lpstr>Темп жизни не соответствует биологической модели</vt:lpstr>
      <vt:lpstr>Цифровизация как постоянный фон с рождения</vt:lpstr>
      <vt:lpstr>Изменение  детских  игр</vt:lpstr>
      <vt:lpstr>Изменение социальных приоритетов </vt:lpstr>
      <vt:lpstr>Изменение   системы  любимых   героев</vt:lpstr>
      <vt:lpstr>Изменение системы общения детей и родителей</vt:lpstr>
      <vt:lpstr>Снижение качества работы педагогических кадров</vt:lpstr>
      <vt:lpstr>Интеллектуальные и речевые особенности детей</vt:lpstr>
      <vt:lpstr>Особенности современного детства в целом</vt:lpstr>
      <vt:lpstr>Что такое отклонение в развитии ребенка?</vt:lpstr>
      <vt:lpstr>О  другой  крайности:   одаренность</vt:lpstr>
      <vt:lpstr>Трудности одаренных детей при обучении в школе</vt:lpstr>
      <vt:lpstr>Сущность особых образовательных потребностей</vt:lpstr>
      <vt:lpstr>Сущность особых образовательных потребностей</vt:lpstr>
      <vt:lpstr>Образовательные потребности детей зависят от</vt:lpstr>
      <vt:lpstr>Презентация PowerPoint</vt:lpstr>
      <vt:lpstr>Специальные условия обучения</vt:lpstr>
      <vt:lpstr>Специальное образование</vt:lpstr>
      <vt:lpstr>Принципы коррекционного обучения</vt:lpstr>
      <vt:lpstr>Комплексный подход к воспитанию и развитию</vt:lpstr>
      <vt:lpstr>«Курс прежний. Ход задний»</vt:lpstr>
      <vt:lpstr>Понятие инклюзивного образования</vt:lpstr>
      <vt:lpstr>Презентация PowerPoint</vt:lpstr>
      <vt:lpstr>Проблемы инклюзии</vt:lpstr>
      <vt:lpstr>Что же делать?</vt:lpstr>
      <vt:lpstr>Прогресс – это не новое, а лучшее!!!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24</cp:revision>
  <dcterms:modified xsi:type="dcterms:W3CDTF">2025-05-28T11:32:22Z</dcterms:modified>
</cp:coreProperties>
</file>