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21"/>
  </p:notesMasterIdLst>
  <p:sldIdLst>
    <p:sldId id="256" r:id="rId2"/>
    <p:sldId id="331" r:id="rId3"/>
    <p:sldId id="330" r:id="rId4"/>
    <p:sldId id="459" r:id="rId5"/>
    <p:sldId id="462" r:id="rId6"/>
    <p:sldId id="463" r:id="rId7"/>
    <p:sldId id="473" r:id="rId8"/>
    <p:sldId id="479" r:id="rId9"/>
    <p:sldId id="480" r:id="rId10"/>
    <p:sldId id="481" r:id="rId11"/>
    <p:sldId id="482" r:id="rId12"/>
    <p:sldId id="474" r:id="rId13"/>
    <p:sldId id="475" r:id="rId14"/>
    <p:sldId id="476" r:id="rId15"/>
    <p:sldId id="477" r:id="rId16"/>
    <p:sldId id="478" r:id="rId17"/>
    <p:sldId id="469" r:id="rId18"/>
    <p:sldId id="472" r:id="rId19"/>
    <p:sldId id="257" r:id="rId20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/>
        </p14:section>
        <p14:section name="Раздел без заголовка" id="{E5365CD3-2337-4023-B6D5-766339E94374}">
          <p14:sldIdLst>
            <p14:sldId id="256"/>
            <p14:sldId id="331"/>
            <p14:sldId id="330"/>
            <p14:sldId id="459"/>
            <p14:sldId id="462"/>
            <p14:sldId id="463"/>
            <p14:sldId id="473"/>
            <p14:sldId id="479"/>
            <p14:sldId id="480"/>
            <p14:sldId id="481"/>
            <p14:sldId id="482"/>
            <p14:sldId id="474"/>
            <p14:sldId id="475"/>
            <p14:sldId id="476"/>
            <p14:sldId id="477"/>
            <p14:sldId id="478"/>
            <p14:sldId id="469"/>
            <p14:sldId id="472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90" d="100"/>
          <a:sy n="90" d="100"/>
        </p:scale>
        <p:origin x="2824" y="216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85950" y="1143000"/>
            <a:ext cx="30861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54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01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DE" dirty="0"/>
          </a:p>
        </p:txBody>
      </p:sp>
    </p:spTree>
    <p:extLst>
      <p:ext uri="{BB962C8B-B14F-4D97-AF65-F5344CB8AC3E}">
        <p14:creationId xmlns:p14="http://schemas.microsoft.com/office/powerpoint/2010/main" val="3231970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DE" dirty="0"/>
          </a:p>
        </p:txBody>
      </p:sp>
    </p:spTree>
    <p:extLst>
      <p:ext uri="{BB962C8B-B14F-4D97-AF65-F5344CB8AC3E}">
        <p14:creationId xmlns:p14="http://schemas.microsoft.com/office/powerpoint/2010/main" val="196258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5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461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101602"/>
            <a:ext cx="2895600" cy="38523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8631936"/>
            <a:ext cx="758952" cy="329184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9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0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video.1sept.ru/lector/4279242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11560" y="899592"/>
            <a:ext cx="7846640" cy="30243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5400" b="1" u="sng" dirty="0">
                <a:solidFill>
                  <a:srgbClr val="FF0000"/>
                </a:solidFill>
              </a:rPr>
              <a:t>Новые издания 2024-2025</a:t>
            </a:r>
            <a:endParaRPr sz="5400" b="1" u="sng" dirty="0">
              <a:solidFill>
                <a:srgbClr val="FF0000"/>
              </a:solidFill>
              <a:latin typeface="Engravers MT" panose="02090707080505020304" pitchFamily="18" charset="0"/>
            </a:endParaRPr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idx="1"/>
          </p:nvPr>
        </p:nvSpPr>
        <p:spPr>
          <a:xfrm>
            <a:off x="2051720" y="6948264"/>
            <a:ext cx="5720680" cy="50405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ru-RU" sz="4400" b="1" i="0" u="none" strike="noStrike" dirty="0">
                <a:solidFill>
                  <a:srgbClr val="FF0000"/>
                </a:solidFill>
                <a:effectLst/>
                <a:latin typeface="+mj-lt"/>
                <a:hlinkClick r:id="rId2" tooltip="На страницу лекто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Кауфман Марианна Юрьевна</a:t>
            </a:r>
            <a:endParaRPr sz="4400" b="1" dirty="0">
              <a:solidFill>
                <a:srgbClr val="FF0000"/>
              </a:solidFill>
              <a:latin typeface="Wide Latin" panose="020A0A070505050204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F10F80-1632-51C4-0614-5CDE90DD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516047"/>
            <a:ext cx="4784576" cy="34080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50D5BF-670D-92CA-A605-1F8D1255741C}"/>
              </a:ext>
            </a:extLst>
          </p:cNvPr>
          <p:cNvSpPr txBox="1"/>
          <p:nvPr/>
        </p:nvSpPr>
        <p:spPr>
          <a:xfrm>
            <a:off x="2411760" y="827583"/>
            <a:ext cx="4446240" cy="5419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Педагогическая</a:t>
            </a:r>
            <a:r>
              <a:rPr lang="en-US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ценность</a:t>
            </a:r>
            <a:r>
              <a:rPr lang="en-US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Методика. предлагаемая в сборнике, способствует формированию навыка осознанного чтения, когда ребенок воспринимает не только отдельные слова, но и синтаксические конструкции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Облегчается процесс перехода от слогового чтения к чтению целыми словами и предложениями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Развивается </a:t>
            </a:r>
            <a:r>
              <a:rPr lang="ru-RU" sz="1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метакогнитивное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восприятие текста — понимание его структуры и организации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Формируется естественная интонационная выразительность при чтении вслух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Закрепляются грамматические конструкции и лексические единицы ФОП НОО для  2 класса в коммуникативном контексте</a:t>
            </a:r>
            <a:r>
              <a:rPr lang="en-US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Развиваются навыки пересказа на основе прочитанного материала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9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D94D24-70AE-281A-1D2C-C24A8B3C0A8F}"/>
              </a:ext>
            </a:extLst>
          </p:cNvPr>
          <p:cNvSpPr txBox="1"/>
          <p:nvPr/>
        </p:nvSpPr>
        <p:spPr>
          <a:xfrm>
            <a:off x="1619672" y="827584"/>
            <a:ext cx="5238328" cy="965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Особенности использования сборника в онлайн-формате: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Структура данного пособия оптимально адаптирована для дистанционного обучения и цифровой образовательной среды: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Удобная навигация по тексту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деление текста на короткие пронумерованные фрагменты позволяет педагогу точно указать ученику нужный фрагмент текста.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Эффективная работа с демонстрацией экрана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При совместном просмотре текста в режиме видеоконференции визуальные акценты (выделенные слова и знаки препинания) хорошо различимы на экране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Возможность поэтапной работы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Структура текста позволяет легко дозировать нагрузку при онлайн-занятиях</a:t>
            </a:r>
            <a:r>
              <a:rPr lang="en-US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Интеграция с цифровыми инструментами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Текст легко адаптируется для использования с электронными указками, виртуальными маркерами и другими инструментами интерактивных досок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Поддержка асинхронного обучения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Родители могут получать четкие инструкции по работе с конкретными фрагментами текста для самостоятельных занятий с ребенком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Организация групповой работы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Короткие фабульные рассказы удобны для организации онлайн-обсуждений и групповых пересказов в дистанционном формате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Предлагаемая авторами методика прошла апробацию как в традиционном формате обучения, так и в условиях дистанционного обучения, показав высокую эффективность в обоих случаях. Особую ценность она представляет для организации смешанного обучения, когда часть работы с текстом проводится очно, а часть — в онлайн-формате.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ru-DE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63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718808-D7D8-27F8-6F13-8F8994C0A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739900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C0E9FF-DAF2-E3B4-A2AC-DA41A8AD255C}"/>
              </a:ext>
            </a:extLst>
          </p:cNvPr>
          <p:cNvSpPr txBox="1"/>
          <p:nvPr/>
        </p:nvSpPr>
        <p:spPr>
          <a:xfrm>
            <a:off x="899592" y="1115615"/>
            <a:ext cx="8244408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DE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Cat and a Dog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1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sun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hot</a:t>
            </a:r>
            <a:r>
              <a:rPr lang="ru-DE" sz="36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fat dog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 in 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street</a:t>
            </a:r>
            <a:r>
              <a:rPr lang="ru-DE" sz="36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It is  a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happy dog</a:t>
            </a:r>
            <a:r>
              <a:rPr lang="ru-DE" sz="36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2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dog is with a bone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It is a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big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good bone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dog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very happy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with 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bone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A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black cat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 on 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roof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It is a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thin cat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cat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hungry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It is a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very very hungry cat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cat sees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dog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It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sees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bone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9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C4760-EEB1-BD2A-3CCF-149294EB2A23}"/>
              </a:ext>
            </a:extLst>
          </p:cNvPr>
          <p:cNvSpPr txBox="1"/>
          <p:nvPr/>
        </p:nvSpPr>
        <p:spPr>
          <a:xfrm>
            <a:off x="-180528" y="1043608"/>
            <a:ext cx="9217024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DE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4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cat wants t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bone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It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jumps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down</a:t>
            </a:r>
            <a:r>
              <a:rPr lang="ru-DE" sz="36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dog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 there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cat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is with 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dog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cat takes </a:t>
            </a:r>
            <a:r>
              <a:rPr lang="ru-DE" sz="32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stick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!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5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 dog is sad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It is not a happy dog now</a:t>
            </a:r>
            <a:r>
              <a:rPr lang="ru-DE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6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The cat is with the stick. The cat runs. The dog runs, too.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DE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7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The cat is up a tree. The dog is at the tree.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8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The cat is with the bone.  Oh, the bone is so yummy. 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1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9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 dog is sad. A big raven sees the cat with the bone. ”Croak, Croak!”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2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AA98E4-404A-F4AF-17F7-473A9DF74E77}"/>
              </a:ext>
            </a:extLst>
          </p:cNvPr>
          <p:cNvSpPr txBox="1"/>
          <p:nvPr/>
        </p:nvSpPr>
        <p:spPr>
          <a:xfrm>
            <a:off x="0" y="971600"/>
            <a:ext cx="9468544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DE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10 </a:t>
            </a: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The cat drops the bone. The bone is down. The dog is happy again.  The dog runs home.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3 </a:t>
            </a:r>
            <a:r>
              <a:rPr lang="ru-RU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Ответь на вопросы.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Is the dog fat?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Is the cat black?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Is the cat hungry?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What does the dog have?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Who takes the bone?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Where does the cat go?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Is the dog sad?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What bird comes?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Does the bone fall down? 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Is the dog happy ?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8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13474-C144-849A-561B-510C5E450B7B}"/>
              </a:ext>
            </a:extLst>
          </p:cNvPr>
          <p:cNvSpPr txBox="1"/>
          <p:nvPr/>
        </p:nvSpPr>
        <p:spPr>
          <a:xfrm>
            <a:off x="323528" y="1259632"/>
            <a:ext cx="9001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DE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4 </a:t>
            </a:r>
            <a:r>
              <a:rPr lang="ru-RU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Поставь слова в скобках в правильной форме</a:t>
            </a:r>
            <a:endParaRPr lang="ru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DE" sz="3200" kern="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sun (be) _____ hot. A fat dog (be) _____ in the street. It (be) _____ a happy dog. The dog (be) _____ with a bone. It (be) _____ a big, good bone. The dog (be) _____ very happy with the bone. A black cat (be) _____ on the roof. It (be) _____ a thin cat. The cat (be) _____ hungry. It (be) _____ very very hungry. The cat (see) _____ the dog. It (see) _____ the bone. The cat (want) _____ the bone. It (jump) _____ </a:t>
            </a:r>
            <a:endParaRPr lang="ru-DE" dirty="0"/>
          </a:p>
        </p:txBody>
      </p:sp>
    </p:spTree>
    <p:extLst>
      <p:ext uri="{BB962C8B-B14F-4D97-AF65-F5344CB8AC3E}">
        <p14:creationId xmlns:p14="http://schemas.microsoft.com/office/powerpoint/2010/main" val="443205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73D2F-BEB6-E132-AA8A-5F520641D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342900"/>
            <a:ext cx="58293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273890-1622-A98D-0FC0-5C7DA581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24088"/>
            <a:ext cx="5290914" cy="76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5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18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2" y="3139249"/>
            <a:ext cx="2075691" cy="1373515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4" y="3136497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61" y="3138500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6" y="2702536"/>
            <a:ext cx="2676111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1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8" y="4779238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1" y="4779238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61" y="4779238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7" y="4779238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5" y="4779238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4779238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3" y="4773817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67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355546"/>
            <a:ext cx="1102179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1" y="5211609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3355547"/>
            <a:ext cx="1102148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3355042"/>
            <a:ext cx="1102364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7" y="5206325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9" y="3355546"/>
            <a:ext cx="1107713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01" y="5203026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5" y="5213282"/>
            <a:ext cx="940525" cy="1293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4" y="5203026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502942" y="2240976"/>
            <a:ext cx="1777703" cy="785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1" b="1" spc="28" dirty="0">
                <a:solidFill>
                  <a:schemeClr val="accent1">
                    <a:lumMod val="75000"/>
                  </a:schemeClr>
                </a:solidFill>
                <a:ea typeface="Calibri" charset="0"/>
                <a:cs typeface="Times New Roman" charset="0"/>
              </a:rPr>
              <a:t>Учебные ПОСОБИЯ</a:t>
            </a:r>
            <a:endParaRPr lang="ru-RU" sz="2251" spc="28" dirty="0">
              <a:solidFill>
                <a:schemeClr val="accent1">
                  <a:lumMod val="75000"/>
                </a:schemeClr>
              </a:solidFill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7" y="521160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7" y="5206018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9" y="2805714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79167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62" y="3131840"/>
            <a:ext cx="7707835" cy="35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0849A-9C76-C9E1-720A-4ABC0FA1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367"/>
            <a:ext cx="9086600" cy="64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F063A28-9132-7385-DC9E-1359B96F4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595442"/>
              </p:ext>
            </p:extLst>
          </p:nvPr>
        </p:nvGraphicFramePr>
        <p:xfrm>
          <a:off x="179512" y="899592"/>
          <a:ext cx="8784976" cy="80535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4252172442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64012484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65265636"/>
                    </a:ext>
                  </a:extLst>
                </a:gridCol>
              </a:tblGrid>
              <a:tr h="204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Название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Тема, проблема, ситуация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</a:t>
                      </a:r>
                      <a:r>
                        <a:rPr lang="en-US" sz="1400">
                          <a:effectLst/>
                        </a:rPr>
                        <a:t>рамматический материал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2302044759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 A New Boy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Взаимоотношения в школе, учеба.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763938744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 The Collector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Мои увлечения.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1131085889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 </a:t>
                      </a:r>
                      <a:r>
                        <a:rPr lang="en-US" sz="1400">
                          <a:effectLst/>
                        </a:rPr>
                        <a:t>Mia and her Pet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Мой питомец, домашние обязанности.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2222855116"/>
                  </a:ext>
                </a:extLst>
              </a:tr>
              <a:tr h="485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4 </a:t>
                      </a:r>
                      <a:r>
                        <a:rPr lang="en-US" sz="1400" dirty="0">
                          <a:effectLst/>
                        </a:rPr>
                        <a:t>City Life 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Жизнь в городе и в деревне.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2227436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5 Two Boxes</a:t>
                      </a:r>
                      <a:endParaRPr lang="ru-DE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Здоровый образ жизни, домашние животные.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649291142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  Uncle Mike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Хобби, профессии, члены семьи.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3866080130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7  A Night Visitor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Мой питомец, взаимоотношения в семье.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723566669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 Little Again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Обязанности по дому.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979523436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9 The Postman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Жизнь в городе и в деревне, профессии.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Present simple</a:t>
                      </a:r>
                      <a:endParaRPr lang="ru-DE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665848076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10  The Ic</a:t>
                      </a:r>
                      <a:r>
                        <a:rPr lang="en-US" sz="1400">
                          <a:effectLst/>
                        </a:rPr>
                        <a:t>e c</a:t>
                      </a:r>
                      <a:r>
                        <a:rPr lang="en-GB" sz="1400">
                          <a:effectLst/>
                        </a:rPr>
                        <a:t>ream Tower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Члены семьи, любимая еда, цвета.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2695047188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11 Sam and Sid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Предметы одежды.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1514975863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12 A Teddy Bear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Любимая игрушка.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Present simple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2660626974"/>
                  </a:ext>
                </a:extLst>
              </a:tr>
              <a:tr h="536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13 A Football Player</a:t>
                      </a:r>
                      <a:endParaRPr lang="ru-DE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Хобби, взаимоотношения с друзьями.</a:t>
                      </a:r>
                      <a:endParaRPr lang="ru-DE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Present simple</a:t>
                      </a:r>
                      <a:endParaRPr lang="ru-DE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DE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360" marR="44360" marT="0" marB="0"/>
                </a:tc>
                <a:extLst>
                  <a:ext uri="{0D108BD9-81ED-4DB2-BD59-A6C34878D82A}">
                    <a16:rowId xmlns:a16="http://schemas.microsoft.com/office/drawing/2014/main" val="11074911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2F9AACB-0F53-C27F-7457-43B12912F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123728"/>
            <a:ext cx="1432162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DE"/>
          </a:p>
        </p:txBody>
      </p:sp>
    </p:spTree>
    <p:extLst>
      <p:ext uri="{BB962C8B-B14F-4D97-AF65-F5344CB8AC3E}">
        <p14:creationId xmlns:p14="http://schemas.microsoft.com/office/powerpoint/2010/main" val="79027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0D4100-E346-7F24-3C22-72A50337B70B}"/>
              </a:ext>
            </a:extLst>
          </p:cNvPr>
          <p:cNvSpPr txBox="1"/>
          <p:nvPr/>
        </p:nvSpPr>
        <p:spPr>
          <a:xfrm>
            <a:off x="1691680" y="971600"/>
            <a:ext cx="4788024" cy="753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сборник  написан известными  авторами школьных учебников и пособий  М. Ю. Кауфман и К. И. Кауфман и основан на новаторском структурно-визуальном подходе к обучению чтению, который учитывает особенности восприятия и обработки информации современными младшими школьниками.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Сборник </a:t>
            </a:r>
            <a:r>
              <a:rPr lang="en-US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new boy</a:t>
            </a:r>
            <a:r>
              <a:rPr lang="en-US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/ Новенький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продолжает серию сборников </a:t>
            </a:r>
            <a:r>
              <a:rPr lang="en-US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Short stories</a:t>
            </a: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</a:t>
            </a:r>
            <a:r>
              <a:rPr lang="en-US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Big steps</a:t>
            </a: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/ Короткие рассказы – Большие шаги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для начальной школы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Наряду с содержанием, рассказы представляют образовательную и методическую ценность.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 каждом рассказе отрабатывает и закрепляются определенные грамматические конструкции и лексические единицы, которые соответствуют требованиям к содержанию обучения </a:t>
            </a: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Федеральной образовательной программы начального общего образования (ФОП НОО) для 2 класса. 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Информация изложенная в рассказах позволяют использовать её в качестве языковой и речевой опоры для формирования следующих навыков и умений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закреплять  время </a:t>
            </a:r>
            <a:r>
              <a:rPr lang="en-US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Present Simple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в языковых и речевых упражнениях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находить запрашиваемую информацию в тексте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отвечать на вопросы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устанавливать логическую последовательность основных событий текста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6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E522A3-53E1-291F-9BE8-AA7F7645713B}"/>
              </a:ext>
            </a:extLst>
          </p:cNvPr>
          <p:cNvSpPr txBox="1"/>
          <p:nvPr/>
        </p:nvSpPr>
        <p:spPr>
          <a:xfrm>
            <a:off x="2195736" y="755576"/>
            <a:ext cx="4662264" cy="608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учиться составлять собственные монологические высказывания в рамках предложенной ситуации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Лексический материал подобран с учетом возрастных особенностей и тематически связан с повседневной жизнью детей, что повышает мотивацию к чтению и облегчает понимание содержания.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Аудиоприложение</a:t>
            </a:r>
            <a:r>
              <a:rPr lang="ru-RU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и последующие задания способствуют формированию навыка выборочно понимать необходимую информацию в воспринимаемом на слух тексте.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Англо- русский словарь с лексикой, используемой в рассказах,  также включен в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аудиоприложение</a:t>
            </a:r>
            <a:r>
              <a:rPr lang="ru-RU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Рассказы можно использовать  на уроках в начальной и основной школе, в случаях, когда появляется необходимость активизировать изучаемый грамматический и лексический материал  в коммуникативных ситуациях.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Рассказы также можно использовать во внеурочной деятельности и  в качестве домашнего чтения летом 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ru-DE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75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4E1D69-1BA7-6704-72C5-2C6E2D65AC71}"/>
              </a:ext>
            </a:extLst>
          </p:cNvPr>
          <p:cNvSpPr txBox="1"/>
          <p:nvPr/>
        </p:nvSpPr>
        <p:spPr>
          <a:xfrm>
            <a:off x="2627784" y="1475656"/>
            <a:ext cx="4230216" cy="7488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Ключевые методические принципы: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Разделение текста на смысловые фрагменты </a:t>
            </a:r>
            <a:b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Текст разделен на смысловые пронумерованные 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фрагменты , что соответствует естественному ритму восприятия текста начинающим читателем. Такая организация текста снижает когнитивную нагрузку и позволяет ребенку сосредоточиться на смысловом фрагменте текста.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Выделение слов с логическим ударением</a:t>
            </a:r>
            <a:b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Слова, несущие основную смысловую нагрузку, выделены жирным  шрифтом. Этот прием основан на исследованиях в области детского восприятия и помогает формировать правильный интонационный рисунок речи, а также акцентирует внимание на ключевых понятиях текста.</a:t>
            </a:r>
            <a:endParaRPr lang="ru-DE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Визуализация знаков препинания</a:t>
            </a:r>
            <a:b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Знаки препинания также выделены жирным  шрифтом. , что способствует формированию пунктуационной грамотности на интуитивном уровне. Ребенок учится воспринимать пунктуацию </a:t>
            </a:r>
            <a:r>
              <a:rPr lang="en-US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ru-RU" sz="1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как естественный элемент письменной речи, отражающий ее ритм и интонацию</a:t>
            </a:r>
            <a:r>
              <a:rPr lang="ru-RU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DE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368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7892</TotalTime>
  <Words>1264</Words>
  <Application>Microsoft Macintosh PowerPoint</Application>
  <PresentationFormat>Произвольный</PresentationFormat>
  <Paragraphs>142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Century Gothic</vt:lpstr>
      <vt:lpstr>Engravers MT</vt:lpstr>
      <vt:lpstr>Symbol</vt:lpstr>
      <vt:lpstr>Times New Roman</vt:lpstr>
      <vt:lpstr>Wide Latin</vt:lpstr>
      <vt:lpstr>Тема Office</vt:lpstr>
      <vt:lpstr>Новые издания 2024-2025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Marianna Kaufman</cp:lastModifiedBy>
  <cp:revision>14</cp:revision>
  <dcterms:modified xsi:type="dcterms:W3CDTF">2025-05-06T11:10:43Z</dcterms:modified>
</cp:coreProperties>
</file>