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7" r:id="rId1"/>
  </p:sldMasterIdLst>
  <p:notesMasterIdLst>
    <p:notesMasterId r:id="rId8"/>
  </p:notesMasterIdLst>
  <p:sldIdLst>
    <p:sldId id="260" r:id="rId2"/>
    <p:sldId id="261" r:id="rId3"/>
    <p:sldId id="262" r:id="rId4"/>
    <p:sldId id="263" r:id="rId5"/>
    <p:sldId id="264" r:id="rId6"/>
    <p:sldId id="257" r:id="rId7"/>
  </p:sldIdLst>
  <p:sldSz cx="9144000" cy="9144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16256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16256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16256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16256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16256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16256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16256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16256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16256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  <p:extLst>
    <p:ext uri="{521415D9-36F7-43E2-AB2F-B90AF26B5E84}">
      <p14:sectionLst xmlns:p14="http://schemas.microsoft.com/office/powerpoint/2010/main">
        <p14:section name="Раздел без заголовка" id="{B35E2642-AE6A-498D-950E-043693E00994}">
          <p14:sldIdLst/>
        </p14:section>
        <p14:section name="Раздел без заголовка" id="{E5365CD3-2337-4023-B6D5-766339E94374}">
          <p14:sldIdLst>
            <p14:sldId id="260"/>
            <p14:sldId id="261"/>
            <p14:sldId id="262"/>
            <p14:sldId id="263"/>
            <p14:sldId id="264"/>
            <p14:sldId id="257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4637" autoAdjust="0"/>
  </p:normalViewPr>
  <p:slideViewPr>
    <p:cSldViewPr>
      <p:cViewPr>
        <p:scale>
          <a:sx n="88" d="100"/>
          <a:sy n="88" d="100"/>
        </p:scale>
        <p:origin x="-666" y="42"/>
      </p:cViewPr>
      <p:guideLst>
        <p:guide orient="horz" pos="288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>
            <a:spLocks noGrp="1" noRot="1" noChangeAspect="1"/>
          </p:cNvSpPr>
          <p:nvPr>
            <p:ph type="sldImg"/>
          </p:nvPr>
        </p:nvSpPr>
        <p:spPr>
          <a:xfrm>
            <a:off x="1714500" y="685800"/>
            <a:ext cx="3429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98" name="Shape 98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90861294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1625600" latinLnBrk="0">
      <a:defRPr sz="2000">
        <a:latin typeface="+mj-lt"/>
        <a:ea typeface="+mj-ea"/>
        <a:cs typeface="+mj-cs"/>
        <a:sym typeface="Calibri"/>
      </a:defRPr>
    </a:lvl1pPr>
    <a:lvl2pPr indent="228600" defTabSz="1625600" latinLnBrk="0">
      <a:defRPr sz="2000">
        <a:latin typeface="+mj-lt"/>
        <a:ea typeface="+mj-ea"/>
        <a:cs typeface="+mj-cs"/>
        <a:sym typeface="Calibri"/>
      </a:defRPr>
    </a:lvl2pPr>
    <a:lvl3pPr indent="457200" defTabSz="1625600" latinLnBrk="0">
      <a:defRPr sz="2000">
        <a:latin typeface="+mj-lt"/>
        <a:ea typeface="+mj-ea"/>
        <a:cs typeface="+mj-cs"/>
        <a:sym typeface="Calibri"/>
      </a:defRPr>
    </a:lvl3pPr>
    <a:lvl4pPr indent="685800" defTabSz="1625600" latinLnBrk="0">
      <a:defRPr sz="2000">
        <a:latin typeface="+mj-lt"/>
        <a:ea typeface="+mj-ea"/>
        <a:cs typeface="+mj-cs"/>
        <a:sym typeface="Calibri"/>
      </a:defRPr>
    </a:lvl4pPr>
    <a:lvl5pPr indent="914400" defTabSz="1625600" latinLnBrk="0">
      <a:defRPr sz="2000">
        <a:latin typeface="+mj-lt"/>
        <a:ea typeface="+mj-ea"/>
        <a:cs typeface="+mj-cs"/>
        <a:sym typeface="Calibri"/>
      </a:defRPr>
    </a:lvl5pPr>
    <a:lvl6pPr indent="1143000" defTabSz="1625600" latinLnBrk="0">
      <a:defRPr sz="2000">
        <a:latin typeface="+mj-lt"/>
        <a:ea typeface="+mj-ea"/>
        <a:cs typeface="+mj-cs"/>
        <a:sym typeface="Calibri"/>
      </a:defRPr>
    </a:lvl6pPr>
    <a:lvl7pPr indent="1371600" defTabSz="1625600" latinLnBrk="0">
      <a:defRPr sz="2000">
        <a:latin typeface="+mj-lt"/>
        <a:ea typeface="+mj-ea"/>
        <a:cs typeface="+mj-cs"/>
        <a:sym typeface="Calibri"/>
      </a:defRPr>
    </a:lvl7pPr>
    <a:lvl8pPr indent="1600200" defTabSz="1625600" latinLnBrk="0">
      <a:defRPr sz="2000">
        <a:latin typeface="+mj-lt"/>
        <a:ea typeface="+mj-ea"/>
        <a:cs typeface="+mj-cs"/>
        <a:sym typeface="Calibri"/>
      </a:defRPr>
    </a:lvl8pPr>
    <a:lvl9pPr indent="1828800" defTabSz="1625600" latinLnBrk="0">
      <a:defRPr sz="2000">
        <a:latin typeface="+mj-lt"/>
        <a:ea typeface="+mj-ea"/>
        <a:cs typeface="+mj-cs"/>
        <a:sym typeface="Calibri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/>
          <a:lstStyle>
            <a:extLst/>
          </a:lstStyle>
          <a:p>
            <a:fld id="{CA5D3BF3-D352-46FC-8343-31F56E6730EA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/>
          <a:lstStyle>
            <a:extLst/>
          </a:lstStyle>
          <a:p>
            <a:fld id="{CA5D3BF3-D352-46FC-8343-31F56E6730EA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840569"/>
            <a:ext cx="77724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5181600"/>
            <a:ext cx="64008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EE8B6-6E3C-43DB-9596-4DF3C6574126}" type="datetimeFigureOut">
              <a:rPr lang="ru-RU" smtClean="0"/>
              <a:t>09.04.2025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68077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EE8B6-6E3C-43DB-9596-4DF3C6574126}" type="datetimeFigureOut">
              <a:rPr lang="ru-RU" smtClean="0"/>
              <a:t>09.04.2025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5270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366186"/>
            <a:ext cx="205740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66186"/>
            <a:ext cx="601980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EE8B6-6E3C-43DB-9596-4DF3C6574126}" type="datetimeFigureOut">
              <a:rPr lang="ru-RU" smtClean="0"/>
              <a:t>09.04.2025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9050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EE8B6-6E3C-43DB-9596-4DF3C6574126}" type="datetimeFigureOut">
              <a:rPr lang="ru-RU" smtClean="0"/>
              <a:t>09.04.2025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0137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875867"/>
            <a:ext cx="77724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875620"/>
            <a:ext cx="77724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EE8B6-6E3C-43DB-9596-4DF3C6574126}" type="datetimeFigureOut">
              <a:rPr lang="ru-RU" smtClean="0"/>
              <a:t>09.04.2025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8900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133602"/>
            <a:ext cx="403860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133602"/>
            <a:ext cx="403860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EE8B6-6E3C-43DB-9596-4DF3C6574126}" type="datetimeFigureOut">
              <a:rPr lang="ru-RU" smtClean="0"/>
              <a:t>09.04.2025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916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2046817"/>
            <a:ext cx="4040188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899833"/>
            <a:ext cx="4040188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8" y="2046817"/>
            <a:ext cx="4041775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8" y="2899833"/>
            <a:ext cx="4041775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EE8B6-6E3C-43DB-9596-4DF3C6574126}" type="datetimeFigureOut">
              <a:rPr lang="ru-RU" smtClean="0"/>
              <a:t>09.04.2025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1928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EE8B6-6E3C-43DB-9596-4DF3C6574126}" type="datetimeFigureOut">
              <a:rPr lang="ru-RU" smtClean="0"/>
              <a:t>09.04.2025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9756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EE8B6-6E3C-43DB-9596-4DF3C6574126}" type="datetimeFigureOut">
              <a:rPr lang="ru-RU" smtClean="0"/>
              <a:t>09.04.2025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9930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3" y="364067"/>
            <a:ext cx="3008313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364069"/>
            <a:ext cx="5111750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3" y="1913469"/>
            <a:ext cx="3008313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EE8B6-6E3C-43DB-9596-4DF3C6574126}" type="datetimeFigureOut">
              <a:rPr lang="ru-RU" smtClean="0"/>
              <a:t>09.04.2025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5902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6400801"/>
            <a:ext cx="54864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817033"/>
            <a:ext cx="54864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7156452"/>
            <a:ext cx="54864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EE8B6-6E3C-43DB-9596-4DF3C6574126}" type="datetimeFigureOut">
              <a:rPr lang="ru-RU" smtClean="0"/>
              <a:t>09.04.2025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0695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66184"/>
            <a:ext cx="82296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2133602"/>
            <a:ext cx="82296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8475136"/>
            <a:ext cx="21336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3EE8B6-6E3C-43DB-9596-4DF3C6574126}" type="datetimeFigureOut">
              <a:rPr lang="ru-RU" smtClean="0"/>
              <a:t>09.04.2025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8475136"/>
            <a:ext cx="28956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8475136"/>
            <a:ext cx="21336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6410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>
            <a:extLst/>
          </a:lstStyle>
          <a:p>
            <a:r>
              <a:rPr lang="ru-RU" sz="3600" dirty="0" smtClean="0"/>
              <a:t>Оценка за поведение и отмена ОГЭ – революция в образовании или шаг назад?</a:t>
            </a:r>
            <a:endParaRPr lang="ru-RU" sz="3600" dirty="0"/>
          </a:p>
        </p:txBody>
      </p:sp>
      <p:sp>
        <p:nvSpPr>
          <p:cNvPr id="5" name="Rectangle 4"/>
          <p:cNvSpPr>
            <a:spLocks noGrp="1"/>
          </p:cNvSpPr>
          <p:nvPr>
            <p:ph type="subTitle" idx="1"/>
          </p:nvPr>
        </p:nvSpPr>
        <p:spPr>
          <a:xfrm>
            <a:off x="755576" y="6364199"/>
            <a:ext cx="7560840" cy="1952757"/>
          </a:xfrm>
        </p:spPr>
        <p:txBody>
          <a:bodyPr>
            <a:normAutofit/>
          </a:bodyPr>
          <a:lstStyle>
            <a:extLst/>
          </a:lstStyle>
          <a:p>
            <a:r>
              <a:rPr lang="ru-RU" sz="2400" dirty="0" smtClean="0"/>
              <a:t>Педагогические беседы</a:t>
            </a:r>
          </a:p>
          <a:p>
            <a:r>
              <a:rPr lang="ru-RU" sz="2400" dirty="0" smtClean="0"/>
              <a:t>Университета «Первое сентября»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981058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827584" y="1099614"/>
            <a:ext cx="7859216" cy="1456162"/>
          </a:xfrm>
        </p:spPr>
        <p:txBody>
          <a:bodyPr>
            <a:normAutofit/>
          </a:bodyPr>
          <a:lstStyle>
            <a:extLst/>
          </a:lstStyle>
          <a:p>
            <a:r>
              <a:rPr lang="ru-RU" dirty="0" smtClean="0"/>
              <a:t>Новости на полях школьного образования</a:t>
            </a:r>
            <a:endParaRPr lang="ru-RU" dirty="0"/>
          </a:p>
        </p:txBody>
      </p:sp>
      <p:sp>
        <p:nvSpPr>
          <p:cNvPr id="3" name="Rectangle 2"/>
          <p:cNvSpPr>
            <a:spLocks noGrp="1"/>
          </p:cNvSpPr>
          <p:nvPr>
            <p:ph sz="half" idx="1"/>
          </p:nvPr>
        </p:nvSpPr>
        <p:spPr>
          <a:xfrm>
            <a:off x="467544" y="2651788"/>
            <a:ext cx="3746376" cy="2935550"/>
          </a:xfrm>
        </p:spPr>
        <p:txBody>
          <a:bodyPr>
            <a:normAutofit/>
          </a:bodyPr>
          <a:lstStyle>
            <a:extLst/>
          </a:lstStyle>
          <a:p>
            <a:pPr marL="0" indent="0" algn="just">
              <a:buNone/>
            </a:pPr>
            <a:r>
              <a:rPr lang="ru-RU" sz="1600" dirty="0" smtClean="0"/>
              <a:t>В июне 2024 года глава президентского Совета по правам человека Валерий Фадеев предложил Министерству Просвещения вернуть в школы оценки за поведение.</a:t>
            </a:r>
            <a:endParaRPr lang="ru-RU" sz="1600" dirty="0"/>
          </a:p>
        </p:txBody>
      </p:sp>
      <p:pic>
        <p:nvPicPr>
          <p:cNvPr id="26626" name="Picture 2" descr="https://yastatic.net/naydex/yandex-search/6BFTdE672/540c8dLaz/1vCR3Qt4ly8TtKx_XlGsmk9Kw8WoEZBzGmNkLHN0ZfMGjtycsCYFrK4rZnbtHxm2dZG0eR5bydYWpk3uqPjL7wZV3e3zzF6Tr1hdj57JMDI_L8PtqCGUJ1rO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4456963"/>
            <a:ext cx="3816424" cy="3485614"/>
          </a:xfrm>
          <a:prstGeom prst="rect">
            <a:avLst/>
          </a:prstGeom>
          <a:noFill/>
          <a:ln w="12700">
            <a:solidFill>
              <a:schemeClr val="tx2">
                <a:lumMod val="50000"/>
              </a:schemeClr>
            </a:solidFill>
          </a:ln>
        </p:spPr>
      </p:pic>
      <p:pic>
        <p:nvPicPr>
          <p:cNvPr id="26628" name="Picture 4" descr="https://yastatic.net/naydex/yandex-search/6BFTdE672/540c8dLaz/1vCR3Qt4ly8TtKx_XlGsmk9Kw8WoEZBzGmNkLHN0ZfMGjtycsCYFrK4nclrRKxm6dZG0eTpX2d4Wpk3uqPjL7wZV3e3zzF6Tr1hdj57JMDI_L8PtqCGUJ1rOr"/>
          <p:cNvPicPr>
            <a:picLocks noChangeAspect="1" noChangeArrowheads="1"/>
          </p:cNvPicPr>
          <p:nvPr/>
        </p:nvPicPr>
        <p:blipFill>
          <a:blip r:embed="rId4" cstate="print"/>
          <a:srcRect l="16396" r="13274" b="18593"/>
          <a:stretch>
            <a:fillRect/>
          </a:stretch>
        </p:blipFill>
        <p:spPr bwMode="auto">
          <a:xfrm>
            <a:off x="4614375" y="4427984"/>
            <a:ext cx="3974865" cy="3498082"/>
          </a:xfrm>
          <a:prstGeom prst="rect">
            <a:avLst/>
          </a:prstGeom>
          <a:noFill/>
          <a:ln w="12700">
            <a:solidFill>
              <a:schemeClr val="tx2">
                <a:lumMod val="50000"/>
              </a:schemeClr>
            </a:solidFill>
          </a:ln>
        </p:spPr>
      </p:pic>
      <p:sp>
        <p:nvSpPr>
          <p:cNvPr id="12" name="Rectangle 2"/>
          <p:cNvSpPr>
            <a:spLocks noGrp="1"/>
          </p:cNvSpPr>
          <p:nvPr>
            <p:ph sz="half" idx="1"/>
          </p:nvPr>
        </p:nvSpPr>
        <p:spPr>
          <a:xfrm>
            <a:off x="4858072" y="2651787"/>
            <a:ext cx="3746376" cy="2679522"/>
          </a:xfrm>
        </p:spPr>
        <p:txBody>
          <a:bodyPr>
            <a:normAutofit/>
          </a:bodyPr>
          <a:lstStyle>
            <a:extLst/>
          </a:lstStyle>
          <a:p>
            <a:pPr marL="0" indent="0" algn="just">
              <a:buNone/>
            </a:pPr>
            <a:r>
              <a:rPr lang="ru-RU" sz="1600" dirty="0" smtClean="0"/>
              <a:t>В ноябре 2024 года Председатель Госдумы Вячеслав Володин предложил рассмотреть вопрос целесообразности сдачи ОГЭ для выпускников девятых классов.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2026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43744"/>
            <a:ext cx="8229600" cy="1524000"/>
          </a:xfrm>
        </p:spPr>
        <p:txBody>
          <a:bodyPr>
            <a:normAutofit/>
          </a:bodyPr>
          <a:lstStyle/>
          <a:p>
            <a:r>
              <a:rPr lang="ru-RU" dirty="0" smtClean="0"/>
              <a:t>Из истории оценок за поведение</a:t>
            </a:r>
            <a:endParaRPr lang="ru-RU" dirty="0"/>
          </a:p>
        </p:txBody>
      </p:sp>
      <p:pic>
        <p:nvPicPr>
          <p:cNvPr id="30722" name="Picture 2" descr="Picture background"/>
          <p:cNvPicPr>
            <a:picLocks noChangeAspect="1" noChangeArrowheads="1"/>
          </p:cNvPicPr>
          <p:nvPr/>
        </p:nvPicPr>
        <p:blipFill>
          <a:blip r:embed="rId2" cstate="print"/>
          <a:srcRect l="5127" r="5020"/>
          <a:stretch>
            <a:fillRect/>
          </a:stretch>
        </p:blipFill>
        <p:spPr bwMode="auto">
          <a:xfrm>
            <a:off x="2771800" y="2267744"/>
            <a:ext cx="1583474" cy="3792199"/>
          </a:xfrm>
          <a:prstGeom prst="rect">
            <a:avLst/>
          </a:prstGeom>
          <a:noFill/>
          <a:ln w="12700">
            <a:solidFill>
              <a:schemeClr val="tx2">
                <a:lumMod val="50000"/>
              </a:schemeClr>
            </a:solidFill>
          </a:ln>
        </p:spPr>
      </p:pic>
      <p:sp>
        <p:nvSpPr>
          <p:cNvPr id="6" name="TextBox 5"/>
          <p:cNvSpPr txBox="1"/>
          <p:nvPr/>
        </p:nvSpPr>
        <p:spPr>
          <a:xfrm>
            <a:off x="2843809" y="6236186"/>
            <a:ext cx="12490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/>
              <a:t>В.П.Потёмкин</a:t>
            </a:r>
            <a:endParaRPr lang="ru-RU" sz="1400" dirty="0"/>
          </a:p>
        </p:txBody>
      </p:sp>
      <p:pic>
        <p:nvPicPr>
          <p:cNvPr id="30724" name="Picture 4" descr="Picture background"/>
          <p:cNvPicPr>
            <a:picLocks noChangeAspect="1" noChangeArrowheads="1"/>
          </p:cNvPicPr>
          <p:nvPr/>
        </p:nvPicPr>
        <p:blipFill>
          <a:blip r:embed="rId3" cstate="print"/>
          <a:srcRect t="934"/>
          <a:stretch>
            <a:fillRect/>
          </a:stretch>
        </p:blipFill>
        <p:spPr bwMode="auto">
          <a:xfrm>
            <a:off x="591920" y="2246764"/>
            <a:ext cx="1531808" cy="3817163"/>
          </a:xfrm>
          <a:prstGeom prst="rect">
            <a:avLst/>
          </a:prstGeom>
          <a:noFill/>
          <a:ln w="12700">
            <a:solidFill>
              <a:schemeClr val="tx2">
                <a:lumMod val="50000"/>
              </a:schemeClr>
            </a:solidFill>
          </a:ln>
        </p:spPr>
      </p:pic>
      <p:sp>
        <p:nvSpPr>
          <p:cNvPr id="9" name="TextBox 8"/>
          <p:cNvSpPr txBox="1"/>
          <p:nvPr/>
        </p:nvSpPr>
        <p:spPr>
          <a:xfrm>
            <a:off x="532202" y="6236186"/>
            <a:ext cx="173554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А.В.Луначарский</a:t>
            </a:r>
            <a:endParaRPr lang="ru-RU" sz="1400" dirty="0"/>
          </a:p>
        </p:txBody>
      </p:sp>
      <p:pic>
        <p:nvPicPr>
          <p:cNvPr id="30728" name="Picture 8" descr="Picture background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34311" y="2273196"/>
            <a:ext cx="2135334" cy="3795052"/>
          </a:xfrm>
          <a:prstGeom prst="rect">
            <a:avLst/>
          </a:prstGeom>
          <a:noFill/>
          <a:ln w="12700">
            <a:solidFill>
              <a:schemeClr val="tx2">
                <a:lumMod val="50000"/>
              </a:schemeClr>
            </a:solidFill>
          </a:ln>
        </p:spPr>
      </p:pic>
      <p:sp>
        <p:nvSpPr>
          <p:cNvPr id="12" name="TextBox 11"/>
          <p:cNvSpPr txBox="1"/>
          <p:nvPr/>
        </p:nvSpPr>
        <p:spPr>
          <a:xfrm>
            <a:off x="5004049" y="6236186"/>
            <a:ext cx="138531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/>
              <a:t>М.А.Прокофьев</a:t>
            </a:r>
            <a:endParaRPr lang="ru-RU" sz="1400" dirty="0"/>
          </a:p>
        </p:txBody>
      </p:sp>
      <p:sp>
        <p:nvSpPr>
          <p:cNvPr id="30730" name="AutoShape 10" descr="Picture background"/>
          <p:cNvSpPr>
            <a:spLocks noChangeAspect="1" noChangeArrowheads="1"/>
          </p:cNvSpPr>
          <p:nvPr/>
        </p:nvSpPr>
        <p:spPr bwMode="auto">
          <a:xfrm>
            <a:off x="155575" y="-256822"/>
            <a:ext cx="304800" cy="541868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0732" name="Picture 12" descr="Picture background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749830" y="2273197"/>
            <a:ext cx="2206772" cy="3761332"/>
          </a:xfrm>
          <a:prstGeom prst="rect">
            <a:avLst/>
          </a:prstGeom>
          <a:noFill/>
          <a:ln w="12700">
            <a:solidFill>
              <a:schemeClr val="tx2">
                <a:lumMod val="50000"/>
              </a:schemeClr>
            </a:solidFill>
          </a:ln>
        </p:spPr>
      </p:pic>
      <p:sp>
        <p:nvSpPr>
          <p:cNvPr id="16" name="TextBox 15"/>
          <p:cNvSpPr txBox="1"/>
          <p:nvPr/>
        </p:nvSpPr>
        <p:spPr>
          <a:xfrm>
            <a:off x="7198416" y="6236186"/>
            <a:ext cx="100700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/>
              <a:t>Г.А.Ягодин</a:t>
            </a:r>
            <a:endParaRPr lang="ru-RU" sz="1400" dirty="0"/>
          </a:p>
        </p:txBody>
      </p:sp>
      <p:pic>
        <p:nvPicPr>
          <p:cNvPr id="13" name="Picture 2" descr="Picture background"/>
          <p:cNvPicPr>
            <a:picLocks noChangeAspect="1" noChangeArrowheads="1"/>
          </p:cNvPicPr>
          <p:nvPr/>
        </p:nvPicPr>
        <p:blipFill>
          <a:blip r:embed="rId2" cstate="print"/>
          <a:srcRect l="5127" r="5020"/>
          <a:stretch>
            <a:fillRect/>
          </a:stretch>
        </p:blipFill>
        <p:spPr bwMode="auto">
          <a:xfrm>
            <a:off x="2478278" y="2276049"/>
            <a:ext cx="2323616" cy="3792199"/>
          </a:xfrm>
          <a:prstGeom prst="rect">
            <a:avLst/>
          </a:prstGeom>
          <a:noFill/>
          <a:ln w="12700">
            <a:solidFill>
              <a:schemeClr val="tx2">
                <a:lumMod val="50000"/>
              </a:schemeClr>
            </a:solidFill>
          </a:ln>
        </p:spPr>
      </p:pic>
      <p:pic>
        <p:nvPicPr>
          <p:cNvPr id="14" name="Picture 4" descr="Picture background"/>
          <p:cNvPicPr>
            <a:picLocks noChangeAspect="1" noChangeArrowheads="1"/>
          </p:cNvPicPr>
          <p:nvPr/>
        </p:nvPicPr>
        <p:blipFill>
          <a:blip r:embed="rId3" cstate="print"/>
          <a:srcRect t="934"/>
          <a:stretch>
            <a:fillRect/>
          </a:stretch>
        </p:blipFill>
        <p:spPr bwMode="auto">
          <a:xfrm>
            <a:off x="307975" y="2255069"/>
            <a:ext cx="2247801" cy="3817163"/>
          </a:xfrm>
          <a:prstGeom prst="rect">
            <a:avLst/>
          </a:prstGeom>
          <a:noFill/>
          <a:ln w="12700">
            <a:solidFill>
              <a:schemeClr val="tx2">
                <a:lumMod val="5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7632606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018438"/>
            <a:ext cx="8229600" cy="1524000"/>
          </a:xfrm>
        </p:spPr>
        <p:txBody>
          <a:bodyPr/>
          <a:lstStyle/>
          <a:p>
            <a:r>
              <a:rPr lang="ru-RU" dirty="0" smtClean="0"/>
              <a:t>Вывод (наше мнение)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11560" y="3304040"/>
            <a:ext cx="7920880" cy="5516432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1200"/>
              </a:spcBef>
              <a:buNone/>
            </a:pPr>
            <a:r>
              <a:rPr lang="ru-RU" sz="2000" b="1" dirty="0" smtClean="0"/>
              <a:t>Глобальных проблем с поведением учащихся оценка не решит.</a:t>
            </a:r>
          </a:p>
          <a:p>
            <a:pPr marL="0" indent="0" algn="just">
              <a:spcBef>
                <a:spcPts val="1200"/>
              </a:spcBef>
              <a:buNone/>
            </a:pPr>
            <a:r>
              <a:rPr lang="ru-RU" sz="2000" b="1" dirty="0" smtClean="0"/>
              <a:t>Нужна государственная политика, направленная на повышение статуса учителя, возвращение уважения общества к его труду.</a:t>
            </a:r>
          </a:p>
          <a:p>
            <a:pPr marL="0" indent="0" algn="just">
              <a:spcBef>
                <a:spcPts val="1200"/>
              </a:spcBef>
              <a:buNone/>
            </a:pPr>
            <a:r>
              <a:rPr lang="ru-RU" sz="2000" b="1" dirty="0" smtClean="0"/>
              <a:t>Необходима программа просвещения будущих и уже готовых родителей относительно воспитания детей</a:t>
            </a:r>
          </a:p>
          <a:p>
            <a:pPr marL="0" indent="0" algn="just">
              <a:spcBef>
                <a:spcPts val="1200"/>
              </a:spcBef>
              <a:buNone/>
            </a:pPr>
            <a:r>
              <a:rPr lang="ru-RU" sz="2000" b="1" dirty="0" smtClean="0"/>
              <a:t>и т.д.</a:t>
            </a:r>
            <a:endParaRPr lang="ru-RU" sz="2000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843308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34461"/>
            <a:ext cx="8229600" cy="1524000"/>
          </a:xfrm>
        </p:spPr>
        <p:txBody>
          <a:bodyPr/>
          <a:lstStyle/>
          <a:p>
            <a:r>
              <a:rPr lang="ru-RU" dirty="0" smtClean="0"/>
              <a:t>Из истории экзаменов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39552" y="3001879"/>
            <a:ext cx="8147248" cy="6034617"/>
          </a:xfrm>
        </p:spPr>
        <p:txBody>
          <a:bodyPr>
            <a:normAutofit/>
          </a:bodyPr>
          <a:lstStyle/>
          <a:p>
            <a:pPr marL="268288" indent="-268288" algn="just">
              <a:spcBef>
                <a:spcPts val="1200"/>
              </a:spcBef>
              <a:buFont typeface="Wingdings" pitchFamily="2" charset="2"/>
              <a:buChar char="Ø"/>
            </a:pPr>
            <a:r>
              <a:rPr lang="ru-RU" sz="1800" dirty="0" smtClean="0"/>
              <a:t>1837 г. «Правила для испытания в уездных училищах и гимназиях». В России появилась пятибалльная система и система экзаменов по предметам: Закон Божий, российская словесность, латинский и греческий языки, арифметика/алгебра</a:t>
            </a:r>
          </a:p>
          <a:p>
            <a:pPr marL="268288" indent="-268288" algn="just">
              <a:spcBef>
                <a:spcPts val="1200"/>
              </a:spcBef>
              <a:buFont typeface="Wingdings" pitchFamily="2" charset="2"/>
              <a:buChar char="Ø"/>
            </a:pPr>
            <a:r>
              <a:rPr lang="ru-RU" sz="1800" dirty="0" smtClean="0"/>
              <a:t>1918 г. «Декрет об образовании» отменил все экзамены</a:t>
            </a:r>
          </a:p>
          <a:p>
            <a:pPr marL="268288" indent="-268288" algn="just">
              <a:spcBef>
                <a:spcPts val="1200"/>
              </a:spcBef>
              <a:buFont typeface="Wingdings" pitchFamily="2" charset="2"/>
              <a:buChar char="Ø"/>
            </a:pPr>
            <a:r>
              <a:rPr lang="ru-RU" sz="1800" dirty="0" smtClean="0"/>
              <a:t>9 октября 1944 г. «Правила проведения экзаменов на аттестат зрелости». Обязательные экзамены: русский язык, литература, математика, физика, химия, история, иностранный язык + переводные экзамены из класса в класс в средней школе</a:t>
            </a:r>
          </a:p>
          <a:p>
            <a:pPr marL="268288" indent="-268288" algn="just">
              <a:spcBef>
                <a:spcPts val="1200"/>
              </a:spcBef>
              <a:buFont typeface="Wingdings" pitchFamily="2" charset="2"/>
              <a:buChar char="Ø"/>
            </a:pPr>
            <a:r>
              <a:rPr lang="ru-RU" sz="1800" dirty="0" smtClean="0"/>
              <a:t>2009 г. – введение ЕГЭ во всех школах России</a:t>
            </a:r>
            <a:endParaRPr lang="ru-RU" dirty="0" smtClean="0"/>
          </a:p>
          <a:p>
            <a:pPr marL="268288" indent="-268288">
              <a:buFont typeface="Wingdings" pitchFamily="2" charset="2"/>
              <a:buChar char="Ø"/>
            </a:pP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691503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8031802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Тема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Тема Offic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127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127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127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16256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127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16256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</TotalTime>
  <Words>224</Words>
  <Application>Microsoft Office PowerPoint</Application>
  <PresentationFormat>Произвольный</PresentationFormat>
  <Paragraphs>23</Paragraphs>
  <Slides>6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Оценка за поведение и отмена ОГЭ – революция в образовании или шаг назад?</vt:lpstr>
      <vt:lpstr>Новости на полях школьного образования</vt:lpstr>
      <vt:lpstr>Из истории оценок за поведение</vt:lpstr>
      <vt:lpstr>Вывод (наше мнение)</vt:lpstr>
      <vt:lpstr>Из истории экзаменов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Дмитрос Чернаков</dc:creator>
  <cp:lastModifiedBy>Дмитрос Чернаков</cp:lastModifiedBy>
  <cp:revision>6</cp:revision>
  <dcterms:modified xsi:type="dcterms:W3CDTF">2025-04-09T08:31:26Z</dcterms:modified>
</cp:coreProperties>
</file>