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1"/>
  </p:notesMasterIdLst>
  <p:sldIdLst>
    <p:sldId id="256" r:id="rId2"/>
    <p:sldId id="266" r:id="rId3"/>
    <p:sldId id="258" r:id="rId4"/>
    <p:sldId id="259" r:id="rId5"/>
    <p:sldId id="269" r:id="rId6"/>
    <p:sldId id="271" r:id="rId7"/>
    <p:sldId id="270" r:id="rId8"/>
    <p:sldId id="268" r:id="rId9"/>
    <p:sldId id="257" r:id="rId10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35E2642-AE6A-498D-950E-043693E00994}">
          <p14:sldIdLst/>
        </p14:section>
        <p14:section name="Раздел без заголовка" id="{E5365CD3-2337-4023-B6D5-766339E94374}">
          <p14:sldIdLst>
            <p14:sldId id="256"/>
            <p14:sldId id="266"/>
            <p14:sldId id="258"/>
            <p14:sldId id="259"/>
            <p14:sldId id="269"/>
            <p14:sldId id="271"/>
            <p14:sldId id="270"/>
            <p14:sldId id="268"/>
            <p14:sldId id="2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7" autoAdjust="0"/>
  </p:normalViewPr>
  <p:slideViewPr>
    <p:cSldViewPr>
      <p:cViewPr>
        <p:scale>
          <a:sx n="90" d="100"/>
          <a:sy n="90" d="100"/>
        </p:scale>
        <p:origin x="-606" y="-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8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40569"/>
            <a:ext cx="77724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7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66186"/>
            <a:ext cx="205740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6186"/>
            <a:ext cx="601980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3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875620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0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133602"/>
            <a:ext cx="403860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2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3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64069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913469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0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6400801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156452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2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E8B6-6E3C-43DB-9596-4DF3C6574126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8475136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8475136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Нажмите дважды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i="0" u="none" strike="noStrike" dirty="0">
                <a:effectLst/>
                <a:latin typeface="PT Sans" panose="020B0503020203020204" pitchFamily="34" charset="-52"/>
              </a:rPr>
              <a:t>Эффективные переговоры: как продать занятия дорого?</a:t>
            </a:r>
            <a:endParaRPr dirty="0"/>
          </a:p>
        </p:txBody>
      </p:sp>
      <p:sp>
        <p:nvSpPr>
          <p:cNvPr id="101" name="Нажмите дважды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dirty="0"/>
              <a:t>Трофимова Вера Сергеевна, репетитор по истории и обществознанию, соучредитель онлайн-школы  и сообщества репетиторов TUTOR_UP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06DC7D-90BC-5251-98F8-F8877E8C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66DF15-6247-5A97-3F6C-F662D43DB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2"/>
            <a:ext cx="4968552" cy="63988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Руководитель образовательного центра</a:t>
            </a:r>
          </a:p>
          <a:p>
            <a:r>
              <a:rPr lang="ru-RU" dirty="0"/>
              <a:t>15 лет в преподавании, в том числе в школе</a:t>
            </a:r>
          </a:p>
          <a:p>
            <a:r>
              <a:rPr lang="ru-RU" dirty="0"/>
              <a:t>Выпускница МГПУ, РГГУ</a:t>
            </a:r>
          </a:p>
          <a:p>
            <a:r>
              <a:rPr lang="ru-RU" dirty="0"/>
              <a:t>Участник ряда международных конференций</a:t>
            </a:r>
          </a:p>
          <a:p>
            <a:r>
              <a:rPr lang="ru-RU" dirty="0"/>
              <a:t>Работаю с узкими нишами: ДВИ, олимпиады, профильные школы</a:t>
            </a:r>
          </a:p>
          <a:p>
            <a:r>
              <a:rPr lang="ru-RU" dirty="0"/>
              <a:t>Выпустила 500+ довольных выпускников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CBFC14-FBF3-0EFD-FE1D-AB176A13A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940" r="7288" b="10755"/>
          <a:stretch/>
        </p:blipFill>
        <p:spPr>
          <a:xfrm rot="5400000">
            <a:off x="4388086" y="3083423"/>
            <a:ext cx="5248064" cy="390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27584"/>
            <a:ext cx="8229600" cy="1062600"/>
          </a:xfrm>
        </p:spPr>
        <p:txBody>
          <a:bodyPr>
            <a:normAutofit fontScale="90000"/>
          </a:bodyPr>
          <a:lstStyle/>
          <a:p>
            <a:r>
              <a:rPr lang="ru-RU" dirty="0"/>
              <a:t>Ключевые «точки» разговора. Шаг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•Выявить цели и «боли» клиента</a:t>
            </a:r>
          </a:p>
          <a:p>
            <a:pPr marL="0" indent="0">
              <a:buNone/>
            </a:pPr>
            <a:r>
              <a:rPr lang="ru-RU" dirty="0"/>
              <a:t>•«Какие цели занятий? На какой балл нужно сдать экзамен? Куда планируете поступать?»</a:t>
            </a:r>
          </a:p>
          <a:p>
            <a:pPr marL="0" indent="0">
              <a:buNone/>
            </a:pPr>
            <a:r>
              <a:rPr lang="ru-RU" dirty="0"/>
              <a:t>•Внимательно слушать ответ и фиксировать важную информацию: расписании ребенка, особенности, предшествующий опыт работы с репетитором/на курсах по данному предмету и т.д.</a:t>
            </a:r>
          </a:p>
          <a:p>
            <a:pPr marL="0" indent="0">
              <a:buNone/>
            </a:pPr>
            <a:r>
              <a:rPr lang="ru-RU" dirty="0"/>
              <a:t>•«Выцепить» то, за что родитель переживает БОЛЬШЕ всего и показать удачный кейс решения ЭТОЙ проблемы из своего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44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5576"/>
            <a:ext cx="8229600" cy="1134608"/>
          </a:xfrm>
        </p:spPr>
        <p:txBody>
          <a:bodyPr/>
          <a:lstStyle/>
          <a:p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Ключевые «точки» разговора. Шаг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0">
              <a:spcBef>
                <a:spcPts val="600"/>
              </a:spcBef>
              <a:buNone/>
            </a:pP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•Показать </a:t>
            </a:r>
            <a:r>
              <a:rPr lang="ru-RU" sz="3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экспертность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разговоре как в устном разговоре, так и в переписке в мессенджере.</a:t>
            </a:r>
            <a:endParaRPr lang="ru-RU" b="0" dirty="0">
              <a:effectLst/>
            </a:endParaRPr>
          </a:p>
          <a:p>
            <a:pPr rtl="0">
              <a:spcBef>
                <a:spcPts val="600"/>
              </a:spcBef>
              <a:buNone/>
            </a:pP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•Писать и говорить грамотно!</a:t>
            </a:r>
            <a:endParaRPr lang="ru-RU" b="0" dirty="0">
              <a:effectLst/>
            </a:endParaRPr>
          </a:p>
          <a:p>
            <a:pPr rtl="0">
              <a:spcBef>
                <a:spcPts val="600"/>
              </a:spcBef>
              <a:buNone/>
            </a:pP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•Задача: зародить у родителя </a:t>
            </a:r>
            <a:r>
              <a:rPr lang="ru-RU" sz="32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уверенность</a:t>
            </a: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достижении необходимого результата. Не оставить сомнений. Именно ВЫ знаете как лучше!</a:t>
            </a:r>
            <a:endParaRPr lang="ru-RU" b="0" dirty="0">
              <a:effectLst/>
            </a:endParaRPr>
          </a:p>
          <a:p>
            <a:pPr rtl="0">
              <a:spcBef>
                <a:spcPts val="600"/>
              </a:spcBef>
              <a:buNone/>
            </a:pPr>
            <a:r>
              <a:rPr lang="ru-RU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•Предложить альтернативные программы подготовки: на 90+, на 70+</a:t>
            </a:r>
            <a:endParaRPr lang="ru-RU" b="0" dirty="0">
              <a:effectLst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86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4FCDA-47CF-A1B8-AEB6-F8FC534CA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5576"/>
            <a:ext cx="9036496" cy="1134608"/>
          </a:xfrm>
        </p:spPr>
        <p:txBody>
          <a:bodyPr/>
          <a:lstStyle/>
          <a:p>
            <a:r>
              <a:rPr lang="ru-RU" dirty="0"/>
              <a:t>Ключевые «точки» разговора. Шаг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728F33-7B5D-D9DF-554B-E4A729D3E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•Самопрезентация. Рассказать о себе, своём опыте работы с достоинством, описать организацию обучения. «Влюбить» в себя и свой продукт. Вызвать желание учиться именно у вас!</a:t>
            </a:r>
          </a:p>
          <a:p>
            <a:pPr marL="0" indent="0">
              <a:buNone/>
            </a:pPr>
            <a:r>
              <a:rPr lang="ru-RU" dirty="0"/>
              <a:t>•Авторитетность, эксклюзивность, </a:t>
            </a:r>
            <a:r>
              <a:rPr lang="ru-RU" dirty="0" err="1"/>
              <a:t>клубность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•Объяснить преимущества работы конкретно с Вами.</a:t>
            </a:r>
          </a:p>
          <a:p>
            <a:pPr marL="0" indent="0">
              <a:buNone/>
            </a:pPr>
            <a:r>
              <a:rPr lang="ru-RU" dirty="0"/>
              <a:t>•Занятость расписания, иметь расписание с готовыми ячейками для записи сразу в расписание.</a:t>
            </a:r>
          </a:p>
          <a:p>
            <a:pPr marL="0" indent="0">
              <a:buNone/>
            </a:pPr>
            <a:r>
              <a:rPr lang="ru-RU" dirty="0"/>
              <a:t>•Озвучивать цены лучше в личном разговоре или переписке без запинки. Иметь прайс, включая пакетные предложения.</a:t>
            </a:r>
          </a:p>
          <a:p>
            <a:pPr marL="0" indent="0">
              <a:buNone/>
            </a:pPr>
            <a:r>
              <a:rPr lang="ru-RU" dirty="0"/>
              <a:t>•Цена, условия занятий и отмен, переносов.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5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906AA-8A48-8751-CF3A-8AA4B473B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3648"/>
            <a:ext cx="8229600" cy="486536"/>
          </a:xfrm>
        </p:spPr>
        <p:txBody>
          <a:bodyPr>
            <a:normAutofit fontScale="90000"/>
          </a:bodyPr>
          <a:lstStyle/>
          <a:p>
            <a:r>
              <a:rPr lang="ru-RU" dirty="0"/>
              <a:t>Чего хочет родитель?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42CB59-644D-5AA3-4213-F4619519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•Внимание именно моему ребенку</a:t>
            </a:r>
          </a:p>
          <a:p>
            <a:pPr marL="0" indent="0">
              <a:buNone/>
            </a:pPr>
            <a:r>
              <a:rPr lang="ru-RU" dirty="0"/>
              <a:t>•Отчетность по успешности моего  ребенка</a:t>
            </a:r>
          </a:p>
          <a:p>
            <a:pPr marL="0" indent="0">
              <a:buNone/>
            </a:pPr>
            <a:r>
              <a:rPr lang="ru-RU" dirty="0"/>
              <a:t>•Достижение намеченного результата</a:t>
            </a:r>
          </a:p>
          <a:p>
            <a:pPr marL="0" indent="0">
              <a:buNone/>
            </a:pPr>
            <a:r>
              <a:rPr lang="ru-RU" dirty="0"/>
              <a:t>•Понимание, что ребенку нравятся занятия (интересно учиться)</a:t>
            </a:r>
          </a:p>
          <a:p>
            <a:pPr marL="0" indent="0">
              <a:buNone/>
            </a:pPr>
            <a:r>
              <a:rPr lang="ru-RU" dirty="0"/>
              <a:t>•Мотивация, соревновательность, эмоциональная стабильность (положительные эмоции - улыбка)</a:t>
            </a:r>
          </a:p>
          <a:p>
            <a:pPr marL="0" indent="0">
              <a:buNone/>
            </a:pPr>
            <a:r>
              <a:rPr lang="ru-RU" dirty="0"/>
              <a:t>•Хорошие отзывы от ребенка, бесконфликтность</a:t>
            </a:r>
          </a:p>
          <a:p>
            <a:pPr marL="0" indent="0">
              <a:buNone/>
            </a:pPr>
            <a:r>
              <a:rPr lang="ru-RU" dirty="0"/>
              <a:t>•Не думать о проблемах ребенка, эту головную боль решает репетитор</a:t>
            </a:r>
          </a:p>
          <a:p>
            <a:pPr marL="0" indent="0">
              <a:buNone/>
            </a:pPr>
            <a:r>
              <a:rPr lang="ru-RU" dirty="0"/>
              <a:t>•Здоровье ребенка, без перегрузок</a:t>
            </a:r>
          </a:p>
          <a:p>
            <a:pPr marL="0" indent="0">
              <a:buNone/>
            </a:pPr>
            <a:r>
              <a:rPr lang="ru-RU" dirty="0"/>
              <a:t>•Комфортность, отзывчивость в общении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47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D14D27-47E8-6DA6-926A-B8E3BD59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7624"/>
            <a:ext cx="8229600" cy="702560"/>
          </a:xfrm>
        </p:spPr>
        <p:txBody>
          <a:bodyPr>
            <a:normAutofit fontScale="90000"/>
          </a:bodyPr>
          <a:lstStyle/>
          <a:p>
            <a:r>
              <a:rPr lang="ru-RU" dirty="0"/>
              <a:t>Снятие возражений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81AC24-487C-80DE-51F3-88F1076A6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2"/>
            <a:ext cx="8229600" cy="6758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• Работа со снятием возражений. Дать родителям время на обдумывание вашего предложения, но обязательно договориться о времени следующего созвона. Время предложения фиксировано.</a:t>
            </a:r>
          </a:p>
          <a:p>
            <a:pPr marL="0" indent="0">
              <a:buNone/>
            </a:pPr>
            <a:r>
              <a:rPr lang="ru-RU" dirty="0"/>
              <a:t>• Показать, что вы МОЖЕТЕ решить проблему. Ребенок будет ДЕЛАТЬ задания САМ. Следовательно - сможет решить на экзамене. Гарантия КАЧЕСТВА для родителя.</a:t>
            </a:r>
          </a:p>
          <a:p>
            <a:pPr marL="0" indent="0">
              <a:buNone/>
            </a:pPr>
            <a:r>
              <a:rPr lang="ru-RU" dirty="0"/>
              <a:t>• Вы создаете впечатление, что проблема уже решена. И покупателю уже комфортно, вы забираете его «головную боль», у него ощущение решенной задачи в будущем, успешности.</a:t>
            </a:r>
          </a:p>
          <a:p>
            <a:pPr marL="0" indent="0">
              <a:buNone/>
            </a:pPr>
            <a:r>
              <a:rPr lang="ru-RU" dirty="0"/>
              <a:t>•Показывать промежуточный результат. Родитель должен понимать за что он платит.</a:t>
            </a:r>
          </a:p>
          <a:p>
            <a:pPr marL="0" indent="0">
              <a:buNone/>
            </a:pPr>
            <a:r>
              <a:rPr lang="ru-RU" dirty="0"/>
              <a:t>•Нет альтернативы преподавателя такого качества (избавиться от комплекса самозванца)</a:t>
            </a:r>
          </a:p>
          <a:p>
            <a:pPr marL="0" indent="0">
              <a:buNone/>
            </a:pPr>
            <a:r>
              <a:rPr lang="ru-RU" dirty="0"/>
              <a:t>•Вместе с предоплатой взять еще и ответственность за результат! Верить в его достижение!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73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B55B4D-C5BB-9A5D-305C-31B600B4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2B5EA0-BCD7-376D-46C7-DC3B3696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691680"/>
            <a:ext cx="8229600" cy="2172072"/>
          </a:xfrm>
        </p:spPr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Подписывайтесь на мой ТГ-канал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9831FB6-D5DC-6C89-3916-B2A6E4B4F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9" r="-991" b="29129"/>
          <a:stretch/>
        </p:blipFill>
        <p:spPr>
          <a:xfrm>
            <a:off x="683568" y="4283968"/>
            <a:ext cx="3253607" cy="35956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55F1FE-A7E4-1814-EB54-E384DFA87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914393"/>
            <a:ext cx="2947616" cy="29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9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318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512</Words>
  <Application>Microsoft Office PowerPoint</Application>
  <PresentationFormat>Произвольный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Эффективные переговоры: как продать занятия дорого?</vt:lpstr>
      <vt:lpstr>Презентация PowerPoint</vt:lpstr>
      <vt:lpstr>Ключевые «точки» разговора. Шаг 1</vt:lpstr>
      <vt:lpstr>Ключевые «точки» разговора. Шаг 2</vt:lpstr>
      <vt:lpstr>Ключевые «точки» разговора. Шаг 3</vt:lpstr>
      <vt:lpstr>Чего хочет родитель? </vt:lpstr>
      <vt:lpstr>Снятие возражений </vt:lpstr>
      <vt:lpstr>Спасибо за внимание!  Подписывайтесь на мой ТГ-канал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6</cp:revision>
  <dcterms:modified xsi:type="dcterms:W3CDTF">2025-04-01T11:33:33Z</dcterms:modified>
</cp:coreProperties>
</file>