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7" r:id="rId1"/>
  </p:sldMasterIdLst>
  <p:notesMasterIdLst>
    <p:notesMasterId r:id="rId12"/>
  </p:notesMasterIdLst>
  <p:sldIdLst>
    <p:sldId id="256" r:id="rId2"/>
    <p:sldId id="266" r:id="rId3"/>
    <p:sldId id="269" r:id="rId4"/>
    <p:sldId id="259" r:id="rId5"/>
    <p:sldId id="271" r:id="rId6"/>
    <p:sldId id="258" r:id="rId7"/>
    <p:sldId id="272" r:id="rId8"/>
    <p:sldId id="270" r:id="rId9"/>
    <p:sldId id="268" r:id="rId10"/>
    <p:sldId id="257" r:id="rId11"/>
  </p:sldIdLst>
  <p:sldSz cx="9144000" cy="9144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6256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16256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16256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16256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16256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16256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16256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16256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16256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Calibri"/>
      </a:defRPr>
    </a:lvl9pPr>
  </p:defaultTextStyle>
  <p:extLst>
    <p:ext uri="{521415D9-36F7-43E2-AB2F-B90AF26B5E84}">
      <p14:sectionLst xmlns:p14="http://schemas.microsoft.com/office/powerpoint/2010/main">
        <p14:section name="Раздел без заголовка" id="{B35E2642-AE6A-498D-950E-043693E00994}">
          <p14:sldIdLst/>
        </p14:section>
        <p14:section name="Раздел без заголовка" id="{E5365CD3-2337-4023-B6D5-766339E94374}">
          <p14:sldIdLst>
            <p14:sldId id="256"/>
            <p14:sldId id="266"/>
            <p14:sldId id="269"/>
            <p14:sldId id="259"/>
            <p14:sldId id="271"/>
            <p14:sldId id="258"/>
            <p14:sldId id="272"/>
            <p14:sldId id="270"/>
            <p14:sldId id="268"/>
            <p14:sldId id="257"/>
          </p14:sldIdLst>
        </p14:section>
      </p14:sectionLst>
    </p:ext>
    <p:ext uri="{EFAFB233-063F-42B5-8137-9DF3F51BA10A}">
      <p15:sldGuideLst xmlns:p15="http://schemas.microsoft.com/office/powerpoint/2012/main" xmlns="">
        <p15:guide id="1" orient="horz" pos="288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2" autoAdjust="0"/>
    <p:restoredTop sz="95852" autoAdjust="0"/>
  </p:normalViewPr>
  <p:slideViewPr>
    <p:cSldViewPr>
      <p:cViewPr>
        <p:scale>
          <a:sx n="131" d="100"/>
          <a:sy n="131" d="100"/>
        </p:scale>
        <p:origin x="-2964" y="-24"/>
      </p:cViewPr>
      <p:guideLst>
        <p:guide orient="horz" pos="288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7" name="Shape 97"/>
          <p:cNvSpPr>
            <a:spLocks noGrp="1" noRot="1" noChangeAspect="1"/>
          </p:cNvSpPr>
          <p:nvPr>
            <p:ph type="sldImg"/>
          </p:nvPr>
        </p:nvSpPr>
        <p:spPr>
          <a:xfrm>
            <a:off x="1714500" y="685800"/>
            <a:ext cx="3429000" cy="3429000"/>
          </a:xfrm>
          <a:prstGeom prst="rect">
            <a:avLst/>
          </a:prstGeom>
        </p:spPr>
        <p:txBody>
          <a:bodyPr/>
          <a:lstStyle/>
          <a:p>
            <a:endParaRPr/>
          </a:p>
        </p:txBody>
      </p:sp>
      <p:sp>
        <p:nvSpPr>
          <p:cNvPr id="98" name="Shape 9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990861294"/>
      </p:ext>
    </p:extLst>
  </p:cSld>
  <p:clrMap bg1="lt1" tx1="dk1" bg2="lt2" tx2="dk2" accent1="accent1" accent2="accent2" accent3="accent3" accent4="accent4" accent5="accent5" accent6="accent6" hlink="hlink" folHlink="folHlink"/>
  <p:notesStyle>
    <a:lvl1pPr defTabSz="1625600" latinLnBrk="0">
      <a:defRPr sz="2000">
        <a:latin typeface="+mj-lt"/>
        <a:ea typeface="+mj-ea"/>
        <a:cs typeface="+mj-cs"/>
        <a:sym typeface="Calibri"/>
      </a:defRPr>
    </a:lvl1pPr>
    <a:lvl2pPr indent="228600" defTabSz="1625600" latinLnBrk="0">
      <a:defRPr sz="2000">
        <a:latin typeface="+mj-lt"/>
        <a:ea typeface="+mj-ea"/>
        <a:cs typeface="+mj-cs"/>
        <a:sym typeface="Calibri"/>
      </a:defRPr>
    </a:lvl2pPr>
    <a:lvl3pPr indent="457200" defTabSz="1625600" latinLnBrk="0">
      <a:defRPr sz="2000">
        <a:latin typeface="+mj-lt"/>
        <a:ea typeface="+mj-ea"/>
        <a:cs typeface="+mj-cs"/>
        <a:sym typeface="Calibri"/>
      </a:defRPr>
    </a:lvl3pPr>
    <a:lvl4pPr indent="685800" defTabSz="1625600" latinLnBrk="0">
      <a:defRPr sz="2000">
        <a:latin typeface="+mj-lt"/>
        <a:ea typeface="+mj-ea"/>
        <a:cs typeface="+mj-cs"/>
        <a:sym typeface="Calibri"/>
      </a:defRPr>
    </a:lvl4pPr>
    <a:lvl5pPr indent="914400" defTabSz="1625600" latinLnBrk="0">
      <a:defRPr sz="2000">
        <a:latin typeface="+mj-lt"/>
        <a:ea typeface="+mj-ea"/>
        <a:cs typeface="+mj-cs"/>
        <a:sym typeface="Calibri"/>
      </a:defRPr>
    </a:lvl5pPr>
    <a:lvl6pPr indent="1143000" defTabSz="1625600" latinLnBrk="0">
      <a:defRPr sz="2000">
        <a:latin typeface="+mj-lt"/>
        <a:ea typeface="+mj-ea"/>
        <a:cs typeface="+mj-cs"/>
        <a:sym typeface="Calibri"/>
      </a:defRPr>
    </a:lvl6pPr>
    <a:lvl7pPr indent="1371600" defTabSz="1625600" latinLnBrk="0">
      <a:defRPr sz="2000">
        <a:latin typeface="+mj-lt"/>
        <a:ea typeface="+mj-ea"/>
        <a:cs typeface="+mj-cs"/>
        <a:sym typeface="Calibri"/>
      </a:defRPr>
    </a:lvl7pPr>
    <a:lvl8pPr indent="1600200" defTabSz="1625600" latinLnBrk="0">
      <a:defRPr sz="2000">
        <a:latin typeface="+mj-lt"/>
        <a:ea typeface="+mj-ea"/>
        <a:cs typeface="+mj-cs"/>
        <a:sym typeface="Calibri"/>
      </a:defRPr>
    </a:lvl8pPr>
    <a:lvl9pPr indent="1828800" defTabSz="1625600" latinLnBrk="0">
      <a:defRPr sz="20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840569"/>
            <a:ext cx="7772400" cy="1960033"/>
          </a:xfrm>
        </p:spPr>
        <p:txBody>
          <a:bodyPr/>
          <a:lstStyle/>
          <a:p>
            <a:r>
              <a:rPr lang="ru-RU"/>
              <a:t>Образец заголовка</a:t>
            </a:r>
          </a:p>
        </p:txBody>
      </p:sp>
      <p:sp>
        <p:nvSpPr>
          <p:cNvPr id="3" name="Подзаголовок 2"/>
          <p:cNvSpPr>
            <a:spLocks noGrp="1"/>
          </p:cNvSpPr>
          <p:nvPr>
            <p:ph type="subTitle" idx="1"/>
          </p:nvPr>
        </p:nvSpPr>
        <p:spPr>
          <a:xfrm>
            <a:off x="1371600" y="5181600"/>
            <a:ext cx="64008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883EE8B6-6E3C-43DB-9596-4DF3C6574126}" type="datetimeFigureOut">
              <a:rPr lang="ru-RU" smtClean="0"/>
              <a:t>24.03.2025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6CB4B4D-7CA3-9044-876B-883B54F8677D}" type="slidenum">
              <a:rPr lang="ru-RU" smtClean="0"/>
              <a:t>‹#›</a:t>
            </a:fld>
            <a:endParaRPr lang="ru-RU"/>
          </a:p>
        </p:txBody>
      </p:sp>
    </p:spTree>
    <p:extLst>
      <p:ext uri="{BB962C8B-B14F-4D97-AF65-F5344CB8AC3E}">
        <p14:creationId xmlns:p14="http://schemas.microsoft.com/office/powerpoint/2010/main" val="2706807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83EE8B6-6E3C-43DB-9596-4DF3C6574126}" type="datetimeFigureOut">
              <a:rPr lang="ru-RU" smtClean="0"/>
              <a:t>24.03.2025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6CB4B4D-7CA3-9044-876B-883B54F8677D}" type="slidenum">
              <a:rPr lang="ru-RU" smtClean="0"/>
              <a:t>‹#›</a:t>
            </a:fld>
            <a:endParaRPr lang="ru-RU"/>
          </a:p>
        </p:txBody>
      </p:sp>
    </p:spTree>
    <p:extLst>
      <p:ext uri="{BB962C8B-B14F-4D97-AF65-F5344CB8AC3E}">
        <p14:creationId xmlns:p14="http://schemas.microsoft.com/office/powerpoint/2010/main" val="3175270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366186"/>
            <a:ext cx="2057400" cy="7802033"/>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366186"/>
            <a:ext cx="6019800" cy="7802033"/>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83EE8B6-6E3C-43DB-9596-4DF3C6574126}" type="datetimeFigureOut">
              <a:rPr lang="ru-RU" smtClean="0"/>
              <a:t>24.03.2025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6CB4B4D-7CA3-9044-876B-883B54F8677D}" type="slidenum">
              <a:rPr lang="ru-RU" smtClean="0"/>
              <a:t>‹#›</a:t>
            </a:fld>
            <a:endParaRPr lang="ru-RU"/>
          </a:p>
        </p:txBody>
      </p:sp>
    </p:spTree>
    <p:extLst>
      <p:ext uri="{BB962C8B-B14F-4D97-AF65-F5344CB8AC3E}">
        <p14:creationId xmlns:p14="http://schemas.microsoft.com/office/powerpoint/2010/main" val="3149050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83EE8B6-6E3C-43DB-9596-4DF3C6574126}" type="datetimeFigureOut">
              <a:rPr lang="ru-RU" smtClean="0"/>
              <a:t>24.03.2025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6CB4B4D-7CA3-9044-876B-883B54F8677D}" type="slidenum">
              <a:rPr lang="ru-RU" smtClean="0"/>
              <a:t>‹#›</a:t>
            </a:fld>
            <a:endParaRPr lang="ru-RU"/>
          </a:p>
        </p:txBody>
      </p:sp>
    </p:spTree>
    <p:extLst>
      <p:ext uri="{BB962C8B-B14F-4D97-AF65-F5344CB8AC3E}">
        <p14:creationId xmlns:p14="http://schemas.microsoft.com/office/powerpoint/2010/main" val="2640137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5875867"/>
            <a:ext cx="7772400" cy="1816100"/>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3875620"/>
            <a:ext cx="77724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883EE8B6-6E3C-43DB-9596-4DF3C6574126}" type="datetimeFigureOut">
              <a:rPr lang="ru-RU" smtClean="0"/>
              <a:t>24.03.2025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6CB4B4D-7CA3-9044-876B-883B54F8677D}" type="slidenum">
              <a:rPr lang="ru-RU" smtClean="0"/>
              <a:t>‹#›</a:t>
            </a:fld>
            <a:endParaRPr lang="ru-RU"/>
          </a:p>
        </p:txBody>
      </p:sp>
    </p:spTree>
    <p:extLst>
      <p:ext uri="{BB962C8B-B14F-4D97-AF65-F5344CB8AC3E}">
        <p14:creationId xmlns:p14="http://schemas.microsoft.com/office/powerpoint/2010/main" val="548900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2133602"/>
            <a:ext cx="403860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2133602"/>
            <a:ext cx="403860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883EE8B6-6E3C-43DB-9596-4DF3C6574126}" type="datetimeFigureOut">
              <a:rPr lang="ru-RU" smtClean="0"/>
              <a:t>24.03.2025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6CB4B4D-7CA3-9044-876B-883B54F8677D}" type="slidenum">
              <a:rPr lang="ru-RU" smtClean="0"/>
              <a:t>‹#›</a:t>
            </a:fld>
            <a:endParaRPr lang="ru-RU"/>
          </a:p>
        </p:txBody>
      </p:sp>
    </p:spTree>
    <p:extLst>
      <p:ext uri="{BB962C8B-B14F-4D97-AF65-F5344CB8AC3E}">
        <p14:creationId xmlns:p14="http://schemas.microsoft.com/office/powerpoint/2010/main" val="338916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2046817"/>
            <a:ext cx="4040188"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899833"/>
            <a:ext cx="4040188"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8" y="2046817"/>
            <a:ext cx="4041775"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8" y="2899833"/>
            <a:ext cx="4041775"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883EE8B6-6E3C-43DB-9596-4DF3C6574126}" type="datetimeFigureOut">
              <a:rPr lang="ru-RU" smtClean="0"/>
              <a:t>24.03.2025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6CB4B4D-7CA3-9044-876B-883B54F8677D}" type="slidenum">
              <a:rPr lang="ru-RU" smtClean="0"/>
              <a:t>‹#›</a:t>
            </a:fld>
            <a:endParaRPr lang="ru-RU"/>
          </a:p>
        </p:txBody>
      </p:sp>
    </p:spTree>
    <p:extLst>
      <p:ext uri="{BB962C8B-B14F-4D97-AF65-F5344CB8AC3E}">
        <p14:creationId xmlns:p14="http://schemas.microsoft.com/office/powerpoint/2010/main" val="851928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883EE8B6-6E3C-43DB-9596-4DF3C6574126}" type="datetimeFigureOut">
              <a:rPr lang="ru-RU" smtClean="0"/>
              <a:t>24.03.2025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6CB4B4D-7CA3-9044-876B-883B54F8677D}" type="slidenum">
              <a:rPr lang="ru-RU" smtClean="0"/>
              <a:t>‹#›</a:t>
            </a:fld>
            <a:endParaRPr lang="ru-RU"/>
          </a:p>
        </p:txBody>
      </p:sp>
    </p:spTree>
    <p:extLst>
      <p:ext uri="{BB962C8B-B14F-4D97-AF65-F5344CB8AC3E}">
        <p14:creationId xmlns:p14="http://schemas.microsoft.com/office/powerpoint/2010/main" val="2989756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83EE8B6-6E3C-43DB-9596-4DF3C6574126}" type="datetimeFigureOut">
              <a:rPr lang="ru-RU" smtClean="0"/>
              <a:t>24.03.2025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6CB4B4D-7CA3-9044-876B-883B54F8677D}" type="slidenum">
              <a:rPr lang="ru-RU" smtClean="0"/>
              <a:t>‹#›</a:t>
            </a:fld>
            <a:endParaRPr lang="ru-RU"/>
          </a:p>
        </p:txBody>
      </p:sp>
    </p:spTree>
    <p:extLst>
      <p:ext uri="{BB962C8B-B14F-4D97-AF65-F5344CB8AC3E}">
        <p14:creationId xmlns:p14="http://schemas.microsoft.com/office/powerpoint/2010/main" val="4039930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3" y="364067"/>
            <a:ext cx="3008313" cy="154940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364069"/>
            <a:ext cx="5111750"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3" y="1913469"/>
            <a:ext cx="3008313"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883EE8B6-6E3C-43DB-9596-4DF3C6574126}" type="datetimeFigureOut">
              <a:rPr lang="ru-RU" smtClean="0"/>
              <a:t>24.03.2025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6CB4B4D-7CA3-9044-876B-883B54F8677D}" type="slidenum">
              <a:rPr lang="ru-RU" smtClean="0"/>
              <a:t>‹#›</a:t>
            </a:fld>
            <a:endParaRPr lang="ru-RU"/>
          </a:p>
        </p:txBody>
      </p:sp>
    </p:spTree>
    <p:extLst>
      <p:ext uri="{BB962C8B-B14F-4D97-AF65-F5344CB8AC3E}">
        <p14:creationId xmlns:p14="http://schemas.microsoft.com/office/powerpoint/2010/main" val="1865902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6400801"/>
            <a:ext cx="5486400" cy="755651"/>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817033"/>
            <a:ext cx="54864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7156452"/>
            <a:ext cx="54864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883EE8B6-6E3C-43DB-9596-4DF3C6574126}" type="datetimeFigureOut">
              <a:rPr lang="ru-RU" smtClean="0"/>
              <a:t>24.03.2025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6CB4B4D-7CA3-9044-876B-883B54F8677D}" type="slidenum">
              <a:rPr lang="ru-RU" smtClean="0"/>
              <a:t>‹#›</a:t>
            </a:fld>
            <a:endParaRPr lang="ru-RU"/>
          </a:p>
        </p:txBody>
      </p:sp>
    </p:spTree>
    <p:extLst>
      <p:ext uri="{BB962C8B-B14F-4D97-AF65-F5344CB8AC3E}">
        <p14:creationId xmlns:p14="http://schemas.microsoft.com/office/powerpoint/2010/main" val="2230695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66184"/>
            <a:ext cx="8229600" cy="1524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2133602"/>
            <a:ext cx="8229600" cy="603461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8475136"/>
            <a:ext cx="21336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883EE8B6-6E3C-43DB-9596-4DF3C6574126}" type="datetimeFigureOut">
              <a:rPr lang="ru-RU" smtClean="0"/>
              <a:t>24.03.2025</a:t>
            </a:fld>
            <a:endParaRPr lang="ru-RU"/>
          </a:p>
        </p:txBody>
      </p:sp>
      <p:sp>
        <p:nvSpPr>
          <p:cNvPr id="5" name="Нижний колонтитул 4"/>
          <p:cNvSpPr>
            <a:spLocks noGrp="1"/>
          </p:cNvSpPr>
          <p:nvPr>
            <p:ph type="ftr" sz="quarter" idx="3"/>
          </p:nvPr>
        </p:nvSpPr>
        <p:spPr>
          <a:xfrm>
            <a:off x="3124200" y="8475136"/>
            <a:ext cx="28956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8475136"/>
            <a:ext cx="21336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86CB4B4D-7CA3-9044-876B-883B54F8677D}" type="slidenum">
              <a:rPr lang="ru-RU" smtClean="0"/>
              <a:t>‹#›</a:t>
            </a:fld>
            <a:endParaRPr lang="ru-RU"/>
          </a:p>
        </p:txBody>
      </p:sp>
    </p:spTree>
    <p:extLst>
      <p:ext uri="{BB962C8B-B14F-4D97-AF65-F5344CB8AC3E}">
        <p14:creationId xmlns:p14="http://schemas.microsoft.com/office/powerpoint/2010/main" val="340641074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Нажмите дважды"/>
          <p:cNvSpPr txBox="1">
            <a:spLocks noGrp="1"/>
          </p:cNvSpPr>
          <p:nvPr>
            <p:ph type="ctrTitle"/>
          </p:nvPr>
        </p:nvSpPr>
        <p:spPr>
          <a:prstGeom prst="rect">
            <a:avLst/>
          </a:prstGeom>
        </p:spPr>
        <p:txBody>
          <a:bodyPr>
            <a:normAutofit/>
          </a:bodyPr>
          <a:lstStyle/>
          <a:p>
            <a:r>
              <a:rPr lang="ru-RU" dirty="0"/>
              <a:t>Олимпиады для старшеклассников</a:t>
            </a:r>
            <a:endParaRPr dirty="0"/>
          </a:p>
        </p:txBody>
      </p:sp>
      <p:sp>
        <p:nvSpPr>
          <p:cNvPr id="101" name="Нажмите дважды"/>
          <p:cNvSpPr txBox="1">
            <a:spLocks noGrp="1"/>
          </p:cNvSpPr>
          <p:nvPr>
            <p:ph type="subTitle" idx="1"/>
          </p:nvPr>
        </p:nvSpPr>
        <p:spPr>
          <a:prstGeom prst="rect">
            <a:avLst/>
          </a:prstGeom>
        </p:spPr>
        <p:txBody>
          <a:bodyPr>
            <a:normAutofit lnSpcReduction="10000"/>
          </a:bodyPr>
          <a:lstStyle/>
          <a:p>
            <a:r>
              <a:rPr lang="ru-RU" dirty="0"/>
              <a:t>Трофимова Вера Сергеевна, репетитор по истории и обществознанию, соучредитель онлайн-школы  и сообщества репетиторов TUTOR_UP</a:t>
            </a:r>
          </a:p>
          <a:p>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0318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606DC7D-90BC-5251-98F8-F8877E8C36ED}"/>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xmlns="" id="{7166DF15-6247-5A97-3F6C-F662D43DB70C}"/>
              </a:ext>
            </a:extLst>
          </p:cNvPr>
          <p:cNvSpPr>
            <a:spLocks noGrp="1"/>
          </p:cNvSpPr>
          <p:nvPr>
            <p:ph idx="1"/>
          </p:nvPr>
        </p:nvSpPr>
        <p:spPr>
          <a:xfrm>
            <a:off x="179512" y="2133602"/>
            <a:ext cx="4968552" cy="6398837"/>
          </a:xfrm>
        </p:spPr>
        <p:txBody>
          <a:bodyPr>
            <a:normAutofit fontScale="92500" lnSpcReduction="10000"/>
          </a:bodyPr>
          <a:lstStyle/>
          <a:p>
            <a:r>
              <a:rPr lang="ru-RU" dirty="0"/>
              <a:t>Руководитель образовательного центра</a:t>
            </a:r>
          </a:p>
          <a:p>
            <a:r>
              <a:rPr lang="ru-RU" dirty="0"/>
              <a:t>15 лет в преподавании, в том числе в школе</a:t>
            </a:r>
          </a:p>
          <a:p>
            <a:r>
              <a:rPr lang="ru-RU" dirty="0"/>
              <a:t>Выпускница МГПУ, РГГУ</a:t>
            </a:r>
          </a:p>
          <a:p>
            <a:r>
              <a:rPr lang="ru-RU" dirty="0"/>
              <a:t>Участник ряда международных конференций</a:t>
            </a:r>
          </a:p>
          <a:p>
            <a:r>
              <a:rPr lang="ru-RU" dirty="0"/>
              <a:t>Работаю с узкими нишами: ДВИ, олимпиады, профильные школы</a:t>
            </a:r>
          </a:p>
          <a:p>
            <a:r>
              <a:rPr lang="ru-RU" dirty="0"/>
              <a:t>Выпустила 500+ довольных выпускников</a:t>
            </a:r>
          </a:p>
          <a:p>
            <a:endParaRPr lang="ru-RU" dirty="0"/>
          </a:p>
        </p:txBody>
      </p:sp>
      <p:pic>
        <p:nvPicPr>
          <p:cNvPr id="4" name="Рисунок 3">
            <a:extLst>
              <a:ext uri="{FF2B5EF4-FFF2-40B4-BE49-F238E27FC236}">
                <a16:creationId xmlns:a16="http://schemas.microsoft.com/office/drawing/2014/main" xmlns="" id="{3DCBFC14-FBF3-0EFD-FE1D-AB176A13A259}"/>
              </a:ext>
            </a:extLst>
          </p:cNvPr>
          <p:cNvPicPr>
            <a:picLocks noChangeAspect="1"/>
          </p:cNvPicPr>
          <p:nvPr/>
        </p:nvPicPr>
        <p:blipFill>
          <a:blip r:embed="rId2" cstate="print">
            <a:extLst>
              <a:ext uri="{28A0092B-C50C-407E-A947-70E740481C1C}">
                <a14:useLocalDpi xmlns:a14="http://schemas.microsoft.com/office/drawing/2010/main" val="0"/>
              </a:ext>
            </a:extLst>
          </a:blip>
          <a:srcRect l="11765" t="8940" r="7288" b="10755"/>
          <a:stretch/>
        </p:blipFill>
        <p:spPr>
          <a:xfrm rot="5400000">
            <a:off x="4388086" y="3083423"/>
            <a:ext cx="5248064" cy="3904739"/>
          </a:xfrm>
          <a:prstGeom prst="rect">
            <a:avLst/>
          </a:prstGeom>
        </p:spPr>
      </p:pic>
    </p:spTree>
    <p:extLst>
      <p:ext uri="{BB962C8B-B14F-4D97-AF65-F5344CB8AC3E}">
        <p14:creationId xmlns:p14="http://schemas.microsoft.com/office/powerpoint/2010/main" val="4100857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127A4E0-E4A6-60B9-536A-70441C0297CC}"/>
              </a:ext>
            </a:extLst>
          </p:cNvPr>
          <p:cNvSpPr>
            <a:spLocks noGrp="1"/>
          </p:cNvSpPr>
          <p:nvPr>
            <p:ph type="title"/>
          </p:nvPr>
        </p:nvSpPr>
        <p:spPr/>
        <p:txBody>
          <a:bodyPr/>
          <a:lstStyle/>
          <a:p>
            <a:r>
              <a:rPr lang="ru-RU" dirty="0"/>
              <a:t>Преимущества олимпиад</a:t>
            </a:r>
          </a:p>
        </p:txBody>
      </p:sp>
      <p:sp>
        <p:nvSpPr>
          <p:cNvPr id="3" name="Объект 2">
            <a:extLst>
              <a:ext uri="{FF2B5EF4-FFF2-40B4-BE49-F238E27FC236}">
                <a16:creationId xmlns:a16="http://schemas.microsoft.com/office/drawing/2014/main" xmlns="" id="{88772228-FDFD-3CBB-7B0C-EE1611C6E662}"/>
              </a:ext>
            </a:extLst>
          </p:cNvPr>
          <p:cNvSpPr>
            <a:spLocks noGrp="1"/>
          </p:cNvSpPr>
          <p:nvPr>
            <p:ph idx="1"/>
          </p:nvPr>
        </p:nvSpPr>
        <p:spPr>
          <a:xfrm>
            <a:off x="457200" y="2133602"/>
            <a:ext cx="8229600" cy="6758878"/>
          </a:xfrm>
        </p:spPr>
        <p:txBody>
          <a:bodyPr>
            <a:normAutofit fontScale="55000" lnSpcReduction="20000"/>
          </a:bodyPr>
          <a:lstStyle/>
          <a:p>
            <a:pPr marL="0" indent="0">
              <a:buNone/>
            </a:pPr>
            <a:r>
              <a:rPr lang="ru-RU" dirty="0"/>
              <a:t>🔹Возможность поступить без результатов ЕГЭ. Поступление без вступительных испытаний (БВИ) дают самые сложные олимпиады 1 уровня, однако нужно подтвердить результат 75 баллами на ЕГЭ по профильному предмету.</a:t>
            </a:r>
          </a:p>
          <a:p>
            <a:endParaRPr lang="ru-RU" dirty="0"/>
          </a:p>
          <a:p>
            <a:pPr marL="0" indent="0">
              <a:buNone/>
            </a:pPr>
            <a:r>
              <a:rPr lang="ru-RU" dirty="0"/>
              <a:t>🔹Досрочное поступление. Олимпиадники, которые поступают без вступительных испытаний (БВИ), зачисляются раньше абитуриентов, поступающих по ЕГЭ. Следовательно, шансов получить бюджетное место у них больше.</a:t>
            </a:r>
          </a:p>
          <a:p>
            <a:endParaRPr lang="ru-RU" dirty="0"/>
          </a:p>
          <a:p>
            <a:pPr marL="0" indent="0">
              <a:buNone/>
            </a:pPr>
            <a:r>
              <a:rPr lang="ru-RU" dirty="0"/>
              <a:t>🔹Возможность получить 100 баллов ЕГЭ по профильному предмету. Для этого не обязательно быть победителем, достаточно стать призером. Эту льготу также нужно подтвердить 75 баллами на ЕГЭ.</a:t>
            </a:r>
          </a:p>
          <a:p>
            <a:endParaRPr lang="ru-RU" dirty="0"/>
          </a:p>
          <a:p>
            <a:pPr marL="0" indent="0">
              <a:buNone/>
            </a:pPr>
            <a:r>
              <a:rPr lang="ru-RU" dirty="0"/>
              <a:t>🔹 Олимпиадники выше в университетских списках. Представим, что есть 2 абитуриента с одинаковыми баллами, но у одного есть </a:t>
            </a:r>
            <a:r>
              <a:rPr lang="ru-RU" dirty="0" err="1"/>
              <a:t>призерство</a:t>
            </a:r>
            <a:r>
              <a:rPr lang="ru-RU" dirty="0"/>
              <a:t> в олимпиаде по профильному предмету, а у другого нет. Олимпиадник будет ранжироваться выше и шансов поступить на бюджет у него больше.</a:t>
            </a:r>
          </a:p>
          <a:p>
            <a:endParaRPr lang="ru-RU" dirty="0"/>
          </a:p>
          <a:p>
            <a:pPr marL="0" indent="0">
              <a:buNone/>
            </a:pPr>
            <a:r>
              <a:rPr lang="ru-RU" dirty="0"/>
              <a:t>🔹Льготы сразу в несколько вузов. Перечневые олимпиады действуют не только для одного определенного учебного заведения, есть возможность поступать сразу в несколько учебных заведений.</a:t>
            </a:r>
          </a:p>
          <a:p>
            <a:endParaRPr lang="ru-RU" dirty="0"/>
          </a:p>
          <a:p>
            <a:pPr marL="0" indent="0">
              <a:buNone/>
            </a:pPr>
            <a:r>
              <a:rPr lang="ru-RU" dirty="0"/>
              <a:t>🔹Дополнительные баллы при поступлении. Есть олимпиады, за выход в заключительный этап которых вуз дает дополнительно несколько баллов при поступлении. Часто такую возможность дают именно олимпиады от вузов, например, РАНХиГС.</a:t>
            </a:r>
          </a:p>
        </p:txBody>
      </p:sp>
    </p:spTree>
    <p:extLst>
      <p:ext uri="{BB962C8B-B14F-4D97-AF65-F5344CB8AC3E}">
        <p14:creationId xmlns:p14="http://schemas.microsoft.com/office/powerpoint/2010/main" val="1593175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27584"/>
            <a:ext cx="8229600" cy="1062600"/>
          </a:xfrm>
        </p:spPr>
        <p:txBody>
          <a:bodyPr/>
          <a:lstStyle/>
          <a:p>
            <a:r>
              <a:rPr lang="ru-RU" dirty="0"/>
              <a:t>Олимпиады делятся на 3 уровня:</a:t>
            </a:r>
          </a:p>
        </p:txBody>
      </p:sp>
      <p:sp>
        <p:nvSpPr>
          <p:cNvPr id="3" name="Объект 2"/>
          <p:cNvSpPr>
            <a:spLocks noGrp="1"/>
          </p:cNvSpPr>
          <p:nvPr>
            <p:ph idx="1"/>
          </p:nvPr>
        </p:nvSpPr>
        <p:spPr>
          <a:xfrm>
            <a:off x="457200" y="2133602"/>
            <a:ext cx="8229600" cy="6326830"/>
          </a:xfrm>
        </p:spPr>
        <p:txBody>
          <a:bodyPr>
            <a:normAutofit fontScale="70000" lnSpcReduction="20000"/>
          </a:bodyPr>
          <a:lstStyle/>
          <a:p>
            <a:r>
              <a:rPr lang="ru-RU" dirty="0"/>
              <a:t>❗️1 уровень – наиболее массовые, престижные и сложные, в них принимает участие не менее 3000 участников.</a:t>
            </a:r>
          </a:p>
          <a:p>
            <a:endParaRPr lang="ru-RU" dirty="0"/>
          </a:p>
          <a:p>
            <a:r>
              <a:rPr lang="ru-RU" dirty="0" err="1"/>
              <a:t>Призерство</a:t>
            </a:r>
            <a:r>
              <a:rPr lang="ru-RU" dirty="0"/>
              <a:t> или победа в олимпиаде 1 уровня дает возможность поступить без вступительных испытаний (БВИ) при условии подтверждении баллов на ЕГЭ по профильному предмету. 1 уровень содержит от 70% оригинальных творческих заданий, не менее 50% заданий высокой сложности.</a:t>
            </a:r>
          </a:p>
          <a:p>
            <a:endParaRPr lang="ru-RU" dirty="0"/>
          </a:p>
          <a:p>
            <a:r>
              <a:rPr lang="ru-RU" dirty="0"/>
              <a:t>Популярные олимпиады 1 уровня по истории и обществознанию:</a:t>
            </a:r>
          </a:p>
          <a:p>
            <a:r>
              <a:rPr lang="ru-RU" dirty="0"/>
              <a:t>🔹Всероссийская олимпиада школьников «Высшая проба» по истории и обществознанию</a:t>
            </a:r>
          </a:p>
          <a:p>
            <a:r>
              <a:rPr lang="ru-RU" dirty="0"/>
              <a:t>🔹Олимпиада школьников «Ломоносов» по истории и обществознанию</a:t>
            </a:r>
          </a:p>
          <a:p>
            <a:r>
              <a:rPr lang="ru-RU" dirty="0"/>
              <a:t>🔹Олимпиада школьников Санкт- Петербургского государственного университета по истории и обществознанию</a:t>
            </a:r>
          </a:p>
          <a:p>
            <a:r>
              <a:rPr lang="ru-RU" dirty="0"/>
              <a:t>🔹Олимпиада школьников «Покори Воробьёвы горы!» по обществознанию</a:t>
            </a:r>
          </a:p>
        </p:txBody>
      </p:sp>
    </p:spTree>
    <p:extLst>
      <p:ext uri="{BB962C8B-B14F-4D97-AF65-F5344CB8AC3E}">
        <p14:creationId xmlns:p14="http://schemas.microsoft.com/office/powerpoint/2010/main" val="1489860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DC18F8E-5E30-EFE0-1F8E-3DCAA5CB607E}"/>
              </a:ext>
            </a:extLst>
          </p:cNvPr>
          <p:cNvSpPr>
            <a:spLocks noGrp="1"/>
          </p:cNvSpPr>
          <p:nvPr>
            <p:ph type="title"/>
          </p:nvPr>
        </p:nvSpPr>
        <p:spPr/>
        <p:txBody>
          <a:bodyPr/>
          <a:lstStyle/>
          <a:p>
            <a:endParaRPr lang="ru-RU"/>
          </a:p>
        </p:txBody>
      </p:sp>
      <p:pic>
        <p:nvPicPr>
          <p:cNvPr id="4" name="Объект 3">
            <a:extLst>
              <a:ext uri="{FF2B5EF4-FFF2-40B4-BE49-F238E27FC236}">
                <a16:creationId xmlns:a16="http://schemas.microsoft.com/office/drawing/2014/main" xmlns="" id="{F413BCCB-3B32-5D8B-2A1F-64E114013FD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352" y="755576"/>
            <a:ext cx="6480720" cy="3666869"/>
          </a:xfrm>
          <a:prstGeom prst="rect">
            <a:avLst/>
          </a:prstGeom>
        </p:spPr>
      </p:pic>
      <p:pic>
        <p:nvPicPr>
          <p:cNvPr id="6" name="Рисунок 5">
            <a:extLst>
              <a:ext uri="{FF2B5EF4-FFF2-40B4-BE49-F238E27FC236}">
                <a16:creationId xmlns:a16="http://schemas.microsoft.com/office/drawing/2014/main" xmlns="" id="{3127F92D-989F-6650-3E76-348560C7E443}"/>
              </a:ext>
            </a:extLst>
          </p:cNvPr>
          <p:cNvPicPr>
            <a:picLocks noChangeAspect="1"/>
          </p:cNvPicPr>
          <p:nvPr/>
        </p:nvPicPr>
        <p:blipFill>
          <a:blip r:embed="rId3">
            <a:extLst>
              <a:ext uri="{28A0092B-C50C-407E-A947-70E740481C1C}">
                <a14:useLocalDpi xmlns:a14="http://schemas.microsoft.com/office/drawing/2010/main" val="0"/>
              </a:ext>
            </a:extLst>
          </a:blip>
          <a:srcRect t="11310"/>
          <a:stretch/>
        </p:blipFill>
        <p:spPr>
          <a:xfrm>
            <a:off x="3981272" y="4211960"/>
            <a:ext cx="5162728" cy="4465293"/>
          </a:xfrm>
          <a:prstGeom prst="rect">
            <a:avLst/>
          </a:prstGeom>
        </p:spPr>
      </p:pic>
    </p:spTree>
    <p:extLst>
      <p:ext uri="{BB962C8B-B14F-4D97-AF65-F5344CB8AC3E}">
        <p14:creationId xmlns:p14="http://schemas.microsoft.com/office/powerpoint/2010/main" val="4225656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395536" y="1890184"/>
            <a:ext cx="8291264" cy="7002296"/>
          </a:xfrm>
        </p:spPr>
        <p:txBody>
          <a:bodyPr>
            <a:normAutofit fontScale="70000" lnSpcReduction="20000"/>
          </a:bodyPr>
          <a:lstStyle/>
          <a:p>
            <a:r>
              <a:rPr lang="ru-RU" dirty="0"/>
              <a:t>❗️2 уровень не менее 1500 участников по 10 регионам, даёт либо зачисление на профильные направления без вступительных экзаменов, либо 100 баллов за ЕГЭ по профильному предмету (также необходимо сдать ЕГЭ на 75+ баллов, чтобы получить льготу). Олимпиада 2 уровня содержит от 50% творческих заданий и от 40% заданий высокой сложности.</a:t>
            </a:r>
          </a:p>
          <a:p>
            <a:endParaRPr lang="ru-RU" dirty="0"/>
          </a:p>
          <a:p>
            <a:r>
              <a:rPr lang="ru-RU" dirty="0"/>
              <a:t>Популярные олимпиады 2 уровня:</a:t>
            </a:r>
          </a:p>
          <a:p>
            <a:r>
              <a:rPr lang="ru-RU" dirty="0"/>
              <a:t>🔹Олимпиада школьников «Покори Воробьёвы горы!» по истории</a:t>
            </a:r>
          </a:p>
          <a:p>
            <a:r>
              <a:rPr lang="ru-RU" dirty="0"/>
              <a:t>🔹Московская олимпиада школьников по истории и обществознанию</a:t>
            </a:r>
          </a:p>
          <a:p>
            <a:r>
              <a:rPr lang="ru-RU" dirty="0"/>
              <a:t>🔹Олимпиада РГГУ для школьников по истории</a:t>
            </a:r>
          </a:p>
          <a:p>
            <a:r>
              <a:rPr lang="ru-RU" dirty="0"/>
              <a:t>🔹Олимпиада школьников РАНХиГС по истории и обществознанию</a:t>
            </a:r>
          </a:p>
          <a:p>
            <a:r>
              <a:rPr lang="ru-RU" dirty="0"/>
              <a:t>🔹Турнир имени М.В. Ломоносова по истории и обществознанию</a:t>
            </a:r>
          </a:p>
          <a:p>
            <a:r>
              <a:rPr lang="ru-RU" dirty="0"/>
              <a:t>🔹Всероссийская Толстовская олимпиадам школьников по истории</a:t>
            </a:r>
          </a:p>
          <a:p>
            <a:r>
              <a:rPr lang="ru-RU" dirty="0"/>
              <a:t>🔹Олимпиада «Миссия выполнима. Твое призвание - финансист!» по обществознанию</a:t>
            </a:r>
          </a:p>
        </p:txBody>
      </p:sp>
    </p:spTree>
    <p:extLst>
      <p:ext uri="{BB962C8B-B14F-4D97-AF65-F5344CB8AC3E}">
        <p14:creationId xmlns:p14="http://schemas.microsoft.com/office/powerpoint/2010/main" val="3607444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xmlns="" id="{68831906-E031-5CF6-438B-02838B23E2E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55576"/>
            <a:ext cx="5600700" cy="3390900"/>
          </a:xfrm>
        </p:spPr>
      </p:pic>
      <p:pic>
        <p:nvPicPr>
          <p:cNvPr id="7" name="Рисунок 6">
            <a:extLst>
              <a:ext uri="{FF2B5EF4-FFF2-40B4-BE49-F238E27FC236}">
                <a16:creationId xmlns:a16="http://schemas.microsoft.com/office/drawing/2014/main" xmlns="" id="{CFA6F7C8-0DAB-BD3B-8A75-DC02A9DDAE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7864" y="2771800"/>
            <a:ext cx="5581650" cy="3248025"/>
          </a:xfrm>
          <a:prstGeom prst="rect">
            <a:avLst/>
          </a:prstGeom>
        </p:spPr>
      </p:pic>
      <p:pic>
        <p:nvPicPr>
          <p:cNvPr id="9" name="Рисунок 8">
            <a:extLst>
              <a:ext uri="{FF2B5EF4-FFF2-40B4-BE49-F238E27FC236}">
                <a16:creationId xmlns:a16="http://schemas.microsoft.com/office/drawing/2014/main" xmlns="" id="{7660F1D8-9DB3-92BF-E19A-630D81F123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291" y="5868144"/>
            <a:ext cx="4499992" cy="2731183"/>
          </a:xfrm>
          <a:prstGeom prst="rect">
            <a:avLst/>
          </a:prstGeom>
        </p:spPr>
      </p:pic>
    </p:spTree>
    <p:extLst>
      <p:ext uri="{BB962C8B-B14F-4D97-AF65-F5344CB8AC3E}">
        <p14:creationId xmlns:p14="http://schemas.microsoft.com/office/powerpoint/2010/main" val="2416211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CA56096-A64B-D2A9-5B19-13D888CCA175}"/>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xmlns="" id="{79B82A1F-18A7-A338-7186-80379A32B082}"/>
              </a:ext>
            </a:extLst>
          </p:cNvPr>
          <p:cNvSpPr>
            <a:spLocks noGrp="1"/>
          </p:cNvSpPr>
          <p:nvPr>
            <p:ph idx="1"/>
          </p:nvPr>
        </p:nvSpPr>
        <p:spPr>
          <a:xfrm>
            <a:off x="457200" y="2133602"/>
            <a:ext cx="8229600" cy="6470846"/>
          </a:xfrm>
        </p:spPr>
        <p:txBody>
          <a:bodyPr>
            <a:normAutofit fontScale="77500" lnSpcReduction="20000"/>
          </a:bodyPr>
          <a:lstStyle/>
          <a:p>
            <a:r>
              <a:rPr lang="ru-RU" dirty="0"/>
              <a:t>❗️3 уровень не менее 1500 участников по 3 регионам, дают 100 баллов за ЕГЭ по профильному предмету при условии если выпускник сдает ЕГЭ на 75+ баллов. 3 уровень содержит от 30% творческих заданий и от 30% заданий высокой сложности.</a:t>
            </a:r>
          </a:p>
          <a:p>
            <a:endParaRPr lang="ru-RU" dirty="0"/>
          </a:p>
          <a:p>
            <a:r>
              <a:rPr lang="ru-RU" dirty="0"/>
              <a:t>Популярные олимпиады 3 уровня:</a:t>
            </a:r>
          </a:p>
          <a:p>
            <a:endParaRPr lang="ru-RU" dirty="0"/>
          </a:p>
          <a:p>
            <a:r>
              <a:rPr lang="ru-RU" dirty="0"/>
              <a:t>🔹Олимпиада школьников «В мир права» по истории</a:t>
            </a:r>
          </a:p>
          <a:p>
            <a:r>
              <a:rPr lang="ru-RU" dirty="0"/>
              <a:t>🔹Олимпиада «Океан знаний» по истории и обществознанию</a:t>
            </a:r>
          </a:p>
          <a:p>
            <a:r>
              <a:rPr lang="ru-RU" dirty="0"/>
              <a:t>🔹Многопрофильная олимпиада УрФУ для школьников «Изумруд» по истории и обществознанию</a:t>
            </a:r>
          </a:p>
          <a:p>
            <a:r>
              <a:rPr lang="ru-RU" dirty="0"/>
              <a:t>🔹Олимпиада «Миссия выполнима. Твое призвание - финансист!» по истории и обществознанию</a:t>
            </a:r>
          </a:p>
          <a:p>
            <a:endParaRPr lang="ru-RU" dirty="0"/>
          </a:p>
        </p:txBody>
      </p:sp>
    </p:spTree>
    <p:extLst>
      <p:ext uri="{BB962C8B-B14F-4D97-AF65-F5344CB8AC3E}">
        <p14:creationId xmlns:p14="http://schemas.microsoft.com/office/powerpoint/2010/main" val="2551108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EB55B4D-C5BB-9A5D-305C-31B600B4E90D}"/>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62B5EA0-BCD7-376D-46C7-DC3B36964DDC}"/>
              </a:ext>
            </a:extLst>
          </p:cNvPr>
          <p:cNvSpPr>
            <a:spLocks noGrp="1"/>
          </p:cNvSpPr>
          <p:nvPr>
            <p:ph type="title"/>
          </p:nvPr>
        </p:nvSpPr>
        <p:spPr>
          <a:xfrm>
            <a:off x="323528" y="1691680"/>
            <a:ext cx="8229600" cy="2172072"/>
          </a:xfrm>
        </p:spPr>
        <p:txBody>
          <a:bodyPr>
            <a:normAutofit/>
          </a:bodyPr>
          <a:lstStyle/>
          <a:p>
            <a:r>
              <a:rPr lang="ru-RU" dirty="0"/>
              <a:t>Спасибо за внимание!</a:t>
            </a:r>
            <a:br>
              <a:rPr lang="ru-RU" dirty="0"/>
            </a:br>
            <a:r>
              <a:rPr lang="ru-RU" dirty="0"/>
              <a:t/>
            </a:r>
            <a:br>
              <a:rPr lang="ru-RU" dirty="0"/>
            </a:br>
            <a:r>
              <a:rPr lang="ru-RU" dirty="0"/>
              <a:t>Подписывайтесь на мой ТГ-канал</a:t>
            </a:r>
          </a:p>
        </p:txBody>
      </p:sp>
      <p:pic>
        <p:nvPicPr>
          <p:cNvPr id="4" name="Объект 3">
            <a:extLst>
              <a:ext uri="{FF2B5EF4-FFF2-40B4-BE49-F238E27FC236}">
                <a16:creationId xmlns:a16="http://schemas.microsoft.com/office/drawing/2014/main" xmlns="" id="{69831FB6-D5DC-6C89-3916-B2A6E4B4F55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9339" r="-991" b="29129"/>
          <a:stretch/>
        </p:blipFill>
        <p:spPr>
          <a:xfrm>
            <a:off x="683568" y="4283968"/>
            <a:ext cx="3253607" cy="3595688"/>
          </a:xfrm>
          <a:prstGeom prst="rect">
            <a:avLst/>
          </a:prstGeom>
        </p:spPr>
      </p:pic>
      <p:pic>
        <p:nvPicPr>
          <p:cNvPr id="5" name="Рисунок 4">
            <a:extLst>
              <a:ext uri="{FF2B5EF4-FFF2-40B4-BE49-F238E27FC236}">
                <a16:creationId xmlns:a16="http://schemas.microsoft.com/office/drawing/2014/main" xmlns="" id="{9C55F1FE-A7E4-1814-EB54-E384DFA872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56" y="4914393"/>
            <a:ext cx="2947616" cy="2947616"/>
          </a:xfrm>
          <a:prstGeom prst="rect">
            <a:avLst/>
          </a:prstGeom>
        </p:spPr>
      </p:pic>
    </p:spTree>
    <p:extLst>
      <p:ext uri="{BB962C8B-B14F-4D97-AF65-F5344CB8AC3E}">
        <p14:creationId xmlns:p14="http://schemas.microsoft.com/office/powerpoint/2010/main" val="387559812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Тема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Тема Office">
      <a:majorFont>
        <a:latin typeface="Calibri"/>
        <a:ea typeface="Calibri"/>
        <a:cs typeface="Calibri"/>
      </a:majorFont>
      <a:minorFont>
        <a:latin typeface="Helvetica"/>
        <a:ea typeface="Helvetica"/>
        <a:cs typeface="Helvetica"/>
      </a:minorFont>
    </a:fontScheme>
    <a:fmtScheme name="Тема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12700" dir="5400000" rotWithShape="0">
              <a:srgbClr val="000000">
                <a:alpha val="35000"/>
              </a:srgbClr>
            </a:outerShdw>
          </a:effectLst>
        </a:effectStyle>
        <a:effectStyle>
          <a:effectLst>
            <a:outerShdw blurRad="38100" dist="12700" dir="5400000" rotWithShape="0">
              <a:srgbClr val="000000">
                <a:alpha val="35000"/>
              </a:srgbClr>
            </a:outerShdw>
          </a:effectLst>
        </a:effectStyle>
        <a:effectStyle>
          <a:effectLst>
            <a:outerShdw blurRad="38100" dist="127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127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16256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127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16256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48</TotalTime>
  <Words>616</Words>
  <Application>Microsoft Office PowerPoint</Application>
  <PresentationFormat>Произвольный</PresentationFormat>
  <Paragraphs>49</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Олимпиады для старшеклассников</vt:lpstr>
      <vt:lpstr>Презентация PowerPoint</vt:lpstr>
      <vt:lpstr>Преимущества олимпиад</vt:lpstr>
      <vt:lpstr>Олимпиады делятся на 3 уровня:</vt:lpstr>
      <vt:lpstr>Презентация PowerPoint</vt:lpstr>
      <vt:lpstr>Презентация PowerPoint</vt:lpstr>
      <vt:lpstr>Презентация PowerPoint</vt:lpstr>
      <vt:lpstr>Презентация PowerPoint</vt:lpstr>
      <vt:lpstr>Спасибо за внимание!  Подписывайтесь на мой ТГ-канал</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Дмитрос Чернаков</dc:creator>
  <cp:lastModifiedBy>Дмитрос Чернаков</cp:lastModifiedBy>
  <cp:revision>5</cp:revision>
  <dcterms:modified xsi:type="dcterms:W3CDTF">2025-03-24T13:49:36Z</dcterms:modified>
</cp:coreProperties>
</file>