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88" r:id="rId3"/>
    <p:sldId id="304" r:id="rId4"/>
    <p:sldId id="305" r:id="rId5"/>
    <p:sldId id="289" r:id="rId6"/>
    <p:sldId id="301" r:id="rId7"/>
    <p:sldId id="302" r:id="rId8"/>
    <p:sldId id="303" r:id="rId9"/>
    <p:sldId id="299" r:id="rId10"/>
    <p:sldId id="298" r:id="rId11"/>
    <p:sldId id="300" r:id="rId12"/>
    <p:sldId id="259" r:id="rId13"/>
  </p:sldIdLst>
  <p:sldSz cx="9144000" cy="9144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4" d="100"/>
          <a:sy n="124" d="100"/>
        </p:scale>
        <p:origin x="-3174" y="-72"/>
      </p:cViewPr>
      <p:guideLst>
        <p:guide orient="horz" pos="288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822617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625600" latinLnBrk="0">
      <a:defRPr sz="2000">
        <a:latin typeface="+mj-lt"/>
        <a:ea typeface="+mj-ea"/>
        <a:cs typeface="+mj-cs"/>
        <a:sym typeface="Calibri"/>
      </a:defRPr>
    </a:lvl1pPr>
    <a:lvl2pPr indent="228600" defTabSz="1625600" latinLnBrk="0">
      <a:defRPr sz="2000">
        <a:latin typeface="+mj-lt"/>
        <a:ea typeface="+mj-ea"/>
        <a:cs typeface="+mj-cs"/>
        <a:sym typeface="Calibri"/>
      </a:defRPr>
    </a:lvl2pPr>
    <a:lvl3pPr indent="457200" defTabSz="1625600" latinLnBrk="0">
      <a:defRPr sz="2000">
        <a:latin typeface="+mj-lt"/>
        <a:ea typeface="+mj-ea"/>
        <a:cs typeface="+mj-cs"/>
        <a:sym typeface="Calibri"/>
      </a:defRPr>
    </a:lvl3pPr>
    <a:lvl4pPr indent="685800" defTabSz="1625600" latinLnBrk="0">
      <a:defRPr sz="2000">
        <a:latin typeface="+mj-lt"/>
        <a:ea typeface="+mj-ea"/>
        <a:cs typeface="+mj-cs"/>
        <a:sym typeface="Calibri"/>
      </a:defRPr>
    </a:lvl4pPr>
    <a:lvl5pPr indent="914400" defTabSz="1625600" latinLnBrk="0">
      <a:defRPr sz="2000">
        <a:latin typeface="+mj-lt"/>
        <a:ea typeface="+mj-ea"/>
        <a:cs typeface="+mj-cs"/>
        <a:sym typeface="Calibri"/>
      </a:defRPr>
    </a:lvl5pPr>
    <a:lvl6pPr indent="1143000" defTabSz="1625600" latinLnBrk="0">
      <a:defRPr sz="2000">
        <a:latin typeface="+mj-lt"/>
        <a:ea typeface="+mj-ea"/>
        <a:cs typeface="+mj-cs"/>
        <a:sym typeface="Calibri"/>
      </a:defRPr>
    </a:lvl6pPr>
    <a:lvl7pPr indent="1371600" defTabSz="1625600" latinLnBrk="0">
      <a:defRPr sz="2000">
        <a:latin typeface="+mj-lt"/>
        <a:ea typeface="+mj-ea"/>
        <a:cs typeface="+mj-cs"/>
        <a:sym typeface="Calibri"/>
      </a:defRPr>
    </a:lvl7pPr>
    <a:lvl8pPr indent="1600200" defTabSz="1625600" latinLnBrk="0">
      <a:defRPr sz="2000">
        <a:latin typeface="+mj-lt"/>
        <a:ea typeface="+mj-ea"/>
        <a:cs typeface="+mj-cs"/>
        <a:sym typeface="Calibri"/>
      </a:defRPr>
    </a:lvl8pPr>
    <a:lvl9pPr indent="1828800" defTabSz="1625600" latinLnBrk="0">
      <a:defRPr sz="20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0676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2840569"/>
            <a:ext cx="7772400" cy="1960034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5181600"/>
            <a:ext cx="6400800" cy="2336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22312" y="5875866"/>
            <a:ext cx="7772401" cy="1816101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22312" y="3875620"/>
            <a:ext cx="7772401" cy="200025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57200" y="2133601"/>
            <a:ext cx="4038600" cy="6034618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2046816"/>
            <a:ext cx="4040188" cy="85301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Текст 4"/>
          <p:cNvSpPr>
            <a:spLocks noGrp="1"/>
          </p:cNvSpPr>
          <p:nvPr>
            <p:ph type="body" sz="quarter" idx="21"/>
          </p:nvPr>
        </p:nvSpPr>
        <p:spPr>
          <a:xfrm>
            <a:off x="4645028" y="2046816"/>
            <a:ext cx="4041776" cy="853016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3" y="364066"/>
            <a:ext cx="3008314" cy="154940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575050" y="364069"/>
            <a:ext cx="5111750" cy="7804151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Текст 3"/>
          <p:cNvSpPr>
            <a:spLocks noGrp="1"/>
          </p:cNvSpPr>
          <p:nvPr>
            <p:ph type="body" sz="half" idx="21"/>
          </p:nvPr>
        </p:nvSpPr>
        <p:spPr>
          <a:xfrm>
            <a:off x="457202" y="1913468"/>
            <a:ext cx="3008315" cy="625475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92288" y="6400801"/>
            <a:ext cx="5486401" cy="75565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83" name="Рисунок 2"/>
          <p:cNvSpPr>
            <a:spLocks noGrp="1"/>
          </p:cNvSpPr>
          <p:nvPr>
            <p:ph type="pic" sz="half" idx="21"/>
          </p:nvPr>
        </p:nvSpPr>
        <p:spPr>
          <a:xfrm>
            <a:off x="1792288" y="817032"/>
            <a:ext cx="5486401" cy="54864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792288" y="7156452"/>
            <a:ext cx="5486401" cy="10731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366183"/>
            <a:ext cx="8229600" cy="152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2133601"/>
            <a:ext cx="8229600" cy="6034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8176" y="8594400"/>
            <a:ext cx="258624" cy="24830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+1MgQIRdfyLIwNmRi" TargetMode="External"/><Relationship Id="rId2" Type="http://schemas.openxmlformats.org/officeDocument/2006/relationships/hyperlink" Target="https://tutor-awards.r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ru-RU" dirty="0"/>
              <a:t>На основе проекта </a:t>
            </a:r>
            <a:r>
              <a:rPr lang="en-US" dirty="0" err="1"/>
              <a:t>masha&amp;max_school</a:t>
            </a:r>
            <a:r>
              <a:rPr lang="en-US" dirty="0"/>
              <a:t> </a:t>
            </a:r>
            <a:r>
              <a:rPr lang="ru-RU" dirty="0"/>
              <a:t>Марии </a:t>
            </a:r>
            <a:r>
              <a:rPr lang="ru-RU" dirty="0" err="1"/>
              <a:t>Уканеевой</a:t>
            </a:r>
            <a:endParaRPr lang="ru-RU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728545-5E8E-078D-66DF-AA77A74D2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           Премия «Репетитор года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9972DB0-C1BD-DE64-BDEB-53FEBE738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133601"/>
            <a:ext cx="5770984" cy="6034618"/>
          </a:xfrm>
        </p:spPr>
        <p:txBody>
          <a:bodyPr>
            <a:normAutofit fontScale="40000" lnSpcReduction="20000"/>
          </a:bodyPr>
          <a:lstStyle/>
          <a:p>
            <a:pPr marL="0" indent="0" algn="l">
              <a:spcAft>
                <a:spcPts val="750"/>
              </a:spcAft>
              <a:buNone/>
            </a:pPr>
            <a:r>
              <a:rPr lang="ru-RU" sz="4800" b="0" i="0" dirty="0">
                <a:solidFill>
                  <a:schemeClr val="tx1"/>
                </a:solidFill>
                <a:effectLst/>
                <a:latin typeface="TildaSans"/>
              </a:rPr>
              <a:t>Возможности для каждого педагога:</a:t>
            </a:r>
          </a:p>
          <a:p>
            <a:pPr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ru-RU" sz="4800" b="0" i="0" dirty="0">
                <a:solidFill>
                  <a:schemeClr val="tx1"/>
                </a:solidFill>
                <a:effectLst/>
                <a:latin typeface="TildaSans"/>
              </a:rPr>
              <a:t>выход на новый профессиональный уровень через общение с высококвалифицированными коллегами</a:t>
            </a:r>
          </a:p>
          <a:p>
            <a:pPr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ru-RU" sz="4800" b="0" i="0" dirty="0">
                <a:solidFill>
                  <a:schemeClr val="tx1"/>
                </a:solidFill>
                <a:effectLst/>
                <a:latin typeface="TildaSans"/>
              </a:rPr>
              <a:t>участие в презентации методик и кейсов как в качестве спикера, так и в качестве слушателя</a:t>
            </a:r>
          </a:p>
          <a:p>
            <a:pPr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ru-RU" sz="4800" b="0" i="0" dirty="0">
                <a:solidFill>
                  <a:schemeClr val="tx1"/>
                </a:solidFill>
                <a:effectLst/>
                <a:latin typeface="TildaSans"/>
              </a:rPr>
              <a:t>популяризация авторских подходов и увеличение клиентской базы через публикации в СМИ и сборники статей конференции</a:t>
            </a:r>
          </a:p>
          <a:p>
            <a:pPr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ru-RU" sz="4800" b="0" i="0" dirty="0">
                <a:solidFill>
                  <a:schemeClr val="tx1"/>
                </a:solidFill>
                <a:effectLst/>
                <a:latin typeface="TildaSans"/>
              </a:rPr>
              <a:t>признание заслуг и повышение профессионального статуса — победители в разных номинациях получат звание "Репетитор года", почётные дипломы и призы</a:t>
            </a:r>
          </a:p>
          <a:p>
            <a:pPr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ru-RU" sz="4800" b="0" i="0" dirty="0">
                <a:solidFill>
                  <a:schemeClr val="tx1"/>
                </a:solidFill>
                <a:effectLst/>
                <a:latin typeface="TildaSans"/>
              </a:rPr>
              <a:t>возможность сделать качественный контент для социальных сетей и обогатить своё портфолио</a:t>
            </a:r>
          </a:p>
          <a:p>
            <a:pPr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ru-RU" sz="4800" dirty="0">
                <a:solidFill>
                  <a:schemeClr val="tx1"/>
                </a:solidFill>
                <a:latin typeface="TildaSans"/>
              </a:rPr>
              <a:t>возможность поучаствовать в создании первого в России благотворительного фонда для нужд частных образовательных проектов</a:t>
            </a:r>
            <a:endParaRPr lang="ru-RU" sz="4800" b="0" i="0" dirty="0">
              <a:solidFill>
                <a:schemeClr val="tx1"/>
              </a:solidFill>
              <a:effectLst/>
              <a:latin typeface="TildaSans"/>
            </a:endParaRPr>
          </a:p>
          <a:p>
            <a:pPr marL="0" indent="0">
              <a:buNone/>
            </a:pPr>
            <a:endParaRPr lang="ru-RU" b="0" i="0" dirty="0">
              <a:solidFill>
                <a:schemeClr val="tx1"/>
              </a:solidFill>
              <a:effectLst/>
              <a:latin typeface="TildaSans"/>
            </a:endParaRPr>
          </a:p>
          <a:p>
            <a:pPr marL="0" indent="0" algn="l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C16D95C-5948-EA7F-6879-9CF05A7DD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5828467"/>
            <a:ext cx="2339752" cy="233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85226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B48AA74-3DDF-58BA-4D26-3AB64AC0D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5379BE-0196-7883-654E-F3C65C8FA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           Премия «Репетитор года»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79CD8A7-83D8-488B-755D-DC823AAF4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133601"/>
            <a:ext cx="8003232" cy="60346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0" i="0" dirty="0">
                <a:solidFill>
                  <a:schemeClr val="tx1"/>
                </a:solidFill>
                <a:effectLst/>
                <a:latin typeface="TildaSans"/>
              </a:rPr>
              <a:t>Контакты: </a:t>
            </a:r>
          </a:p>
          <a:p>
            <a:pPr marL="0" indent="0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ldaSans"/>
              </a:rPr>
              <a:t>Если вы хотите участвовать в премии или задать вопросы, свяжитесь с нами по следующим контактам:</a:t>
            </a:r>
            <a:endParaRPr lang="ru-RU" sz="2000" b="0" dirty="0">
              <a:effectLst/>
              <a:latin typeface="TildaSans"/>
            </a:endParaRPr>
          </a:p>
          <a:p>
            <a:pPr marL="0" indent="0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ldaSans"/>
              </a:rPr>
              <a:t>Марина Шейнкман, председатель Оргкомитета Премии: +7 925 862 2380 (</a:t>
            </a:r>
            <a:r>
              <a:rPr lang="ru-RU" sz="2000" b="0" i="0" u="none" strike="noStrike" dirty="0" err="1">
                <a:solidFill>
                  <a:srgbClr val="000000"/>
                </a:solidFill>
                <a:effectLst/>
                <a:latin typeface="TildaSans"/>
              </a:rPr>
              <a:t>ватсап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ldaSans"/>
              </a:rPr>
              <a:t>), @marinasheinkman, @marina_sheinkman (</a:t>
            </a:r>
            <a:r>
              <a:rPr lang="ru-RU" sz="2000" b="0" i="0" u="none" strike="noStrike" dirty="0" err="1">
                <a:solidFill>
                  <a:srgbClr val="000000"/>
                </a:solidFill>
                <a:effectLst/>
                <a:latin typeface="TildaSans"/>
              </a:rPr>
              <a:t>телеграм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ldaSans"/>
              </a:rPr>
              <a:t>), </a:t>
            </a:r>
            <a:endParaRPr lang="ru-RU" sz="2000" b="0" dirty="0">
              <a:effectLst/>
              <a:latin typeface="TildaSans"/>
            </a:endParaRPr>
          </a:p>
          <a:p>
            <a:pPr marL="0" indent="0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ldaSans"/>
              </a:rPr>
              <a:t>Вера Трофимова, член Оргкомитета: +7 929 566 7515 (</a:t>
            </a:r>
            <a:r>
              <a:rPr lang="ru-RU" sz="2000" b="0" i="0" u="none" strike="noStrike" dirty="0" err="1">
                <a:solidFill>
                  <a:srgbClr val="000000"/>
                </a:solidFill>
                <a:effectLst/>
                <a:latin typeface="TildaSans"/>
              </a:rPr>
              <a:t>ватсап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ldaSans"/>
              </a:rPr>
              <a:t>), @Vera_Trofimova (</a:t>
            </a:r>
            <a:r>
              <a:rPr lang="ru-RU" sz="2000" b="0" i="0" u="none" strike="noStrike" dirty="0" err="1">
                <a:solidFill>
                  <a:srgbClr val="000000"/>
                </a:solidFill>
                <a:effectLst/>
                <a:latin typeface="TildaSans"/>
              </a:rPr>
              <a:t>телеграм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ldaSans"/>
              </a:rPr>
              <a:t>)</a:t>
            </a:r>
            <a:endParaRPr lang="ru-RU" sz="2000" b="0" dirty="0">
              <a:effectLst/>
              <a:latin typeface="TildaSans"/>
            </a:endParaRPr>
          </a:p>
          <a:p>
            <a:pPr marL="0" indent="0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ldaSans"/>
              </a:rPr>
              <a:t>Мария </a:t>
            </a:r>
            <a:r>
              <a:rPr lang="ru-RU" sz="2000" b="0" i="0" u="none" strike="noStrike" dirty="0" err="1">
                <a:solidFill>
                  <a:srgbClr val="000000"/>
                </a:solidFill>
                <a:effectLst/>
                <a:latin typeface="TildaSans"/>
              </a:rPr>
              <a:t>Уканеева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ldaSans"/>
              </a:rPr>
              <a:t>, член Оргкомитета +79857876273 (</a:t>
            </a:r>
            <a:r>
              <a:rPr lang="ru-RU" sz="2000" b="0" i="0" u="none" strike="noStrike" dirty="0" err="1">
                <a:solidFill>
                  <a:srgbClr val="000000"/>
                </a:solidFill>
                <a:effectLst/>
                <a:latin typeface="TildaSans"/>
              </a:rPr>
              <a:t>ватсап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ldaSans"/>
              </a:rPr>
              <a:t>), @mariaukaneeva (</a:t>
            </a:r>
            <a:r>
              <a:rPr lang="ru-RU" sz="2000" b="0" i="0" u="none" strike="noStrike" dirty="0" err="1">
                <a:solidFill>
                  <a:srgbClr val="000000"/>
                </a:solidFill>
                <a:effectLst/>
                <a:latin typeface="TildaSans"/>
              </a:rPr>
              <a:t>телеграм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ldaSans"/>
              </a:rPr>
              <a:t>)</a:t>
            </a:r>
            <a:endParaRPr lang="ru-RU" sz="2000" b="0" dirty="0">
              <a:effectLst/>
              <a:latin typeface="TildaSans"/>
            </a:endParaRPr>
          </a:p>
          <a:p>
            <a:pPr marL="0" indent="0" rtl="0">
              <a:buNone/>
            </a:pPr>
            <a:r>
              <a:rPr lang="ru-RU" sz="2000" b="0" i="0" u="sng" strike="noStrike" dirty="0">
                <a:solidFill>
                  <a:srgbClr val="1155CC"/>
                </a:solidFill>
                <a:effectLst/>
                <a:latin typeface="TildaSans"/>
                <a:hlinkClick r:id="rId2"/>
              </a:rPr>
              <a:t>https://tutor-awards.ru/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ldaSans"/>
              </a:rPr>
              <a:t> - сайт мероприятия</a:t>
            </a:r>
            <a:endParaRPr lang="ru-RU" sz="2000" b="0" dirty="0">
              <a:effectLst/>
              <a:latin typeface="TildaSans"/>
            </a:endParaRPr>
          </a:p>
          <a:p>
            <a:pPr marL="0" indent="0" rtl="0">
              <a:buNone/>
            </a:pPr>
            <a:r>
              <a:rPr lang="ru-RU" sz="2000" b="0" i="0" u="sng" strike="noStrike" dirty="0">
                <a:solidFill>
                  <a:srgbClr val="1155CC"/>
                </a:solidFill>
                <a:effectLst/>
                <a:latin typeface="TildaSans"/>
                <a:hlinkClick r:id="rId3"/>
              </a:rPr>
              <a:t>https://t.me/+1MgQIRdfyLIwNmRi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ldaSans"/>
              </a:rPr>
              <a:t> - организационный чат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b="0" i="0" dirty="0">
              <a:solidFill>
                <a:schemeClr val="tx1"/>
              </a:solidFill>
              <a:effectLst/>
              <a:latin typeface="TildaSans"/>
            </a:endParaRPr>
          </a:p>
          <a:p>
            <a:pPr marL="0" indent="0" algn="l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987698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Нажмите дважды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4" name="Нажмите дважды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05" name="СТР_2.jpg" descr="СТР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914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       Обо мне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Педагог-</a:t>
            </a:r>
            <a:r>
              <a:rPr lang="ru-RU" dirty="0" err="1"/>
              <a:t>полипредметник</a:t>
            </a:r>
            <a:r>
              <a:rPr lang="ru-RU" dirty="0"/>
              <a:t>: русский язык, обществознание, история, журналистика (ЕГЭ, ОГЭ, ДВИ)</a:t>
            </a:r>
          </a:p>
          <a:p>
            <a:r>
              <a:rPr lang="ru-RU" dirty="0"/>
              <a:t>Основные форма обучения: мини-группы, реже индивидуальные занятия</a:t>
            </a:r>
          </a:p>
          <a:p>
            <a:r>
              <a:rPr lang="ru-RU" dirty="0"/>
              <a:t>Прошла путь от репетитора-одиночки до руководителя онлайн-школы из 10 человек и 5 отделов</a:t>
            </a:r>
          </a:p>
          <a:p>
            <a:r>
              <a:rPr lang="ru-RU" dirty="0"/>
              <a:t>Имею 5-летний опыт найма сотрудников</a:t>
            </a:r>
          </a:p>
          <a:p>
            <a:r>
              <a:rPr lang="ru-RU" dirty="0"/>
              <a:t>Соучредитель педагогического сообщества </a:t>
            </a:r>
            <a:r>
              <a:rPr lang="en-US" dirty="0"/>
              <a:t>Tutor UP </a:t>
            </a:r>
            <a:r>
              <a:rPr lang="ru-RU" dirty="0"/>
              <a:t>и член Оргкомитета Международной конференции репетиторов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613735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6816599-7F8D-12E1-A79B-6CC8D70F6E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6AD2DA-615C-E884-D92D-4332F25F3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       Раньше я считала, что…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BAB78C5-707B-443E-B188-6866DA0055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Онлайн-школы невозможно создать без наличия социальных сетей с десятками тысяч подписчиков</a:t>
            </a:r>
          </a:p>
          <a:p>
            <a:r>
              <a:rPr lang="ru-RU" dirty="0"/>
              <a:t>Онлайн-школы продают бюджетное обучение низкого качества</a:t>
            </a:r>
          </a:p>
          <a:p>
            <a:r>
              <a:rPr lang="ru-RU" dirty="0"/>
              <a:t>В онлайн-школах работают педагоги с низкой квалификацией, а всегда остальные уже давно работают на себя</a:t>
            </a:r>
          </a:p>
          <a:p>
            <a:r>
              <a:rPr lang="ru-RU" dirty="0"/>
              <a:t>На старте нужен огромный бюджет и куча сотрудников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63866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97D5141-9C3D-D8B9-FB81-5C5052251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36CCCA-39C4-B9A2-93B4-B3BD3DBD8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       В реальности оказалось, что…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DB67A82-93E9-9134-D379-680DCA425B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Есть как минимум несколько моделей построения онлайн-школ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442059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           Основные модели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1. Потоковые, привлекающие через социальные сети</a:t>
            </a:r>
          </a:p>
          <a:p>
            <a:pPr marL="0" indent="0">
              <a:buNone/>
            </a:pPr>
            <a:r>
              <a:rPr lang="ru-RU" dirty="0"/>
              <a:t>Примеры: </a:t>
            </a:r>
            <a:r>
              <a:rPr lang="ru-RU" dirty="0" err="1"/>
              <a:t>ЕГЭленд</a:t>
            </a:r>
            <a:r>
              <a:rPr lang="ru-RU" dirty="0"/>
              <a:t> (</a:t>
            </a:r>
            <a:r>
              <a:rPr lang="ru-RU" dirty="0" err="1"/>
              <a:t>Обществознайка</a:t>
            </a:r>
            <a:r>
              <a:rPr lang="ru-RU" dirty="0"/>
              <a:t> ака Александр Филатов), </a:t>
            </a:r>
            <a:r>
              <a:rPr lang="ru-RU" dirty="0" err="1"/>
              <a:t>Руссмо</a:t>
            </a:r>
            <a:r>
              <a:rPr lang="ru-RU" dirty="0"/>
              <a:t> (Вероника </a:t>
            </a:r>
            <a:r>
              <a:rPr lang="ru-RU" dirty="0" err="1"/>
              <a:t>Смолер</a:t>
            </a:r>
            <a:r>
              <a:rPr lang="ru-RU" dirty="0"/>
              <a:t>)</a:t>
            </a:r>
          </a:p>
          <a:p>
            <a:r>
              <a:rPr lang="ru-RU" dirty="0"/>
              <a:t>2. Массовые, с большим бюджетом, привлекающие через рекламу («Репетиторская империя», «</a:t>
            </a:r>
            <a:r>
              <a:rPr lang="ru-RU" dirty="0" err="1"/>
              <a:t>Ланцман</a:t>
            </a:r>
            <a:r>
              <a:rPr lang="ru-RU" dirty="0"/>
              <a:t> скул»)</a:t>
            </a:r>
          </a:p>
          <a:p>
            <a:r>
              <a:rPr lang="ru-RU" dirty="0"/>
              <a:t>3. Бутиковые, выросшие из личного бренда создателя ( </a:t>
            </a:r>
            <a:r>
              <a:rPr lang="en-US" dirty="0" err="1"/>
              <a:t>Masha&amp;Max_School</a:t>
            </a:r>
            <a:r>
              <a:rPr lang="en-US" dirty="0"/>
              <a:t>, </a:t>
            </a:r>
            <a:r>
              <a:rPr lang="en-US" dirty="0" err="1"/>
              <a:t>BalticNet</a:t>
            </a:r>
            <a:r>
              <a:rPr lang="en-US" dirty="0"/>
              <a:t> School)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486055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C2C5276-01F8-1971-7B88-33FAA0F69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83B3AC-DF6D-E2C4-14F3-9AE28F611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           </a:t>
            </a:r>
            <a:br>
              <a:rPr lang="ru-RU" dirty="0"/>
            </a:br>
            <a:r>
              <a:rPr lang="ru-RU" dirty="0"/>
              <a:t>Сравнение моделей</a:t>
            </a:r>
            <a:endParaRPr lang="ru-RU" sz="3600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CF46585F-6515-2D3C-E5CE-7E56B990FF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549690"/>
              </p:ext>
            </p:extLst>
          </p:nvPr>
        </p:nvGraphicFramePr>
        <p:xfrm>
          <a:off x="1524000" y="2540000"/>
          <a:ext cx="6096000" cy="5217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209958154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167133307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42319453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36141062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Линия сравнения</a:t>
                      </a:r>
                      <a:r>
                        <a:rPr lang="en-US" dirty="0"/>
                        <a:t>/</a:t>
                      </a:r>
                      <a:r>
                        <a:rPr lang="ru-RU" dirty="0"/>
                        <a:t>Тип школы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Потоковые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Массовые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Бутиковые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00060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Цена продукта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Бюджетный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Бюджетный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Премиальный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27858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Интенсивность работы с конкретным учеником, способность повлиять на его результаты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Низкая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Низкая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Высокая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87571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Возможность построения без большого бюджета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Отсутствует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Отсутствует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Присутствует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01585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Соотношение выручки и издержек, возможность оптимизировать затраты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100</a:t>
                      </a:r>
                      <a:r>
                        <a:rPr lang="en-US" dirty="0"/>
                        <a:t>/</a:t>
                      </a:r>
                      <a:r>
                        <a:rPr lang="ru-RU" dirty="0"/>
                        <a:t>80, низкая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100</a:t>
                      </a:r>
                      <a:r>
                        <a:rPr lang="en-US" dirty="0"/>
                        <a:t>/</a:t>
                      </a:r>
                      <a:r>
                        <a:rPr lang="ru-RU" dirty="0"/>
                        <a:t>60, средняя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100</a:t>
                      </a:r>
                      <a:r>
                        <a:rPr lang="en-US" dirty="0"/>
                        <a:t>/30</a:t>
                      </a:r>
                      <a:r>
                        <a:rPr lang="ru-RU" dirty="0"/>
                        <a:t>, высокая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32326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Возможность создания с нуля в нынешних условиях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Отсутствует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Отсутствует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Присутствует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39168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493767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C36FD5C-E76F-C116-115A-1545AAFCB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88351A-EB13-8691-B5E8-EA44F8904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          </a:t>
            </a:r>
            <a:r>
              <a:rPr lang="ru-RU" sz="3100" dirty="0"/>
              <a:t>Мои рекомендации тем, кто только встаёт на этот путь или идёт по нему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5EB2CC3-5399-A7AE-D48C-F2F022865C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/>
            <a:r>
              <a:rPr lang="ru-RU" dirty="0">
                <a:solidFill>
                  <a:srgbClr val="212529"/>
                </a:solidFill>
                <a:latin typeface="PT Sans" panose="020B0503020203020204" pitchFamily="34" charset="-52"/>
              </a:rPr>
              <a:t>К</a:t>
            </a:r>
            <a:r>
              <a:rPr lang="ru-RU" dirty="0">
                <a:solidFill>
                  <a:srgbClr val="212529"/>
                </a:solidFill>
                <a:effectLst/>
                <a:latin typeface="PT Sans" panose="020B0503020203020204" pitchFamily="34" charset="-52"/>
              </a:rPr>
              <a:t>ак разработать концепцию и структуру онлайн-школы?</a:t>
            </a:r>
          </a:p>
          <a:p>
            <a:pPr marL="0" marR="0"/>
            <a:r>
              <a:rPr lang="ru-RU" dirty="0">
                <a:solidFill>
                  <a:srgbClr val="212529"/>
                </a:solidFill>
                <a:latin typeface="PT Sans" panose="020B0503020203020204" pitchFamily="34" charset="-52"/>
              </a:rPr>
              <a:t>Какие вы можете порекомендовать э</a:t>
            </a:r>
            <a:r>
              <a:rPr lang="ru-RU" dirty="0">
                <a:solidFill>
                  <a:srgbClr val="212529"/>
                </a:solidFill>
                <a:effectLst/>
                <a:latin typeface="PT Sans" panose="020B0503020203020204" pitchFamily="34" charset="-52"/>
              </a:rPr>
              <a:t>ффективные методы подбора педагогов по различным предметам?</a:t>
            </a:r>
          </a:p>
          <a:p>
            <a:pPr marL="0" marR="0"/>
            <a:r>
              <a:rPr lang="ru-RU" dirty="0">
                <a:solidFill>
                  <a:srgbClr val="212529"/>
                </a:solidFill>
                <a:latin typeface="PT Sans" panose="020B0503020203020204" pitchFamily="34" charset="-52"/>
              </a:rPr>
              <a:t>К</a:t>
            </a:r>
            <a:r>
              <a:rPr lang="ru-RU" dirty="0">
                <a:solidFill>
                  <a:srgbClr val="212529"/>
                </a:solidFill>
                <a:effectLst/>
                <a:latin typeface="PT Sans" panose="020B0503020203020204" pitchFamily="34" charset="-52"/>
              </a:rPr>
              <a:t>ак организовать учебный процесс и взаимодействие с учениками в онлайн-формате;</a:t>
            </a:r>
          </a:p>
          <a:p>
            <a:pPr marL="0" marR="0"/>
            <a:r>
              <a:rPr lang="ru-RU" dirty="0">
                <a:solidFill>
                  <a:srgbClr val="212529"/>
                </a:solidFill>
                <a:latin typeface="PT Sans" panose="020B0503020203020204" pitchFamily="34" charset="-52"/>
              </a:rPr>
              <a:t>Какие вы можете дать п</a:t>
            </a:r>
            <a:r>
              <a:rPr lang="ru-RU" dirty="0">
                <a:solidFill>
                  <a:srgbClr val="212529"/>
                </a:solidFill>
                <a:effectLst/>
                <a:latin typeface="PT Sans" panose="020B0503020203020204" pitchFamily="34" charset="-52"/>
              </a:rPr>
              <a:t>рактические советы по продвижению вашей школы и привлечению новых студентов?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5127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B36A59F-0054-BDDD-2185-4E2D41ADA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70BCC1-89DB-2EC4-C420-D7D0D8AD6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            </a:t>
            </a:r>
            <a:r>
              <a:rPr lang="ru-RU" sz="3100" dirty="0"/>
              <a:t>Где получить вдохновение на создание своей онлайн-школы?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E701922-91A9-A44E-4600-2C01D307D7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/>
            <a:r>
              <a:rPr lang="ru-RU" dirty="0">
                <a:solidFill>
                  <a:srgbClr val="212529"/>
                </a:solidFill>
                <a:effectLst/>
                <a:latin typeface="PT Sans" panose="020B0503020203020204" pitchFamily="34" charset="-52"/>
              </a:rPr>
              <a:t>Используйте то, что у вас уже есть</a:t>
            </a:r>
          </a:p>
          <a:p>
            <a:pPr marL="0" marR="0"/>
            <a:r>
              <a:rPr lang="ru-RU" dirty="0">
                <a:solidFill>
                  <a:srgbClr val="212529"/>
                </a:solidFill>
                <a:latin typeface="PT Sans" panose="020B0503020203020204" pitchFamily="34" charset="-52"/>
              </a:rPr>
              <a:t>Масштабируйте то, что получается хорошо</a:t>
            </a:r>
          </a:p>
          <a:p>
            <a:pPr marL="0" marR="0"/>
            <a:r>
              <a:rPr lang="ru-RU" dirty="0">
                <a:solidFill>
                  <a:srgbClr val="212529"/>
                </a:solidFill>
                <a:effectLst/>
                <a:latin typeface="PT Sans" panose="020B0503020203020204" pitchFamily="34" charset="-52"/>
              </a:rPr>
              <a:t>Не позволяйте стереотипам мешать вам в развитии</a:t>
            </a:r>
          </a:p>
          <a:p>
            <a:pPr marL="0"/>
            <a:r>
              <a:rPr lang="ru-RU" dirty="0">
                <a:solidFill>
                  <a:srgbClr val="212529"/>
                </a:solidFill>
                <a:effectLst/>
                <a:latin typeface="PT Sans" panose="020B0503020203020204" pitchFamily="34" charset="-52"/>
              </a:rPr>
              <a:t>Общайтесь с людьми, которые их уже создали</a:t>
            </a:r>
          </a:p>
          <a:p>
            <a:pPr marL="0" marR="0" indent="0">
              <a:buNone/>
            </a:pPr>
            <a:endParaRPr lang="ru-RU" dirty="0">
              <a:solidFill>
                <a:srgbClr val="212529"/>
              </a:solidFill>
              <a:effectLst/>
              <a:latin typeface="PT Sans" panose="020B0503020203020204" pitchFamily="34" charset="-52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448115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82491E9-F064-91B1-655B-E3B2E1D05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DADB05-57A8-2413-674E-7649473A4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Премия «Репетитор года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44C4FE3-0963-B490-C0D9-51F4062A55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0" i="0" dirty="0">
              <a:solidFill>
                <a:schemeClr val="tx1"/>
              </a:solidFill>
              <a:effectLst/>
              <a:latin typeface="TildaSans"/>
            </a:endParaRPr>
          </a:p>
          <a:p>
            <a:pPr marL="0" indent="0" algn="l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5299F55-129A-C610-7D66-A96AE4B82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5464" y="6732240"/>
            <a:ext cx="1738536" cy="17385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864360B-EBA6-B996-9DCC-97FB91FDE699}"/>
              </a:ext>
            </a:extLst>
          </p:cNvPr>
          <p:cNvSpPr txBox="1"/>
          <p:nvPr/>
        </p:nvSpPr>
        <p:spPr>
          <a:xfrm>
            <a:off x="611560" y="1836932"/>
            <a:ext cx="7787208" cy="55092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ldaSans"/>
              </a:rPr>
              <a:t>У</a:t>
            </a:r>
            <a:r>
              <a:rPr lang="ru-RU" b="0" i="0" dirty="0">
                <a:solidFill>
                  <a:schemeClr val="tx1"/>
                </a:solidFill>
                <a:effectLst/>
                <a:latin typeface="TildaSans"/>
              </a:rPr>
              <a:t>никальный конкурсный проект, в рамках которого взаимодействуют частные преподавател</a:t>
            </a:r>
            <a:r>
              <a:rPr lang="ru-RU" dirty="0">
                <a:solidFill>
                  <a:schemeClr val="tx1"/>
                </a:solidFill>
                <a:latin typeface="TildaSans"/>
              </a:rPr>
              <a:t>и и онлайн-школы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chemeClr val="tx1"/>
                </a:solidFill>
                <a:effectLst/>
                <a:latin typeface="TildaSans"/>
              </a:rPr>
              <a:t>Поддержка и популяризация лучших методик </a:t>
            </a:r>
            <a:r>
              <a:rPr lang="ru-RU" dirty="0">
                <a:solidFill>
                  <a:schemeClr val="tx1"/>
                </a:solidFill>
                <a:latin typeface="TildaSans"/>
              </a:rPr>
              <a:t>в частном образовании</a:t>
            </a:r>
            <a:r>
              <a:rPr lang="ru-RU" b="0" i="0" dirty="0">
                <a:solidFill>
                  <a:schemeClr val="tx1"/>
                </a:solidFill>
                <a:effectLst/>
                <a:latin typeface="TildaSans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ldaSans"/>
              </a:rPr>
              <a:t>П</a:t>
            </a:r>
            <a:r>
              <a:rPr lang="ru-RU" b="0" i="0" dirty="0">
                <a:solidFill>
                  <a:schemeClr val="tx1"/>
                </a:solidFill>
                <a:effectLst/>
                <a:latin typeface="TildaSans"/>
              </a:rPr>
              <a:t>лощадка для обмена опытом и распространения инновационных методик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ldaSans"/>
              </a:rPr>
              <a:t>Возможность инвестировать в своё будущее и будущее нашей профессиональной сферы</a:t>
            </a:r>
            <a:endParaRPr lang="ru-RU" b="0" i="0" dirty="0">
              <a:solidFill>
                <a:schemeClr val="tx1"/>
              </a:solidFill>
              <a:effectLst/>
              <a:latin typeface="TildaSans"/>
            </a:endParaRPr>
          </a:p>
        </p:txBody>
      </p:sp>
    </p:spTree>
    <p:extLst>
      <p:ext uri="{BB962C8B-B14F-4D97-AF65-F5344CB8AC3E}">
        <p14:creationId xmlns:p14="http://schemas.microsoft.com/office/powerpoint/2010/main" val="218649618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499</Words>
  <Application>Microsoft Office PowerPoint</Application>
  <PresentationFormat>Произвольный</PresentationFormat>
  <Paragraphs>79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       Обо мне</vt:lpstr>
      <vt:lpstr>       Раньше я считала, что…</vt:lpstr>
      <vt:lpstr>       В реальности оказалось, что…</vt:lpstr>
      <vt:lpstr>           Основные модели</vt:lpstr>
      <vt:lpstr>            Сравнение моделей</vt:lpstr>
      <vt:lpstr>          Мои рекомендации тем, кто только встаёт на этот путь или идёт по нему</vt:lpstr>
      <vt:lpstr>            Где получить вдохновение на создание своей онлайн-школы?</vt:lpstr>
      <vt:lpstr>        Премия «Репетитор года</vt:lpstr>
      <vt:lpstr>           Премия «Репетитор года</vt:lpstr>
      <vt:lpstr>           Премия «Репетитор года»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Дмитрос Чернаков</dc:creator>
  <cp:lastModifiedBy>Дмитрос Чернаков</cp:lastModifiedBy>
  <cp:revision>10</cp:revision>
  <dcterms:modified xsi:type="dcterms:W3CDTF">2025-03-24T11:25:09Z</dcterms:modified>
</cp:coreProperties>
</file>