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8" r:id="rId3"/>
    <p:sldId id="304" r:id="rId4"/>
    <p:sldId id="305" r:id="rId5"/>
    <p:sldId id="289" r:id="rId6"/>
    <p:sldId id="301" r:id="rId7"/>
    <p:sldId id="297" r:id="rId8"/>
    <p:sldId id="302" r:id="rId9"/>
    <p:sldId id="303" r:id="rId10"/>
    <p:sldId id="299" r:id="rId11"/>
    <p:sldId id="298" r:id="rId12"/>
    <p:sldId id="300" r:id="rId13"/>
    <p:sldId id="259" r:id="rId14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6" y="-42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67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1"/>
            <a:ext cx="4038600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6"/>
            <a:ext cx="4040188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6"/>
            <a:ext cx="4041776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4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202" y="1913468"/>
            <a:ext cx="300831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859440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1MgQIRdfyLIwNmRi" TargetMode="External"/><Relationship Id="rId2" Type="http://schemas.openxmlformats.org/officeDocument/2006/relationships/hyperlink" Target="https://tutor-awards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AB16EBD-5393-B48C-C4EC-A7E1DFA2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построения онлайн-школы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/>
              <a:t>На основе проекта </a:t>
            </a:r>
            <a:r>
              <a:rPr lang="en-US" dirty="0" err="1"/>
              <a:t>masha&amp;max_school</a:t>
            </a:r>
            <a:r>
              <a:rPr lang="en-US" dirty="0"/>
              <a:t> </a:t>
            </a:r>
            <a:r>
              <a:rPr lang="ru-RU" dirty="0"/>
              <a:t>Марии </a:t>
            </a:r>
            <a:r>
              <a:rPr lang="ru-RU" dirty="0" err="1"/>
              <a:t>Уканеевой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2491E9-F064-91B1-655B-E3B2E1D05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DADB05-57A8-2413-674E-7649473A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Премия «Репетитор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4C4FE3-0963-B490-C0D9-51F4062A5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299F55-129A-C610-7D66-A96AE4B8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464" y="6732240"/>
            <a:ext cx="1738536" cy="1738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64360B-EBA6-B996-9DCC-97FB91FDE699}"/>
              </a:ext>
            </a:extLst>
          </p:cNvPr>
          <p:cNvSpPr txBox="1"/>
          <p:nvPr/>
        </p:nvSpPr>
        <p:spPr>
          <a:xfrm>
            <a:off x="611560" y="1836932"/>
            <a:ext cx="7787208" cy="5509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У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никальный конкурсный проект, в рамках которого взаимодействуют частные преподавател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и и онлайн-школы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Поддержка и популяризация лучших методик 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в частном образовании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П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лощадка для обмена опытом и распространения инновационных методик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Возможность инвестировать в своё будущее и будущее нашей профессиональной сферы</a:t>
            </a:r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</p:txBody>
      </p:sp>
    </p:spTree>
    <p:extLst>
      <p:ext uri="{BB962C8B-B14F-4D97-AF65-F5344CB8AC3E}">
        <p14:creationId xmlns:p14="http://schemas.microsoft.com/office/powerpoint/2010/main" val="218649618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28545-5E8E-078D-66DF-AA77A74D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Премия «Репетитор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972DB0-C1BD-DE64-BDEB-53FEBE738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5770984" cy="6034618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spcAft>
                <a:spcPts val="750"/>
              </a:spcAft>
              <a:buNone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Возможности для каждого педагога: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выход на новый профессиональный уровень через общение с высококвалифицированными коллегами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участие в презентации методик и кейсов как в качестве спикера, так и в качестве слушателя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популяризация авторских подходов и увеличение клиентской базы через публикации в СМИ и сборники статей конференции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признание заслуг и повышение профессионального статуса — победители в разных номинациях получат звание "Репетитор года", почётные дипломы и призы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возможность сделать качественный контент для социальных сетей и обогатить своё портфолио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tx1"/>
                </a:solidFill>
                <a:latin typeface="TildaSans"/>
              </a:rPr>
              <a:t>возможность поучаствовать в создании первого в России благотворительного фонда для нужд частных образовательных проектов</a:t>
            </a:r>
            <a:endParaRPr lang="ru-RU" sz="4800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>
              <a:buNone/>
            </a:pPr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16D95C-5948-EA7F-6879-9CF05A7DD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828467"/>
            <a:ext cx="2339752" cy="23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22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48AA74-3DDF-58BA-4D26-3AB64AC0D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5379BE-0196-7883-654E-F3C65C8F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Премия «Репетитор года»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9CD8A7-83D8-488B-755D-DC823AAF4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003232" cy="603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Контакты: </a:t>
            </a: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Если вы хотите участвовать в премии или задать вопросы, свяжитесь с нами по следующим контактам:</a:t>
            </a:r>
            <a:endParaRPr lang="ru-RU" sz="2000" b="0" dirty="0">
              <a:effectLst/>
              <a:latin typeface="TildaSans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Марина Шейнкман, председатель Оргкомитета Премии: +7 925 862 2380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ватсап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), @marinasheinkman, @marina_sheinkman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телеграм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), </a:t>
            </a:r>
            <a:endParaRPr lang="ru-RU" sz="2000" b="0" dirty="0">
              <a:effectLst/>
              <a:latin typeface="TildaSans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Вера Трофимова, член Оргкомитета: +7 929 566 7515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ватсап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), @Vera_Trofimova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телеграм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</a:t>
            </a:r>
            <a:endParaRPr lang="ru-RU" sz="2000" b="0" dirty="0">
              <a:effectLst/>
              <a:latin typeface="TildaSans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Мария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Уканеева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, член Оргкомитета +79857876273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ватсап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), @mariaukaneeva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телеграм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</a:t>
            </a:r>
            <a:endParaRPr lang="ru-RU" sz="2000" b="0" dirty="0">
              <a:effectLst/>
              <a:latin typeface="TildaSans"/>
            </a:endParaRPr>
          </a:p>
          <a:p>
            <a:pPr marL="0" indent="0" rtl="0">
              <a:buNone/>
            </a:pPr>
            <a:r>
              <a:rPr lang="ru-RU" sz="2000" b="0" i="0" u="sng" strike="noStrike" dirty="0">
                <a:solidFill>
                  <a:srgbClr val="1155CC"/>
                </a:solidFill>
                <a:effectLst/>
                <a:latin typeface="TildaSans"/>
                <a:hlinkClick r:id="rId2"/>
              </a:rPr>
              <a:t>https://tutor-awards.ru/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 - сайт мероприятия</a:t>
            </a:r>
            <a:endParaRPr lang="ru-RU" sz="2000" b="0" dirty="0">
              <a:effectLst/>
              <a:latin typeface="TildaSans"/>
            </a:endParaRPr>
          </a:p>
          <a:p>
            <a:pPr marL="0" indent="0" rtl="0">
              <a:buNone/>
            </a:pPr>
            <a:r>
              <a:rPr lang="ru-RU" sz="2000" b="0" i="0" u="sng" strike="noStrike" dirty="0">
                <a:solidFill>
                  <a:srgbClr val="1155CC"/>
                </a:solidFill>
                <a:effectLst/>
                <a:latin typeface="TildaSans"/>
                <a:hlinkClick r:id="rId3"/>
              </a:rPr>
              <a:t>https://t.me/+1MgQIRdfyLIwNmRi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 - организационный чат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8769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ажмите дваж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Нажмите дважды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5" name="СТР_2.jpg" descr="СТР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Обо мне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Педагог-</a:t>
            </a:r>
            <a:r>
              <a:rPr lang="ru-RU" dirty="0" err="1"/>
              <a:t>полипредметник</a:t>
            </a:r>
            <a:r>
              <a:rPr lang="ru-RU" dirty="0"/>
              <a:t>: русский язык, обществознание, история, журналистика (ЕГЭ, ОГЭ, ДВИ)</a:t>
            </a:r>
          </a:p>
          <a:p>
            <a:r>
              <a:rPr lang="ru-RU" dirty="0"/>
              <a:t>Основные форма обучения: мини-группы, реже индивидуальные занятия</a:t>
            </a:r>
          </a:p>
          <a:p>
            <a:r>
              <a:rPr lang="ru-RU" dirty="0"/>
              <a:t>Прошла путь от репетитора-одиночки до руководителя онлайн-школы из 10 человек и 5 отделов</a:t>
            </a:r>
          </a:p>
          <a:p>
            <a:r>
              <a:rPr lang="ru-RU" dirty="0"/>
              <a:t>Имею 5-летний опыт найма сотрудников</a:t>
            </a:r>
          </a:p>
          <a:p>
            <a:r>
              <a:rPr lang="ru-RU" dirty="0"/>
              <a:t>Соучредитель педагогического сообщества </a:t>
            </a:r>
            <a:r>
              <a:rPr lang="en-US" dirty="0"/>
              <a:t>Tutor UP </a:t>
            </a:r>
            <a:r>
              <a:rPr lang="ru-RU" dirty="0"/>
              <a:t>и член Оргкомитета Международной конференции репетиторов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1373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816599-7F8D-12E1-A79B-6CC8D70F6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6AD2DA-615C-E884-D92D-4332F25F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Раньше я считала, что…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AB78C5-707B-443E-B188-6866DA005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Онлайн-школы невозможно создать без наличия социальных сетей с десятками тысяч подписчиков</a:t>
            </a:r>
          </a:p>
          <a:p>
            <a:r>
              <a:rPr lang="ru-RU" dirty="0"/>
              <a:t>Онлайн-школы продают бюджетное обучение низкого качества</a:t>
            </a:r>
          </a:p>
          <a:p>
            <a:r>
              <a:rPr lang="ru-RU" dirty="0"/>
              <a:t>В онлайн-школах работают педагоги с низкой квалификацией, а всегда остальные уже давно работают на себя</a:t>
            </a:r>
          </a:p>
          <a:p>
            <a:r>
              <a:rPr lang="ru-RU" dirty="0"/>
              <a:t>На старте нужен огромный бюджет и куча сотрудников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38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7D5141-9C3D-D8B9-FB81-5C505225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6CCCA-39C4-B9A2-93B4-B3BD3DBD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В реальности оказалось, что…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B67A82-93E9-9134-D379-680DCA425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То, какой будет твоя онлайн-школа, полностью зависит от тебя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4205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</a:t>
            </a:r>
            <a:br>
              <a:rPr lang="ru-RU" dirty="0"/>
            </a:br>
            <a:r>
              <a:rPr lang="ru-RU" sz="3600" dirty="0"/>
              <a:t>Мой путь в создании своей онлайн-школы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Помощники с проверкой </a:t>
            </a:r>
            <a:r>
              <a:rPr lang="ru-RU" dirty="0" err="1"/>
              <a:t>дз</a:t>
            </a:r>
            <a:r>
              <a:rPr lang="ru-RU" dirty="0"/>
              <a:t>+</a:t>
            </a:r>
            <a:r>
              <a:rPr lang="en-US" dirty="0"/>
              <a:t>smm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2. Вторые педагоги по каждому предмету</a:t>
            </a:r>
            <a:r>
              <a:rPr lang="en-US" dirty="0"/>
              <a:t>+smm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3. Дублирующие педагоги + кураторы + помощники</a:t>
            </a:r>
            <a:r>
              <a:rPr lang="en-US" dirty="0"/>
              <a:t>+smm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8605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2C5276-01F8-1971-7B88-33FAA0F69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83B3AC-DF6D-E2C4-14F3-9AE28F6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</a:t>
            </a:r>
            <a:br>
              <a:rPr lang="ru-RU" dirty="0"/>
            </a:br>
            <a:r>
              <a:rPr lang="ru-RU" sz="3600" dirty="0"/>
              <a:t>Структура нашей онлайн-школы</a:t>
            </a:r>
            <a:r>
              <a:rPr lang="en-US" sz="3600" dirty="0"/>
              <a:t> </a:t>
            </a:r>
            <a:r>
              <a:rPr lang="ru-RU" sz="3600" dirty="0"/>
              <a:t>на текущем этапе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BE8585-485C-FBFC-6837-611A4F714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Отдел систематизации: </a:t>
            </a:r>
            <a:r>
              <a:rPr lang="ru-RU" dirty="0" err="1"/>
              <a:t>проджект</a:t>
            </a:r>
            <a:r>
              <a:rPr lang="ru-RU" dirty="0"/>
              <a:t>-менеджер и личный ассистент</a:t>
            </a:r>
          </a:p>
          <a:p>
            <a:pPr marL="514350" indent="-514350">
              <a:buAutoNum type="arabicPeriod"/>
            </a:pPr>
            <a:r>
              <a:rPr lang="ru-RU" dirty="0"/>
              <a:t>Отдел продаж: менеджер по продажам</a:t>
            </a:r>
          </a:p>
          <a:p>
            <a:pPr marL="514350" indent="-514350">
              <a:buAutoNum type="arabicPeriod"/>
            </a:pPr>
            <a:r>
              <a:rPr lang="ru-RU" dirty="0"/>
              <a:t>Отдел </a:t>
            </a:r>
            <a:r>
              <a:rPr lang="en-US" dirty="0"/>
              <a:t>smm</a:t>
            </a:r>
            <a:r>
              <a:rPr lang="ru-RU" dirty="0"/>
              <a:t>: </a:t>
            </a:r>
            <a:r>
              <a:rPr lang="en-US" dirty="0"/>
              <a:t>smm-</a:t>
            </a:r>
            <a:r>
              <a:rPr lang="ru-RU" dirty="0"/>
              <a:t>менеджер</a:t>
            </a:r>
          </a:p>
          <a:p>
            <a:pPr marL="514350" indent="-514350">
              <a:buAutoNum type="arabicPeriod"/>
            </a:pPr>
            <a:r>
              <a:rPr lang="ru-RU" dirty="0"/>
              <a:t>Отдел преподавания: </a:t>
            </a:r>
          </a:p>
          <a:p>
            <a:r>
              <a:rPr lang="ru-RU" dirty="0"/>
              <a:t>Преподаватель по русскому языку</a:t>
            </a:r>
          </a:p>
          <a:p>
            <a:r>
              <a:rPr lang="ru-RU" dirty="0"/>
              <a:t>Преподаватель по обществознанию и истории</a:t>
            </a:r>
          </a:p>
          <a:p>
            <a:r>
              <a:rPr lang="ru-RU" dirty="0"/>
              <a:t>Помощники-кураторы по каждому из предметов</a:t>
            </a:r>
          </a:p>
          <a:p>
            <a:r>
              <a:rPr lang="ru-RU" dirty="0"/>
              <a:t>Дизайнер учебных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40049376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E3272D-5E40-A421-0F63-39F744620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4C173E-00B0-8B7B-C6FB-0D49AEE9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Что дальше?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BE8763-2126-4FE1-0A99-8561F4AE8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Найм дополнительных преподавателей</a:t>
            </a:r>
          </a:p>
          <a:p>
            <a:r>
              <a:rPr lang="ru-RU" dirty="0"/>
              <a:t>Увеличение количество преподаваемых предметов</a:t>
            </a:r>
          </a:p>
          <a:p>
            <a:r>
              <a:rPr lang="ru-RU" dirty="0"/>
              <a:t>Расширение линейки продуктов: бюджетные курсы, мини-продукты</a:t>
            </a:r>
          </a:p>
          <a:p>
            <a:r>
              <a:rPr lang="ru-RU" dirty="0"/>
              <a:t>Создание благотворительного</a:t>
            </a:r>
            <a:r>
              <a:rPr lang="en-US" dirty="0"/>
              <a:t> </a:t>
            </a:r>
            <a:r>
              <a:rPr lang="ru-RU" dirty="0"/>
              <a:t>проекта и организация премии «Репетитор года»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7712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C36FD5C-E76F-C116-115A-1545AAFC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8351A-EB13-8691-B5E8-EA44F890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</a:t>
            </a:r>
            <a:r>
              <a:rPr lang="ru-RU" sz="3100" dirty="0"/>
              <a:t>Мои рекомендации тем, кто только встаёт на этот путь или идёт по нему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EB2CC3-5399-A7AE-D48C-F2F022865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/>
            <a:r>
              <a:rPr lang="ru-RU" dirty="0">
                <a:solidFill>
                  <a:srgbClr val="212529"/>
                </a:solidFill>
                <a:latin typeface="PT Sans" panose="020B0503020203020204" pitchFamily="34" charset="-52"/>
              </a:rPr>
              <a:t>К</a:t>
            </a:r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ак разработать концепцию и структуру онлайн-школы?</a:t>
            </a:r>
          </a:p>
          <a:p>
            <a:pPr marL="0" marR="0"/>
            <a:r>
              <a:rPr lang="ru-RU" dirty="0">
                <a:solidFill>
                  <a:srgbClr val="212529"/>
                </a:solidFill>
                <a:latin typeface="PT Sans" panose="020B0503020203020204" pitchFamily="34" charset="-52"/>
              </a:rPr>
              <a:t>Какие вы можете порекомендовать э</a:t>
            </a:r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ффективные методы подбора педагогов по различным предметам?</a:t>
            </a:r>
          </a:p>
          <a:p>
            <a:pPr marL="0" marR="0"/>
            <a:r>
              <a:rPr lang="ru-RU" dirty="0">
                <a:solidFill>
                  <a:srgbClr val="212529"/>
                </a:solidFill>
                <a:latin typeface="PT Sans" panose="020B0503020203020204" pitchFamily="34" charset="-52"/>
              </a:rPr>
              <a:t>К</a:t>
            </a:r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ак организовать учебный процесс и взаимодействие с учениками в онлайн-формате;</a:t>
            </a:r>
          </a:p>
          <a:p>
            <a:pPr marL="0" marR="0"/>
            <a:r>
              <a:rPr lang="ru-RU" dirty="0">
                <a:solidFill>
                  <a:srgbClr val="212529"/>
                </a:solidFill>
                <a:latin typeface="PT Sans" panose="020B0503020203020204" pitchFamily="34" charset="-52"/>
              </a:rPr>
              <a:t>Какие вы можете дать п</a:t>
            </a:r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рактические советы по продвижению вашей школы и привлечению новых студентов?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512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36A59F-0054-BDDD-2185-4E2D41ADA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70BCC1-89DB-2EC4-C420-D7D0D8AD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 </a:t>
            </a:r>
            <a:r>
              <a:rPr lang="ru-RU" sz="3100" dirty="0"/>
              <a:t>Где получить вдохновение на создание своей онлайн-школы?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701922-91A9-A44E-4600-2C01D307D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/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Используйте то, что у вас уже есть</a:t>
            </a:r>
          </a:p>
          <a:p>
            <a:pPr marL="0" marR="0"/>
            <a:r>
              <a:rPr lang="ru-RU" dirty="0">
                <a:solidFill>
                  <a:srgbClr val="212529"/>
                </a:solidFill>
                <a:latin typeface="PT Sans" panose="020B0503020203020204" pitchFamily="34" charset="-52"/>
              </a:rPr>
              <a:t>Масштабируйте то, что получается хорошо</a:t>
            </a:r>
          </a:p>
          <a:p>
            <a:pPr marL="0" marR="0"/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Не позволяйте стереотипам мешать вам в развитии</a:t>
            </a:r>
          </a:p>
          <a:p>
            <a:pPr marL="0"/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Общайтесь с людьми, которые их уже создали</a:t>
            </a:r>
          </a:p>
          <a:p>
            <a:pPr marL="0" marR="0" indent="0">
              <a:buNone/>
            </a:pPr>
            <a:endParaRPr lang="ru-RU" dirty="0">
              <a:solidFill>
                <a:srgbClr val="212529"/>
              </a:solidFill>
              <a:effectLst/>
              <a:latin typeface="PT Sans" panose="020B0503020203020204" pitchFamily="34" charset="-52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4811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472</Words>
  <Application>Microsoft Office PowerPoint</Application>
  <PresentationFormat>Произвольный</PresentationFormat>
  <Paragraphs>72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Опыт построения онлайн-школы</vt:lpstr>
      <vt:lpstr>       Обо мне</vt:lpstr>
      <vt:lpstr>       Раньше я считала, что…</vt:lpstr>
      <vt:lpstr>       В реальности оказалось, что…</vt:lpstr>
      <vt:lpstr>            Мой путь в создании своей онлайн-школы</vt:lpstr>
      <vt:lpstr>            Структура нашей онлайн-школы на текущем этапе</vt:lpstr>
      <vt:lpstr>           Что дальше?</vt:lpstr>
      <vt:lpstr>          Мои рекомендации тем, кто только встаёт на этот путь или идёт по нему</vt:lpstr>
      <vt:lpstr>            Где получить вдохновение на создание своей онлайн-школы?</vt:lpstr>
      <vt:lpstr>        Премия «Репетитор года</vt:lpstr>
      <vt:lpstr>           Премия «Репетитор года</vt:lpstr>
      <vt:lpstr>           Премия «Репетитор года»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8</cp:revision>
  <dcterms:modified xsi:type="dcterms:W3CDTF">2025-03-10T12:43:49Z</dcterms:modified>
</cp:coreProperties>
</file>