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21"/>
  </p:notesMasterIdLst>
  <p:sldIdLst>
    <p:sldId id="258" r:id="rId3"/>
    <p:sldId id="280" r:id="rId4"/>
    <p:sldId id="296" r:id="rId5"/>
    <p:sldId id="297" r:id="rId6"/>
    <p:sldId id="281" r:id="rId7"/>
    <p:sldId id="292" r:id="rId8"/>
    <p:sldId id="293" r:id="rId9"/>
    <p:sldId id="283" r:id="rId10"/>
    <p:sldId id="294" r:id="rId11"/>
    <p:sldId id="295" r:id="rId12"/>
    <p:sldId id="272" r:id="rId13"/>
    <p:sldId id="278" r:id="rId14"/>
    <p:sldId id="262" r:id="rId15"/>
    <p:sldId id="276" r:id="rId16"/>
    <p:sldId id="269" r:id="rId17"/>
    <p:sldId id="298" r:id="rId18"/>
    <p:sldId id="301" r:id="rId19"/>
    <p:sldId id="257" r:id="rId20"/>
  </p:sldIdLst>
  <p:sldSz cx="9144000" cy="9144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1pPr>
    <a:lvl2pPr marL="0" marR="0" indent="45720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2pPr>
    <a:lvl3pPr marL="0" marR="0" indent="91440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3pPr>
    <a:lvl4pPr marL="0" marR="0" indent="137160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4pPr>
    <a:lvl5pPr marL="0" marR="0" indent="182880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5pPr>
    <a:lvl6pPr marL="0" marR="0" indent="228600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6pPr>
    <a:lvl7pPr marL="0" marR="0" indent="274320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7pPr>
    <a:lvl8pPr marL="0" marR="0" indent="320040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8pPr>
    <a:lvl9pPr marL="0" marR="0" indent="365760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9pPr>
  </p:defaultTextStyle>
  <p:extLst>
    <p:ext uri="{521415D9-36F7-43E2-AB2F-B90AF26B5E84}">
      <p14:sectionLst xmlns:p14="http://schemas.microsoft.com/office/powerpoint/2010/main">
        <p14:section name="Раздел без заголовка" id="{B35E2642-AE6A-498D-950E-043693E00994}">
          <p14:sldIdLst>
            <p14:sldId id="258"/>
            <p14:sldId id="280"/>
            <p14:sldId id="296"/>
            <p14:sldId id="297"/>
            <p14:sldId id="281"/>
            <p14:sldId id="292"/>
            <p14:sldId id="293"/>
          </p14:sldIdLst>
        </p14:section>
        <p14:section name="Раздел без заголовка" id="{E5365CD3-2337-4023-B6D5-766339E94374}">
          <p14:sldIdLst>
            <p14:sldId id="283"/>
            <p14:sldId id="294"/>
            <p14:sldId id="295"/>
            <p14:sldId id="272"/>
            <p14:sldId id="278"/>
            <p14:sldId id="262"/>
            <p14:sldId id="276"/>
            <p14:sldId id="269"/>
            <p14:sldId id="298"/>
            <p14:sldId id="301"/>
            <p14:sldId id="257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894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4637" autoAdjust="0"/>
  </p:normalViewPr>
  <p:slideViewPr>
    <p:cSldViewPr showGuides="1">
      <p:cViewPr>
        <p:scale>
          <a:sx n="90" d="100"/>
          <a:sy n="90" d="100"/>
        </p:scale>
        <p:origin x="-606" y="-60"/>
      </p:cViewPr>
      <p:guideLst>
        <p:guide orient="horz" pos="2894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 noRot="1" noChangeAspect="1"/>
          </p:cNvSpPr>
          <p:nvPr>
            <p:ph type="sldImg"/>
          </p:nvPr>
        </p:nvSpPr>
        <p:spPr>
          <a:xfrm>
            <a:off x="1714500" y="685800"/>
            <a:ext cx="3429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8" name="Shape 9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7969934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1625600" latinLnBrk="0">
      <a:defRPr sz="2000">
        <a:latin typeface="+mj-lt"/>
        <a:ea typeface="+mj-ea"/>
        <a:cs typeface="+mj-cs"/>
        <a:sym typeface="Calibri" panose="020F0502020204030204"/>
      </a:defRPr>
    </a:lvl1pPr>
    <a:lvl2pPr indent="228600" defTabSz="1625600" latinLnBrk="0">
      <a:defRPr sz="2000">
        <a:latin typeface="+mj-lt"/>
        <a:ea typeface="+mj-ea"/>
        <a:cs typeface="+mj-cs"/>
        <a:sym typeface="Calibri" panose="020F0502020204030204"/>
      </a:defRPr>
    </a:lvl2pPr>
    <a:lvl3pPr indent="457200" defTabSz="1625600" latinLnBrk="0">
      <a:defRPr sz="2000">
        <a:latin typeface="+mj-lt"/>
        <a:ea typeface="+mj-ea"/>
        <a:cs typeface="+mj-cs"/>
        <a:sym typeface="Calibri" panose="020F0502020204030204"/>
      </a:defRPr>
    </a:lvl3pPr>
    <a:lvl4pPr indent="685800" defTabSz="1625600" latinLnBrk="0">
      <a:defRPr sz="2000">
        <a:latin typeface="+mj-lt"/>
        <a:ea typeface="+mj-ea"/>
        <a:cs typeface="+mj-cs"/>
        <a:sym typeface="Calibri" panose="020F0502020204030204"/>
      </a:defRPr>
    </a:lvl4pPr>
    <a:lvl5pPr indent="914400" defTabSz="1625600" latinLnBrk="0">
      <a:defRPr sz="2000">
        <a:latin typeface="+mj-lt"/>
        <a:ea typeface="+mj-ea"/>
        <a:cs typeface="+mj-cs"/>
        <a:sym typeface="Calibri" panose="020F0502020204030204"/>
      </a:defRPr>
    </a:lvl5pPr>
    <a:lvl6pPr indent="1143000" defTabSz="1625600" latinLnBrk="0">
      <a:defRPr sz="2000">
        <a:latin typeface="+mj-lt"/>
        <a:ea typeface="+mj-ea"/>
        <a:cs typeface="+mj-cs"/>
        <a:sym typeface="Calibri" panose="020F0502020204030204"/>
      </a:defRPr>
    </a:lvl6pPr>
    <a:lvl7pPr indent="1371600" defTabSz="1625600" latinLnBrk="0">
      <a:defRPr sz="2000">
        <a:latin typeface="+mj-lt"/>
        <a:ea typeface="+mj-ea"/>
        <a:cs typeface="+mj-cs"/>
        <a:sym typeface="Calibri" panose="020F0502020204030204"/>
      </a:defRPr>
    </a:lvl7pPr>
    <a:lvl8pPr indent="1600200" defTabSz="1625600" latinLnBrk="0">
      <a:defRPr sz="2000">
        <a:latin typeface="+mj-lt"/>
        <a:ea typeface="+mj-ea"/>
        <a:cs typeface="+mj-cs"/>
        <a:sym typeface="Calibri" panose="020F0502020204030204"/>
      </a:defRPr>
    </a:lvl8pPr>
    <a:lvl9pPr indent="1828800" defTabSz="1625600" latinLnBrk="0">
      <a:defRPr sz="2000">
        <a:latin typeface="+mj-lt"/>
        <a:ea typeface="+mj-ea"/>
        <a:cs typeface="+mj-cs"/>
        <a:sym typeface="Calibri" panose="020F0502020204030204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840569"/>
            <a:ext cx="7772400" cy="196003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5181600"/>
            <a:ext cx="64008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EE8B6-6E3C-43DB-9596-4DF3C6574126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EE8B6-6E3C-43DB-9596-4DF3C6574126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366186"/>
            <a:ext cx="2057400" cy="780203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66186"/>
            <a:ext cx="6019800" cy="780203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EE8B6-6E3C-43DB-9596-4DF3C6574126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468F-6682-48AA-B5F4-BEF8E7F9833C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2897F-7A41-40D7-BC9E-F666B07C585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840568"/>
            <a:ext cx="7772400" cy="196003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5181600"/>
            <a:ext cx="6400800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10F89C-D538-4411-ADF0-4EA4201B503E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00366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17E7E2-072B-440E-91DB-A485B54539FF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25903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875867"/>
            <a:ext cx="77724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875618"/>
            <a:ext cx="7772400" cy="2000249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2DD0FD-5751-4775-9F98-ED3EB6008AF6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31396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2133601"/>
            <a:ext cx="403860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2133601"/>
            <a:ext cx="403860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9D28C5-BC71-4395-A733-36D653905AE2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91435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2046817"/>
            <a:ext cx="4040188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899833"/>
            <a:ext cx="4040188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2046817"/>
            <a:ext cx="4041775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899833"/>
            <a:ext cx="4041775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939447-FDAE-47C6-951D-4FDF404A7F51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32891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31B32C-4511-4785-B93B-B5F98264066E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53906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68BB2A-C6E6-4DB6-A61D-66F2C8135B36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5237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EE8B6-6E3C-43DB-9596-4DF3C6574126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364067"/>
            <a:ext cx="3008313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364067"/>
            <a:ext cx="5111750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913467"/>
            <a:ext cx="3008313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14E4AA-10F6-425E-8D04-7A3FB4737A83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20765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6400800"/>
            <a:ext cx="54864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817033"/>
            <a:ext cx="54864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7156451"/>
            <a:ext cx="54864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30549D-E743-4AF1-8E29-05D6FE148899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27783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6D2101-6C42-41EF-877F-87CFED6CDB71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57100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366185"/>
            <a:ext cx="2057400" cy="780203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66185"/>
            <a:ext cx="6019800" cy="780203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E1064D-79C5-4E8C-B6E8-7C636F736C71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122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875867"/>
            <a:ext cx="77724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875620"/>
            <a:ext cx="77724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EE8B6-6E3C-43DB-9596-4DF3C6574126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2133602"/>
            <a:ext cx="403860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2133602"/>
            <a:ext cx="403860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EE8B6-6E3C-43DB-9596-4DF3C6574126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2046817"/>
            <a:ext cx="4040188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899833"/>
            <a:ext cx="4040188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8" y="2046817"/>
            <a:ext cx="4041775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8" y="2899833"/>
            <a:ext cx="4041775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EE8B6-6E3C-43DB-9596-4DF3C6574126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EE8B6-6E3C-43DB-9596-4DF3C6574126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EE8B6-6E3C-43DB-9596-4DF3C6574126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3" y="364067"/>
            <a:ext cx="3008313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364069"/>
            <a:ext cx="5111750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3" y="1913469"/>
            <a:ext cx="3008313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EE8B6-6E3C-43DB-9596-4DF3C6574126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6400801"/>
            <a:ext cx="54864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817033"/>
            <a:ext cx="54864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7156452"/>
            <a:ext cx="54864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EE8B6-6E3C-43DB-9596-4DF3C6574126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66184"/>
            <a:ext cx="82296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2133602"/>
            <a:ext cx="82296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8475136"/>
            <a:ext cx="2133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3EE8B6-6E3C-43DB-9596-4DF3C6574126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8475136"/>
            <a:ext cx="2895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8475136"/>
            <a:ext cx="2133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66184"/>
            <a:ext cx="82296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133601"/>
            <a:ext cx="8229600" cy="6034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8326967"/>
            <a:ext cx="2133600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8326967"/>
            <a:ext cx="2895600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8326967"/>
            <a:ext cx="2133600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2662139-FC2B-4308-AD8C-2CE539E4DFFF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2001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вебинар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ru-RU" sz="48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</a:rPr>
              <a:t>Разговор о важном: социальные проекты</a:t>
            </a:r>
          </a:p>
          <a:p>
            <a:pPr marL="0" indent="0" algn="ctr">
              <a:buNone/>
            </a:pPr>
            <a:endParaRPr lang="ru-RU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</a:endParaRPr>
          </a:p>
          <a:p>
            <a:pPr marL="0" indent="0">
              <a:buNone/>
            </a:pPr>
            <a:endParaRPr lang="ru-RU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</a:endParaRPr>
          </a:p>
          <a:p>
            <a:pPr marL="0" indent="0">
              <a:buNone/>
            </a:pPr>
            <a:r>
              <a:rPr lang="ru-RU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</a:rPr>
              <a:t>Спикеры:  Танцюра С.Ю., </a:t>
            </a:r>
            <a:r>
              <a:rPr lang="ru-RU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</a:rPr>
              <a:t>кан.пед.наук</a:t>
            </a:r>
            <a:r>
              <a:rPr lang="ru-RU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</a:rPr>
              <a:t>, </a:t>
            </a:r>
            <a:r>
              <a:rPr lang="ru-RU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</a:rPr>
              <a:t>ред.Журнала</a:t>
            </a:r>
            <a:r>
              <a:rPr lang="ru-RU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</a:rPr>
              <a:t> «Логопед», преподаватель РосНОУ</a:t>
            </a:r>
          </a:p>
          <a:p>
            <a:pPr marL="0" indent="0">
              <a:buNone/>
            </a:pPr>
            <a:r>
              <a:rPr lang="ru-RU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</a:rPr>
              <a:t>Мугинова</a:t>
            </a:r>
            <a:r>
              <a:rPr lang="ru-RU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</a:rPr>
              <a:t> Н.Н., воспитатель КРОЦ ОСП «Раменки»</a:t>
            </a:r>
          </a:p>
          <a:p>
            <a:pPr marL="0" indent="0">
              <a:buNone/>
            </a:pPr>
            <a:r>
              <a:rPr lang="ru-RU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</a:rPr>
              <a:t>Иванова О.И., директор воскресной школы, депутат  </a:t>
            </a:r>
            <a:r>
              <a:rPr lang="ru-RU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</a:rPr>
              <a:t>М.ок</a:t>
            </a:r>
            <a:r>
              <a:rPr lang="ru-RU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</a:rPr>
              <a:t>. Раменки, мама особого ребенка</a:t>
            </a:r>
          </a:p>
        </p:txBody>
      </p:sp>
      <p:pic>
        <p:nvPicPr>
          <p:cNvPr id="5" name="Рисунок 4" descr="Изображение выглядит как логотип, Шрифт, Графика, текст&#10;&#10;Автоматически созданное описание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585" y="467995"/>
            <a:ext cx="2799080" cy="1664970"/>
          </a:xfrm>
          <a:prstGeom prst="ellipse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96552" y="1403648"/>
            <a:ext cx="9793088" cy="922114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Критерии и показатели эффективности проекта: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9552" y="2024336"/>
            <a:ext cx="2952328" cy="4563888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1500" b="1" dirty="0">
                <a:latin typeface="Times New Roman" pitchFamily="18" charset="0"/>
                <a:cs typeface="Times New Roman" pitchFamily="18" charset="0"/>
              </a:rPr>
              <a:t>Дети: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- Имеют начальные представления о Великой Отечественной войне, празднике День Победы;</a:t>
            </a:r>
          </a:p>
          <a:p>
            <a:pPr lvl="0">
              <a:buNone/>
            </a:pP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- Могут объяснить смысл слов Великая Отечественная война, герой, ветеран, труженик тыла, День Победы;</a:t>
            </a:r>
          </a:p>
          <a:p>
            <a:pPr lvl="0">
              <a:buNone/>
            </a:pP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- Читают наизусть стихи о войне и победе, понимают смысл пословиц и поговорок о мире, дружбе, войне;</a:t>
            </a:r>
          </a:p>
          <a:p>
            <a:pPr lvl="0">
              <a:buNone/>
            </a:pP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- Владеют элементарной информацией о родственниках, отдавших воинский долг Родине в годы ВОВ;</a:t>
            </a:r>
          </a:p>
          <a:p>
            <a:pPr lvl="0">
              <a:buNone/>
            </a:pP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-</a:t>
            </a:r>
            <a:endParaRPr lang="ru-RU" sz="15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131840" y="1979712"/>
            <a:ext cx="2808312" cy="5733256"/>
          </a:xfrm>
        </p:spPr>
        <p:txBody>
          <a:bodyPr>
            <a:normAutofit/>
          </a:bodyPr>
          <a:lstStyle/>
          <a:p>
            <a:pPr lvl="1"/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Педагог:</a:t>
            </a:r>
          </a:p>
          <a:p>
            <a:pPr lvl="1"/>
            <a:r>
              <a:rPr lang="ru-RU" sz="1700" b="0" dirty="0">
                <a:latin typeface="Times New Roman" pitchFamily="18" charset="0"/>
                <a:cs typeface="Times New Roman" pitchFamily="18" charset="0"/>
              </a:rPr>
              <a:t>- Повышает свой образовательный уровень в вопросах духовно-нравственного и патриотического воспитания детей дошкольного возраста;</a:t>
            </a:r>
          </a:p>
          <a:p>
            <a:pPr lvl="1"/>
            <a:r>
              <a:rPr lang="ru-RU" sz="1700" b="0" dirty="0">
                <a:latin typeface="Times New Roman" pitchFamily="18" charset="0"/>
                <a:cs typeface="Times New Roman" pitchFamily="18" charset="0"/>
              </a:rPr>
              <a:t>- Формирует у детей элементарные представления о ВОВ, празднике День Победы;</a:t>
            </a:r>
          </a:p>
          <a:p>
            <a:pPr lvl="1"/>
            <a:r>
              <a:rPr lang="ru-RU" sz="1700" b="0" dirty="0">
                <a:latin typeface="Times New Roman" pitchFamily="18" charset="0"/>
                <a:cs typeface="Times New Roman" pitchFamily="18" charset="0"/>
              </a:rPr>
              <a:t>- Влияет на развитие игровых сюжетов;</a:t>
            </a:r>
          </a:p>
          <a:p>
            <a:pPr lvl="1"/>
            <a:r>
              <a:rPr lang="ru-RU" sz="1700" b="0" dirty="0">
                <a:latin typeface="Times New Roman" pitchFamily="18" charset="0"/>
                <a:cs typeface="Times New Roman" pitchFamily="18" charset="0"/>
              </a:rPr>
              <a:t>- Вовлекает родителей воспитанников в совместную деятельность.</a:t>
            </a:r>
          </a:p>
          <a:p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300192" y="2051720"/>
            <a:ext cx="2448272" cy="558924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sz="1900" b="1" dirty="0">
                <a:latin typeface="Times New Roman" pitchFamily="18" charset="0"/>
                <a:cs typeface="Times New Roman" pitchFamily="18" charset="0"/>
              </a:rPr>
              <a:t>Родители:</a:t>
            </a:r>
            <a:endParaRPr lang="ru-RU" sz="1900" dirty="0">
              <a:latin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- Проявляют осознанное отношение к проблеме приобщения детей к героическому подвигу русского народа в годы ВОВ;</a:t>
            </a:r>
          </a:p>
          <a:p>
            <a:pPr lvl="0">
              <a:buNone/>
            </a:pP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- В общении с детьми обсуждают героическое прошлое членов семьи, отдавших свой долг Родине в годы ВОВ;</a:t>
            </a:r>
          </a:p>
          <a:p>
            <a:pPr lvl="0">
              <a:buNone/>
            </a:pP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- Принимает активное участие в мероприятиях проекта.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1547665"/>
            <a:ext cx="8784976" cy="935037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820000"/>
                </a:solidFill>
              </a:rPr>
              <a:t>Они приближали Победу!</a:t>
            </a:r>
            <a:br>
              <a:rPr lang="ru-RU" dirty="0">
                <a:solidFill>
                  <a:srgbClr val="820000"/>
                </a:solidFill>
              </a:rPr>
            </a:br>
            <a:r>
              <a:rPr lang="ru-RU" dirty="0">
                <a:solidFill>
                  <a:srgbClr val="820000"/>
                </a:solidFill>
              </a:rPr>
              <a:t>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52" y="2280200"/>
            <a:ext cx="5112568" cy="23857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144" y="2266224"/>
            <a:ext cx="2854674" cy="23996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2258" y="4892870"/>
            <a:ext cx="5040560" cy="25971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507" y="4874278"/>
            <a:ext cx="2952328" cy="26157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79069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1619673"/>
            <a:ext cx="8784976" cy="935037"/>
          </a:xfrm>
        </p:spPr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srgbClr val="820000"/>
                </a:solidFill>
              </a:rPr>
              <a:t>  </a:t>
            </a:r>
            <a:r>
              <a:rPr lang="ru-RU" dirty="0">
                <a:solidFill>
                  <a:srgbClr val="820000"/>
                </a:solidFill>
              </a:rPr>
              <a:t/>
            </a:r>
            <a:br>
              <a:rPr lang="ru-RU" dirty="0">
                <a:solidFill>
                  <a:srgbClr val="820000"/>
                </a:solidFill>
              </a:rPr>
            </a:br>
            <a:endParaRPr lang="ru-RU" dirty="0">
              <a:solidFill>
                <a:srgbClr val="820000"/>
              </a:solidFill>
            </a:endParaRPr>
          </a:p>
        </p:txBody>
      </p:sp>
      <p:sp>
        <p:nvSpPr>
          <p:cNvPr id="4" name="AutoShape 2" descr="blob:https://web.whatsapp.com/b1bce357-3da9-4508-8413-8fbc8d33a17c"/>
          <p:cNvSpPr>
            <a:spLocks noChangeAspect="1" noChangeArrowheads="1"/>
          </p:cNvSpPr>
          <p:nvPr/>
        </p:nvSpPr>
        <p:spPr bwMode="auto">
          <a:xfrm>
            <a:off x="155575" y="9985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4" descr="blob:https://web.whatsapp.com/775424df-219b-4869-8ede-708baf2eb5cd"/>
          <p:cNvSpPr>
            <a:spLocks noChangeAspect="1" noChangeArrowheads="1"/>
          </p:cNvSpPr>
          <p:nvPr/>
        </p:nvSpPr>
        <p:spPr bwMode="auto">
          <a:xfrm>
            <a:off x="307975" y="1150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6" descr="blob:https://web.whatsapp.com/3b373e7f-e318-4bff-bfbf-ffc9bb9e6f0f"/>
          <p:cNvSpPr>
            <a:spLocks noChangeAspect="1" noChangeArrowheads="1"/>
          </p:cNvSpPr>
          <p:nvPr/>
        </p:nvSpPr>
        <p:spPr bwMode="auto">
          <a:xfrm>
            <a:off x="460375" y="1303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-972616" y="1437373"/>
            <a:ext cx="1094341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dirty="0">
                <a:ln w="0"/>
                <a:solidFill>
                  <a:srgbClr val="B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pic>
        <p:nvPicPr>
          <p:cNvPr id="11" name="Рисунок 10" descr="C:\Users\muginovann.ZAO\Desktop\IMG_005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6" y="1658054"/>
            <a:ext cx="3751585" cy="24520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1658054"/>
            <a:ext cx="3744416" cy="25149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1" t="30460" r="417"/>
          <a:stretch/>
        </p:blipFill>
        <p:spPr>
          <a:xfrm>
            <a:off x="563456" y="4711278"/>
            <a:ext cx="3648504" cy="23810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6016" y="4711279"/>
            <a:ext cx="3816424" cy="23810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005798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7">
            <a:extLst>
              <a:ext uri="{FF2B5EF4-FFF2-40B4-BE49-F238E27FC236}">
                <a16:creationId xmlns:a16="http://schemas.microsoft.com/office/drawing/2014/main" xmlns="" id="{DA2E7C1E-2B5A-4BBA-AE51-1CD8C19309D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1714" cy="914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6">
            <a:extLst>
              <a:ext uri="{FF2B5EF4-FFF2-40B4-BE49-F238E27FC236}">
                <a16:creationId xmlns:a16="http://schemas.microsoft.com/office/drawing/2014/main" xmlns="" id="{43DF76B1-5174-4FAF-9D19-FFEE9842683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V="1">
            <a:off x="628650" y="961270"/>
            <a:ext cx="7886700" cy="7221459"/>
          </a:xfrm>
          <a:custGeom>
            <a:avLst/>
            <a:gdLst>
              <a:gd name="connsiteX0" fmla="*/ 0 w 7886700"/>
              <a:gd name="connsiteY0" fmla="*/ 0 h 7221459"/>
              <a:gd name="connsiteX1" fmla="*/ 578358 w 7886700"/>
              <a:gd name="connsiteY1" fmla="*/ 0 h 7221459"/>
              <a:gd name="connsiteX2" fmla="*/ 998982 w 7886700"/>
              <a:gd name="connsiteY2" fmla="*/ 0 h 7221459"/>
              <a:gd name="connsiteX3" fmla="*/ 1813941 w 7886700"/>
              <a:gd name="connsiteY3" fmla="*/ 0 h 7221459"/>
              <a:gd name="connsiteX4" fmla="*/ 2392299 w 7886700"/>
              <a:gd name="connsiteY4" fmla="*/ 0 h 7221459"/>
              <a:gd name="connsiteX5" fmla="*/ 2970657 w 7886700"/>
              <a:gd name="connsiteY5" fmla="*/ 0 h 7221459"/>
              <a:gd name="connsiteX6" fmla="*/ 3785616 w 7886700"/>
              <a:gd name="connsiteY6" fmla="*/ 0 h 7221459"/>
              <a:gd name="connsiteX7" fmla="*/ 4285107 w 7886700"/>
              <a:gd name="connsiteY7" fmla="*/ 0 h 7221459"/>
              <a:gd name="connsiteX8" fmla="*/ 5100066 w 7886700"/>
              <a:gd name="connsiteY8" fmla="*/ 0 h 7221459"/>
              <a:gd name="connsiteX9" fmla="*/ 5915025 w 7886700"/>
              <a:gd name="connsiteY9" fmla="*/ 0 h 7221459"/>
              <a:gd name="connsiteX10" fmla="*/ 6572250 w 7886700"/>
              <a:gd name="connsiteY10" fmla="*/ 0 h 7221459"/>
              <a:gd name="connsiteX11" fmla="*/ 7886700 w 7886700"/>
              <a:gd name="connsiteY11" fmla="*/ 0 h 7221459"/>
              <a:gd name="connsiteX12" fmla="*/ 7886700 w 7886700"/>
              <a:gd name="connsiteY12" fmla="*/ 584282 h 7221459"/>
              <a:gd name="connsiteX13" fmla="*/ 7886700 w 7886700"/>
              <a:gd name="connsiteY13" fmla="*/ 1024134 h 7221459"/>
              <a:gd name="connsiteX14" fmla="*/ 7886700 w 7886700"/>
              <a:gd name="connsiteY14" fmla="*/ 1680630 h 7221459"/>
              <a:gd name="connsiteX15" fmla="*/ 7886700 w 7886700"/>
              <a:gd name="connsiteY15" fmla="*/ 2337127 h 7221459"/>
              <a:gd name="connsiteX16" fmla="*/ 7886700 w 7886700"/>
              <a:gd name="connsiteY16" fmla="*/ 2993623 h 7221459"/>
              <a:gd name="connsiteX17" fmla="*/ 7886700 w 7886700"/>
              <a:gd name="connsiteY17" fmla="*/ 3722334 h 7221459"/>
              <a:gd name="connsiteX18" fmla="*/ 7886700 w 7886700"/>
              <a:gd name="connsiteY18" fmla="*/ 4451045 h 7221459"/>
              <a:gd name="connsiteX19" fmla="*/ 7886700 w 7886700"/>
              <a:gd name="connsiteY19" fmla="*/ 5179756 h 7221459"/>
              <a:gd name="connsiteX20" fmla="*/ 7886700 w 7886700"/>
              <a:gd name="connsiteY20" fmla="*/ 5619608 h 7221459"/>
              <a:gd name="connsiteX21" fmla="*/ 7886700 w 7886700"/>
              <a:gd name="connsiteY21" fmla="*/ 6131675 h 7221459"/>
              <a:gd name="connsiteX22" fmla="*/ 7886700 w 7886700"/>
              <a:gd name="connsiteY22" fmla="*/ 7221459 h 7221459"/>
              <a:gd name="connsiteX23" fmla="*/ 7308342 w 7886700"/>
              <a:gd name="connsiteY23" fmla="*/ 7221459 h 7221459"/>
              <a:gd name="connsiteX24" fmla="*/ 6651117 w 7886700"/>
              <a:gd name="connsiteY24" fmla="*/ 7221459 h 7221459"/>
              <a:gd name="connsiteX25" fmla="*/ 6230493 w 7886700"/>
              <a:gd name="connsiteY25" fmla="*/ 7221459 h 7221459"/>
              <a:gd name="connsiteX26" fmla="*/ 5809869 w 7886700"/>
              <a:gd name="connsiteY26" fmla="*/ 7221459 h 7221459"/>
              <a:gd name="connsiteX27" fmla="*/ 5152644 w 7886700"/>
              <a:gd name="connsiteY27" fmla="*/ 7221459 h 7221459"/>
              <a:gd name="connsiteX28" fmla="*/ 4653153 w 7886700"/>
              <a:gd name="connsiteY28" fmla="*/ 7221459 h 7221459"/>
              <a:gd name="connsiteX29" fmla="*/ 3917061 w 7886700"/>
              <a:gd name="connsiteY29" fmla="*/ 7221459 h 7221459"/>
              <a:gd name="connsiteX30" fmla="*/ 3417570 w 7886700"/>
              <a:gd name="connsiteY30" fmla="*/ 7221459 h 7221459"/>
              <a:gd name="connsiteX31" fmla="*/ 2681478 w 7886700"/>
              <a:gd name="connsiteY31" fmla="*/ 7221459 h 7221459"/>
              <a:gd name="connsiteX32" fmla="*/ 2260854 w 7886700"/>
              <a:gd name="connsiteY32" fmla="*/ 7221459 h 7221459"/>
              <a:gd name="connsiteX33" fmla="*/ 1524762 w 7886700"/>
              <a:gd name="connsiteY33" fmla="*/ 7221459 h 7221459"/>
              <a:gd name="connsiteX34" fmla="*/ 1025271 w 7886700"/>
              <a:gd name="connsiteY34" fmla="*/ 7221459 h 7221459"/>
              <a:gd name="connsiteX35" fmla="*/ 604647 w 7886700"/>
              <a:gd name="connsiteY35" fmla="*/ 7221459 h 7221459"/>
              <a:gd name="connsiteX36" fmla="*/ 0 w 7886700"/>
              <a:gd name="connsiteY36" fmla="*/ 7221459 h 7221459"/>
              <a:gd name="connsiteX37" fmla="*/ 0 w 7886700"/>
              <a:gd name="connsiteY37" fmla="*/ 6492748 h 7221459"/>
              <a:gd name="connsiteX38" fmla="*/ 0 w 7886700"/>
              <a:gd name="connsiteY38" fmla="*/ 5980681 h 7221459"/>
              <a:gd name="connsiteX39" fmla="*/ 0 w 7886700"/>
              <a:gd name="connsiteY39" fmla="*/ 5540829 h 7221459"/>
              <a:gd name="connsiteX40" fmla="*/ 0 w 7886700"/>
              <a:gd name="connsiteY40" fmla="*/ 5100976 h 7221459"/>
              <a:gd name="connsiteX41" fmla="*/ 0 w 7886700"/>
              <a:gd name="connsiteY41" fmla="*/ 4372265 h 7221459"/>
              <a:gd name="connsiteX42" fmla="*/ 0 w 7886700"/>
              <a:gd name="connsiteY42" fmla="*/ 3932413 h 7221459"/>
              <a:gd name="connsiteX43" fmla="*/ 0 w 7886700"/>
              <a:gd name="connsiteY43" fmla="*/ 3275916 h 7221459"/>
              <a:gd name="connsiteX44" fmla="*/ 0 w 7886700"/>
              <a:gd name="connsiteY44" fmla="*/ 2763849 h 7221459"/>
              <a:gd name="connsiteX45" fmla="*/ 0 w 7886700"/>
              <a:gd name="connsiteY45" fmla="*/ 2107353 h 7221459"/>
              <a:gd name="connsiteX46" fmla="*/ 0 w 7886700"/>
              <a:gd name="connsiteY46" fmla="*/ 1450857 h 7221459"/>
              <a:gd name="connsiteX47" fmla="*/ 0 w 7886700"/>
              <a:gd name="connsiteY47" fmla="*/ 794360 h 7221459"/>
              <a:gd name="connsiteX48" fmla="*/ 0 w 7886700"/>
              <a:gd name="connsiteY48" fmla="*/ 0 h 7221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7886700" h="7221459" extrusionOk="0">
                <a:moveTo>
                  <a:pt x="0" y="0"/>
                </a:moveTo>
                <a:cubicBezTo>
                  <a:pt x="165412" y="-21137"/>
                  <a:pt x="322344" y="-21985"/>
                  <a:pt x="578358" y="0"/>
                </a:cubicBezTo>
                <a:cubicBezTo>
                  <a:pt x="834372" y="21985"/>
                  <a:pt x="888520" y="-5136"/>
                  <a:pt x="998982" y="0"/>
                </a:cubicBezTo>
                <a:cubicBezTo>
                  <a:pt x="1109444" y="5136"/>
                  <a:pt x="1622600" y="-36529"/>
                  <a:pt x="1813941" y="0"/>
                </a:cubicBezTo>
                <a:cubicBezTo>
                  <a:pt x="2005282" y="36529"/>
                  <a:pt x="2177619" y="19108"/>
                  <a:pt x="2392299" y="0"/>
                </a:cubicBezTo>
                <a:cubicBezTo>
                  <a:pt x="2606979" y="-19108"/>
                  <a:pt x="2788556" y="-21788"/>
                  <a:pt x="2970657" y="0"/>
                </a:cubicBezTo>
                <a:cubicBezTo>
                  <a:pt x="3152758" y="21788"/>
                  <a:pt x="3596738" y="18723"/>
                  <a:pt x="3785616" y="0"/>
                </a:cubicBezTo>
                <a:cubicBezTo>
                  <a:pt x="3974494" y="-18723"/>
                  <a:pt x="4136501" y="9985"/>
                  <a:pt x="4285107" y="0"/>
                </a:cubicBezTo>
                <a:cubicBezTo>
                  <a:pt x="4433713" y="-9985"/>
                  <a:pt x="4710656" y="-6143"/>
                  <a:pt x="5100066" y="0"/>
                </a:cubicBezTo>
                <a:cubicBezTo>
                  <a:pt x="5489476" y="6143"/>
                  <a:pt x="5703885" y="5883"/>
                  <a:pt x="5915025" y="0"/>
                </a:cubicBezTo>
                <a:cubicBezTo>
                  <a:pt x="6126165" y="-5883"/>
                  <a:pt x="6308797" y="30350"/>
                  <a:pt x="6572250" y="0"/>
                </a:cubicBezTo>
                <a:cubicBezTo>
                  <a:pt x="6835703" y="-30350"/>
                  <a:pt x="7286910" y="4832"/>
                  <a:pt x="7886700" y="0"/>
                </a:cubicBezTo>
                <a:cubicBezTo>
                  <a:pt x="7891806" y="204807"/>
                  <a:pt x="7886620" y="431544"/>
                  <a:pt x="7886700" y="584282"/>
                </a:cubicBezTo>
                <a:cubicBezTo>
                  <a:pt x="7886780" y="737020"/>
                  <a:pt x="7895841" y="886174"/>
                  <a:pt x="7886700" y="1024134"/>
                </a:cubicBezTo>
                <a:cubicBezTo>
                  <a:pt x="7877559" y="1162094"/>
                  <a:pt x="7864359" y="1468683"/>
                  <a:pt x="7886700" y="1680630"/>
                </a:cubicBezTo>
                <a:cubicBezTo>
                  <a:pt x="7909041" y="1892577"/>
                  <a:pt x="7898370" y="2168855"/>
                  <a:pt x="7886700" y="2337127"/>
                </a:cubicBezTo>
                <a:cubicBezTo>
                  <a:pt x="7875030" y="2505399"/>
                  <a:pt x="7863153" y="2680852"/>
                  <a:pt x="7886700" y="2993623"/>
                </a:cubicBezTo>
                <a:cubicBezTo>
                  <a:pt x="7910247" y="3306394"/>
                  <a:pt x="7896005" y="3361798"/>
                  <a:pt x="7886700" y="3722334"/>
                </a:cubicBezTo>
                <a:cubicBezTo>
                  <a:pt x="7877395" y="4082870"/>
                  <a:pt x="7870048" y="4258606"/>
                  <a:pt x="7886700" y="4451045"/>
                </a:cubicBezTo>
                <a:cubicBezTo>
                  <a:pt x="7903352" y="4643484"/>
                  <a:pt x="7861131" y="4989771"/>
                  <a:pt x="7886700" y="5179756"/>
                </a:cubicBezTo>
                <a:cubicBezTo>
                  <a:pt x="7912269" y="5369741"/>
                  <a:pt x="7905279" y="5445491"/>
                  <a:pt x="7886700" y="5619608"/>
                </a:cubicBezTo>
                <a:cubicBezTo>
                  <a:pt x="7868121" y="5793725"/>
                  <a:pt x="7886289" y="5890791"/>
                  <a:pt x="7886700" y="6131675"/>
                </a:cubicBezTo>
                <a:cubicBezTo>
                  <a:pt x="7887111" y="6372559"/>
                  <a:pt x="7862047" y="6977840"/>
                  <a:pt x="7886700" y="7221459"/>
                </a:cubicBezTo>
                <a:cubicBezTo>
                  <a:pt x="7704329" y="7242790"/>
                  <a:pt x="7531137" y="7206594"/>
                  <a:pt x="7308342" y="7221459"/>
                </a:cubicBezTo>
                <a:cubicBezTo>
                  <a:pt x="7085547" y="7236324"/>
                  <a:pt x="6852285" y="7245201"/>
                  <a:pt x="6651117" y="7221459"/>
                </a:cubicBezTo>
                <a:cubicBezTo>
                  <a:pt x="6449949" y="7197717"/>
                  <a:pt x="6361171" y="7219556"/>
                  <a:pt x="6230493" y="7221459"/>
                </a:cubicBezTo>
                <a:cubicBezTo>
                  <a:pt x="6099815" y="7223362"/>
                  <a:pt x="6011408" y="7203151"/>
                  <a:pt x="5809869" y="7221459"/>
                </a:cubicBezTo>
                <a:cubicBezTo>
                  <a:pt x="5608330" y="7239767"/>
                  <a:pt x="5326116" y="7190377"/>
                  <a:pt x="5152644" y="7221459"/>
                </a:cubicBezTo>
                <a:cubicBezTo>
                  <a:pt x="4979173" y="7252541"/>
                  <a:pt x="4775782" y="7207502"/>
                  <a:pt x="4653153" y="7221459"/>
                </a:cubicBezTo>
                <a:cubicBezTo>
                  <a:pt x="4530524" y="7235416"/>
                  <a:pt x="4074572" y="7196819"/>
                  <a:pt x="3917061" y="7221459"/>
                </a:cubicBezTo>
                <a:cubicBezTo>
                  <a:pt x="3759550" y="7246099"/>
                  <a:pt x="3616811" y="7218609"/>
                  <a:pt x="3417570" y="7221459"/>
                </a:cubicBezTo>
                <a:cubicBezTo>
                  <a:pt x="3218329" y="7224309"/>
                  <a:pt x="2850556" y="7233402"/>
                  <a:pt x="2681478" y="7221459"/>
                </a:cubicBezTo>
                <a:cubicBezTo>
                  <a:pt x="2512400" y="7209516"/>
                  <a:pt x="2414314" y="7217357"/>
                  <a:pt x="2260854" y="7221459"/>
                </a:cubicBezTo>
                <a:cubicBezTo>
                  <a:pt x="2107394" y="7225561"/>
                  <a:pt x="1833355" y="7252309"/>
                  <a:pt x="1524762" y="7221459"/>
                </a:cubicBezTo>
                <a:cubicBezTo>
                  <a:pt x="1216169" y="7190609"/>
                  <a:pt x="1219619" y="7216190"/>
                  <a:pt x="1025271" y="7221459"/>
                </a:cubicBezTo>
                <a:cubicBezTo>
                  <a:pt x="830923" y="7226728"/>
                  <a:pt x="737739" y="7205451"/>
                  <a:pt x="604647" y="7221459"/>
                </a:cubicBezTo>
                <a:cubicBezTo>
                  <a:pt x="471555" y="7237467"/>
                  <a:pt x="149829" y="7215730"/>
                  <a:pt x="0" y="7221459"/>
                </a:cubicBezTo>
                <a:cubicBezTo>
                  <a:pt x="-16467" y="7066154"/>
                  <a:pt x="-9696" y="6799511"/>
                  <a:pt x="0" y="6492748"/>
                </a:cubicBezTo>
                <a:cubicBezTo>
                  <a:pt x="9696" y="6185985"/>
                  <a:pt x="12968" y="6116117"/>
                  <a:pt x="0" y="5980681"/>
                </a:cubicBezTo>
                <a:cubicBezTo>
                  <a:pt x="-12968" y="5845245"/>
                  <a:pt x="-16288" y="5642016"/>
                  <a:pt x="0" y="5540829"/>
                </a:cubicBezTo>
                <a:cubicBezTo>
                  <a:pt x="16288" y="5439642"/>
                  <a:pt x="-20851" y="5249430"/>
                  <a:pt x="0" y="5100976"/>
                </a:cubicBezTo>
                <a:cubicBezTo>
                  <a:pt x="20851" y="4952522"/>
                  <a:pt x="-5227" y="4735240"/>
                  <a:pt x="0" y="4372265"/>
                </a:cubicBezTo>
                <a:cubicBezTo>
                  <a:pt x="5227" y="4009290"/>
                  <a:pt x="-3971" y="4139595"/>
                  <a:pt x="0" y="3932413"/>
                </a:cubicBezTo>
                <a:cubicBezTo>
                  <a:pt x="3971" y="3725231"/>
                  <a:pt x="-25937" y="3481248"/>
                  <a:pt x="0" y="3275916"/>
                </a:cubicBezTo>
                <a:cubicBezTo>
                  <a:pt x="25937" y="3070584"/>
                  <a:pt x="-15609" y="3018137"/>
                  <a:pt x="0" y="2763849"/>
                </a:cubicBezTo>
                <a:cubicBezTo>
                  <a:pt x="15609" y="2509561"/>
                  <a:pt x="7848" y="2371769"/>
                  <a:pt x="0" y="2107353"/>
                </a:cubicBezTo>
                <a:cubicBezTo>
                  <a:pt x="-7848" y="1842937"/>
                  <a:pt x="-8156" y="1687626"/>
                  <a:pt x="0" y="1450857"/>
                </a:cubicBezTo>
                <a:cubicBezTo>
                  <a:pt x="8156" y="1214088"/>
                  <a:pt x="-31192" y="1025042"/>
                  <a:pt x="0" y="794360"/>
                </a:cubicBezTo>
                <a:cubicBezTo>
                  <a:pt x="31192" y="563678"/>
                  <a:pt x="32424" y="229518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Рисунок 2" descr="Изображение выглядит как текст, Детское искусство, Информационный стенд, Доска объявлени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xmlns="" id="{98D4CF15-A0EA-EBF8-37FC-D921E0D718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0" y="2023432"/>
            <a:ext cx="7600950" cy="5016628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1619673"/>
            <a:ext cx="8784976" cy="935037"/>
          </a:xfrm>
        </p:spPr>
        <p:txBody>
          <a:bodyPr/>
          <a:lstStyle/>
          <a:p>
            <a:r>
              <a:rPr lang="ru-RU" sz="3200" b="1" dirty="0">
                <a:solidFill>
                  <a:srgbClr val="820000"/>
                </a:solidFill>
              </a:rPr>
              <a:t> Маленькие сердца большой Родины!</a:t>
            </a:r>
            <a:r>
              <a:rPr lang="ru-RU" dirty="0">
                <a:solidFill>
                  <a:srgbClr val="820000"/>
                </a:solidFill>
              </a:rPr>
              <a:t/>
            </a:r>
            <a:br>
              <a:rPr lang="ru-RU" dirty="0">
                <a:solidFill>
                  <a:srgbClr val="820000"/>
                </a:solidFill>
              </a:rPr>
            </a:br>
            <a:endParaRPr lang="ru-RU" dirty="0">
              <a:solidFill>
                <a:srgbClr val="820000"/>
              </a:solidFill>
            </a:endParaRPr>
          </a:p>
        </p:txBody>
      </p:sp>
      <p:sp>
        <p:nvSpPr>
          <p:cNvPr id="4" name="AutoShape 2" descr="blob:https://web.whatsapp.com/b1bce357-3da9-4508-8413-8fbc8d33a17c"/>
          <p:cNvSpPr>
            <a:spLocks noChangeAspect="1" noChangeArrowheads="1"/>
          </p:cNvSpPr>
          <p:nvPr/>
        </p:nvSpPr>
        <p:spPr bwMode="auto">
          <a:xfrm>
            <a:off x="155575" y="9985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 fontAlgn="base" hangingPunct="1">
              <a:spcBef>
                <a:spcPct val="0"/>
              </a:spcBef>
              <a:spcAft>
                <a:spcPct val="0"/>
              </a:spcAft>
            </a:pPr>
            <a:endParaRPr lang="ru-RU" sz="1800" kern="1200"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AutoShape 4" descr="blob:https://web.whatsapp.com/775424df-219b-4869-8ede-708baf2eb5cd"/>
          <p:cNvSpPr>
            <a:spLocks noChangeAspect="1" noChangeArrowheads="1"/>
          </p:cNvSpPr>
          <p:nvPr/>
        </p:nvSpPr>
        <p:spPr bwMode="auto">
          <a:xfrm>
            <a:off x="307975" y="1150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 fontAlgn="base" hangingPunct="1">
              <a:spcBef>
                <a:spcPct val="0"/>
              </a:spcBef>
              <a:spcAft>
                <a:spcPct val="0"/>
              </a:spcAft>
            </a:pPr>
            <a:endParaRPr lang="ru-RU" sz="1800" kern="1200"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" name="AutoShape 6" descr="blob:https://web.whatsapp.com/3b373e7f-e318-4bff-bfbf-ffc9bb9e6f0f"/>
          <p:cNvSpPr>
            <a:spLocks noChangeAspect="1" noChangeArrowheads="1"/>
          </p:cNvSpPr>
          <p:nvPr/>
        </p:nvSpPr>
        <p:spPr bwMode="auto">
          <a:xfrm>
            <a:off x="460375" y="1303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 fontAlgn="base" hangingPunct="1">
              <a:spcBef>
                <a:spcPct val="0"/>
              </a:spcBef>
              <a:spcAft>
                <a:spcPct val="0"/>
              </a:spcAft>
            </a:pPr>
            <a:endParaRPr lang="ru-RU" sz="1800" kern="1200"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7190" y="4841801"/>
            <a:ext cx="3712306" cy="26293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AutoShape 2" descr="blob:https://web.whatsapp.com/b02337c1-b628-45fa-ae37-03f9ef7f42fb"/>
          <p:cNvSpPr>
            <a:spLocks noChangeAspect="1" noChangeArrowheads="1"/>
          </p:cNvSpPr>
          <p:nvPr/>
        </p:nvSpPr>
        <p:spPr bwMode="auto">
          <a:xfrm>
            <a:off x="612775" y="14557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 fontAlgn="base" hangingPunct="1">
              <a:spcBef>
                <a:spcPct val="0"/>
              </a:spcBef>
              <a:spcAft>
                <a:spcPct val="0"/>
              </a:spcAft>
            </a:pPr>
            <a:endParaRPr lang="ru-RU" sz="1800" kern="1200"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AutoShape 4" descr="blob:https://web.whatsapp.com/b02337c1-b628-45fa-ae37-03f9ef7f42fb"/>
          <p:cNvSpPr>
            <a:spLocks noChangeAspect="1" noChangeArrowheads="1"/>
          </p:cNvSpPr>
          <p:nvPr/>
        </p:nvSpPr>
        <p:spPr bwMode="auto">
          <a:xfrm>
            <a:off x="765175" y="16081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 fontAlgn="base" hangingPunct="1">
              <a:spcBef>
                <a:spcPct val="0"/>
              </a:spcBef>
              <a:spcAft>
                <a:spcPct val="0"/>
              </a:spcAft>
            </a:pPr>
            <a:endParaRPr lang="ru-RU" sz="1800" kern="1200"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4" name="Рисунок 13" descr="C:\Users\muginovann.ZAO\Desktop\408bd6a3-117b-4663-8f33-8ae4b9b3fb47.jpe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5" r="16298"/>
          <a:stretch/>
        </p:blipFill>
        <p:spPr bwMode="auto">
          <a:xfrm>
            <a:off x="446934" y="2021234"/>
            <a:ext cx="3621010" cy="24770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7190" y="2014232"/>
            <a:ext cx="3726872" cy="24290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214" y="4899835"/>
            <a:ext cx="3663730" cy="25713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985082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1547665"/>
            <a:ext cx="8784976" cy="935037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820000"/>
                </a:solidFill>
              </a:rPr>
              <a:t>  </a:t>
            </a:r>
            <a:br>
              <a:rPr lang="ru-RU" dirty="0">
                <a:solidFill>
                  <a:srgbClr val="820000"/>
                </a:solidFill>
              </a:rPr>
            </a:br>
            <a:r>
              <a:rPr lang="ru-RU" dirty="0">
                <a:solidFill>
                  <a:srgbClr val="820000"/>
                </a:solidFill>
              </a:rPr>
              <a:t> </a:t>
            </a:r>
          </a:p>
        </p:txBody>
      </p:sp>
      <p:pic>
        <p:nvPicPr>
          <p:cNvPr id="9" name="Рисунок 8" descr="E:\9 мая\IMG_902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683711"/>
            <a:ext cx="3779912" cy="24562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711956"/>
            <a:ext cx="3651152" cy="2448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 descr="E:\9 мая\IMG_904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572001"/>
            <a:ext cx="3651152" cy="27474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591199"/>
            <a:ext cx="3851920" cy="27474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FA3DBE4-8093-EA9A-CC50-2BA813B09ECF}"/>
              </a:ext>
            </a:extLst>
          </p:cNvPr>
          <p:cNvSpPr txBox="1"/>
          <p:nvPr/>
        </p:nvSpPr>
        <p:spPr>
          <a:xfrm>
            <a:off x="323528" y="1907703"/>
            <a:ext cx="8280920" cy="6494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Стоит не только рассказывать ребенку о войне, но и показывать </a:t>
            </a:r>
            <a:r>
              <a:rPr lang="ru-RU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ему фильмы и книги 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на военную тему. </a:t>
            </a:r>
          </a:p>
          <a:p>
            <a:endParaRPr lang="ru-RU" dirty="0">
              <a:latin typeface="Times New Roman" panose="02020603050405020304" pitchFamily="18" charset="0"/>
            </a:endParaRPr>
          </a:p>
          <a:p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Помимо известных детских книг, таких, как «Мальчиш-Кибальчиш»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А.П.Гайдара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«Сын полка»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В.П.Катаева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«Дорогие мои мальчишки»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Л.А.Кассиля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«Девочка из города» Воронкова Л.Ф..</a:t>
            </a:r>
          </a:p>
          <a:p>
            <a:endParaRPr lang="ru-RU" dirty="0">
              <a:latin typeface="Times New Roman" panose="02020603050405020304" pitchFamily="18" charset="0"/>
            </a:endParaRPr>
          </a:p>
          <a:p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</a:rPr>
              <a:t>Р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ебенку постарше можно показывать вполне «взрослые» фильмы о войне – «В бой идут одни старики», «А зори здесь тихие».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3715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899EF97-DD00-8CED-829D-75D3ECFADA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1B5C39E-ADF3-73E0-1E9B-A63D3414C0B1}"/>
              </a:ext>
            </a:extLst>
          </p:cNvPr>
          <p:cNvSpPr txBox="1"/>
          <p:nvPr/>
        </p:nvSpPr>
        <p:spPr>
          <a:xfrm>
            <a:off x="323528" y="1907703"/>
            <a:ext cx="8280920" cy="6494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Нельзя ждать от детей проявления взрослых форм «сопереживания и понимания", но</a:t>
            </a:r>
          </a:p>
          <a:p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Но если в результате педагогической работы, ребенок будет располагать знаниями о названии страны, ее географии, природе, символике, государственных праздниках, в том числе День Победы, но  если ему известны имена кого-то из тех, кто прославил нашу родину, нашу малую родину, если он будет проявлять интерес к приобретаемым знаниям, читать стихи, петь песни, то можно считать, что задача выполнена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631909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16C0FE8-1077-4AB9-7131-DB0883F49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7A572B2-0FFF-2E4F-8F5D-EFF08A6C91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449580" algn="just">
              <a:lnSpc>
                <a:spcPts val="2100"/>
              </a:lnSpc>
              <a:spcAft>
                <a:spcPts val="675"/>
              </a:spcAft>
            </a:pPr>
            <a:r>
              <a:rPr lang="ru-RU" sz="40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/>
            </a:r>
            <a:br>
              <a:rPr lang="ru-RU" sz="40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</a:br>
            <a:r>
              <a:rPr lang="ru-RU" sz="40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Всё дальше уходит от нас эта дата</a:t>
            </a:r>
          </a:p>
          <a:p>
            <a:pPr indent="0" algn="just">
              <a:lnSpc>
                <a:spcPts val="2100"/>
              </a:lnSpc>
              <a:spcAft>
                <a:spcPts val="675"/>
              </a:spcAft>
              <a:buNone/>
            </a:pPr>
            <a:r>
              <a:rPr lang="ru-RU" sz="40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40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– 9 мая 1945 года. </a:t>
            </a:r>
          </a:p>
          <a:p>
            <a:pPr indent="0" algn="just">
              <a:lnSpc>
                <a:spcPts val="2100"/>
              </a:lnSpc>
              <a:spcAft>
                <a:spcPts val="675"/>
              </a:spcAft>
              <a:buNone/>
            </a:pPr>
            <a:endParaRPr lang="ru-RU" sz="4000" dirty="0">
              <a:solidFill>
                <a:srgbClr val="333333"/>
              </a:solidFill>
              <a:latin typeface="Times New Roman" panose="02020603050405020304" pitchFamily="18" charset="0"/>
            </a:endParaRPr>
          </a:p>
          <a:p>
            <a:pPr indent="0" algn="just">
              <a:lnSpc>
                <a:spcPts val="2100"/>
              </a:lnSpc>
              <a:spcAft>
                <a:spcPts val="675"/>
              </a:spcAft>
              <a:buNone/>
            </a:pPr>
            <a:r>
              <a:rPr lang="ru-RU" sz="40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Наше поколение не проникнуто</a:t>
            </a:r>
          </a:p>
          <a:p>
            <a:pPr indent="0" algn="just">
              <a:lnSpc>
                <a:spcPts val="2100"/>
              </a:lnSpc>
              <a:spcAft>
                <a:spcPts val="675"/>
              </a:spcAft>
              <a:buNone/>
            </a:pPr>
            <a:r>
              <a:rPr lang="ru-RU" sz="40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 тем временем, теми надеждами и</a:t>
            </a:r>
            <a:endParaRPr lang="ru-RU" sz="4000" dirty="0">
              <a:solidFill>
                <a:srgbClr val="333333"/>
              </a:solidFill>
              <a:latin typeface="Times New Roman" panose="02020603050405020304" pitchFamily="18" charset="0"/>
            </a:endParaRPr>
          </a:p>
          <a:p>
            <a:pPr indent="0" algn="just">
              <a:lnSpc>
                <a:spcPts val="2100"/>
              </a:lnSpc>
              <a:spcAft>
                <a:spcPts val="675"/>
              </a:spcAft>
              <a:buNone/>
            </a:pPr>
            <a:r>
              <a:rPr lang="ru-RU" sz="40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 страхами.</a:t>
            </a:r>
            <a:endParaRPr lang="ru-RU" sz="4000" b="0" i="0" dirty="0">
              <a:solidFill>
                <a:srgbClr val="333333"/>
              </a:solidFill>
              <a:effectLst/>
              <a:latin typeface="commissioner"/>
            </a:endParaRPr>
          </a:p>
          <a:p>
            <a:pPr marL="0" indent="0" algn="just">
              <a:lnSpc>
                <a:spcPts val="2100"/>
              </a:lnSpc>
              <a:spcAft>
                <a:spcPts val="675"/>
              </a:spcAft>
              <a:buNone/>
            </a:pPr>
            <a:r>
              <a:rPr lang="ru-RU" sz="40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Как рассказать нашим детям об этой</a:t>
            </a:r>
          </a:p>
          <a:p>
            <a:pPr marL="0" indent="0" algn="just">
              <a:lnSpc>
                <a:spcPts val="2100"/>
              </a:lnSpc>
              <a:spcAft>
                <a:spcPts val="675"/>
              </a:spcAft>
              <a:buNone/>
            </a:pPr>
            <a:r>
              <a:rPr lang="ru-RU" sz="40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 Великой Войне?</a:t>
            </a:r>
            <a:endParaRPr lang="ru-RU" sz="4000" b="0" i="0" dirty="0">
              <a:solidFill>
                <a:srgbClr val="333333"/>
              </a:solidFill>
              <a:effectLst/>
              <a:latin typeface="commissioner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71781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8316E11-DE22-9A8C-18C8-33FB6AB65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Патриотическое воспитание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1F37301-1A2F-5F4F-5BC8-1516023A75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endParaRPr lang="ru-RU" dirty="0"/>
          </a:p>
          <a:p>
            <a:r>
              <a:rPr lang="ru-RU" dirty="0"/>
              <a:t>Много сказано слов на тему Победы, много произнесено речей, написано книг, статей, песен, стихотворений, снято кинофильмов. Много ещё скажут, потому что это – огромное горе, которое мы не имеем права забывать.</a:t>
            </a:r>
          </a:p>
          <a:p>
            <a:endParaRPr lang="ru-RU" dirty="0"/>
          </a:p>
          <a:p>
            <a:r>
              <a:rPr lang="ru-RU" dirty="0"/>
              <a:t>Патриотическое чувство не возникнет само по себе. Только зная историю страны, народа, семьи, ребенок вырастит всесторонне развитым человеком, которому не чужд патриотизм.</a:t>
            </a:r>
          </a:p>
        </p:txBody>
      </p:sp>
    </p:spTree>
    <p:extLst>
      <p:ext uri="{BB962C8B-B14F-4D97-AF65-F5344CB8AC3E}">
        <p14:creationId xmlns:p14="http://schemas.microsoft.com/office/powerpoint/2010/main" val="31415058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E3D030A-5DEA-79AD-F821-6CC87DC8E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>Как рассказать правильно о войне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EF8BB64-2C07-9EC8-0977-08162A4D4C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Самыми яркими примерами будут, конечно, семейные. </a:t>
            </a:r>
          </a:p>
          <a:p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Можно показать ребенку фотографии бабушек и дедушек или известных ему друзей семьи и рассказать ему о тех, кто воевал на фронте или работал в тылу.</a:t>
            </a:r>
          </a:p>
          <a:p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В разговоре с маленькими детьми не стоит, конечно, подробно говорить о ужасах войны, о концлагерях. </a:t>
            </a:r>
          </a:p>
          <a:p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Ваша задача – не напугать ребенка, дав ему пищу для неврозов и ночных кошмаров, а просветить.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13540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6FC778E-A2CD-8D5A-EE43-9C14DC8C9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dirty="0"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Для детей:</a:t>
            </a:r>
            <a:r>
              <a:rPr lang="ru-RU" sz="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dirty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317F26B-3DCD-98C0-4D27-0859C85BE2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3200" b="0" dirty="0">
                <a:latin typeface="Times New Roman" pitchFamily="18" charset="0"/>
                <a:cs typeface="Times New Roman" pitchFamily="18" charset="0"/>
              </a:rPr>
              <a:t>Дать детям начальное представление о том, что народ помнит и чтит память героев ВОВ1941-1945 гг., в честь героев которой слагают стихи и песни, воздвигают памятники.</a:t>
            </a:r>
          </a:p>
          <a:p>
            <a:pPr lvl="0"/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3200" b="0" dirty="0">
                <a:latin typeface="Times New Roman" pitchFamily="18" charset="0"/>
                <a:cs typeface="Times New Roman" pitchFamily="18" charset="0"/>
              </a:rPr>
              <a:t>Вызывать у детей эмоциональный отклик на героические интонации произведений художественной литературы, изобразительного искусства, музыки.</a:t>
            </a:r>
          </a:p>
          <a:p>
            <a:pPr lvl="0"/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3200" b="0" dirty="0">
                <a:latin typeface="Times New Roman" pitchFamily="18" charset="0"/>
                <a:cs typeface="Times New Roman" pitchFamily="18" charset="0"/>
              </a:rPr>
              <a:t>Воспитывать патриотические чувства к героическим событиям прошлых лет, уважения к ветеранам, труженикам тыла, детям родного города.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56298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1096536-74EA-0F07-C48E-90B293E1D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Для педагогов: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366E01D-A58C-DB06-566A-2657E1427B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Повышать уровень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профессиональной компетентности в вопросе патриотического воспитания детей дошкольного возраста, посредством ознакомления с героическим прошлым земляков.</a:t>
            </a:r>
          </a:p>
          <a:p>
            <a:pPr lvl="0">
              <a:buNone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Способствовать формированию у детей начальных представлений о героическом подвиге русского народа в годы ВОВ.</a:t>
            </a:r>
          </a:p>
          <a:p>
            <a:pPr lvl="0">
              <a:buNone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Воспитывать у детей уважительное отношение к ветеранам, труженикам тыла, детям войны, перенёсшим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тяготы сурового времени.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786254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7CF9B92-F5BD-45D6-1A04-42CC3D07A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dirty="0"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Для родителей:</a:t>
            </a:r>
            <a:r>
              <a:rPr lang="ru-RU" sz="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dirty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70DE171-FC71-58F9-09E1-82078498E5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ru-RU" sz="3200" b="0" dirty="0">
                <a:latin typeface="Times New Roman" pitchFamily="18" charset="0"/>
                <a:cs typeface="Times New Roman" pitchFamily="18" charset="0"/>
              </a:rPr>
              <a:t>Приобщать детей к историческому прошлому большой и малой Родины</a:t>
            </a:r>
          </a:p>
          <a:p>
            <a:pPr lvl="0"/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3200" b="0" dirty="0">
                <a:latin typeface="Times New Roman" pitchFamily="18" charset="0"/>
                <a:cs typeface="Times New Roman" pitchFamily="18" charset="0"/>
              </a:rPr>
              <a:t>Способствовать сохранению и продолжению непрерывной связи поколений</a:t>
            </a:r>
          </a:p>
          <a:p>
            <a:pPr lvl="0"/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3200" b="0" dirty="0">
                <a:latin typeface="Times New Roman" pitchFamily="18" charset="0"/>
                <a:cs typeface="Times New Roman" pitchFamily="18" charset="0"/>
              </a:rPr>
              <a:t>Принимать активное участие в образовательной деятельности.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95979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62" name="Picture 2" descr="C:\Users\User\Desktop\фото Чтения 2019\C170D5D2708D-4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511" y="2133602"/>
            <a:ext cx="8248996" cy="551723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713143" y="689855"/>
            <a:ext cx="7973657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Воскресная школа принимает участие </a:t>
            </a:r>
          </a:p>
          <a:p>
            <a:pPr algn="ctr"/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 параде «Бессмертный полк»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EDA0524-D903-E6A3-E843-A8757C53A4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xmlns="" id="{B10F6C93-6363-C977-6ECA-B73AD10B36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512" y="1547665"/>
            <a:ext cx="8784976" cy="935037"/>
          </a:xfrm>
        </p:spPr>
        <p:txBody>
          <a:bodyPr/>
          <a:lstStyle/>
          <a:p>
            <a:r>
              <a:rPr lang="ru-RU" dirty="0">
                <a:solidFill>
                  <a:srgbClr val="820000"/>
                </a:solidFill>
              </a:rPr>
              <a:t>Песни Великой Победы!</a:t>
            </a:r>
            <a:br>
              <a:rPr lang="ru-RU" dirty="0">
                <a:solidFill>
                  <a:srgbClr val="820000"/>
                </a:solidFill>
              </a:rPr>
            </a:br>
            <a:r>
              <a:rPr lang="ru-RU" dirty="0">
                <a:solidFill>
                  <a:srgbClr val="820000"/>
                </a:solidFill>
              </a:rPr>
              <a:t>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2942BD1-3340-59A0-4D0E-54AB7C6CA8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7" y="2015182"/>
            <a:ext cx="3171515" cy="23486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AutoShape 2" descr="blob:https://web.whatsapp.com/7936f39b-c209-435c-a124-2729d93efbc2">
            <a:extLst>
              <a:ext uri="{FF2B5EF4-FFF2-40B4-BE49-F238E27FC236}">
                <a16:creationId xmlns:a16="http://schemas.microsoft.com/office/drawing/2014/main" xmlns="" id="{312B8868-6276-5351-B5F6-B0919DBFB7D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9985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 fontAlgn="base" hangingPunct="1">
              <a:spcBef>
                <a:spcPct val="0"/>
              </a:spcBef>
              <a:spcAft>
                <a:spcPct val="0"/>
              </a:spcAft>
            </a:pPr>
            <a:endParaRPr lang="ru-RU" sz="1800" kern="1200"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0" name="Рисунок 9" descr="C:\Users\muginovann.ZAO\Desktop\7936f39b-c209-435c-a124-2729d93efbc2.jpeg">
            <a:extLst>
              <a:ext uri="{FF2B5EF4-FFF2-40B4-BE49-F238E27FC236}">
                <a16:creationId xmlns:a16="http://schemas.microsoft.com/office/drawing/2014/main" xmlns="" id="{7384C8B4-D4C5-5673-C6DA-7C8FC4D8615E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506"/>
          <a:stretch/>
        </p:blipFill>
        <p:spPr bwMode="auto">
          <a:xfrm>
            <a:off x="4716016" y="2024994"/>
            <a:ext cx="3422362" cy="23388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AutoShape 2" descr="blob:https://web.whatsapp.com/3a3dbb3f-b91f-4947-b601-835d3a1e6066">
            <a:extLst>
              <a:ext uri="{FF2B5EF4-FFF2-40B4-BE49-F238E27FC236}">
                <a16:creationId xmlns:a16="http://schemas.microsoft.com/office/drawing/2014/main" xmlns="" id="{CB89BE4E-D2D4-6D89-9988-6CA47813E5C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1150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 fontAlgn="base" hangingPunct="1">
              <a:spcBef>
                <a:spcPct val="0"/>
              </a:spcBef>
              <a:spcAft>
                <a:spcPct val="0"/>
              </a:spcAft>
            </a:pPr>
            <a:endParaRPr lang="ru-RU" sz="1800" kern="1200"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310811C-6250-AC9D-0619-EB3C9BB0CC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797" y="4757178"/>
            <a:ext cx="2077314" cy="27697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AutoShape 4" descr="blob:https://web.whatsapp.com/889e0081-47a2-4cce-9bd0-fdaeec135bf8">
            <a:extLst>
              <a:ext uri="{FF2B5EF4-FFF2-40B4-BE49-F238E27FC236}">
                <a16:creationId xmlns:a16="http://schemas.microsoft.com/office/drawing/2014/main" xmlns="" id="{E342ADCC-C761-7EA4-375C-6DE93253DCD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0375" y="1303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 fontAlgn="base" hangingPunct="1">
              <a:spcBef>
                <a:spcPct val="0"/>
              </a:spcBef>
              <a:spcAft>
                <a:spcPct val="0"/>
              </a:spcAft>
            </a:pPr>
            <a:endParaRPr lang="ru-RU" sz="1800" kern="1200"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0919E958-C896-AEB0-7638-6885A485F5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4796506"/>
            <a:ext cx="2160240" cy="27022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AutoShape 10" descr="blob:https://web.whatsapp.com/daf660e0-a3d9-4e06-b0eb-2ae49a997560">
            <a:extLst>
              <a:ext uri="{FF2B5EF4-FFF2-40B4-BE49-F238E27FC236}">
                <a16:creationId xmlns:a16="http://schemas.microsoft.com/office/drawing/2014/main" xmlns="" id="{D2F6FE0C-EE4E-9ED6-2D60-5FF185FD842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12775" y="14557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 fontAlgn="base" hangingPunct="1">
              <a:spcBef>
                <a:spcPct val="0"/>
              </a:spcBef>
              <a:spcAft>
                <a:spcPct val="0"/>
              </a:spcAft>
            </a:pPr>
            <a:endParaRPr lang="ru-RU" sz="1800" kern="1200"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D47EEA35-8E2E-B24F-5328-780861C9954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953" y="4796506"/>
            <a:ext cx="1750968" cy="27022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4593901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День Победы_04">
  <a:themeElements>
    <a:clrScheme name="9 мая_07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800000"/>
      </a:hlink>
      <a:folHlink>
        <a:srgbClr val="FFCC99"/>
      </a:folHlink>
    </a:clrScheme>
    <a:fontScheme name="9 мая_07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9 мая_07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 мая_07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 мая_07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 мая_07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 мая_07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 мая_07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 мая_07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 мая_07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 мая_07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 мая_07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 мая_07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 мая_07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 мая_07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22B00"/>
        </a:hlink>
        <a:folHlink>
          <a:srgbClr val="FFA95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 мая_07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00000"/>
        </a:hlink>
        <a:folHlink>
          <a:srgbClr val="FF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127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127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127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16256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 panose="020F0502020204030204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127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16256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 panose="020F0502020204030204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585</Words>
  <Application>Microsoft Office PowerPoint</Application>
  <PresentationFormat>Произвольный</PresentationFormat>
  <Paragraphs>68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18</vt:i4>
      </vt:variant>
    </vt:vector>
  </HeadingPairs>
  <TitlesOfParts>
    <vt:vector size="20" baseType="lpstr">
      <vt:lpstr>Тема Office</vt:lpstr>
      <vt:lpstr>День Победы_04</vt:lpstr>
      <vt:lpstr>вебинар </vt:lpstr>
      <vt:lpstr>Презентация PowerPoint</vt:lpstr>
      <vt:lpstr>Патриотическое воспитание </vt:lpstr>
      <vt:lpstr> Как рассказать правильно о войне</vt:lpstr>
      <vt:lpstr>  Для детей: </vt:lpstr>
      <vt:lpstr>  Для педагогов: </vt:lpstr>
      <vt:lpstr> Для родителей: </vt:lpstr>
      <vt:lpstr>Презентация PowerPoint</vt:lpstr>
      <vt:lpstr>Песни Великой Победы!  </vt:lpstr>
      <vt:lpstr>Критерии и показатели эффективности проекта: </vt:lpstr>
      <vt:lpstr>Они приближали Победу!  </vt:lpstr>
      <vt:lpstr>   </vt:lpstr>
      <vt:lpstr>Презентация PowerPoint</vt:lpstr>
      <vt:lpstr> Маленькие сердца большой Родины! </vt:lpstr>
      <vt:lpstr>    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Дмитрос Чернаков</dc:creator>
  <cp:lastModifiedBy>Дмитрос Чернаков</cp:lastModifiedBy>
  <cp:revision>22</cp:revision>
  <dcterms:created xsi:type="dcterms:W3CDTF">2025-01-21T06:52:00Z</dcterms:created>
  <dcterms:modified xsi:type="dcterms:W3CDTF">2025-03-05T06:42:17Z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771CA6C5DA194C3880654EECFB629B2B_13</vt:lpwstr>
  </property>
  <property fmtid="{D5CDD505-2E9C-101B-9397-08002B2CF9AE}" pid="3" name="KSOProductBuildVer">
    <vt:lpwstr>1049-12.2.0.19805</vt:lpwstr>
  </property>
</Properties>
</file>