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9144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6" y="60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80306-C744-4050-8D86-002EFAD156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5285880"/>
            <a:ext cx="822924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4A4B00-A6DB-48EA-9BBE-A5CD02B1EB3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100A6C-8267-48D1-AE59-55F2431F25D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213372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213372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528588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528588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528588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75F004-95C0-43F4-A5C1-FA2A171DC9C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27EFE1-91CF-4220-88A6-DA1B7CBCB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E85060-76D5-429E-B8F9-7382D8298E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F44B451-3F2D-44EE-92D9-41053D2D74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147F32-C9AB-4979-97C4-8A2777A1C6C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0DB1EC-9BD0-4085-BF56-734B7D3310B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366120"/>
            <a:ext cx="8229240" cy="706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645D1E-B614-4472-83E8-465FC6C20C0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F79F0E-52CE-4837-832C-9535DB698EB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F5E9A2-14ED-4D0A-80AE-51BD0AFB8C0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190716-15CD-45CB-A144-A7CC5E2B62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5285880"/>
            <a:ext cx="822924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E458A2-71E1-474F-AFE4-632076D974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5285880"/>
            <a:ext cx="822924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7E6FEA1-3847-4CDC-82CD-1E5EBDAE6F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ADC45A-512D-42A2-A6D2-C80855F9324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213372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213372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528588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528588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5285880"/>
            <a:ext cx="26496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ABD458A-BCA2-4462-BDB2-1C095D132F0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85382C-2E2F-4FD5-96A0-0D237F29D09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22E09E-B7D1-4C5D-90C6-1CC0515EEF3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E8B91C-082E-4A10-A9D5-4DBDE88C804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66120"/>
            <a:ext cx="8229240" cy="706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D1455E-7E0E-44E0-B5A6-1178ED6B200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985036-E57C-4CF2-9FD7-09F75C58916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60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528588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050B0E-9575-4879-A410-8C3D1C9C32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2133720"/>
            <a:ext cx="401580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5285880"/>
            <a:ext cx="8229240" cy="28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6162B8-F064-4192-8AB7-9F5B297541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840400"/>
            <a:ext cx="7772040" cy="1959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8475120"/>
            <a:ext cx="213336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8475120"/>
            <a:ext cx="289512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8475120"/>
            <a:ext cx="213336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F78EADE-CD79-479A-AA99-94E16200B06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2139480"/>
            <a:ext cx="822924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8475120"/>
            <a:ext cx="213336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8475120"/>
            <a:ext cx="289512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8475120"/>
            <a:ext cx="2133360" cy="48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93F4FB0-2C6B-4EC2-B760-0895FB6E108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840400"/>
            <a:ext cx="7772040" cy="1959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Организация работы в мини-группах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5181480"/>
            <a:ext cx="6400440" cy="23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8B8B8B"/>
                </a:solidFill>
                <a:latin typeface="Calibri"/>
              </a:rPr>
              <a:t>Трофимова Вера Сергеевна, репетитор по истории и обществознанию, соучредитель онлайн-школы  и сообщества репетиторов TUTOR_UP</a:t>
            </a:r>
          </a:p>
        </p:txBody>
      </p:sp>
      <p:pic>
        <p:nvPicPr>
          <p:cNvPr id="84" name="Рисунок 2"/>
          <p:cNvPicPr/>
          <p:nvPr/>
        </p:nvPicPr>
        <p:blipFill>
          <a:blip r:embed="rId2"/>
          <a:stretch/>
        </p:blipFill>
        <p:spPr>
          <a:xfrm>
            <a:off x="5724000" y="21960"/>
            <a:ext cx="3286800" cy="263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90760" y="720000"/>
            <a:ext cx="82292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Какие качества “прокачать” для работы с группой?</a:t>
            </a: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60000" y="216000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Стрессоустойчивость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Многозадачность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Умение работать со всеми: экстраверты и интроверты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Умение услышать каждого, дать пояснения и комментарии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Умение общаться с самыми разными людьми, разных профессий и возрастов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Умение настоять на своем и не «прогибаться» под клиента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90760" y="720000"/>
            <a:ext cx="82292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360000" y="242568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Составьте идеальное расписание и выделите время для групп, загрузите его на платформу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Начните вести учет всех заявок (например CRM)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Всем вновь обратившимся - в первую очередь предлагайте группу по схеме продающего разговора и заключайте договор на оказание услуг. Для этого нужно оформить самозанятость или ИП.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79640" y="2133720"/>
            <a:ext cx="4968360" cy="639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Руководитель образовательного центра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15 лет в преподавании, в том числе в школе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Выпускница МГПУ, РГГУ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Участник ряда международных конференций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Работаю с узкими нишами: ДВИ, олимпиады, профильные школы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Выпустила 500+ довольных выпускников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Рисунок 3"/>
          <p:cNvPicPr/>
          <p:nvPr/>
        </p:nvPicPr>
        <p:blipFill>
          <a:blip r:embed="rId2"/>
          <a:srcRect l="11767" t="8943" r="7289" b="10758"/>
          <a:stretch/>
        </p:blipFill>
        <p:spPr>
          <a:xfrm rot="5400000">
            <a:off x="4388040" y="3083400"/>
            <a:ext cx="5247720" cy="390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6612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						Почему мини-группа, 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					а не индивидуальные уроки?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0000" y="2160000"/>
            <a:ext cx="8280000" cy="61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200" b="0" strike="noStrike" spc="-1">
                <a:latin typeface="Arial"/>
              </a:rPr>
              <a:t>Ещё одним популярным сегодня форматом являются мини-группы. На сегодняшний день, я считаю их наиболее продуктивным форматом занятий. Почему?</a:t>
            </a:r>
          </a:p>
          <a:p>
            <a:endParaRPr lang="ru-RU" sz="2200" b="0" strike="noStrike" spc="-1">
              <a:latin typeface="Arial"/>
            </a:endParaRPr>
          </a:p>
          <a:p>
            <a:r>
              <a:rPr lang="ru-RU" sz="2200" b="0" strike="noStrike" spc="-1">
                <a:latin typeface="Arial"/>
              </a:rPr>
              <a:t>Занятия в мини-группах отличаются от занятий на подготовительных курсах количеством обучающихся ребят. Если на курсах занимается группа около 30 человек, то в мини группе 2-6 человек. </a:t>
            </a:r>
          </a:p>
          <a:p>
            <a:endParaRPr lang="ru-RU" sz="2200" b="0" strike="noStrike" spc="-1">
              <a:latin typeface="Arial"/>
            </a:endParaRPr>
          </a:p>
          <a:p>
            <a:r>
              <a:rPr lang="ru-RU" sz="2200" b="0" strike="noStrike" spc="-1">
                <a:latin typeface="Arial"/>
              </a:rPr>
              <a:t>При этом преподаватель легко сможет найти индивидуальный подход к каждому из них, что отсутствует на курсах при ВУЗе, где просто вычитывается программа. </a:t>
            </a:r>
          </a:p>
          <a:p>
            <a:pPr marL="144000" indent="-144000">
              <a:buClr>
                <a:srgbClr val="000000"/>
              </a:buClr>
              <a:buSzPct val="45000"/>
              <a:buFont typeface="StarSymbol"/>
              <a:buAutoNum type="alphaLcParenBoth"/>
            </a:pPr>
            <a:r>
              <a:rPr lang="ru-RU" sz="2200" b="0" strike="noStrike" spc="-1">
                <a:latin typeface="Arial"/>
              </a:rPr>
              <a:t> </a:t>
            </a:r>
          </a:p>
          <a:p>
            <a:r>
              <a:rPr lang="ru-RU" sz="2200" b="0" strike="noStrike" spc="-1">
                <a:latin typeface="Arial"/>
              </a:rPr>
              <a:t>Однако, в мини-группах есть не только индивидуальный подход к особенностях каждого ученика, но присутствует дух партнёрства и соперничества.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61020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Опредение ЦА мини-групп</a:t>
            </a: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ЦА (четко прописать план: кто мой ученик? Район, хобби, пол, предположительный доход и интересы родителей, цена занятия)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Ценность мини-групп для ученика: соревновательный эффект, возможность оптимизировать собственное время, разбор большего количества материала и заданий.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Необходимо прописать декомпозицию предполагаемого дохода, чтобы понимать сколько и каких учеников нужно привлечь.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00000"/>
            <a:ext cx="8229240" cy="108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Мини-группы must have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Повышение дохода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Экономия времени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Возможность заниматься собой и семьей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Возможность реализовать самые смелые мечты, путешествовать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Возможность покупать многие дорогие вещи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Возможность спокойно пережить любой кризис и быть уверенным в завтрашнем дне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 многое-многое другое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61020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Подготовка</a:t>
            </a: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 вас официальная регистрация в качестве ИП или самозанятости. Возможно лицензия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Программы подготовки по каждому направлению деятельности (предмет и класс)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Настройка всех каналов получения клиентов: соц сети, сарафан, партнерка,  собственный сайт и бренд,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агрегаторы, шортсы/ролики и многое другое.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229240" cy="15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					Преодолеваем страхи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4200" y="3053520"/>
            <a:ext cx="8875800" cy="486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600" b="0" strike="noStrike" spc="-1">
                <a:latin typeface="Arial"/>
              </a:rPr>
              <a:t>Не бойтесь общаться с родителями, они заинтересованы в том же результате, что и вы</a:t>
            </a:r>
          </a:p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600" b="0" strike="noStrike" spc="-1">
                <a:latin typeface="Arial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600" b="0" strike="noStrike" spc="-1">
                <a:latin typeface="Arial"/>
              </a:rPr>
              <a:t>Не забывайте давать отчетность, докладывать о плюсах и минусах</a:t>
            </a:r>
          </a:p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600" b="0" strike="noStrike" spc="-1">
                <a:latin typeface="Arial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600" b="0" strike="noStrike" spc="-1">
                <a:latin typeface="Arial"/>
              </a:rPr>
              <a:t>Не стесняйтесь называть свою цену и диктовать свои </a:t>
            </a:r>
            <a:r>
              <a:rPr lang="ru-RU" sz="2800" b="0" strike="noStrike" spc="-1">
                <a:latin typeface="Arial"/>
              </a:rPr>
              <a:t>условия</a:t>
            </a:r>
          </a:p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800" b="0" strike="noStrike" spc="-1">
                <a:latin typeface="Arial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StarSymbol"/>
              <a:buChar char="•"/>
            </a:pPr>
            <a:r>
              <a:rPr lang="ru-RU" sz="2600" b="0" strike="noStrike" spc="-1">
                <a:latin typeface="Arial"/>
              </a:rPr>
              <a:t>Не будьте зависимы от чужого мнения. То что не подходит одним, 100% подойдет другим</a:t>
            </a:r>
            <a:r>
              <a:rPr lang="ru-RU" sz="2000" b="0" strike="noStrike" spc="-1"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5 шагов — как собрать свою первую группу?</a:t>
            </a: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10760" y="216000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Обзвоните всех своих учеников и скажите о новых условиях работы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Всем, кто к вам обращается, рассказывайте, что вы работаете ТОЛЬКО в группах. По-другому у вас учиться нельзя.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Составьте договор на оказание услуг, продумайте, как вы будете принимать оплату.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Решите, по какой стоимости вы будете обучать ребят в будущем учебном году?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Не забудьте автоматизировать проверку домашнего задания.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Начните работать с каналами привлечения клиентов и настройте поток заявок.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Набор в группу</a:t>
            </a: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60000" y="2160000"/>
            <a:ext cx="8229240" cy="603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Сформируйте общественное мнение так, чтобы ВСЕ знали, что вы работаете в формате группы.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Сначала «влюбите в себя»  клиента, а потом продайте ему что угодно, на любых условиях.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Группируйте детей по уровню знаний и удобству расписания для себя, для этого проводите входное тестирование.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Изучите методики работы с группой.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Дополняйте группу в процессе обучения новыми учениками.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Ведите записи занятий, они вам пригодятся для разных целей.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616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Организация работы в мини-группах</vt:lpstr>
      <vt:lpstr>Презентация PowerPoint</vt:lpstr>
      <vt:lpstr>      Почему мини-группа,       а не индивидуальные уроки?</vt:lpstr>
      <vt:lpstr>Опредение ЦА мини-групп</vt:lpstr>
      <vt:lpstr>Мини-группы must have </vt:lpstr>
      <vt:lpstr>Подготовка</vt:lpstr>
      <vt:lpstr>     Преодолеваем страхи</vt:lpstr>
      <vt:lpstr> 5 шагов — как собрать свою первую группу?</vt:lpstr>
      <vt:lpstr> Набор в группу</vt:lpstr>
      <vt:lpstr>Какие качества “прокачать” для работы с группой?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7</cp:revision>
  <dcterms:modified xsi:type="dcterms:W3CDTF">2025-02-18T07:31:44Z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4</vt:i4>
  </property>
</Properties>
</file>