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9144000"/>
  <p:notesSz cx="6858000" cy="9144000"/>
  <p:embeddedFontLst>
    <p:embeddedFont>
      <p:font typeface="Urbanist Light" panose="020B0604020202020204" charset="0"/>
      <p:regular r:id="rId34"/>
      <p:bold r:id="rId35"/>
      <p:italic r:id="rId36"/>
      <p:boldItalic r:id="rId37"/>
    </p:embeddedFont>
    <p:embeddedFont>
      <p:font typeface="Urbanist Black" panose="020B0604020202020204" charset="0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06" y="-4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454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4cebec151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34cebec15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4cebec151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34cebec15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4cebec151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4cebec1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4cebec15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4cebec15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4cebec151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4cebec151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4cebec151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34cebec15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4cebec151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34cebec15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4cebec151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34cebec15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4cebec151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34cebec15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4cebec151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34cebec15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4cebec1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4cebec15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4cebec151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34cebec15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4cebec151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34cebec15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4cebec151_0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34cebec15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4cebec151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34cebec15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4cebec151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334cebec15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4cebec151_0_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34cebec15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4cebec151_0_5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34cebec151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4cebec151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34cebec151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4cebec151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34cebec15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34cebec151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334cebec15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4cebec1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4cebec1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4cebec151_0_5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34cebec151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4cebec15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34cebec1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4cebec15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34cebec15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4cebec15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4cebec15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4cebec15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4cebec15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4cebec1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4cebec1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4cebec15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4cebec15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hyperlink" Target="http://www.pptmon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54692" y="1036110"/>
            <a:ext cx="60346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757084" y="3238503"/>
            <a:ext cx="78020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433917" y="1257302"/>
            <a:ext cx="780203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162497"/>
            <a:ext cx="3274695" cy="261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5410" y="5440711"/>
            <a:ext cx="672338" cy="94270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1592" y="473317"/>
            <a:ext cx="823076" cy="535956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026624" y="7515637"/>
            <a:ext cx="1308786" cy="665160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3749" y="556867"/>
            <a:ext cx="643626" cy="10503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890" y="4460527"/>
            <a:ext cx="746511" cy="1583943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4931" y="150643"/>
            <a:ext cx="693872" cy="1320751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8">
            <a:alphaModFix/>
          </a:blip>
          <a:srcRect r="37366"/>
          <a:stretch/>
        </p:blipFill>
        <p:spPr>
          <a:xfrm>
            <a:off x="8297269" y="7221483"/>
            <a:ext cx="846732" cy="1233551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447" y="6867580"/>
            <a:ext cx="643626" cy="10503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5219" y="7646561"/>
            <a:ext cx="545528" cy="7895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3254" y="7646561"/>
            <a:ext cx="545528" cy="7895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581" y="5532511"/>
            <a:ext cx="746511" cy="1583943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01909" y="5532511"/>
            <a:ext cx="746511" cy="1583943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513927" y="6867580"/>
            <a:ext cx="643626" cy="10503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57675" y="5076408"/>
            <a:ext cx="672338" cy="94270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987" y="5172663"/>
            <a:ext cx="672338" cy="127528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2686" y="7489524"/>
            <a:ext cx="1612655" cy="746511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4609" y="7299908"/>
            <a:ext cx="545526" cy="7895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049" y="7376472"/>
            <a:ext cx="1612655" cy="746511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970211" y="7516841"/>
            <a:ext cx="997740" cy="667554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328394" y="9186291"/>
            <a:ext cx="1679401" cy="3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>
            <a:hlinkClick r:id="rId4"/>
          </p:cNvPr>
          <p:cNvSpPr txBox="1"/>
          <p:nvPr/>
        </p:nvSpPr>
        <p:spPr>
          <a:xfrm>
            <a:off x="3136204" y="9260585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636" y="6042912"/>
            <a:ext cx="672338" cy="127528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7607" y="7447427"/>
            <a:ext cx="545526" cy="789579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8">
            <a:alphaModFix/>
          </a:blip>
          <a:srcRect r="17498"/>
          <a:stretch/>
        </p:blipFill>
        <p:spPr>
          <a:xfrm>
            <a:off x="7813535" y="255723"/>
            <a:ext cx="1330466" cy="1327130"/>
          </a:xfrm>
          <a:prstGeom prst="rect">
            <a:avLst/>
          </a:prstGeom>
          <a:noFill/>
          <a:ln>
            <a:noFill/>
          </a:ln>
          <a:effectLst>
            <a:reflection stA="27000" endPos="33000" fadeDir="5400012" sy="-100000" algn="bl" rotWithShape="0"/>
          </a:effectLst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2133602"/>
            <a:ext cx="40386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2133602"/>
            <a:ext cx="40386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899833"/>
            <a:ext cx="4040188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8" y="2046817"/>
            <a:ext cx="40417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8" y="2899833"/>
            <a:ext cx="40417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3" y="1913469"/>
            <a:ext cx="3008313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817033"/>
            <a:ext cx="54864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7156452"/>
            <a:ext cx="54864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ctrTitle"/>
          </p:nvPr>
        </p:nvSpPr>
        <p:spPr>
          <a:xfrm>
            <a:off x="685800" y="2154769"/>
            <a:ext cx="77724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Как интересно читать классическую литературу?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2743200" y="4648200"/>
            <a:ext cx="6400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Валюгин Сергей Викторович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“Учитель года Москвы 2023”,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лауреат конкурса «Учитель года России»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литературы ОАНО Школа НИКА,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 кафедры мировой литературы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 русского языка им А. С. Пушкина,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 научно-популярного проекта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“Уроки литературы с Сергеем Валюгиным”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31679"/>
          <a:stretch/>
        </p:blipFill>
        <p:spPr>
          <a:xfrm>
            <a:off x="4575" y="3858976"/>
            <a:ext cx="2850100" cy="377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-45025" y="1259325"/>
            <a:ext cx="10122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27000" rIns="54000" bIns="27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что стоит обратить внимание?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25352" y="4629616"/>
            <a:ext cx="22590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То, что написано автором.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425351" y="3859247"/>
            <a:ext cx="2259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590680" y="3042249"/>
            <a:ext cx="1939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3564124" y="4629616"/>
            <a:ext cx="22590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То, что не написано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автором напрямую, но важно для понимания текста.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3564123" y="3859247"/>
            <a:ext cx="2259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3729452" y="3042249"/>
            <a:ext cx="1939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6702897" y="4629616"/>
            <a:ext cx="22590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Исторические, биографические и другие детали, связанные с данным текстом и автором.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6702895" y="3859247"/>
            <a:ext cx="2259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6868224" y="3042249"/>
            <a:ext cx="1939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1330511" y="790907"/>
            <a:ext cx="61782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211288" y="4659352"/>
            <a:ext cx="199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 b="1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Эпиграф</a:t>
            </a:r>
            <a:endParaRPr sz="2000" b="1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47600" y="5372700"/>
            <a:ext cx="21114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Фрагмент текста,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помещённый перед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началом произведения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его части.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2692814" y="4583139"/>
            <a:ext cx="169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Соседние произведения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4832501" y="5525100"/>
            <a:ext cx="21957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Варианты текста, не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вошедшие в итоговую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версию.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5061034" y="4583139"/>
            <a:ext cx="169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Черновики</a:t>
            </a:r>
            <a:endParaRPr sz="2000" b="1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6951950" y="5484000"/>
            <a:ext cx="21957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 важно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обратить внимание на черновые варианты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названия.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7200649" y="4583150"/>
            <a:ext cx="189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 b="1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произведения</a:t>
            </a:r>
            <a:endParaRPr sz="2000" b="1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300128" y="1864925"/>
            <a:ext cx="1030500" cy="110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E69138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01</a:t>
            </a:r>
            <a:endParaRPr sz="2400">
              <a:solidFill>
                <a:srgbClr val="E69138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2968804" y="1864925"/>
            <a:ext cx="1001700" cy="110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E69138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02</a:t>
            </a:r>
            <a:endParaRPr sz="2400">
              <a:solidFill>
                <a:srgbClr val="E69138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5408881" y="1864925"/>
            <a:ext cx="1030500" cy="110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E69138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03</a:t>
            </a:r>
            <a:endParaRPr sz="2400">
              <a:solidFill>
                <a:srgbClr val="E69138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7600855" y="1864925"/>
            <a:ext cx="1001700" cy="110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E69138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04</a:t>
            </a:r>
            <a:endParaRPr sz="2400">
              <a:solidFill>
                <a:srgbClr val="E69138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2562374" y="5372708"/>
            <a:ext cx="1893600" cy="25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Произведения, которые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пишутся автором в то же время или которые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220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входят в тот же цикл.</a:t>
            </a: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20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99" y="3289148"/>
            <a:ext cx="1166247" cy="12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604" y="3328647"/>
            <a:ext cx="1166250" cy="107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327" y="3233555"/>
            <a:ext cx="1001700" cy="119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2668" y="3289168"/>
            <a:ext cx="946083" cy="11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/>
        </p:nvSpPr>
        <p:spPr>
          <a:xfrm>
            <a:off x="2289127" y="1348132"/>
            <a:ext cx="4565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8" name="Google Shape;238;p33"/>
          <p:cNvGrpSpPr/>
          <p:nvPr/>
        </p:nvGrpSpPr>
        <p:grpSpPr>
          <a:xfrm>
            <a:off x="846653" y="3261691"/>
            <a:ext cx="856300" cy="899860"/>
            <a:chOff x="2090919" y="902017"/>
            <a:chExt cx="388715" cy="388239"/>
          </a:xfrm>
        </p:grpSpPr>
        <p:sp>
          <p:nvSpPr>
            <p:cNvPr id="239" name="Google Shape;239;p33"/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 extrusionOk="0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 extrusionOk="0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 extrusionOk="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 extrusionOk="0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/>
              <a:ahLst/>
              <a:cxnLst/>
              <a:rect l="l" t="t" r="r" b="b"/>
              <a:pathLst>
                <a:path w="76200" h="57150" extrusionOk="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 extrusionOk="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</p:grpSp>
      <p:sp>
        <p:nvSpPr>
          <p:cNvPr id="246" name="Google Shape;246;p33"/>
          <p:cNvSpPr/>
          <p:nvPr/>
        </p:nvSpPr>
        <p:spPr>
          <a:xfrm>
            <a:off x="1812299" y="3142500"/>
            <a:ext cx="2833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ГОД И МЕСТО СОЗДАНИЯ ПРОИЗВЕДЕНИЯ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5897076" y="3120475"/>
            <a:ext cx="262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ОСОБЕННОСТИ ПОВЕДЕНИЯ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АВТОРА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8" name="Google Shape;248;p33"/>
          <p:cNvGrpSpPr/>
          <p:nvPr/>
        </p:nvGrpSpPr>
        <p:grpSpPr>
          <a:xfrm>
            <a:off x="4892185" y="5895491"/>
            <a:ext cx="787738" cy="746411"/>
            <a:chOff x="6793030" y="2235612"/>
            <a:chExt cx="390240" cy="374047"/>
          </a:xfrm>
        </p:grpSpPr>
        <p:sp>
          <p:nvSpPr>
            <p:cNvPr id="249" name="Google Shape;249;p33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 extrusionOk="0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/>
              <a:ahLst/>
              <a:cxnLst/>
              <a:rect l="l" t="t" r="r" b="b"/>
              <a:pathLst>
                <a:path w="285750" h="304800" extrusionOk="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solidFill>
              <a:srgbClr val="0220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Urbanist Light"/>
                <a:ea typeface="Urbanist Light"/>
                <a:cs typeface="Urbanist Light"/>
                <a:sym typeface="Urbanist Light"/>
              </a:endParaRPr>
            </a:p>
          </p:txBody>
        </p:sp>
      </p:grpSp>
      <p:sp>
        <p:nvSpPr>
          <p:cNvPr id="251" name="Google Shape;251;p33"/>
          <p:cNvSpPr/>
          <p:nvPr/>
        </p:nvSpPr>
        <p:spPr>
          <a:xfrm>
            <a:off x="1812299" y="5902151"/>
            <a:ext cx="2833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ИСТОРИЧЕСКИЕ ОСОБЕННОСТИ ЭПОХИ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5897076" y="5880126"/>
            <a:ext cx="262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ОКРУЖЕНИЕ АВТОРА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383" y="5876953"/>
            <a:ext cx="856294" cy="7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4163" y="3261727"/>
            <a:ext cx="971707" cy="8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 idx="4294967295"/>
          </p:nvPr>
        </p:nvSpPr>
        <p:spPr>
          <a:xfrm>
            <a:off x="311700" y="4094667"/>
            <a:ext cx="8520600" cy="14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>
                <a:latin typeface="Times New Roman"/>
                <a:ea typeface="Times New Roman"/>
                <a:cs typeface="Times New Roman"/>
                <a:sym typeface="Times New Roman"/>
              </a:rPr>
              <a:t>Метод восьми ключей</a:t>
            </a:r>
            <a:endParaRPr sz="4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0" name="Google Shape;260;p34"/>
          <p:cNvGrpSpPr/>
          <p:nvPr/>
        </p:nvGrpSpPr>
        <p:grpSpPr>
          <a:xfrm>
            <a:off x="201325" y="2225189"/>
            <a:ext cx="8403119" cy="1189348"/>
            <a:chOff x="125125" y="1480250"/>
            <a:chExt cx="8403119" cy="669000"/>
          </a:xfrm>
        </p:grpSpPr>
        <p:sp>
          <p:nvSpPr>
            <p:cNvPr id="261" name="Google Shape;261;p34"/>
            <p:cNvSpPr/>
            <p:nvPr/>
          </p:nvSpPr>
          <p:spPr>
            <a:xfrm>
              <a:off x="2152840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Соседние произведения</a:t>
              </a:r>
              <a:endParaRPr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180553" y="1480250"/>
              <a:ext cx="23199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Черновики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125125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Эпиграф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500544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Название произведения</a:t>
              </a:r>
              <a:endParaRPr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5" name="Google Shape;265;p34"/>
          <p:cNvSpPr/>
          <p:nvPr/>
        </p:nvSpPr>
        <p:spPr>
          <a:xfrm>
            <a:off x="5177384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Исторические особенности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3154398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Особенности автора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7200531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Окружение автора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131251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Год и место создания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48927" y="1179110"/>
            <a:ext cx="456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36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4505477" y="8104843"/>
            <a:ext cx="456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36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 idx="4294967295"/>
          </p:nvPr>
        </p:nvSpPr>
        <p:spPr>
          <a:xfrm>
            <a:off x="311700" y="4094667"/>
            <a:ext cx="8520600" cy="14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b="1">
                <a:latin typeface="Times New Roman"/>
                <a:ea typeface="Times New Roman"/>
                <a:cs typeface="Times New Roman"/>
                <a:sym typeface="Times New Roman"/>
              </a:rPr>
              <a:t>Метель</a:t>
            </a:r>
            <a:endParaRPr sz="4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6" name="Google Shape;276;p35"/>
          <p:cNvGrpSpPr/>
          <p:nvPr/>
        </p:nvGrpSpPr>
        <p:grpSpPr>
          <a:xfrm>
            <a:off x="201325" y="2225189"/>
            <a:ext cx="8403119" cy="1189348"/>
            <a:chOff x="125125" y="1480250"/>
            <a:chExt cx="8403119" cy="669000"/>
          </a:xfrm>
        </p:grpSpPr>
        <p:sp>
          <p:nvSpPr>
            <p:cNvPr id="277" name="Google Shape;277;p35"/>
            <p:cNvSpPr/>
            <p:nvPr/>
          </p:nvSpPr>
          <p:spPr>
            <a:xfrm>
              <a:off x="2152840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Соседние произведения</a:t>
              </a:r>
              <a:endParaRPr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4180553" y="1480250"/>
              <a:ext cx="23199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Черновики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125125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Эпиграф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6500544" y="1480250"/>
              <a:ext cx="2027700" cy="669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540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1">
                  <a:solidFill>
                    <a:schemeClr val="dk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Название произведения</a:t>
              </a:r>
              <a:endParaRPr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35"/>
          <p:cNvSpPr/>
          <p:nvPr/>
        </p:nvSpPr>
        <p:spPr>
          <a:xfrm>
            <a:off x="5177384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Исторические особенности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3154398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Особенности автора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7200531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Окружение автора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1131251" y="6018225"/>
            <a:ext cx="2022900" cy="1189200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Год и место создания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48927" y="1179110"/>
            <a:ext cx="456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36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4505477" y="8104843"/>
            <a:ext cx="456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36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542375" y="1640533"/>
            <a:ext cx="7967400" cy="4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БОЖЕ МОЙ, БОЖЕ МОЙ! —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СКАЗАЛА МАРЬЯ ГАВРИЛОВНА, СХВАТИВ ЕГО РУКУ, 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ТАК ЭТО БЫЛИ ВЫ! И ВЫ НЕ УЗНАЕТЕ МЕНЯ?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/>
        </p:nvSpPr>
        <p:spPr>
          <a:xfrm>
            <a:off x="321900" y="1259525"/>
            <a:ext cx="8822100" cy="4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БОЖЕ МОЙ, БОЖЕ МОЙ! —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СКАЗАЛА МАРЬЯ ГАВРИЛОВНА,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СХВАТИВ ЕГО РУКУ, 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ТАК ЭТО БЫЛИ ВЫ! И ВЫ НЕ УЗНАЕТЕ МЕНЯ?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БУРМИН ПОБЛЕДНЕЛ... И БРОСИЛСЯ К ЕЕ НОГАМ…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3265073" y="7164225"/>
            <a:ext cx="6809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С. Пушкин “Метель”</a:t>
            </a:r>
            <a:endParaRPr sz="4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1457324" y="1376432"/>
            <a:ext cx="6229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Персонажи</a:t>
            </a:r>
            <a:endParaRPr sz="3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5044468" y="2866568"/>
            <a:ext cx="3667805" cy="2555335"/>
          </a:xfrm>
          <a:custGeom>
            <a:avLst/>
            <a:gdLst/>
            <a:ahLst/>
            <a:cxnLst/>
            <a:rect l="l" t="t" r="r" b="b"/>
            <a:pathLst>
              <a:path w="4890407" h="1917700" extrusionOk="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2000" tIns="27000" rIns="540000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Бурмин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2088317" y="2866568"/>
            <a:ext cx="3667805" cy="2555335"/>
          </a:xfrm>
          <a:custGeom>
            <a:avLst/>
            <a:gdLst/>
            <a:ahLst/>
            <a:cxnLst/>
            <a:rect l="l" t="t" r="r" b="b"/>
            <a:pathLst>
              <a:path w="4890407" h="1917700" extrusionOk="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2000" tIns="27000" rIns="540000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Марья Гавриловна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161542" y="2866568"/>
            <a:ext cx="2649313" cy="2555335"/>
          </a:xfrm>
          <a:custGeom>
            <a:avLst/>
            <a:gdLst/>
            <a:ahLst/>
            <a:cxnLst/>
            <a:rect l="l" t="t" r="r" b="b"/>
            <a:pathLst>
              <a:path w="3532417" h="1917700" extrusionOk="0">
                <a:moveTo>
                  <a:pt x="0" y="0"/>
                </a:moveTo>
                <a:lnTo>
                  <a:pt x="2573567" y="0"/>
                </a:lnTo>
                <a:cubicBezTo>
                  <a:pt x="3103125" y="0"/>
                  <a:pt x="3532417" y="429292"/>
                  <a:pt x="3532417" y="958850"/>
                </a:cubicBezTo>
                <a:cubicBezTo>
                  <a:pt x="3532417" y="1488408"/>
                  <a:pt x="3103125" y="1917700"/>
                  <a:pt x="257356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0" tIns="27000" rIns="540000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Владимир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43950" y="5519289"/>
            <a:ext cx="22995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Хочет тайно обвенчаться с Марьей Гавриловной, попадает в метель, погибает в Бородинском сражении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174263" y="5519289"/>
            <a:ext cx="22995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Согласна на тайное венчание, так как ее родители не принимают Владимира, хранит тайну о своем замужестве.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6004605" y="5575911"/>
            <a:ext cx="22995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Случайно оказывается в церкви, в которой случайно венчается с МГ, сам того не зная. Через 3 года встречает МГ и влюбляется в неё.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8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/>
        </p:nvSpPr>
        <p:spPr>
          <a:xfrm>
            <a:off x="2116505" y="1078403"/>
            <a:ext cx="4911000" cy="6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Кони мчатся по буграм,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Топчут снег глубокой...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в сторонке божий храм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Виден одинокой.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. . . . . .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Вдруг метелица кругом;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 валит клоками;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Черный вран, свистя крылом,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Вьется над санями;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Вещий стон гласит печаль!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Кони торопливы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Чутко смотрят в темну даль,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Воздымая гривы…</a:t>
            </a: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</a:t>
            </a:r>
            <a:r>
              <a:rPr lang="ru-RU" sz="27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Жуковский</a:t>
            </a:r>
            <a:endParaRPr sz="27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158750" y="4256209"/>
            <a:ext cx="201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Эпиграф</a:t>
            </a: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158750" y="3575489"/>
            <a:ext cx="2013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6878175" y="874267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9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467598" y="1232500"/>
            <a:ext cx="31839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Соседние произведения</a:t>
            </a: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4829175" y="1488796"/>
            <a:ext cx="34275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“Выстрел”;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"Метель";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"Гробовщик";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"Станционный смотритель";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"Барышня-крестьянка".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4829175" y="797050"/>
            <a:ext cx="43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при печати: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257175" y="4749133"/>
            <a:ext cx="49581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«Гробовщик» — 9 сентября;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«Станционный смотритель» — 14 сентября;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«Барышня-крестьянка» — 20 сентября;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«Выстрел» — 14 октября;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«Метель» — 20 октября.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257225" y="4108650"/>
            <a:ext cx="495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при написании: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7003675" y="7605267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-1" y="1341175"/>
            <a:ext cx="829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7500" marR="0" lvl="0" indent="0" algn="l" rtl="0">
              <a:lnSpc>
                <a:spcPct val="136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</a:t>
            </a: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Степанович</a:t>
            </a: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Гумилев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2688524" y="2137650"/>
            <a:ext cx="64554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"Шестое чувство"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1920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0" y="2943425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/>
        </p:nvSpPr>
        <p:spPr>
          <a:xfrm>
            <a:off x="0" y="1093416"/>
            <a:ext cx="43815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03.</a:t>
            </a:r>
            <a:endParaRPr sz="4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4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Черновики</a:t>
            </a:r>
            <a:endParaRPr sz="4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201226" y="2945750"/>
            <a:ext cx="8789400" cy="49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числе новых двое казалось оспоривали между собою первенство, удалив всех прочих соперников. Один из них был сын уездного предводителя, тот самый маленькой улан, который некогда клялся в вечной дружбе бедному нашему Владимиру, но ныне хохотун, обросший усами и бакенбардами и смотрящий настоящим Геркулесом. Другой был раненый гус&lt;арский&gt; полковник, лет около 26, с Георгием в петлице, и с интересной бледностию (как говорили тамошние барышни)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41"/>
          <p:cNvPicPr preferRelativeResize="0"/>
          <p:nvPr/>
        </p:nvPicPr>
        <p:blipFill rotWithShape="1">
          <a:blip r:embed="rId3">
            <a:alphaModFix/>
          </a:blip>
          <a:srcRect t="46165" r="81051" b="32916"/>
          <a:stretch/>
        </p:blipFill>
        <p:spPr>
          <a:xfrm>
            <a:off x="3802338" y="5618440"/>
            <a:ext cx="1539325" cy="172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 txBox="1"/>
          <p:nvPr/>
        </p:nvSpPr>
        <p:spPr>
          <a:xfrm>
            <a:off x="5806900" y="1450475"/>
            <a:ext cx="2573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5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35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41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1550" y="1171158"/>
            <a:ext cx="341878" cy="5300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3" name="Google Shape;343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1" r="53608"/>
          <a:stretch/>
        </p:blipFill>
        <p:spPr>
          <a:xfrm>
            <a:off x="83726" y="2231674"/>
            <a:ext cx="5443200" cy="5443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</p:pic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518737" y="1171158"/>
            <a:ext cx="341878" cy="5300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42"/>
          <p:cNvSpPr/>
          <p:nvPr/>
        </p:nvSpPr>
        <p:spPr>
          <a:xfrm>
            <a:off x="5473700" y="4100425"/>
            <a:ext cx="35115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произведения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5778499" y="3617826"/>
            <a:ext cx="26328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04.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6523775" y="1100658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42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1550" y="1171158"/>
            <a:ext cx="341878" cy="5300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4" name="Google Shape;354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1" r="53608"/>
          <a:stretch/>
        </p:blipFill>
        <p:spPr>
          <a:xfrm>
            <a:off x="83726" y="2231674"/>
            <a:ext cx="5443200" cy="5443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</p:pic>
      <p:pic>
        <p:nvPicPr>
          <p:cNvPr id="355" name="Google Shape;3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518737" y="1171158"/>
            <a:ext cx="341878" cy="5300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6" name="Google Shape;356;p43"/>
          <p:cNvSpPr/>
          <p:nvPr/>
        </p:nvSpPr>
        <p:spPr>
          <a:xfrm>
            <a:off x="5473700" y="4100425"/>
            <a:ext cx="35115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произведения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43"/>
          <p:cNvSpPr/>
          <p:nvPr/>
        </p:nvSpPr>
        <p:spPr>
          <a:xfrm>
            <a:off x="5778499" y="3617826"/>
            <a:ext cx="26328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04.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6523775" y="1100658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3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3619626" y="1140926"/>
            <a:ext cx="46818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МЯТЕЛЬ</a:t>
            </a:r>
            <a:endParaRPr sz="32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/>
        </p:nvSpPr>
        <p:spPr>
          <a:xfrm>
            <a:off x="31375" y="3024717"/>
            <a:ext cx="4370400" cy="6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Въезд в Москву запрещен, и вот я заперт в Болдине. Во имя неба, дорогая Наталья Николаевна, напишите мне, несмотря на то, что вам этого не хочется. Скажите мне, где вы?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Уехали ли вы из Москвы? Нет ли окольного пути, который привел бы меня к вашим ногам? Я совершенно пал духом и, право, не знаю, что предпринять. Что до нас, то мы оцеплены карантинами, но зараза к нам еще не проникла.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Болдино имеет вид острова, окруженного скалами. Ни соседей, ни книг. Погода ужасная. Я провожу время в том, что мараю бумагу и злюсь.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7575300" y="772333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4"/>
          <p:cNvSpPr/>
          <p:nvPr/>
        </p:nvSpPr>
        <p:spPr>
          <a:xfrm>
            <a:off x="107575" y="1746125"/>
            <a:ext cx="38076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ГОД И МЕСТО СОЗДАНИЯ ПРОИЗВЕДЕНИЯ: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БОЛДИНО, ОСЕНЬ 1830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4355430" y="1292070"/>
            <a:ext cx="49110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Сейчас еду в Болдино... У меня на душе грустно, тоска...если я и не несчастлив, то по крайней мере не счастлив. Осень подходит. Это любимое мое время – здоровье мое обыкновенно крепнет – пора моих литературных трудов настает – а я должен хлопотать о приданом да о свадьбе, которую сыграем бог весть когда. Еду в деревню, бог весть, буду ли там иметь время заниматься и душевное спокойствие, без которого ничего не произведешь. От добра добра не ищут.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4"/>
          <p:cNvSpPr txBox="1"/>
          <p:nvPr/>
        </p:nvSpPr>
        <p:spPr>
          <a:xfrm>
            <a:off x="4419600" y="5088467"/>
            <a:ext cx="43704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“Свадьба Пушкина не состоялась, его Мадонна выходит за князя  Давыдова”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«Многие говорят, что эта свадьба расходится»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4">
            <a:hlinkClick r:id=""/>
          </p:cNvPr>
          <p:cNvSpPr txBox="1"/>
          <p:nvPr/>
        </p:nvSpPr>
        <p:spPr>
          <a:xfrm>
            <a:off x="8141525" y="8125378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/>
        </p:nvSpPr>
        <p:spPr>
          <a:xfrm>
            <a:off x="7330900" y="950933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45"/>
          <p:cNvSpPr/>
          <p:nvPr/>
        </p:nvSpPr>
        <p:spPr>
          <a:xfrm>
            <a:off x="144025" y="1206300"/>
            <a:ext cx="71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ОСОБЕННОСТИ ПОВЕДЕНИЯ АВТОРА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0350"/>
            <a:ext cx="3432600" cy="406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8" name="Google Shape;378;p45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/>
          <p:nvPr/>
        </p:nvSpPr>
        <p:spPr>
          <a:xfrm>
            <a:off x="7330900" y="950933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6"/>
          <p:cNvSpPr/>
          <p:nvPr/>
        </p:nvSpPr>
        <p:spPr>
          <a:xfrm>
            <a:off x="144025" y="1206300"/>
            <a:ext cx="71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ОСОБЕННОСТИ ПОВЕДЕНИЯ АВТОРА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5" name="Google Shape;3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0350"/>
            <a:ext cx="3432600" cy="406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6" name="Google Shape;3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600" y="1934349"/>
            <a:ext cx="5055000" cy="6412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387" name="Google Shape;387;p46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/>
        </p:nvSpPr>
        <p:spPr>
          <a:xfrm>
            <a:off x="7330900" y="950933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47"/>
          <p:cNvSpPr/>
          <p:nvPr/>
        </p:nvSpPr>
        <p:spPr>
          <a:xfrm>
            <a:off x="144025" y="1206300"/>
            <a:ext cx="71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ОСОБЕННОСТИ ПОВЕДЕНИЯ АВТОРА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4" name="Google Shape;3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0350"/>
            <a:ext cx="3432600" cy="406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600" y="1934349"/>
            <a:ext cx="5055000" cy="6412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396" name="Google Shape;396;p47"/>
          <p:cNvPicPr preferRelativeResize="0"/>
          <p:nvPr/>
        </p:nvPicPr>
        <p:blipFill rotWithShape="1">
          <a:blip r:embed="rId5">
            <a:alphaModFix/>
          </a:blip>
          <a:srcRect t="13481" b="37008"/>
          <a:stretch/>
        </p:blipFill>
        <p:spPr>
          <a:xfrm>
            <a:off x="298650" y="6339678"/>
            <a:ext cx="3048000" cy="201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97" name="Google Shape;397;p47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"/>
          <p:cNvSpPr txBox="1"/>
          <p:nvPr/>
        </p:nvSpPr>
        <p:spPr>
          <a:xfrm>
            <a:off x="827315" y="5664656"/>
            <a:ext cx="31284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Ориентация на французскую культуру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8"/>
          <p:cNvSpPr txBox="1"/>
          <p:nvPr/>
        </p:nvSpPr>
        <p:spPr>
          <a:xfrm>
            <a:off x="4959588" y="5664656"/>
            <a:ext cx="31284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Смена курса реформ Александра I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8"/>
          <p:cNvSpPr/>
          <p:nvPr/>
        </p:nvSpPr>
        <p:spPr>
          <a:xfrm>
            <a:off x="1662645" y="2705775"/>
            <a:ext cx="1523619" cy="2797421"/>
          </a:xfrm>
          <a:custGeom>
            <a:avLst/>
            <a:gdLst/>
            <a:ahLst/>
            <a:cxnLst/>
            <a:rect l="l" t="t" r="r" b="b"/>
            <a:pathLst>
              <a:path w="3543300" h="4886325" extrusionOk="0">
                <a:moveTo>
                  <a:pt x="1773364" y="7144"/>
                </a:moveTo>
                <a:cubicBezTo>
                  <a:pt x="799433" y="7144"/>
                  <a:pt x="7144" y="799433"/>
                  <a:pt x="7144" y="1773364"/>
                </a:cubicBezTo>
                <a:cubicBezTo>
                  <a:pt x="7144" y="2981992"/>
                  <a:pt x="1587722" y="4756309"/>
                  <a:pt x="1654969" y="4831271"/>
                </a:cubicBezTo>
                <a:cubicBezTo>
                  <a:pt x="1718215" y="4901660"/>
                  <a:pt x="1828514" y="4901565"/>
                  <a:pt x="1891665" y="4831271"/>
                </a:cubicBezTo>
                <a:cubicBezTo>
                  <a:pt x="1959007" y="4756309"/>
                  <a:pt x="3539490" y="2981992"/>
                  <a:pt x="3539490" y="1773364"/>
                </a:cubicBezTo>
                <a:cubicBezTo>
                  <a:pt x="3539490" y="799433"/>
                  <a:pt x="2747201" y="7144"/>
                  <a:pt x="1773364" y="714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270000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1811</a:t>
            </a:r>
            <a:endParaRPr sz="3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48"/>
          <p:cNvSpPr/>
          <p:nvPr/>
        </p:nvSpPr>
        <p:spPr>
          <a:xfrm>
            <a:off x="5698700" y="2705775"/>
            <a:ext cx="1523619" cy="2797421"/>
          </a:xfrm>
          <a:custGeom>
            <a:avLst/>
            <a:gdLst/>
            <a:ahLst/>
            <a:cxnLst/>
            <a:rect l="l" t="t" r="r" b="b"/>
            <a:pathLst>
              <a:path w="3543300" h="4886325" extrusionOk="0">
                <a:moveTo>
                  <a:pt x="1773364" y="7144"/>
                </a:moveTo>
                <a:cubicBezTo>
                  <a:pt x="799433" y="7144"/>
                  <a:pt x="7144" y="799433"/>
                  <a:pt x="7144" y="1773364"/>
                </a:cubicBezTo>
                <a:cubicBezTo>
                  <a:pt x="7144" y="2981992"/>
                  <a:pt x="1587722" y="4756309"/>
                  <a:pt x="1654969" y="4831271"/>
                </a:cubicBezTo>
                <a:cubicBezTo>
                  <a:pt x="1718215" y="4901660"/>
                  <a:pt x="1828514" y="4901565"/>
                  <a:pt x="1891665" y="4831271"/>
                </a:cubicBezTo>
                <a:cubicBezTo>
                  <a:pt x="1959007" y="4756309"/>
                  <a:pt x="3539490" y="2981992"/>
                  <a:pt x="3539490" y="1773364"/>
                </a:cubicBezTo>
                <a:cubicBezTo>
                  <a:pt x="3539490" y="799433"/>
                  <a:pt x="2747201" y="7144"/>
                  <a:pt x="1773364" y="714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270000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1816</a:t>
            </a:r>
            <a:endParaRPr sz="3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48"/>
          <p:cNvSpPr/>
          <p:nvPr/>
        </p:nvSpPr>
        <p:spPr>
          <a:xfrm>
            <a:off x="1469949" y="1935375"/>
            <a:ext cx="668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ИСТОРИЧЕСКИЕ ОСОБЕННОСТИ ЭПОХИ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7330900" y="950933"/>
            <a:ext cx="1568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/>
          <p:nvPr/>
        </p:nvSpPr>
        <p:spPr>
          <a:xfrm>
            <a:off x="5535825" y="2723192"/>
            <a:ext cx="20517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Перчатка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49"/>
          <p:cNvSpPr/>
          <p:nvPr/>
        </p:nvSpPr>
        <p:spPr>
          <a:xfrm>
            <a:off x="4682950" y="4127975"/>
            <a:ext cx="4156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Сражение с змеем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49"/>
          <p:cNvSpPr/>
          <p:nvPr/>
        </p:nvSpPr>
        <p:spPr>
          <a:xfrm>
            <a:off x="5383423" y="5532750"/>
            <a:ext cx="29379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 Божий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49"/>
          <p:cNvSpPr/>
          <p:nvPr/>
        </p:nvSpPr>
        <p:spPr>
          <a:xfrm>
            <a:off x="132199" y="1104700"/>
            <a:ext cx="4518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ОКРУЖЕНИЕ АВТОРА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3950000" y="808273"/>
            <a:ext cx="55185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“Стихотворная повесть”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А. Жуковский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849225"/>
            <a:ext cx="4424700" cy="626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18" name="Google Shape;418;p49">
            <a:hlinkClick r:id=""/>
          </p:cNvPr>
          <p:cNvSpPr txBox="1"/>
          <p:nvPr/>
        </p:nvSpPr>
        <p:spPr>
          <a:xfrm>
            <a:off x="467600" y="7837733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0"/>
          <p:cNvSpPr txBox="1"/>
          <p:nvPr/>
        </p:nvSpPr>
        <p:spPr>
          <a:xfrm>
            <a:off x="1504949" y="799203"/>
            <a:ext cx="6134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Перчатка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0"/>
          <p:cNvSpPr txBox="1"/>
          <p:nvPr/>
        </p:nvSpPr>
        <p:spPr>
          <a:xfrm>
            <a:off x="156875" y="1527533"/>
            <a:ext cx="28350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своим зверинцем,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баронами, с наследным принцем,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Король Франциск сидел;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высокого балкона он глядел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поприще, сраженья ожидая;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королем, обворожая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Цветущей прелестию взгляд,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Придворных дам являлся пышный ряд.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Король дал знак рукою —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стуком растворилась дверь,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грозный зверь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огромной головою,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Косматый лев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Выходит;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Кругом глаза угрюмо водит;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вот, все оглядев,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Наморщил лоб с осанкой горделивой,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Пошевелил густою гривой,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потянулся, и зевнул,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лег. Король опять рукой махнул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Затвор железной двери грянул,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смелый тигр из-за решетки прянул;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0"/>
          <p:cNvSpPr txBox="1"/>
          <p:nvPr/>
        </p:nvSpPr>
        <p:spPr>
          <a:xfrm>
            <a:off x="3115275" y="1527533"/>
            <a:ext cx="29022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видит льва, робеет и ревет,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 хвостом по ребрам бьет,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крадется, косяся взглядом,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лижет морду языком,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И, обошедши льва кругом,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Рычит и с ним ложится рядом.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третий раз король махнул рукой —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 барса дружною четой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один прыжок над тигром очутились;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он удар им тяжкой лапой дал,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лев с рыканьем встал...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смирились,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Оскалив зубы, отошли,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зарычали, и легли.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гости ждут, чтоб битва началася.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Вдруг женская с балкона сорвалася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Перчатка... все глядят за ней...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упала меж зверей.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 на рыцаря Делоржа с лицемерной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колкою улыбкою глядит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красавица и говорит: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6246451" y="1527533"/>
            <a:ext cx="2953500" cy="7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«Когда меня, мой рыцарь верный,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любишь так, как говоришь,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мне перчатку возвратишь».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Делорж, не отвечав ни слова,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зверям идет,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Перчатку смело он берет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возвращается к собранью снова.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рыцарей и дам при дерзости такой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страха сердце помутилось;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витязь молодой,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будто ничего с ним не случилось,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Спокойно всходит на балкон;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Рукоплесканьем встречен он;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приветствуют красавицыны взгляды...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Но, холодно приняв привет ее очей,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лицо перчатку ей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бросил и сказал: «Не требую награды».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А. Жуковский 1831 (перевод из Шиллера)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0">
            <a:hlinkClick r:id=""/>
          </p:cNvPr>
          <p:cNvSpPr txBox="1"/>
          <p:nvPr/>
        </p:nvSpPr>
        <p:spPr>
          <a:xfrm>
            <a:off x="467600" y="8379600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1504949" y="934669"/>
            <a:ext cx="6134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автор?</a:t>
            </a:r>
            <a:endParaRPr sz="29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56875" y="1663000"/>
            <a:ext cx="28350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Волк ночью, думая залезть в овчарню,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Попал на псарню.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Поднялся вдруг весь псарный двор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Почуя серого так близко забияку,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Псы залились в хлевах и рвутся вон на драку;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Псари кричат: "Ахти, ребята, вор!"–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вмиг ворота на запор;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 минуту псарня стала 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Бегут: иной с дубьем,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Иной с ружьем.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"Огня! – кричат, – огня!" Пришли с огнем.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 Волк сидит, прижавшись в угол задом.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3115275" y="1663000"/>
            <a:ext cx="2902200" cy="6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Зубами щелкая и ощетиня шерсть,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Глазами, кажется, хотел бы всех он съесть;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Но, видя то, что тут не перед стадом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что приходит, наконец,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Ему расчесться за овец,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Пустился мой хитрец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В переговоры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начал так: "Друзья! к чему весь этот шум?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Я, ваш старинный сват и кум,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Пришел мириться к вам, совсем не ради ссоры;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Забудем прошлое, уставим общий лад!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6246451" y="1663000"/>
            <a:ext cx="2953500" cy="7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я, не только впредь не трону здешних стад,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сам за них с другими грызться рад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волчьей клятвой утверждаю,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Что я…" – "Послушай-ка, сосед,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Тут ловчий перервал в ответ,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Ты сер, а я, приятель, сед,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волчью вашу я давно натуру знаю;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А потому обычай мой: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волками иначе не делать мировой,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Как снявши шкуру с них долой".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тут же выпустил на Волка гончих стаю.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 txBox="1"/>
          <p:nvPr/>
        </p:nvSpPr>
        <p:spPr>
          <a:xfrm>
            <a:off x="1504949" y="799203"/>
            <a:ext cx="6134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Перчатка (повесть)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51"/>
          <p:cNvSpPr txBox="1"/>
          <p:nvPr/>
        </p:nvSpPr>
        <p:spPr>
          <a:xfrm>
            <a:off x="156875" y="1527533"/>
            <a:ext cx="28350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своим зверинцем,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баронами, с наследным принцем,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Король Франциск сидел;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высокого балкона он глядел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поприще, сраженья ожидая;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королем, обворожая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Цветущей прелестию взгляд,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Придворных дам являлся пышный ряд.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Король дал знак рукою —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стуком растворилась дверь,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грозный зверь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огромной головою,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Косматый лев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Выходит;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Кругом глаза угрюмо водит;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вот, все оглядев,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Наморщил лоб с осанкой горделивой,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Пошевелил густою гривой,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потянулся, и зевнул,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лег. Король опять рукой махнул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Затвор железной двери грянул,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смелый тигр из-за решетки прянул;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51"/>
          <p:cNvSpPr txBox="1"/>
          <p:nvPr/>
        </p:nvSpPr>
        <p:spPr>
          <a:xfrm>
            <a:off x="3115275" y="1527533"/>
            <a:ext cx="29022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видит льва, робеет и ревет,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 хвостом по ребрам бьет,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крадется, косяся взглядом,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лижет морду языком,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И, обошедши льва кругом,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Рычит и с ним ложится рядом.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третий раз король махнул рукой —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 барса дружною четой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один прыжок над тигром очутились;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он удар им тяжкой лапой дал,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лев с рыканьем встал...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смирились,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Оскалив зубы, отошли,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зарычали, и легли.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гости ждут, чтоб битва началася.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Вдруг женская с балкона сорвалася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Перчатка... все глядят за ней...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упала меж зверей.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 на рыцаря Делоржа с лицемерной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колкою улыбкою глядит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красавица и говорит: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51"/>
          <p:cNvSpPr txBox="1"/>
          <p:nvPr/>
        </p:nvSpPr>
        <p:spPr>
          <a:xfrm>
            <a:off x="6246451" y="1527533"/>
            <a:ext cx="2953500" cy="7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«Когда меня, мой рыцарь верный,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любишь так, как говоришь,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мне перчатку возвратишь».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Делорж, не отвечав ни слова,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зверям идет,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Перчатку смело он берет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возвращается к собранью снова.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рыцарей и дам при дерзости такой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страха сердце помутилось;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витязь молодой,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будто ничего с ним не случилось,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Спокойно всходит на балкон;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Рукоплесканьем встречен он;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приветствуют красавицыны взгляды...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Но, холодно приняв привет ее очей,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лицо перчатку ей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бросил и сказал: «Не требую награды».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А. Жуковский 1831 (перевод из Шиллера)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51">
            <a:hlinkClick r:id=""/>
          </p:cNvPr>
          <p:cNvSpPr txBox="1"/>
          <p:nvPr/>
        </p:nvSpPr>
        <p:spPr>
          <a:xfrm>
            <a:off x="467600" y="8379600"/>
            <a:ext cx="773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Назад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710700" y="1087100"/>
            <a:ext cx="7816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А. Крылов "Волк на псарне" год создания?</a:t>
            </a: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156875" y="1586800"/>
            <a:ext cx="28350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Волк ночью, думая залезть в овчарню,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Попал на псарню.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Поднялся вдруг весь псарный двор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Почуя серого так близко забияку,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Псы залились в хлевах и рвутся вон на драку;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Псари кричат: "Ахти, ребята, вор!"–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вмиг ворота на запор;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 минуту псарня стала 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Бегут: иной с дубьем,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Иной с ружьем.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"Огня! – кричат, – огня!" Пришли с огнем.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 Волк сидит, прижавшись в угол задом.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3115275" y="1586800"/>
            <a:ext cx="2902200" cy="6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Зубами щелкая и ощетиня шерсть,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Глазами, кажется, хотел бы всех он съесть;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Но, видя то, что тут не перед стадом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что приходит, наконец,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Ему расчесться за овец,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Пустился мой хитрец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В переговоры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начал так: "Друзья! к чему весь этот шум?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Я, ваш старинный сват и кум,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Пришел мириться к вам, совсем не ради ссоры;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Забудем прошлое, уставим общий лад!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246451" y="1586800"/>
            <a:ext cx="2953500" cy="7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я, не только впредь не трону здешних стад,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сам за них с другими грызться рад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волчьей клятвой утверждаю,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Что я…" – "Послушай-ка, сосед,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Тут ловчий перервал в ответ,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Ты сер, а я, приятель, сед,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волчью вашу я давно натуру знаю;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А потому обычай мой: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волками иначе не делать мировой,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Как снявши шкуру с них долой".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тут же выпустил на Волка гончих стаю.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644350" y="1010900"/>
            <a:ext cx="7955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А. Крылов "Волк на псарне" октябрь 1812</a:t>
            </a:r>
            <a:endParaRPr sz="2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156875" y="1510600"/>
            <a:ext cx="2835000" cy="7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Волк ночью, думая залезть в овчарню,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Попал на псарню.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Поднялся вдруг весь псарный двор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Почуя серого так близко забияку,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Псы залились в хлевах и рвутся вон на драку;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Псари кричат: "Ахти, ребята, вор!"–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вмиг ворота на запор;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 минуту псарня стала 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Бегут: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иной с дубьем,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Иной с ружьем.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"Огня! – кричат, – огня!" Пришли с огнем.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 Волк сидит, прижавшись в угол задом.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3115275" y="1510600"/>
            <a:ext cx="2902200" cy="7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Зубами щелкая и ощетиня шерсть,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Глазами, кажется, хотел бы всех он съесть;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Но, видя то, что тут не перед стадом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что приходит, наконец,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Ему расчесться за овец,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Пустился мой хитрец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В переговоры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начал так: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"Друзья! к чему весь этот шум?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Я, ваш старинный сват и кум,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Пришел мириться к вам, совсем не ради ссоры;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Забудем прошлое, уставим общий лад!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6246451" y="1510600"/>
            <a:ext cx="2953500" cy="7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я, не только впредь не трону здешних стад,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сам за них с другими грызться рад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 волчьей клятвой утверждаю,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Что я…" – "Послушай-ка, сосед,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Тут ловчий перервал в ответ, –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Ты сер, а я, приятель, сед,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волчью вашу я давно натуру знаю;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А потому обычай мой: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волками иначе не делать мировой,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Как снявши шкуру с них долой".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тут же выпустил на Волка гончих стаю.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1959649" y="673100"/>
            <a:ext cx="88896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Наполеона I Александру I: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сентября 1812 г., Москва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3805225" y="2129650"/>
            <a:ext cx="5313000" cy="6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"Милостивый государь, брат мой!... Нет больше прекрасного, гордого города Москвы: Ростопчин поджег его… Я начал войну против вашего величества без злобы: одна записка от Вас перед или после последней баталии остановила бы мое шествие; и я на самом деле хотел бы пожертвовать Вам преимуществом первым войти в Москву. Если ваше величество хранит еще какую-то часть тех былых чувств, Вы благосклонно примете это письмо. Тем не менее, Вы можете быть мне только признательным за то, что я отдаю себе отчет в том, что происходит в Москве. По сему, милостивый государь, брат мой, молю бога, чтобы он хранил ваше величество и берег под своей святой и достойной защитой"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5" y="2336150"/>
            <a:ext cx="3805200" cy="501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2807425" y="13544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Зимнее утро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76200" y="2374850"/>
            <a:ext cx="48474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Мороз и солнце; день чудесный!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ты дремлешь, друг прелестный-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Пора, красавица, проснись: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Открой сомкнуты негой взоры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Навстречу северной Авроры,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Звездою севера явись!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Вечор, ты помнишь, вьюга злилась,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мутном небе мгла носилась;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Луна, как бледное пятно,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Сквозь тучи мрачные желтела,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ты печальная сидела —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нынче… погляди в окно: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028600" y="2374850"/>
            <a:ext cx="43440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голубыми небесами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Великолепными коврами,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Блестя на солнце, снег лежит;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Прозрачный лес один чернеет,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ель сквозь иней зеленеет,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речка подо льдом блестит.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Вся комната янтарным блеском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Озарена. Веселым треском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Трещит затопленная печь.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Приятно думать у лежанки.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знаешь: не велеть ли в санки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Кобылку бурую запречь?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/>
        </p:nvSpPr>
        <p:spPr>
          <a:xfrm>
            <a:off x="1309350" y="1065511"/>
            <a:ext cx="640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Зимнее утро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(дата создания: 3 ноября 1829)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76200" y="2374850"/>
            <a:ext cx="48474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Мороз и солнце; день чудесный!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ты дремлешь, друг прелестный-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Пора, красавица, проснись: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Открой сомкнуты негой взоры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Навстречу северной Авроры,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Звездою севера явись!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Вечор, ты помнишь, вьюга злилась,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мутном небе мгла носилась;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Луна, как бледное пятно,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Сквозь тучи мрачные желтела,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ты печальная сидела —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нынче… погляди в окно: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5028600" y="2374850"/>
            <a:ext cx="43440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голубыми небесами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Великолепными коврами,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Блестя на солнце, снег лежит;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Прозрачный лес один чернеет,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ель сквозь иней зеленеет,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речка подо льдом блестит.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Вся комната янтарным блеском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Озарена. Веселым треском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Трещит затопленная печь.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Приятно думать у лежанки.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знаешь: не велеть ли в санки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Кобылку бурую запречь?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/>
        </p:nvSpPr>
        <p:spPr>
          <a:xfrm>
            <a:off x="2843400" y="746867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Зимнее утро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120800" y="1451975"/>
            <a:ext cx="48048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Мороз и солнце; день чудесный!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ты дремлешь, друг прелестный-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Пора, красавица, проснись: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Открой сомкнуты негой взоры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Навстречу северной Авроры,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Звездою севера явись!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Вечор, ты помнишь, вьюга злилась,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мутном небе мгла носилась;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Луна, как бледное пятно,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Сквозь тучи мрачные желтела,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ты печальная сидела —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нынче… погляди в окно: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5011692" y="1472708"/>
            <a:ext cx="42531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голубыми небесами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Великолепными коврами,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Блестя на солнце, снег лежит;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Прозрачный лес один чернеет,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ель сквозь иней зеленеет,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речка подо льдом блестит.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Вся комната янтарным блеском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Озарена. Веселым треском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Трещит затопленная печь.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Приятно думать у лежанки.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знаешь: не велеть ли в санки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Кобылку бурую запречь?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2679100" y="6111450"/>
            <a:ext cx="5705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Скользя по утреннему снегу,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 милый, предадимся бегу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Нетерпеливого коня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навестим поля пустые,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Леса, </a:t>
            </a:r>
            <a:r>
              <a:rPr lang="ru-RU" sz="25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недавно</a:t>
            </a: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столь густые,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берег, милый для меня.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2653</Words>
  <Application>Microsoft Office PowerPoint</Application>
  <PresentationFormat>Произвольный</PresentationFormat>
  <Paragraphs>424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Urbanist Light</vt:lpstr>
      <vt:lpstr>Times New Roman</vt:lpstr>
      <vt:lpstr>Urbanist Black</vt:lpstr>
      <vt:lpstr>Calibri</vt:lpstr>
      <vt:lpstr>Тема Office</vt:lpstr>
      <vt:lpstr>Как интересно читать классическую литературу?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восьми ключей</vt:lpstr>
      <vt:lpstr>Метель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интересно читать классическую литературу?</dc:title>
  <dc:creator>Дмитрос Чернаков</dc:creator>
  <cp:lastModifiedBy>Дмитрос Чернаков</cp:lastModifiedBy>
  <cp:revision>1</cp:revision>
  <dcterms:modified xsi:type="dcterms:W3CDTF">2025-02-14T13:20:00Z</dcterms:modified>
</cp:coreProperties>
</file>