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7" r:id="rId1"/>
  </p:sldMasterIdLst>
  <p:notesMasterIdLst>
    <p:notesMasterId r:id="rId13"/>
  </p:notesMasterIdLst>
  <p:sldIdLst>
    <p:sldId id="256" r:id="rId2"/>
    <p:sldId id="258" r:id="rId3"/>
    <p:sldId id="261" r:id="rId4"/>
    <p:sldId id="259" r:id="rId5"/>
    <p:sldId id="262" r:id="rId6"/>
    <p:sldId id="260" r:id="rId7"/>
    <p:sldId id="263" r:id="rId8"/>
    <p:sldId id="264" r:id="rId9"/>
    <p:sldId id="265" r:id="rId10"/>
    <p:sldId id="266" r:id="rId11"/>
    <p:sldId id="257" r:id="rId12"/>
  </p:sldIdLst>
  <p:sldSz cx="9144000" cy="9144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16256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16256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16256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16256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16256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16256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16256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16256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16256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  <p:extLst>
    <p:ext uri="{521415D9-36F7-43E2-AB2F-B90AF26B5E84}">
      <p14:sectionLst xmlns:p14="http://schemas.microsoft.com/office/powerpoint/2010/main">
        <p14:section name="Раздел без заголовка" id="{B35E2642-AE6A-498D-950E-043693E00994}">
          <p14:sldIdLst/>
        </p14:section>
        <p14:section name="Раздел без заголовка" id="{E5365CD3-2337-4023-B6D5-766339E94374}">
          <p14:sldIdLst>
            <p14:sldId id="256"/>
            <p14:sldId id="258"/>
            <p14:sldId id="261"/>
            <p14:sldId id="259"/>
            <p14:sldId id="262"/>
            <p14:sldId id="260"/>
            <p14:sldId id="263"/>
            <p14:sldId id="264"/>
            <p14:sldId id="265"/>
            <p14:sldId id="266"/>
            <p14:sldId id="257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37" autoAdjust="0"/>
  </p:normalViewPr>
  <p:slideViewPr>
    <p:cSldViewPr>
      <p:cViewPr>
        <p:scale>
          <a:sx n="90" d="100"/>
          <a:sy n="90" d="100"/>
        </p:scale>
        <p:origin x="-1254" y="-60"/>
      </p:cViewPr>
      <p:guideLst>
        <p:guide orient="horz" pos="288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>
            <a:spLocks noGrp="1" noRot="1" noChangeAspect="1"/>
          </p:cNvSpPr>
          <p:nvPr>
            <p:ph type="sldImg"/>
          </p:nvPr>
        </p:nvSpPr>
        <p:spPr>
          <a:xfrm>
            <a:off x="1714500" y="685800"/>
            <a:ext cx="3429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98" name="Shape 98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90861294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1625600" latinLnBrk="0">
      <a:defRPr sz="2000">
        <a:latin typeface="+mj-lt"/>
        <a:ea typeface="+mj-ea"/>
        <a:cs typeface="+mj-cs"/>
        <a:sym typeface="Calibri"/>
      </a:defRPr>
    </a:lvl1pPr>
    <a:lvl2pPr indent="228600" defTabSz="1625600" latinLnBrk="0">
      <a:defRPr sz="2000">
        <a:latin typeface="+mj-lt"/>
        <a:ea typeface="+mj-ea"/>
        <a:cs typeface="+mj-cs"/>
        <a:sym typeface="Calibri"/>
      </a:defRPr>
    </a:lvl2pPr>
    <a:lvl3pPr indent="457200" defTabSz="1625600" latinLnBrk="0">
      <a:defRPr sz="2000">
        <a:latin typeface="+mj-lt"/>
        <a:ea typeface="+mj-ea"/>
        <a:cs typeface="+mj-cs"/>
        <a:sym typeface="Calibri"/>
      </a:defRPr>
    </a:lvl3pPr>
    <a:lvl4pPr indent="685800" defTabSz="1625600" latinLnBrk="0">
      <a:defRPr sz="2000">
        <a:latin typeface="+mj-lt"/>
        <a:ea typeface="+mj-ea"/>
        <a:cs typeface="+mj-cs"/>
        <a:sym typeface="Calibri"/>
      </a:defRPr>
    </a:lvl4pPr>
    <a:lvl5pPr indent="914400" defTabSz="1625600" latinLnBrk="0">
      <a:defRPr sz="2000">
        <a:latin typeface="+mj-lt"/>
        <a:ea typeface="+mj-ea"/>
        <a:cs typeface="+mj-cs"/>
        <a:sym typeface="Calibri"/>
      </a:defRPr>
    </a:lvl5pPr>
    <a:lvl6pPr indent="1143000" defTabSz="1625600" latinLnBrk="0">
      <a:defRPr sz="2000">
        <a:latin typeface="+mj-lt"/>
        <a:ea typeface="+mj-ea"/>
        <a:cs typeface="+mj-cs"/>
        <a:sym typeface="Calibri"/>
      </a:defRPr>
    </a:lvl6pPr>
    <a:lvl7pPr indent="1371600" defTabSz="1625600" latinLnBrk="0">
      <a:defRPr sz="2000">
        <a:latin typeface="+mj-lt"/>
        <a:ea typeface="+mj-ea"/>
        <a:cs typeface="+mj-cs"/>
        <a:sym typeface="Calibri"/>
      </a:defRPr>
    </a:lvl7pPr>
    <a:lvl8pPr indent="1600200" defTabSz="1625600" latinLnBrk="0">
      <a:defRPr sz="2000">
        <a:latin typeface="+mj-lt"/>
        <a:ea typeface="+mj-ea"/>
        <a:cs typeface="+mj-cs"/>
        <a:sym typeface="Calibri"/>
      </a:defRPr>
    </a:lvl8pPr>
    <a:lvl9pPr indent="1828800" defTabSz="1625600" latinLnBrk="0">
      <a:defRPr sz="20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840569"/>
            <a:ext cx="7772400" cy="196003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5181600"/>
            <a:ext cx="64008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EE8B6-6E3C-43DB-9596-4DF3C6574126}" type="datetimeFigureOut">
              <a:rPr lang="ru-RU" smtClean="0"/>
              <a:t>10.02.2025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68077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EE8B6-6E3C-43DB-9596-4DF3C6574126}" type="datetimeFigureOut">
              <a:rPr lang="ru-RU" smtClean="0"/>
              <a:t>10.02.2025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5270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366186"/>
            <a:ext cx="2057400" cy="780203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66186"/>
            <a:ext cx="6019800" cy="780203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EE8B6-6E3C-43DB-9596-4DF3C6574126}" type="datetimeFigureOut">
              <a:rPr lang="ru-RU" smtClean="0"/>
              <a:t>10.02.2025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9050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EE8B6-6E3C-43DB-9596-4DF3C6574126}" type="datetimeFigureOut">
              <a:rPr lang="ru-RU" smtClean="0"/>
              <a:t>10.02.2025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0137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875867"/>
            <a:ext cx="77724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875620"/>
            <a:ext cx="77724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EE8B6-6E3C-43DB-9596-4DF3C6574126}" type="datetimeFigureOut">
              <a:rPr lang="ru-RU" smtClean="0"/>
              <a:t>10.02.2025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8900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133602"/>
            <a:ext cx="403860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133602"/>
            <a:ext cx="403860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EE8B6-6E3C-43DB-9596-4DF3C6574126}" type="datetimeFigureOut">
              <a:rPr lang="ru-RU" smtClean="0"/>
              <a:t>10.02.2025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916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2046817"/>
            <a:ext cx="4040188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899833"/>
            <a:ext cx="4040188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8" y="2046817"/>
            <a:ext cx="4041775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8" y="2899833"/>
            <a:ext cx="4041775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EE8B6-6E3C-43DB-9596-4DF3C6574126}" type="datetimeFigureOut">
              <a:rPr lang="ru-RU" smtClean="0"/>
              <a:t>10.02.2025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1928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EE8B6-6E3C-43DB-9596-4DF3C6574126}" type="datetimeFigureOut">
              <a:rPr lang="ru-RU" smtClean="0"/>
              <a:t>10.02.2025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9756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EE8B6-6E3C-43DB-9596-4DF3C6574126}" type="datetimeFigureOut">
              <a:rPr lang="ru-RU" smtClean="0"/>
              <a:t>10.02.2025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9930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3" y="364067"/>
            <a:ext cx="3008313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364069"/>
            <a:ext cx="5111750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3" y="1913469"/>
            <a:ext cx="3008313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EE8B6-6E3C-43DB-9596-4DF3C6574126}" type="datetimeFigureOut">
              <a:rPr lang="ru-RU" smtClean="0"/>
              <a:t>10.02.2025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5902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6400801"/>
            <a:ext cx="54864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817033"/>
            <a:ext cx="54864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7156452"/>
            <a:ext cx="54864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EE8B6-6E3C-43DB-9596-4DF3C6574126}" type="datetimeFigureOut">
              <a:rPr lang="ru-RU" smtClean="0"/>
              <a:t>10.02.2025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0695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66184"/>
            <a:ext cx="82296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2133602"/>
            <a:ext cx="82296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8475136"/>
            <a:ext cx="21336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3EE8B6-6E3C-43DB-9596-4DF3C6574126}" type="datetimeFigureOut">
              <a:rPr lang="ru-RU" smtClean="0"/>
              <a:t>10.02.2025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8475136"/>
            <a:ext cx="28956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8475136"/>
            <a:ext cx="21336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6410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masha-max-school.ru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one.balticnetschool.com/conference_tutors2025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Нажмите дважды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ru-RU" dirty="0"/>
              <a:t>Преподаватель или предприниматель?</a:t>
            </a:r>
            <a:endParaRPr dirty="0"/>
          </a:p>
        </p:txBody>
      </p:sp>
      <p:sp>
        <p:nvSpPr>
          <p:cNvPr id="101" name="Нажмите дважды"/>
          <p:cNvSpPr txBox="1">
            <a:spLocks noGrp="1"/>
          </p:cNvSpPr>
          <p:nvPr>
            <p:ph type="subTitle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ru-RU" dirty="0"/>
              <a:t>Опыт построения образовательного онлайн-проект </a:t>
            </a:r>
            <a:r>
              <a:rPr lang="en-US" dirty="0" err="1"/>
              <a:t>Masha&amp;Max</a:t>
            </a:r>
            <a:r>
              <a:rPr lang="en-US" dirty="0"/>
              <a:t> School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7AFB181A-E18C-1942-DBD1-3B7B7462AA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:a16="http://schemas.microsoft.com/office/drawing/2014/main" xmlns="" id="{EF39EBB2-CD12-F186-7A56-779DAD8D54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/>
              <a:t>           </a:t>
            </a:r>
            <a:br>
              <a:rPr lang="ru-RU" sz="3600" dirty="0"/>
            </a:br>
            <a:r>
              <a:rPr lang="ru-RU" sz="3400" dirty="0"/>
              <a:t>Связаться со мной: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71C8C66-8F78-D17B-5848-7CC52F5FEF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ru-RU" dirty="0"/>
          </a:p>
          <a:p>
            <a:pPr marL="0" indent="0" algn="ctr">
              <a:buNone/>
            </a:pPr>
            <a:r>
              <a:rPr lang="en-US" dirty="0"/>
              <a:t>@mariaukaneeva</a:t>
            </a:r>
            <a:r>
              <a:rPr lang="ru-RU" dirty="0"/>
              <a:t> – </a:t>
            </a:r>
            <a:r>
              <a:rPr lang="ru-RU" dirty="0" err="1"/>
              <a:t>телеграм</a:t>
            </a:r>
            <a:endParaRPr lang="ru-RU" dirty="0"/>
          </a:p>
          <a:p>
            <a:pPr marL="0" indent="0" algn="ctr">
              <a:buNone/>
            </a:pPr>
            <a:r>
              <a:rPr lang="ru-RU" dirty="0"/>
              <a:t>89857876273 – </a:t>
            </a:r>
            <a:r>
              <a:rPr lang="ru-RU" dirty="0" err="1"/>
              <a:t>ватсап</a:t>
            </a:r>
            <a:endParaRPr lang="ru-RU" dirty="0"/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dirty="0"/>
              <a:t>Спасибо за внимание</a:t>
            </a:r>
            <a:r>
              <a:rPr lang="ru-RU" dirty="0">
                <a:sym typeface="Wingdings" panose="05000000000000000000" pitchFamily="2" charset="2"/>
              </a:rPr>
              <a:t></a:t>
            </a:r>
            <a:endParaRPr lang="ru-RU" dirty="0"/>
          </a:p>
          <a:p>
            <a:pPr marL="0" indent="0" algn="ctr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496579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803180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Обо мне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Уканеева</a:t>
            </a:r>
            <a:r>
              <a:rPr lang="ru-RU" dirty="0"/>
              <a:t> Мария Александровна</a:t>
            </a:r>
          </a:p>
          <a:p>
            <a:r>
              <a:rPr lang="ru-RU" dirty="0"/>
              <a:t>Репетитор по русскому языку, обществознанию, истории и журналистике</a:t>
            </a:r>
          </a:p>
          <a:p>
            <a:r>
              <a:rPr lang="ru-RU" dirty="0"/>
              <a:t>16 лет в частном преподавании</a:t>
            </a:r>
            <a:endParaRPr lang="en-US" dirty="0"/>
          </a:p>
          <a:p>
            <a:r>
              <a:rPr lang="ru-RU" dirty="0"/>
              <a:t>Потомственный педагог, но в репетиторство пришла нестандартной дорогой</a:t>
            </a:r>
          </a:p>
          <a:p>
            <a:r>
              <a:rPr lang="ru-RU" dirty="0"/>
              <a:t>Создатель и руководитель семейной онлайн-школы </a:t>
            </a:r>
            <a:r>
              <a:rPr lang="en-US" dirty="0" err="1"/>
              <a:t>Masha&amp;Max</a:t>
            </a:r>
            <a:r>
              <a:rPr lang="en-US" dirty="0"/>
              <a:t> School</a:t>
            </a:r>
            <a:r>
              <a:rPr lang="ru-RU" dirty="0"/>
              <a:t>: </a:t>
            </a:r>
            <a:r>
              <a:rPr lang="en-US" dirty="0">
                <a:hlinkClick r:id="rId2"/>
              </a:rPr>
              <a:t>https://masha-max-school.ru/</a:t>
            </a:r>
            <a:r>
              <a:rPr lang="ru-RU" b="1" dirty="0"/>
              <a:t> </a:t>
            </a:r>
            <a:endParaRPr lang="ru-RU" dirty="0"/>
          </a:p>
          <a:p>
            <a:r>
              <a:rPr lang="ru-RU" dirty="0"/>
              <a:t>5 лет системно развиваю свой бизнес</a:t>
            </a:r>
          </a:p>
        </p:txBody>
      </p:sp>
    </p:spTree>
    <p:extLst>
      <p:ext uri="{BB962C8B-B14F-4D97-AF65-F5344CB8AC3E}">
        <p14:creationId xmlns:p14="http://schemas.microsoft.com/office/powerpoint/2010/main" val="36074440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91765223-B3D6-033C-1E91-AA7F1FF294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AD49241-4E35-D1F2-8D0C-9CDCA7062F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Было</a:t>
            </a:r>
            <a:r>
              <a:rPr lang="en-US" dirty="0"/>
              <a:t>/</a:t>
            </a:r>
            <a:r>
              <a:rPr lang="ru-RU" dirty="0"/>
              <a:t>стало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xmlns="" id="{EA98EE09-679E-45EB-B0BC-C22F72E7464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402299"/>
              </p:ext>
            </p:extLst>
          </p:nvPr>
        </p:nvGraphicFramePr>
        <p:xfrm>
          <a:off x="457200" y="2133600"/>
          <a:ext cx="8229600" cy="618281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xmlns="" val="3225744831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xmlns="" val="1086341689"/>
                    </a:ext>
                  </a:extLst>
                </a:gridCol>
              </a:tblGrid>
              <a:tr h="962357">
                <a:tc>
                  <a:txBody>
                    <a:bodyPr/>
                    <a:lstStyle/>
                    <a:p>
                      <a:r>
                        <a:rPr lang="ru-RU" sz="3200" dirty="0"/>
                        <a:t>Точка 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/>
                        <a:t>Точка Б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7245827"/>
                  </a:ext>
                </a:extLst>
              </a:tr>
              <a:tr h="5220459"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ru-RU" sz="2800" dirty="0"/>
                        <a:t>Индивидуальные занятия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2800" dirty="0"/>
                        <a:t>На выезде, у себя, онлайн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2800" dirty="0"/>
                        <a:t>Оплата поурочно, без договора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2800" dirty="0"/>
                        <a:t>В сезон доход максимум 200 </a:t>
                      </a:r>
                      <a:r>
                        <a:rPr lang="ru-RU" sz="2800" dirty="0" err="1"/>
                        <a:t>тр</a:t>
                      </a:r>
                      <a:r>
                        <a:rPr lang="ru-RU" sz="2800" dirty="0"/>
                        <a:t>, летом – 0-20 </a:t>
                      </a:r>
                      <a:r>
                        <a:rPr lang="ru-RU" sz="2800" dirty="0" err="1"/>
                        <a:t>тр</a:t>
                      </a:r>
                      <a:endParaRPr lang="ru-RU" sz="2800" dirty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2800" dirty="0"/>
                        <a:t>Работаю одна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ru-RU" sz="2800" dirty="0"/>
                        <a:t>Занятия в мини-группах и в рамках видеокурсов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2800" dirty="0"/>
                        <a:t>Онлайн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2800" dirty="0"/>
                        <a:t>Предоплата, договор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2800" dirty="0"/>
                        <a:t>В сезон доход 1-1,3 млн рублей, летом – не меньше 500 </a:t>
                      </a:r>
                      <a:r>
                        <a:rPr lang="ru-RU" sz="2800" dirty="0" err="1"/>
                        <a:t>тр</a:t>
                      </a:r>
                      <a:endParaRPr lang="ru-RU" sz="2800" dirty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2800" dirty="0"/>
                        <a:t>Руковожу командой из 10 человек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181920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1996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Этапы развития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AutoNum type="arabicPeriod"/>
            </a:pPr>
            <a:r>
              <a:rPr lang="ru-RU" sz="4000" dirty="0">
                <a:effectLst/>
                <a:latin typeface="Calibri" panose="020F0502020204030204" pitchFamily="34" charset="0"/>
              </a:rPr>
              <a:t>Как пойдёт</a:t>
            </a:r>
          </a:p>
          <a:p>
            <a:pPr>
              <a:buAutoNum type="arabicPeriod"/>
            </a:pPr>
            <a:r>
              <a:rPr lang="ru-RU" sz="4000" dirty="0">
                <a:effectLst/>
                <a:latin typeface="Calibri" panose="020F0502020204030204" pitchFamily="34" charset="0"/>
              </a:rPr>
              <a:t>Перестройка системы, </a:t>
            </a:r>
          </a:p>
          <a:p>
            <a:pPr>
              <a:buAutoNum type="arabicPeriod"/>
            </a:pPr>
            <a:r>
              <a:rPr lang="ru-RU" sz="4000" dirty="0">
                <a:latin typeface="Calibri" panose="020F0502020204030204" pitchFamily="34" charset="0"/>
              </a:rPr>
              <a:t>Р</a:t>
            </a:r>
            <a:r>
              <a:rPr lang="ru-RU" sz="4000" dirty="0">
                <a:effectLst/>
                <a:latin typeface="Calibri" panose="020F0502020204030204" pitchFamily="34" charset="0"/>
              </a:rPr>
              <a:t>ост в геометрической прогрессии, </a:t>
            </a:r>
          </a:p>
          <a:p>
            <a:pPr>
              <a:buAutoNum type="arabicPeriod"/>
            </a:pPr>
            <a:r>
              <a:rPr lang="ru-RU" sz="4000" dirty="0">
                <a:latin typeface="Calibri" panose="020F0502020204030204" pitchFamily="34" charset="0"/>
              </a:rPr>
              <a:t>В</a:t>
            </a:r>
            <a:r>
              <a:rPr lang="ru-RU" sz="4000" dirty="0">
                <a:effectLst/>
                <a:latin typeface="Calibri" panose="020F0502020204030204" pitchFamily="34" charset="0"/>
              </a:rPr>
              <a:t>ыстраивание команды и бизнеса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4898604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E89FCF15-EDC9-2833-4940-789AEAD099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F12249F-9FB6-1437-2F91-A5337F726D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66184"/>
            <a:ext cx="8229600" cy="1767418"/>
          </a:xfrm>
        </p:spPr>
        <p:txBody>
          <a:bodyPr/>
          <a:lstStyle/>
          <a:p>
            <a:r>
              <a:rPr lang="ru-RU" dirty="0"/>
              <a:t>Преподаватель или предприниматель?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5D968E1-E101-8740-42B0-BDFC9453D7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AutoNum type="arabicPeriod"/>
            </a:pPr>
            <a:r>
              <a:rPr lang="ru-RU" sz="4000" dirty="0">
                <a:latin typeface="Calibri" panose="020F0502020204030204" pitchFamily="34" charset="0"/>
              </a:rPr>
              <a:t>Учить или зарабатывать деньги?</a:t>
            </a:r>
          </a:p>
          <a:p>
            <a:pPr>
              <a:buAutoNum type="arabicPeriod"/>
            </a:pPr>
            <a:r>
              <a:rPr lang="ru-RU" sz="4000" dirty="0">
                <a:latin typeface="Calibri" panose="020F0502020204030204" pitchFamily="34" charset="0"/>
              </a:rPr>
              <a:t> Развиваться методически или погружаться в маркетинг?</a:t>
            </a:r>
          </a:p>
          <a:p>
            <a:pPr>
              <a:buAutoNum type="arabicPeriod"/>
            </a:pPr>
            <a:r>
              <a:rPr lang="ru-RU" sz="4000" dirty="0">
                <a:effectLst/>
                <a:latin typeface="Calibri" panose="020F0502020204030204" pitchFamily="34" charset="0"/>
              </a:rPr>
              <a:t> Помогать или продавать?</a:t>
            </a:r>
          </a:p>
          <a:p>
            <a:pPr>
              <a:buAutoNum type="arabicPeriod"/>
            </a:pPr>
            <a:r>
              <a:rPr lang="ru-RU" sz="4000" dirty="0">
                <a:effectLst/>
                <a:latin typeface="Calibri" panose="020F0502020204030204" pitchFamily="34" charset="0"/>
              </a:rPr>
              <a:t>Входить в положение или соблюдать договор?</a:t>
            </a:r>
          </a:p>
          <a:p>
            <a:pPr>
              <a:buAutoNum type="arabicPeriod"/>
            </a:pPr>
            <a:r>
              <a:rPr lang="ru-RU" sz="4000" dirty="0">
                <a:latin typeface="Calibri" panose="020F0502020204030204" pitchFamily="34" charset="0"/>
              </a:rPr>
              <a:t>Важнее цели ученика или ваши собственные?</a:t>
            </a:r>
            <a:endParaRPr lang="ru-RU" sz="4000" dirty="0">
              <a:effectLst/>
              <a:latin typeface="Calibri" panose="020F0502020204030204" pitchFamily="34" charset="0"/>
            </a:endParaRPr>
          </a:p>
          <a:p>
            <a:pPr>
              <a:buAutoNum type="arabicPeriod"/>
            </a:pPr>
            <a:endParaRPr lang="ru-RU" sz="4000" dirty="0">
              <a:effectLst/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48643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6DAAE44A-E3AC-E818-A8D4-8CCE183F42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0CBD139-ED0D-1CDF-9795-0CB958E035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55576"/>
            <a:ext cx="8229600" cy="1134608"/>
          </a:xfrm>
        </p:spPr>
        <p:txBody>
          <a:bodyPr/>
          <a:lstStyle/>
          <a:p>
            <a:r>
              <a:rPr lang="ru-RU" dirty="0"/>
              <a:t>Важность целеполагания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3DE541E-2E29-4855-DBD8-48E829689B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ru-RU" dirty="0"/>
              <a:t>Постановка цели. Техника «5 зачем»</a:t>
            </a:r>
          </a:p>
          <a:p>
            <a:pPr marL="514350" indent="-514350">
              <a:buAutoNum type="arabicPeriod"/>
            </a:pPr>
            <a:endParaRPr lang="ru-RU" dirty="0"/>
          </a:p>
          <a:p>
            <a:pPr marL="514350" indent="-514350">
              <a:buAutoNum type="arabicPeriod"/>
            </a:pPr>
            <a:endParaRPr lang="ru-RU" dirty="0"/>
          </a:p>
          <a:p>
            <a:pPr marL="514350" indent="-514350">
              <a:buAutoNum type="arabicPeriod"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2. Почему «деньги» - это самая лучшая цель?</a:t>
            </a:r>
          </a:p>
        </p:txBody>
      </p:sp>
    </p:spTree>
    <p:extLst>
      <p:ext uri="{BB962C8B-B14F-4D97-AF65-F5344CB8AC3E}">
        <p14:creationId xmlns:p14="http://schemas.microsoft.com/office/powerpoint/2010/main" val="21694607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F2140555-14F5-5385-D483-30974F3868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75D84E5-CFD0-5A93-95BB-3D2AC3DAF8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55576"/>
            <a:ext cx="8229600" cy="1134608"/>
          </a:xfrm>
        </p:spPr>
        <p:txBody>
          <a:bodyPr>
            <a:normAutofit fontScale="90000"/>
          </a:bodyPr>
          <a:lstStyle/>
          <a:p>
            <a:r>
              <a:rPr lang="ru-RU" dirty="0"/>
              <a:t>Что дала мне ориентация на деньги?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E0AE1DDB-3C39-58DB-F574-AC01C6EDA0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ru-RU" dirty="0"/>
              <a:t>Постоянное развитие, в том числе, методическое и профессиональное</a:t>
            </a:r>
          </a:p>
          <a:p>
            <a:pPr marL="514350" indent="-514350">
              <a:buAutoNum type="arabicPeriod"/>
            </a:pPr>
            <a:r>
              <a:rPr lang="ru-RU" dirty="0"/>
              <a:t>Рост моего дела в несколько раз за последние 5 лет</a:t>
            </a:r>
          </a:p>
          <a:p>
            <a:pPr marL="514350" indent="-514350">
              <a:buAutoNum type="arabicPeriod"/>
            </a:pPr>
            <a:r>
              <a:rPr lang="ru-RU" dirty="0"/>
              <a:t>Повышение результатов моих учеников</a:t>
            </a:r>
          </a:p>
          <a:p>
            <a:pPr marL="514350" indent="-514350">
              <a:buAutoNum type="arabicPeriod"/>
            </a:pPr>
            <a:r>
              <a:rPr lang="ru-RU" dirty="0"/>
              <a:t>Улучшение навыка коммуникации с людьми</a:t>
            </a:r>
          </a:p>
          <a:p>
            <a:pPr marL="514350" indent="-514350">
              <a:buAutoNum type="arabicPeriod"/>
            </a:pPr>
            <a:r>
              <a:rPr lang="ru-RU" dirty="0"/>
              <a:t>Окружение, которое способствует развитию</a:t>
            </a:r>
          </a:p>
          <a:p>
            <a:pPr marL="514350" indent="-514350">
              <a:buAutoNum type="arabicPeriod"/>
            </a:pPr>
            <a:endParaRPr lang="ru-RU" dirty="0"/>
          </a:p>
          <a:p>
            <a:pPr marL="514350" indent="-514350">
              <a:buAutoNum type="arabicPeriod"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94633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23F32AED-147F-2540-738A-D17638F929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08A3604-F0CE-FC0F-10C1-EEA4AC86E6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55576"/>
            <a:ext cx="8229600" cy="1134608"/>
          </a:xfrm>
        </p:spPr>
        <p:txBody>
          <a:bodyPr>
            <a:normAutofit fontScale="90000"/>
          </a:bodyPr>
          <a:lstStyle/>
          <a:p>
            <a:r>
              <a:rPr lang="ru-RU" dirty="0"/>
              <a:t>Что дала мне ориентация на деньги?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20F80D3-5868-4BC9-0D50-1C975A85AC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ru-RU" dirty="0"/>
              <a:t>Постоянное развитие, в том числе, методическое и профессиональное</a:t>
            </a:r>
          </a:p>
          <a:p>
            <a:pPr marL="514350" indent="-514350">
              <a:buAutoNum type="arabicPeriod"/>
            </a:pPr>
            <a:r>
              <a:rPr lang="ru-RU" dirty="0"/>
              <a:t>Рост моего дела в несколько раз за последние 5 лет</a:t>
            </a:r>
          </a:p>
          <a:p>
            <a:pPr marL="514350" indent="-514350">
              <a:buAutoNum type="arabicPeriod"/>
            </a:pPr>
            <a:r>
              <a:rPr lang="ru-RU" dirty="0"/>
              <a:t>Повышение результатов моих учеников</a:t>
            </a:r>
          </a:p>
          <a:p>
            <a:pPr marL="514350" indent="-514350">
              <a:buAutoNum type="arabicPeriod"/>
            </a:pPr>
            <a:r>
              <a:rPr lang="ru-RU" dirty="0"/>
              <a:t>Улучшение навыка коммуникации с людьми</a:t>
            </a:r>
          </a:p>
          <a:p>
            <a:pPr marL="514350" indent="-514350">
              <a:buAutoNum type="arabicPeriod"/>
            </a:pPr>
            <a:r>
              <a:rPr lang="ru-RU" dirty="0"/>
              <a:t>Окружение, которое способствует развитию</a:t>
            </a:r>
          </a:p>
          <a:p>
            <a:pPr marL="514350" indent="-514350">
              <a:buAutoNum type="arabicPeriod"/>
            </a:pPr>
            <a:endParaRPr lang="ru-RU" dirty="0"/>
          </a:p>
          <a:p>
            <a:pPr marL="514350" indent="-514350">
              <a:buAutoNum type="arabicPeriod"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02973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4949C514-4AC2-1A1D-2E88-32EA1D10AE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:a16="http://schemas.microsoft.com/office/drawing/2014/main" xmlns="" id="{CCCDB362-3765-8A1C-BDDC-A1F384341E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/>
              <a:t>           </a:t>
            </a:r>
            <a:br>
              <a:rPr lang="ru-RU" sz="3600" dirty="0"/>
            </a:br>
            <a:r>
              <a:rPr lang="ru-RU" sz="3400" dirty="0"/>
              <a:t>Где взять окружение, которое </a:t>
            </a:r>
            <a:br>
              <a:rPr lang="ru-RU" sz="3400" dirty="0"/>
            </a:br>
            <a:r>
              <a:rPr lang="ru-RU" sz="3400" dirty="0"/>
              <a:t>приведёт вас к успеху?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22306E7-1205-A93B-9059-4EFEF94492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dirty="0"/>
              <a:t>Сообщество репетиторов «</a:t>
            </a:r>
            <a:r>
              <a:rPr lang="en-US" dirty="0"/>
              <a:t>Tutor Up</a:t>
            </a:r>
            <a:r>
              <a:rPr lang="ru-RU" dirty="0"/>
              <a:t>»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en-US" dirty="0"/>
              <a:t>III </a:t>
            </a:r>
            <a:r>
              <a:rPr lang="ru-RU" dirty="0"/>
              <a:t>Международная конференция репетиторов </a:t>
            </a:r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dirty="0"/>
              <a:t>Премия «Репетитор года»</a:t>
            </a:r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r>
              <a:rPr lang="en-US" dirty="0">
                <a:hlinkClick r:id="rId2"/>
              </a:rPr>
              <a:t>https://one.balticnetschool.com/conference_tutors2025</a:t>
            </a:r>
            <a:r>
              <a:rPr lang="ru-RU" dirty="0"/>
              <a:t> </a:t>
            </a:r>
          </a:p>
          <a:p>
            <a:pPr marL="0" indent="0" algn="ctr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703556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Тема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Тема Offic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127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127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127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16256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127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16256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</TotalTime>
  <Words>307</Words>
  <Application>Microsoft Office PowerPoint</Application>
  <PresentationFormat>Произвольный</PresentationFormat>
  <Paragraphs>72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Преподаватель или предприниматель?</vt:lpstr>
      <vt:lpstr>Обо мне</vt:lpstr>
      <vt:lpstr>Было/стало</vt:lpstr>
      <vt:lpstr>Этапы развития</vt:lpstr>
      <vt:lpstr>Преподаватель или предприниматель?</vt:lpstr>
      <vt:lpstr>Важность целеполагания</vt:lpstr>
      <vt:lpstr>Что дала мне ориентация на деньги?</vt:lpstr>
      <vt:lpstr>Что дала мне ориентация на деньги?</vt:lpstr>
      <vt:lpstr>            Где взять окружение, которое  приведёт вас к успеху?</vt:lpstr>
      <vt:lpstr>            Связаться со мной: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Дмитрос Чернаков</dc:creator>
  <cp:lastModifiedBy>Дмитрос Чернаков</cp:lastModifiedBy>
  <cp:revision>7</cp:revision>
  <dcterms:modified xsi:type="dcterms:W3CDTF">2025-02-10T12:01:10Z</dcterms:modified>
</cp:coreProperties>
</file>