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23"/>
  </p:notesMasterIdLst>
  <p:sldIdLst>
    <p:sldId id="265" r:id="rId2"/>
    <p:sldId id="264" r:id="rId3"/>
    <p:sldId id="296" r:id="rId4"/>
    <p:sldId id="266" r:id="rId5"/>
    <p:sldId id="267" r:id="rId6"/>
    <p:sldId id="256" r:id="rId7"/>
    <p:sldId id="263" r:id="rId8"/>
    <p:sldId id="269" r:id="rId9"/>
    <p:sldId id="297" r:id="rId10"/>
    <p:sldId id="268" r:id="rId11"/>
    <p:sldId id="260" r:id="rId12"/>
    <p:sldId id="262" r:id="rId13"/>
    <p:sldId id="261" r:id="rId14"/>
    <p:sldId id="298" r:id="rId15"/>
    <p:sldId id="299" r:id="rId16"/>
    <p:sldId id="259" r:id="rId17"/>
    <p:sldId id="258" r:id="rId18"/>
    <p:sldId id="284" r:id="rId19"/>
    <p:sldId id="293" r:id="rId20"/>
    <p:sldId id="282" r:id="rId21"/>
    <p:sldId id="257" r:id="rId22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/>
        </p14:section>
        <p14:section name="Раздел без заголовка" id="{E5365CD3-2337-4023-B6D5-766339E94374}">
          <p14:sldIdLst>
            <p14:sldId id="265"/>
            <p14:sldId id="264"/>
            <p14:sldId id="296"/>
            <p14:sldId id="266"/>
            <p14:sldId id="267"/>
            <p14:sldId id="256"/>
            <p14:sldId id="263"/>
            <p14:sldId id="269"/>
            <p14:sldId id="297"/>
            <p14:sldId id="268"/>
            <p14:sldId id="260"/>
            <p14:sldId id="262"/>
            <p14:sldId id="261"/>
            <p14:sldId id="298"/>
            <p14:sldId id="299"/>
            <p14:sldId id="259"/>
            <p14:sldId id="258"/>
            <p14:sldId id="284"/>
            <p14:sldId id="293"/>
            <p14:sldId id="282"/>
            <p14:sldId id="2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7" autoAdjust="0"/>
  </p:normalViewPr>
  <p:slideViewPr>
    <p:cSldViewPr>
      <p:cViewPr>
        <p:scale>
          <a:sx n="60" d="100"/>
          <a:sy n="60" d="100"/>
        </p:scale>
        <p:origin x="-2094" y="-79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9T21:24:06.627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3,'135'-2,"148"5,-266 0,0 1,-1 0,0 1,0 0,21 11,-21-8,0-2,1 0,-1 0,31 4,-4-2,78 22,-88-19,1-2,0-1,0-2,42 2,455-8,-226-2,-253-1,-1-2,54-12,-52 8,260-57,-281 59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9T21:24:10.843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39,'159'2,"178"-5,-168-15,59-2,627 22,-779 5,-44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5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0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4.wdp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8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customXml" Target="../ink/ink2.xml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EA282D-F6BC-3D74-75EC-6A1315BC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88" y="1187624"/>
            <a:ext cx="6804248" cy="1596008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ru-RU" dirty="0"/>
              <a:t>Зрительное восприятие у младших школьников: </a:t>
            </a:r>
            <a:r>
              <a:rPr lang="ru-RU" i="1" dirty="0"/>
              <a:t>влияние на обучение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0361FAB-2735-9C3C-18BC-E19347E9FD3A}"/>
              </a:ext>
            </a:extLst>
          </p:cNvPr>
          <p:cNvSpPr txBox="1">
            <a:spLocks/>
          </p:cNvSpPr>
          <p:nvPr/>
        </p:nvSpPr>
        <p:spPr>
          <a:xfrm>
            <a:off x="78578" y="3455899"/>
            <a:ext cx="5394818" cy="3744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ru-RU" sz="3000" dirty="0"/>
              <a:t>Роль зрительного восприятия в успешном освоении учебных навыков</a:t>
            </a:r>
          </a:p>
          <a:p>
            <a:pPr algn="l"/>
            <a:endParaRPr lang="ru-RU" sz="3000" dirty="0"/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ru-RU" sz="3000" dirty="0"/>
              <a:t>Методы развития зрительных и зрительно-вербальных функций</a:t>
            </a:r>
          </a:p>
          <a:p>
            <a:pPr algn="l"/>
            <a:endParaRPr lang="ru-RU" sz="3000" dirty="0"/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ru-RU" sz="3000" dirty="0"/>
              <a:t>Помощь в обучении</a:t>
            </a:r>
          </a:p>
          <a:p>
            <a:pPr algn="l"/>
            <a:endParaRPr lang="ru-RU" sz="5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781CE3-240E-3D4F-EBEC-BA852D01B736}"/>
              </a:ext>
            </a:extLst>
          </p:cNvPr>
          <p:cNvSpPr txBox="1"/>
          <p:nvPr/>
        </p:nvSpPr>
        <p:spPr>
          <a:xfrm>
            <a:off x="169623" y="7537808"/>
            <a:ext cx="8804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/>
              <a:t>Хакимова Диана Маратовна, </a:t>
            </a:r>
          </a:p>
          <a:p>
            <a:r>
              <a:rPr lang="ru-RU" sz="2800" i="1" dirty="0"/>
              <a:t>клинический психолог, нейропсихолог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01B18D-6677-CB17-DFBF-FE3FDCF8E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581" y="4075232"/>
            <a:ext cx="3396976" cy="21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3F326A8-9080-C934-BED8-12870049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5140"/>
            <a:ext cx="8229600" cy="1524000"/>
          </a:xfrm>
        </p:spPr>
        <p:txBody>
          <a:bodyPr/>
          <a:lstStyle/>
          <a:p>
            <a:r>
              <a:rPr lang="ru-RU" dirty="0"/>
              <a:t>Книги. Виммельбухи.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0058B4-E05C-6D80-4833-D1F32F23B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2" y="1858716"/>
            <a:ext cx="4967315" cy="4967315"/>
          </a:xfrm>
          <a:prstGeom prst="rect">
            <a:avLst/>
          </a:prstGeom>
        </p:spPr>
      </p:pic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xmlns="" id="{2B25E0B5-59A8-2F64-DA60-551DA0F8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98" y="1864092"/>
            <a:ext cx="4080601" cy="559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A210520-4079-705B-B01D-E599CC203961}"/>
              </a:ext>
            </a:extLst>
          </p:cNvPr>
          <p:cNvSpPr txBox="1">
            <a:spLocks/>
          </p:cNvSpPr>
          <p:nvPr/>
        </p:nvSpPr>
        <p:spPr>
          <a:xfrm>
            <a:off x="-2196752" y="7337607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Также есть у:</a:t>
            </a:r>
          </a:p>
          <a:p>
            <a:r>
              <a:rPr lang="ru-RU" sz="2400" dirty="0"/>
              <a:t>Издательства </a:t>
            </a:r>
            <a:r>
              <a:rPr lang="en-US" sz="2400" dirty="0"/>
              <a:t>Clever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29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xmlns="" id="{9E651068-47FF-47D1-B4B3-1DF47CD7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371"/>
            <a:ext cx="9144000" cy="60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ECE4A61-71AA-F7FD-FC05-19B11C7B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043608"/>
            <a:ext cx="10729192" cy="1524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1</a:t>
            </a:r>
            <a:r>
              <a:rPr lang="ru-RU" sz="3200" dirty="0"/>
              <a:t>. Найдите деда Мороза, спускающегося с горы.</a:t>
            </a:r>
            <a:br>
              <a:rPr lang="ru-RU" sz="3200" dirty="0"/>
            </a:br>
            <a:r>
              <a:rPr lang="ru-RU" sz="3200" dirty="0"/>
              <a:t>2. Сколько транспортных средств на картинке?</a:t>
            </a:r>
          </a:p>
        </p:txBody>
      </p:sp>
    </p:spTree>
    <p:extLst>
      <p:ext uri="{BB962C8B-B14F-4D97-AF65-F5344CB8AC3E}">
        <p14:creationId xmlns:p14="http://schemas.microsoft.com/office/powerpoint/2010/main" val="193925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D77E270-420E-0F0C-FA9D-9DE3FD26FFA4}"/>
              </a:ext>
            </a:extLst>
          </p:cNvPr>
          <p:cNvSpPr txBox="1">
            <a:spLocks/>
          </p:cNvSpPr>
          <p:nvPr/>
        </p:nvSpPr>
        <p:spPr>
          <a:xfrm>
            <a:off x="2339752" y="4032143"/>
            <a:ext cx="2830270" cy="1178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dirty="0"/>
              <a:t>Развиваем зрительное внимание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D11997-8412-0C0B-EE11-FE552C93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514" y="801570"/>
            <a:ext cx="4374486" cy="7776864"/>
          </a:xfrm>
          <a:prstGeom prst="rect">
            <a:avLst/>
          </a:prstGeom>
        </p:spPr>
      </p:pic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xmlns="" id="{A1129AB4-159D-C73B-09AC-94AC4717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" y="1610227"/>
            <a:ext cx="2830270" cy="28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4FCB96-5069-871F-D1C3-A2189DD8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297" y="2191069"/>
            <a:ext cx="2265717" cy="1178548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ИГРАЕМ!</a:t>
            </a:r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xmlns="" id="{A4A049BE-08D6-9FFC-E76C-DB5B8566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5" y="5587639"/>
            <a:ext cx="4535307" cy="28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438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94C32C9-35D7-CD62-BF9A-2AB734DE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7654"/>
            <a:ext cx="8229600" cy="1524000"/>
          </a:xfrm>
        </p:spPr>
        <p:txBody>
          <a:bodyPr/>
          <a:lstStyle/>
          <a:p>
            <a:r>
              <a:rPr lang="ru-RU" dirty="0"/>
              <a:t>Зрительная память</a:t>
            </a:r>
            <a:endParaRPr lang="en-US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AAFFE28E-E52C-BC29-1520-AA9D1DB97FE4}"/>
              </a:ext>
            </a:extLst>
          </p:cNvPr>
          <p:cNvSpPr/>
          <p:nvPr/>
        </p:nvSpPr>
        <p:spPr>
          <a:xfrm>
            <a:off x="611560" y="1906246"/>
            <a:ext cx="2232248" cy="6495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1DF2F0-42E0-7BE3-7C4B-5BF516B3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3" y="1395925"/>
            <a:ext cx="3943212" cy="37077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95AFA12-CC15-D586-09D1-1A46D978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59" t="28159" r="1962"/>
          <a:stretch/>
        </p:blipFill>
        <p:spPr>
          <a:xfrm>
            <a:off x="217121" y="6526586"/>
            <a:ext cx="3943212" cy="214496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7F4D8D4-281B-663A-C506-C7680D8F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22" t="25809" r="46621" b="12005"/>
          <a:stretch/>
        </p:blipFill>
        <p:spPr>
          <a:xfrm>
            <a:off x="5052849" y="5567902"/>
            <a:ext cx="2866289" cy="279689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9DD89B39-8409-5041-FAA8-7312B952675B}"/>
              </a:ext>
            </a:extLst>
          </p:cNvPr>
          <p:cNvSpPr txBox="1">
            <a:spLocks/>
          </p:cNvSpPr>
          <p:nvPr/>
        </p:nvSpPr>
        <p:spPr>
          <a:xfrm>
            <a:off x="971600" y="5071339"/>
            <a:ext cx="5297038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/>
              <a:t>                                  МЕМОРИ</a:t>
            </a:r>
          </a:p>
          <a:p>
            <a:pPr algn="l"/>
            <a:endParaRPr lang="ru-RU" dirty="0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ru-RU" dirty="0"/>
              <a:t>Расширяем кругозор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ru-RU" dirty="0"/>
              <a:t>Знакомимся с цифрами, буквами;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ru-RU" dirty="0"/>
              <a:t>Закрепляем учебный материал</a:t>
            </a:r>
            <a:endParaRPr lang="en-US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97BAC54-DE24-2B71-9347-52E5C65E52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22" b="8522"/>
          <a:stretch/>
        </p:blipFill>
        <p:spPr>
          <a:xfrm>
            <a:off x="5046316" y="1395925"/>
            <a:ext cx="3573409" cy="41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4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Picture background">
            <a:extLst>
              <a:ext uri="{FF2B5EF4-FFF2-40B4-BE49-F238E27FC236}">
                <a16:creationId xmlns:a16="http://schemas.microsoft.com/office/drawing/2014/main" xmlns="" id="{0C39C1FB-E336-0E1A-0BEA-C9982C0B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32"/>
          <a:stretch/>
        </p:blipFill>
        <p:spPr bwMode="auto">
          <a:xfrm>
            <a:off x="3617308" y="1115616"/>
            <a:ext cx="5513687" cy="28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cture background">
            <a:extLst>
              <a:ext uri="{FF2B5EF4-FFF2-40B4-BE49-F238E27FC236}">
                <a16:creationId xmlns:a16="http://schemas.microsoft.com/office/drawing/2014/main" xmlns="" id="{B8DC18A8-E094-F04A-AD62-A5921807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616"/>
            <a:ext cx="3749402" cy="37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Picture background">
            <a:extLst>
              <a:ext uri="{FF2B5EF4-FFF2-40B4-BE49-F238E27FC236}">
                <a16:creationId xmlns:a16="http://schemas.microsoft.com/office/drawing/2014/main" xmlns="" id="{571D7055-90E6-6632-A4A3-040AB489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6" y="4583432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Picture background">
            <a:extLst>
              <a:ext uri="{FF2B5EF4-FFF2-40B4-BE49-F238E27FC236}">
                <a16:creationId xmlns:a16="http://schemas.microsoft.com/office/drawing/2014/main" xmlns="" id="{E2319349-B27F-589D-D660-F9C5ED354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95" y="4865018"/>
            <a:ext cx="3600400" cy="35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Picture background">
            <a:extLst>
              <a:ext uri="{FF2B5EF4-FFF2-40B4-BE49-F238E27FC236}">
                <a16:creationId xmlns:a16="http://schemas.microsoft.com/office/drawing/2014/main" xmlns="" id="{2EE08044-9CDB-A250-B921-7D3C8E9BC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r="22342"/>
          <a:stretch/>
        </p:blipFill>
        <p:spPr bwMode="auto">
          <a:xfrm>
            <a:off x="4067944" y="4278982"/>
            <a:ext cx="1808321" cy="24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7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3C125C-8C12-3E45-A170-4D969DEA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9723">
            <a:off x="107659" y="1228855"/>
            <a:ext cx="4459297" cy="4459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F76ED0-A153-01B9-6126-3A971595C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9009">
            <a:off x="4011520" y="3579472"/>
            <a:ext cx="4700080" cy="4700080"/>
          </a:xfrm>
          <a:prstGeom prst="rect">
            <a:avLst/>
          </a:prstGeom>
        </p:spPr>
      </p:pic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xmlns="" id="{9052311A-FE4C-BABD-E3C7-9F806B42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816">
            <a:off x="6248226" y="1144207"/>
            <a:ext cx="1193378" cy="19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icture background">
            <a:extLst>
              <a:ext uri="{FF2B5EF4-FFF2-40B4-BE49-F238E27FC236}">
                <a16:creationId xmlns:a16="http://schemas.microsoft.com/office/drawing/2014/main" xmlns="" id="{53103F30-E89C-FAD2-1CB9-38E74D84D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84168"/>
            <a:ext cx="1788593" cy="16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61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390F4741-E3A1-C02E-CA19-18E2E2BF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646"/>
            <a:ext cx="8229600" cy="527909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помочь учителю?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F1DA73-7912-4525-14AD-202766EBE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4" y="2507153"/>
            <a:ext cx="9157284" cy="5150973"/>
          </a:xfrm>
          <a:prstGeom prst="rect">
            <a:avLst/>
          </a:prstGeom>
          <a:noFill/>
        </p:spPr>
      </p:pic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xmlns="" id="{9F123D52-E770-E5F8-E86F-B82A6E813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8107" r="23226" b="3932"/>
          <a:stretch/>
        </p:blipFill>
        <p:spPr bwMode="auto">
          <a:xfrm>
            <a:off x="6444208" y="3131840"/>
            <a:ext cx="2429996" cy="23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1C930B-D155-98CA-79A5-3C62E0F68FF0}"/>
              </a:ext>
            </a:extLst>
          </p:cNvPr>
          <p:cNvSpPr/>
          <p:nvPr/>
        </p:nvSpPr>
        <p:spPr>
          <a:xfrm>
            <a:off x="971600" y="3275856"/>
            <a:ext cx="1224136" cy="30963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З</a:t>
            </a:r>
          </a:p>
          <a:p>
            <a:pPr algn="ctr"/>
            <a:r>
              <a:rPr lang="ru-RU" sz="2000" dirty="0"/>
              <a:t>С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КА</a:t>
            </a:r>
          </a:p>
          <a:p>
            <a:pPr algn="ctr"/>
            <a:r>
              <a:rPr lang="ru-RU" sz="2000" dirty="0"/>
              <a:t>В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БЕЙ</a:t>
            </a:r>
            <a:br>
              <a:rPr lang="ru-RU" sz="2000" dirty="0"/>
            </a:br>
            <a:r>
              <a:rPr lang="ru-RU" sz="2000" dirty="0"/>
              <a:t>Х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ШО</a:t>
            </a:r>
            <a:br>
              <a:rPr lang="ru-RU" sz="2000" dirty="0"/>
            </a:br>
            <a:r>
              <a:rPr lang="ru-RU" sz="2000" dirty="0"/>
              <a:t>В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НА</a:t>
            </a:r>
            <a:br>
              <a:rPr lang="ru-RU" sz="2000" dirty="0"/>
            </a:br>
            <a:r>
              <a:rPr lang="ru-RU" sz="2000" dirty="0"/>
              <a:t>Д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ГА</a:t>
            </a:r>
          </a:p>
          <a:p>
            <a:pPr algn="ctr"/>
            <a:r>
              <a:rPr lang="ru-RU" sz="2000" dirty="0"/>
              <a:t>Г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Д</a:t>
            </a:r>
          </a:p>
          <a:p>
            <a:pPr algn="ctr"/>
            <a:r>
              <a:rPr lang="ru-RU" sz="2000" dirty="0"/>
              <a:t>ОГ</a:t>
            </a:r>
            <a:r>
              <a:rPr lang="ru-RU" sz="2000" b="1" dirty="0">
                <a:solidFill>
                  <a:schemeClr val="accent2"/>
                </a:solidFill>
              </a:rPr>
              <a:t>ОРО</a:t>
            </a:r>
            <a:r>
              <a:rPr lang="ru-RU" sz="2000" dirty="0"/>
              <a:t>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1BDCF8E-A785-6291-3435-2C263CEC7769}"/>
              </a:ext>
            </a:extLst>
          </p:cNvPr>
          <p:cNvSpPr txBox="1">
            <a:spLocks/>
          </p:cNvSpPr>
          <p:nvPr/>
        </p:nvSpPr>
        <p:spPr>
          <a:xfrm>
            <a:off x="251520" y="1858847"/>
            <a:ext cx="8229600" cy="52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Визуальные подсказки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6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F5983A-A74F-BB3D-D928-7CE7EFB9A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6414"/>
            <a:ext cx="8229600" cy="990592"/>
          </a:xfrm>
        </p:spPr>
        <p:txBody>
          <a:bodyPr/>
          <a:lstStyle/>
          <a:p>
            <a:r>
              <a:rPr lang="ru-RU" dirty="0"/>
              <a:t>Наклейки на парту</a:t>
            </a:r>
            <a:endParaRPr lang="en-US" dirty="0"/>
          </a:p>
        </p:txBody>
      </p:sp>
      <p:pic>
        <p:nvPicPr>
          <p:cNvPr id="11" name="Рисунок 10" descr="Изображение выглядит как графическая вставка, Штриховая графика, зарисовка, Книжка-раскрас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906DC9E-6024-6A9E-EAEB-95D3F680C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3"/>
          <a:stretch/>
        </p:blipFill>
        <p:spPr>
          <a:xfrm>
            <a:off x="6876256" y="860902"/>
            <a:ext cx="1095274" cy="936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8F8153-DF56-E564-2EC9-EE8B6171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79712"/>
            <a:ext cx="4032448" cy="43073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AE9EBAB-F2AD-BF0D-054D-A01D57839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23" y="2227462"/>
            <a:ext cx="4598168" cy="17566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8016BE9-4989-E729-FF49-652EC07667FF}"/>
              </a:ext>
            </a:extLst>
          </p:cNvPr>
          <p:cNvSpPr txBox="1">
            <a:spLocks/>
          </p:cNvSpPr>
          <p:nvPr/>
        </p:nvSpPr>
        <p:spPr>
          <a:xfrm>
            <a:off x="1619672" y="6716127"/>
            <a:ext cx="47577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Подключаем анализ</a:t>
            </a:r>
            <a:r>
              <a:rPr lang="ru-RU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4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5416A91-DC3B-E191-2AE6-CC5049582012}"/>
              </a:ext>
            </a:extLst>
          </p:cNvPr>
          <p:cNvSpPr txBox="1">
            <a:spLocks/>
          </p:cNvSpPr>
          <p:nvPr/>
        </p:nvSpPr>
        <p:spPr>
          <a:xfrm>
            <a:off x="251520" y="806414"/>
            <a:ext cx="8229600" cy="990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Методические рекомендации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66782D7-14A3-4257-7D9B-FD306A7BC6DC}"/>
              </a:ext>
            </a:extLst>
          </p:cNvPr>
          <p:cNvSpPr txBox="1">
            <a:spLocks/>
          </p:cNvSpPr>
          <p:nvPr/>
        </p:nvSpPr>
        <p:spPr>
          <a:xfrm>
            <a:off x="251520" y="1797006"/>
            <a:ext cx="7200800" cy="990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/>
              <a:t>Закрепление образов букв, цифр во всех модальностях</a:t>
            </a:r>
            <a:endParaRPr lang="en-US" sz="2400" dirty="0"/>
          </a:p>
        </p:txBody>
      </p:sp>
      <p:pic>
        <p:nvPicPr>
          <p:cNvPr id="12292" name="Picture 4" descr="Picture background">
            <a:extLst>
              <a:ext uri="{FF2B5EF4-FFF2-40B4-BE49-F238E27FC236}">
                <a16:creationId xmlns:a16="http://schemas.microsoft.com/office/drawing/2014/main" xmlns="" id="{5B260EAF-CFBD-0622-DBF1-024C4838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76" y="2748578"/>
            <a:ext cx="1356556" cy="135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 background">
            <a:extLst>
              <a:ext uri="{FF2B5EF4-FFF2-40B4-BE49-F238E27FC236}">
                <a16:creationId xmlns:a16="http://schemas.microsoft.com/office/drawing/2014/main" xmlns="" id="{73260D4A-EABA-4EC2-2C00-49C9929A0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798684"/>
            <a:ext cx="1865784" cy="1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cture background">
            <a:extLst>
              <a:ext uri="{FF2B5EF4-FFF2-40B4-BE49-F238E27FC236}">
                <a16:creationId xmlns:a16="http://schemas.microsoft.com/office/drawing/2014/main" xmlns="" id="{2996F523-58B2-CF5D-438A-9D89BA8D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1001"/>
            <a:ext cx="1184920" cy="14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icture background">
            <a:extLst>
              <a:ext uri="{FF2B5EF4-FFF2-40B4-BE49-F238E27FC236}">
                <a16:creationId xmlns:a16="http://schemas.microsoft.com/office/drawing/2014/main" xmlns="" id="{18E8F753-E706-9643-B012-6A761DB2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48" y="2631002"/>
            <a:ext cx="3510136" cy="220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45FD51D-3516-4D2A-C8E0-1B016807485A}"/>
              </a:ext>
            </a:extLst>
          </p:cNvPr>
          <p:cNvSpPr txBox="1">
            <a:spLocks/>
          </p:cNvSpPr>
          <p:nvPr/>
        </p:nvSpPr>
        <p:spPr>
          <a:xfrm>
            <a:off x="143016" y="5025059"/>
            <a:ext cx="7200800" cy="990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/>
              <a:t>Дорисовывание, конструирование, выделение основных элементов</a:t>
            </a:r>
            <a:endParaRPr lang="en-US" sz="2400" dirty="0"/>
          </a:p>
        </p:txBody>
      </p:sp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xmlns="" id="{6B49CBD0-F12E-3EB9-57EE-9BC6E89C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24" y="5520355"/>
            <a:ext cx="3124737" cy="17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icture background">
            <a:extLst>
              <a:ext uri="{FF2B5EF4-FFF2-40B4-BE49-F238E27FC236}">
                <a16:creationId xmlns:a16="http://schemas.microsoft.com/office/drawing/2014/main" xmlns="" id="{9235620B-3AC0-EC47-E89D-E60A363B4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19173" r="53938" b="65826"/>
          <a:stretch/>
        </p:blipFill>
        <p:spPr bwMode="auto">
          <a:xfrm>
            <a:off x="1180708" y="5932583"/>
            <a:ext cx="4068944" cy="88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DD8D912D-4727-5121-3D39-C3F893D4E5B3}"/>
              </a:ext>
            </a:extLst>
          </p:cNvPr>
          <p:cNvSpPr txBox="1">
            <a:spLocks/>
          </p:cNvSpPr>
          <p:nvPr/>
        </p:nvSpPr>
        <p:spPr>
          <a:xfrm>
            <a:off x="143016" y="7292667"/>
            <a:ext cx="7200800" cy="990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/>
              <a:t>Поиск букв, цифр, слогов или слов; опознание в шуме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3818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429D7A3-308D-DFB8-270C-60A4C2B5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612716"/>
            <a:ext cx="6858000" cy="2952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7FCC722-E857-61D7-49ED-C4B028FC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82" y="1131510"/>
            <a:ext cx="2686422" cy="26864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7C7984A-5665-AB94-438A-91338753C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62" y="956742"/>
            <a:ext cx="2265265" cy="20969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609F718-8C1C-3293-1815-281F150B2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068" y="956742"/>
            <a:ext cx="2706708" cy="20398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D109B96-9D98-3D6B-B9D9-4676303FC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218" y="3187240"/>
            <a:ext cx="4457700" cy="609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A9175A6-692C-5364-5ACF-A9282774D5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175" t="16537" r="18500" b="30011"/>
          <a:stretch/>
        </p:blipFill>
        <p:spPr>
          <a:xfrm>
            <a:off x="265477" y="3810488"/>
            <a:ext cx="2326459" cy="1793778"/>
          </a:xfrm>
          <a:prstGeom prst="rect">
            <a:avLst/>
          </a:prstGeom>
        </p:spPr>
      </p:pic>
      <p:pic>
        <p:nvPicPr>
          <p:cNvPr id="13322" name="Picture 10" descr="Picture background">
            <a:extLst>
              <a:ext uri="{FF2B5EF4-FFF2-40B4-BE49-F238E27FC236}">
                <a16:creationId xmlns:a16="http://schemas.microsoft.com/office/drawing/2014/main" xmlns="" id="{2AE8FA52-3950-B26F-ABCE-5BC6D93A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9" r="52820" b="32653"/>
          <a:stretch/>
        </p:blipFill>
        <p:spPr bwMode="auto">
          <a:xfrm>
            <a:off x="4691671" y="4024674"/>
            <a:ext cx="3720789" cy="13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xmlns="" id="{9FA5E807-05B5-759E-0575-7447F639C45F}"/>
                  </a:ext>
                </a:extLst>
              </p14:cNvPr>
              <p14:cNvContentPartPr/>
              <p14:nvPr/>
            </p14:nvContentPartPr>
            <p14:xfrm>
              <a:off x="6250476" y="4570297"/>
              <a:ext cx="887760" cy="5652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9FA5E807-05B5-759E-0575-7447F639C4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0476" y="4390657"/>
                <a:ext cx="106740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xmlns="" id="{3677D4F0-DF36-1966-0C96-37E4D61EFA07}"/>
                  </a:ext>
                </a:extLst>
              </p14:cNvPr>
              <p14:cNvContentPartPr/>
              <p14:nvPr/>
            </p14:nvContentPartPr>
            <p14:xfrm>
              <a:off x="7669596" y="4939657"/>
              <a:ext cx="668520" cy="1512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3677D4F0-DF36-1966-0C96-37E4D61EFA0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79596" y="4759657"/>
                <a:ext cx="848160" cy="374760"/>
              </a:xfrm>
              <a:prstGeom prst="rect">
                <a:avLst/>
              </a:prstGeom>
            </p:spPr>
          </p:pic>
        </mc:Fallback>
      </mc:AlternateContent>
      <p:pic>
        <p:nvPicPr>
          <p:cNvPr id="13326" name="Picture 14" descr="Picture background">
            <a:extLst>
              <a:ext uri="{FF2B5EF4-FFF2-40B4-BE49-F238E27FC236}">
                <a16:creationId xmlns:a16="http://schemas.microsoft.com/office/drawing/2014/main" xmlns="" id="{48BC39A5-7CB4-185C-F6E8-58B8D2ABD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41615" r="73961" b="41348"/>
          <a:stretch/>
        </p:blipFill>
        <p:spPr bwMode="auto">
          <a:xfrm>
            <a:off x="391779" y="6084168"/>
            <a:ext cx="1219672" cy="155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5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39BDFC-05A1-3A93-7921-3AE964D9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5781"/>
            <a:ext cx="8229600" cy="1524000"/>
          </a:xfrm>
        </p:spPr>
        <p:txBody>
          <a:bodyPr/>
          <a:lstStyle/>
          <a:p>
            <a:r>
              <a:rPr lang="ru-RU" dirty="0"/>
              <a:t>Как может проявляться в обучении?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A7251D-2105-053D-DA18-CF0DF65D3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26841"/>
            <a:ext cx="8229600" cy="6583983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3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Трудности запоминания образа буквы (слога, слова), цифры;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3000"/>
              <a:buFont typeface="Wingdings" panose="05000000000000000000" pitchFamily="2" charset="2"/>
              <a:buChar char="q"/>
              <a:tabLst/>
              <a:defRPr/>
            </a:pPr>
            <a:r>
              <a:rPr lang="ru-RU" sz="2400" dirty="0"/>
              <a:t>Замены при чтении похожих и низкочастотных печатных букв (например, З-Э, Ш-Щ, К-Х)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3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Замены при чтении похожих слов (свиток – свисток)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3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Замедленное чтение (нужно вспомнить образ)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3000"/>
              <a:buFont typeface="Wingdings" panose="05000000000000000000" pitchFamily="2" charset="2"/>
              <a:buChar char="q"/>
              <a:tabLst/>
              <a:defRPr/>
            </a:pPr>
            <a:r>
              <a:rPr lang="ru-RU" sz="2400" dirty="0">
                <a:solidFill>
                  <a:prstClr val="black"/>
                </a:solidFill>
              </a:rPr>
              <a:t>Ошибки на письме (связанные в т.ч. со слабостью зрительно-пространственных функций)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300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5EFF9D-C13B-2BC5-3BAF-5D9154A7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00" t="44488" r="32150" b="49999"/>
          <a:stretch/>
        </p:blipFill>
        <p:spPr>
          <a:xfrm rot="21280901">
            <a:off x="291062" y="6320221"/>
            <a:ext cx="3579826" cy="8640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A900C0-3EDC-91DD-E806-EB3E9749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99" t="45275" r="19551" b="50850"/>
          <a:stretch/>
        </p:blipFill>
        <p:spPr>
          <a:xfrm rot="321270">
            <a:off x="4606704" y="6605737"/>
            <a:ext cx="3504363" cy="9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6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806744F-5213-0D7D-7AD3-1309F85F4B56}"/>
              </a:ext>
            </a:extLst>
          </p:cNvPr>
          <p:cNvSpPr txBox="1">
            <a:spLocks/>
          </p:cNvSpPr>
          <p:nvPr/>
        </p:nvSpPr>
        <p:spPr>
          <a:xfrm>
            <a:off x="251520" y="806414"/>
            <a:ext cx="8229600" cy="990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Литература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1A5CF5-6CBA-1149-A029-C77F80FE7A4E}"/>
              </a:ext>
            </a:extLst>
          </p:cNvPr>
          <p:cNvSpPr txBox="1"/>
          <p:nvPr/>
        </p:nvSpPr>
        <p:spPr>
          <a:xfrm>
            <a:off x="198639" y="1811379"/>
            <a:ext cx="869384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Масютина М.Е. Попова Л.Н. «Буквы против букв» (2025)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Долгова И.О., Зиборова Е.В. За 5 в школу (2018)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Мазанова Е.В. Коррекция оптической дисграфии (конспекты занятий для логопедов) (2013)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Мазанова Е.В. Учусь не путать буквы. Альбом 2 (упражнения по коррекции оптической дисграфии)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Яцель Я.С. Коррекция оптической дисграфии у младших школьников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Яковлева С.В. Я знаю буквы (2010)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Зрительные диктанты (И.Т. Федоренко)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Пособия Зегебарт Г.М. </a:t>
            </a:r>
          </a:p>
          <a:p>
            <a:r>
              <a:rPr lang="ru-RU" sz="2400" dirty="0"/>
              <a:t>(«Не просто лабиринты», «Чтение: от буквы</a:t>
            </a:r>
          </a:p>
          <a:p>
            <a:r>
              <a:rPr lang="ru-RU" sz="2400" dirty="0"/>
              <a:t> к слогу» и др.)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B7D1C3A-031C-1A1F-F76C-FC8CC279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536286"/>
            <a:ext cx="2692912" cy="41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54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18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7A7841-1F42-AC66-1418-885FE5A1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109133"/>
            <a:ext cx="7211144" cy="914403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Модель «двойного маршрута» при чтении слов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A4191D-32ED-0439-C554-81EEE998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0" t="18448" r="3145" b="4683"/>
          <a:stretch/>
        </p:blipFill>
        <p:spPr>
          <a:xfrm>
            <a:off x="208852" y="2411760"/>
            <a:ext cx="8726296" cy="40399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9BB6943-57DA-14F0-7F9A-2F5CAC6A80F9}"/>
              </a:ext>
            </a:extLst>
          </p:cNvPr>
          <p:cNvSpPr/>
          <p:nvPr/>
        </p:nvSpPr>
        <p:spPr>
          <a:xfrm>
            <a:off x="755576" y="7020272"/>
            <a:ext cx="1008112" cy="9144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2DDE452-C444-2BF9-8458-B7EEB4FFDD58}"/>
              </a:ext>
            </a:extLst>
          </p:cNvPr>
          <p:cNvSpPr/>
          <p:nvPr/>
        </p:nvSpPr>
        <p:spPr>
          <a:xfrm>
            <a:off x="2483768" y="7020272"/>
            <a:ext cx="1008112" cy="9144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BD8D276-01E3-CCB9-78F4-76FEFBFDD150}"/>
              </a:ext>
            </a:extLst>
          </p:cNvPr>
          <p:cNvSpPr/>
          <p:nvPr/>
        </p:nvSpPr>
        <p:spPr>
          <a:xfrm>
            <a:off x="4211960" y="7020271"/>
            <a:ext cx="1008112" cy="9144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96064F6-66DA-0823-4A69-E1CC25E85664}"/>
              </a:ext>
            </a:extLst>
          </p:cNvPr>
          <p:cNvSpPr/>
          <p:nvPr/>
        </p:nvSpPr>
        <p:spPr>
          <a:xfrm>
            <a:off x="5940152" y="7020270"/>
            <a:ext cx="2448272" cy="9144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РАКОВИНА</a:t>
            </a:r>
          </a:p>
        </p:txBody>
      </p:sp>
    </p:spTree>
    <p:extLst>
      <p:ext uri="{BB962C8B-B14F-4D97-AF65-F5344CB8AC3E}">
        <p14:creationId xmlns:p14="http://schemas.microsoft.com/office/powerpoint/2010/main" val="158030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77600A-823D-3051-20C8-08870813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5781"/>
            <a:ext cx="8229600" cy="1524000"/>
          </a:xfrm>
        </p:spPr>
        <p:txBody>
          <a:bodyPr>
            <a:normAutofit/>
          </a:bodyPr>
          <a:lstStyle/>
          <a:p>
            <a:r>
              <a:rPr lang="ru-RU" dirty="0"/>
              <a:t>Зрительное восприятие и зрительные представления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6A2CFE5-7E22-7770-776F-0782060D4D32}"/>
              </a:ext>
            </a:extLst>
          </p:cNvPr>
          <p:cNvSpPr txBox="1">
            <a:spLocks/>
          </p:cNvSpPr>
          <p:nvPr/>
        </p:nvSpPr>
        <p:spPr>
          <a:xfrm>
            <a:off x="370919" y="2845104"/>
            <a:ext cx="624192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/>
              <a:t>Трудности опознания стилизованных изображений, изображений «в шуме» или перечёркнутых;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7B7A340-63DD-0211-E30E-A0BFEF7662A8}"/>
              </a:ext>
            </a:extLst>
          </p:cNvPr>
          <p:cNvSpPr txBox="1">
            <a:spLocks/>
          </p:cNvSpPr>
          <p:nvPr/>
        </p:nvSpPr>
        <p:spPr>
          <a:xfrm>
            <a:off x="4870376" y="6629740"/>
            <a:ext cx="458062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/>
              <a:t>Собственные рисунки – обобщённые, без передачи конкретных признаков изображения;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4A66C24-2F82-785F-6B40-E78D034E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3521" r="8400" b="9116"/>
          <a:stretch/>
        </p:blipFill>
        <p:spPr bwMode="auto">
          <a:xfrm rot="16020909">
            <a:off x="808097" y="4076441"/>
            <a:ext cx="3287599" cy="450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155010-B0F5-A4E9-3DA5-C9BF9D75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01" t="31101" r="15000" b="32485"/>
          <a:stretch/>
        </p:blipFill>
        <p:spPr>
          <a:xfrm rot="460981">
            <a:off x="5803653" y="3909408"/>
            <a:ext cx="2304256" cy="24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3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0471E9E-1A73-D08E-945F-3BB0CC97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5703556"/>
            <a:ext cx="2917743" cy="29177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74D65C-2828-601E-8A99-C0AC9DCD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456"/>
            <a:ext cx="8229600" cy="1524000"/>
          </a:xfrm>
        </p:spPr>
        <p:txBody>
          <a:bodyPr/>
          <a:lstStyle/>
          <a:p>
            <a:r>
              <a:rPr lang="ru-RU" dirty="0"/>
              <a:t>Что делать?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9353BE24-03A1-129D-F965-2A5A2F87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669"/>
            <a:ext cx="5293501" cy="19357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Развитие зрительных, зрительно-вербальных и зрительно-пространственных функций</a:t>
            </a:r>
          </a:p>
        </p:txBody>
      </p:sp>
      <p:sp>
        <p:nvSpPr>
          <p:cNvPr id="8" name="Объект 6">
            <a:extLst>
              <a:ext uri="{FF2B5EF4-FFF2-40B4-BE49-F238E27FC236}">
                <a16:creationId xmlns:a16="http://schemas.microsoft.com/office/drawing/2014/main" xmlns="" id="{6BB2A886-E237-BC60-48BD-6F8C22CD135B}"/>
              </a:ext>
            </a:extLst>
          </p:cNvPr>
          <p:cNvSpPr txBox="1">
            <a:spLocks/>
          </p:cNvSpPr>
          <p:nvPr/>
        </p:nvSpPr>
        <p:spPr>
          <a:xfrm>
            <a:off x="4140915" y="4025518"/>
            <a:ext cx="4788024" cy="978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dirty="0"/>
              <a:t>Помощь в освоении навыка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xmlns="" id="{5D781979-4B1C-A3FC-2B54-842F200D39FE}"/>
              </a:ext>
            </a:extLst>
          </p:cNvPr>
          <p:cNvSpPr txBox="1">
            <a:spLocks/>
          </p:cNvSpPr>
          <p:nvPr/>
        </p:nvSpPr>
        <p:spPr>
          <a:xfrm>
            <a:off x="459651" y="6739272"/>
            <a:ext cx="4932345" cy="978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dirty="0"/>
              <a:t>Поддержка со стороны педагогов, родителей</a:t>
            </a:r>
          </a:p>
        </p:txBody>
      </p:sp>
      <p:sp>
        <p:nvSpPr>
          <p:cNvPr id="10" name="Объект 6">
            <a:extLst>
              <a:ext uri="{FF2B5EF4-FFF2-40B4-BE49-F238E27FC236}">
                <a16:creationId xmlns:a16="http://schemas.microsoft.com/office/drawing/2014/main" xmlns="" id="{DDD1D78D-A2B9-114E-7BB1-06A3C900FCB9}"/>
              </a:ext>
            </a:extLst>
          </p:cNvPr>
          <p:cNvSpPr txBox="1">
            <a:spLocks/>
          </p:cNvSpPr>
          <p:nvPr/>
        </p:nvSpPr>
        <p:spPr>
          <a:xfrm>
            <a:off x="4295403" y="4743266"/>
            <a:ext cx="4479048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dirty="0"/>
              <a:t>Опора на сильные стороны ребёнка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F280038-A5D3-5AAD-DCAD-61FAF39E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35" y="2437977"/>
            <a:ext cx="2082689" cy="11728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C4D68E-F5E0-B580-C3CF-B6B3D0DBA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087" t="61812" b="1963"/>
          <a:stretch/>
        </p:blipFill>
        <p:spPr>
          <a:xfrm>
            <a:off x="732133" y="3775069"/>
            <a:ext cx="2952329" cy="249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1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>
            <a:extLst>
              <a:ext uri="{FF2B5EF4-FFF2-40B4-BE49-F238E27FC236}">
                <a16:creationId xmlns:a16="http://schemas.microsoft.com/office/drawing/2014/main" xmlns="" id="{80070410-1450-EA6F-775F-052C96A0B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31640"/>
            <a:ext cx="8686800" cy="659397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зрительных и зрительно-вербальных функций. Обзор пособий.</a:t>
            </a:r>
            <a:endParaRPr lang="en-US" dirty="0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557906D2-593D-7117-7A08-496649BE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1" y="3193291"/>
            <a:ext cx="3587477" cy="46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xmlns="" id="{1E50DD37-F104-619B-0F85-EB982E79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35896"/>
            <a:ext cx="4595961" cy="33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2F53427-963A-C505-78C3-4CD425349218}"/>
              </a:ext>
            </a:extLst>
          </p:cNvPr>
          <p:cNvSpPr txBox="1">
            <a:spLocks/>
          </p:cNvSpPr>
          <p:nvPr/>
        </p:nvSpPr>
        <p:spPr>
          <a:xfrm>
            <a:off x="-611113" y="7812360"/>
            <a:ext cx="6359624" cy="65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Н.М. Пылаева, Т.В. Ахутина</a:t>
            </a: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7EBD554-FCFD-09B1-70EE-E2C96E6362CE}"/>
              </a:ext>
            </a:extLst>
          </p:cNvPr>
          <p:cNvSpPr txBox="1">
            <a:spLocks/>
          </p:cNvSpPr>
          <p:nvPr/>
        </p:nvSpPr>
        <p:spPr>
          <a:xfrm>
            <a:off x="3131840" y="2552661"/>
            <a:ext cx="6359624" cy="65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Н.Г. Салмина, А.О. Глебова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AA6D6F-1990-0317-57BF-57D83CCA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788" y="760140"/>
            <a:ext cx="3619500" cy="4762500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275F6B-F489-E49F-79E8-2C1930EE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88" y="899592"/>
            <a:ext cx="3790950" cy="4705350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BF2DB2-EBBB-52BE-5131-F208619BD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76537" y="4301133"/>
            <a:ext cx="3600450" cy="495300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9216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539E82-8689-ADFF-A147-532D558C6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7135" y="540441"/>
            <a:ext cx="5258362" cy="6552728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8C9EE51-9347-A84C-42E0-CF4727F8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31480" y="4939418"/>
            <a:ext cx="4147223" cy="3217912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722580-152B-AEDA-58E1-CDCBAC14E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633" y="1403648"/>
            <a:ext cx="2130415" cy="22049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8507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70FD695-A6B4-E65F-31E1-4DA7F4799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59632"/>
            <a:ext cx="5185398" cy="520814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63EF2F-2235-3460-7327-55624B64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3347864"/>
            <a:ext cx="38671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67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377</Words>
  <Application>Microsoft Office PowerPoint</Application>
  <PresentationFormat>Произвольный</PresentationFormat>
  <Paragraphs>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Зрительное восприятие у младших школьников: влияние на обучение</vt:lpstr>
      <vt:lpstr>Как может проявляться в обучении?</vt:lpstr>
      <vt:lpstr>Модель «двойного маршрута» при чтении слов</vt:lpstr>
      <vt:lpstr>Зрительное восприятие и зрительные представления</vt:lpstr>
      <vt:lpstr>Что делать?</vt:lpstr>
      <vt:lpstr>Развитие зрительных и зрительно-вербальных функций. Обзор пособий.</vt:lpstr>
      <vt:lpstr>Презентация PowerPoint</vt:lpstr>
      <vt:lpstr>Презентация PowerPoint</vt:lpstr>
      <vt:lpstr>Презентация PowerPoint</vt:lpstr>
      <vt:lpstr>Книги. Виммельбухи.</vt:lpstr>
      <vt:lpstr>1. Найдите деда Мороза, спускающегося с горы. 2. Сколько транспортных средств на картинке?</vt:lpstr>
      <vt:lpstr>ИГРАЕМ!</vt:lpstr>
      <vt:lpstr>Зрительная память</vt:lpstr>
      <vt:lpstr>Презентация PowerPoint</vt:lpstr>
      <vt:lpstr>Презентация PowerPoint</vt:lpstr>
      <vt:lpstr>Как помочь учителю?</vt:lpstr>
      <vt:lpstr>Наклейки на парту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11</cp:revision>
  <dcterms:modified xsi:type="dcterms:W3CDTF">2025-01-30T07:30:18Z</dcterms:modified>
</cp:coreProperties>
</file>