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8" r:id="rId3"/>
    <p:sldId id="261" r:id="rId4"/>
    <p:sldId id="262" r:id="rId6"/>
    <p:sldId id="264" r:id="rId7"/>
    <p:sldId id="265" r:id="rId8"/>
    <p:sldId id="270" r:id="rId9"/>
    <p:sldId id="286" r:id="rId10"/>
    <p:sldId id="271" r:id="rId11"/>
    <p:sldId id="272" r:id="rId12"/>
    <p:sldId id="273" r:id="rId13"/>
    <p:sldId id="274" r:id="rId14"/>
    <p:sldId id="277" r:id="rId15"/>
    <p:sldId id="276" r:id="rId16"/>
    <p:sldId id="279" r:id="rId17"/>
    <p:sldId id="266" r:id="rId18"/>
    <p:sldId id="268" r:id="rId19"/>
    <p:sldId id="284" r:id="rId20"/>
    <p:sldId id="257" r:id="rId21"/>
  </p:sldIdLst>
  <p:sldSz cx="9144000" cy="9144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1pPr>
    <a:lvl2pPr marL="0" marR="0" indent="457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2pPr>
    <a:lvl3pPr marL="0" marR="0" indent="914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3pPr>
    <a:lvl4pPr marL="0" marR="0" indent="1371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4pPr>
    <a:lvl5pPr marL="0" marR="0" indent="18288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5pPr>
    <a:lvl6pPr marL="0" marR="0" indent="22860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6pPr>
    <a:lvl7pPr marL="0" marR="0" indent="27432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7pPr>
    <a:lvl8pPr marL="0" marR="0" indent="32004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8pPr>
    <a:lvl9pPr marL="0" marR="0" indent="3657600" algn="l" defTabSz="1625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3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 panose="020F0502020204030204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B35E2642-AE6A-498D-950E-043693E00994}">
          <p14:sldIdLst>
            <p14:sldId id="258"/>
          </p14:sldIdLst>
        </p14:section>
        <p14:section name="Раздел без заголовка" id="{E5365CD3-2337-4023-B6D5-766339E94374}">
          <p14:sldIdLst>
            <p14:sldId id="261"/>
            <p14:sldId id="262"/>
            <p14:sldId id="264"/>
            <p14:sldId id="265"/>
            <p14:sldId id="270"/>
            <p14:sldId id="286"/>
            <p14:sldId id="271"/>
            <p14:sldId id="272"/>
            <p14:sldId id="273"/>
            <p14:sldId id="274"/>
            <p14:sldId id="277"/>
            <p14:sldId id="276"/>
            <p14:sldId id="279"/>
            <p14:sldId id="266"/>
            <p14:sldId id="268"/>
            <p14:sldId id="284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9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37" autoAdjust="0"/>
  </p:normalViewPr>
  <p:slideViewPr>
    <p:cSldViewPr showGuides="1">
      <p:cViewPr>
        <p:scale>
          <a:sx n="88" d="100"/>
          <a:sy n="88" d="100"/>
        </p:scale>
        <p:origin x="-4272" y="-984"/>
      </p:cViewPr>
      <p:guideLst>
        <p:guide orient="horz" pos="289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1714500" y="685800"/>
            <a:ext cx="3429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25600" latinLnBrk="0">
      <a:defRPr sz="2000">
        <a:latin typeface="+mj-lt"/>
        <a:ea typeface="+mj-ea"/>
        <a:cs typeface="+mj-cs"/>
        <a:sym typeface="Calibri" panose="020F0502020204030204"/>
      </a:defRPr>
    </a:lvl1pPr>
    <a:lvl2pPr indent="228600" defTabSz="1625600" latinLnBrk="0">
      <a:defRPr sz="2000">
        <a:latin typeface="+mj-lt"/>
        <a:ea typeface="+mj-ea"/>
        <a:cs typeface="+mj-cs"/>
        <a:sym typeface="Calibri" panose="020F0502020204030204"/>
      </a:defRPr>
    </a:lvl2pPr>
    <a:lvl3pPr indent="457200" defTabSz="1625600" latinLnBrk="0">
      <a:defRPr sz="2000">
        <a:latin typeface="+mj-lt"/>
        <a:ea typeface="+mj-ea"/>
        <a:cs typeface="+mj-cs"/>
        <a:sym typeface="Calibri" panose="020F0502020204030204"/>
      </a:defRPr>
    </a:lvl3pPr>
    <a:lvl4pPr indent="685800" defTabSz="1625600" latinLnBrk="0">
      <a:defRPr sz="2000">
        <a:latin typeface="+mj-lt"/>
        <a:ea typeface="+mj-ea"/>
        <a:cs typeface="+mj-cs"/>
        <a:sym typeface="Calibri" panose="020F0502020204030204"/>
      </a:defRPr>
    </a:lvl4pPr>
    <a:lvl5pPr indent="914400" defTabSz="1625600" latinLnBrk="0">
      <a:defRPr sz="2000">
        <a:latin typeface="+mj-lt"/>
        <a:ea typeface="+mj-ea"/>
        <a:cs typeface="+mj-cs"/>
        <a:sym typeface="Calibri" panose="020F0502020204030204"/>
      </a:defRPr>
    </a:lvl5pPr>
    <a:lvl6pPr indent="1143000" defTabSz="1625600" latinLnBrk="0">
      <a:defRPr sz="2000">
        <a:latin typeface="+mj-lt"/>
        <a:ea typeface="+mj-ea"/>
        <a:cs typeface="+mj-cs"/>
        <a:sym typeface="Calibri" panose="020F0502020204030204"/>
      </a:defRPr>
    </a:lvl6pPr>
    <a:lvl7pPr indent="1371600" defTabSz="1625600" latinLnBrk="0">
      <a:defRPr sz="2000">
        <a:latin typeface="+mj-lt"/>
        <a:ea typeface="+mj-ea"/>
        <a:cs typeface="+mj-cs"/>
        <a:sym typeface="Calibri" panose="020F0502020204030204"/>
      </a:defRPr>
    </a:lvl7pPr>
    <a:lvl8pPr indent="1600200" defTabSz="1625600" latinLnBrk="0">
      <a:defRPr sz="2000">
        <a:latin typeface="+mj-lt"/>
        <a:ea typeface="+mj-ea"/>
        <a:cs typeface="+mj-cs"/>
        <a:sym typeface="Calibri" panose="020F0502020204030204"/>
      </a:defRPr>
    </a:lvl8pPr>
    <a:lvl9pPr indent="1828800" defTabSz="1625600" latinLnBrk="0">
      <a:defRPr sz="2000">
        <a:latin typeface="+mj-lt"/>
        <a:ea typeface="+mj-ea"/>
        <a:cs typeface="+mj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3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40569"/>
            <a:ext cx="77724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181600"/>
            <a:ext cx="64008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66186"/>
            <a:ext cx="205740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66186"/>
            <a:ext cx="601980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4468F-6682-48AA-B5F4-BEF8E7F9833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2897F-7A41-40D7-BC9E-F666B07C585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875867"/>
            <a:ext cx="77724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875620"/>
            <a:ext cx="77724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133602"/>
            <a:ext cx="40386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046817"/>
            <a:ext cx="4040188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899833"/>
            <a:ext cx="4040188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2046817"/>
            <a:ext cx="4041775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899833"/>
            <a:ext cx="4041775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364067"/>
            <a:ext cx="3008313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364069"/>
            <a:ext cx="5111750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913469"/>
            <a:ext cx="3008313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6400801"/>
            <a:ext cx="54864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817033"/>
            <a:ext cx="54864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7156452"/>
            <a:ext cx="54864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EE8B6-6E3C-43DB-9596-4DF3C6574126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66184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133602"/>
            <a:ext cx="82296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EE8B6-6E3C-43DB-9596-4DF3C6574126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8475136"/>
            <a:ext cx="2895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8475136"/>
            <a:ext cx="21336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1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https://obyatia.ru/?ysclid=l83mdh2srb35057875" TargetMode="External"/><Relationship Id="rId1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вебинар 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Использование приемов сенсорной интеграции в развитии речи и движения</a:t>
            </a:r>
            <a:endParaRPr lang="ru-RU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marL="0" indent="0" algn="ctr">
              <a:buNone/>
            </a:pPr>
            <a:endParaRPr lang="ru-RU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</p:txBody>
      </p:sp>
      <p:pic>
        <p:nvPicPr>
          <p:cNvPr id="5" name="Рисунок 4" descr="Изображение выглядит как логотип, Шрифт, Графика, текст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85" y="467995"/>
            <a:ext cx="2799080" cy="166497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180" y="3345180"/>
            <a:ext cx="3110865" cy="46704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335" y="3780155"/>
            <a:ext cx="3292475" cy="3679190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5017327" y="4300006"/>
            <a:ext cx="3125270" cy="195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675" dirty="0">
              <a:solidFill>
                <a:schemeClr val="bg1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8719" y="5319362"/>
            <a:ext cx="1389092" cy="143250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94910" y="3975023"/>
            <a:ext cx="5839141" cy="357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А) Отсутствие ведущей руки: </a:t>
            </a:r>
            <a:endParaRPr lang="ru-RU" sz="18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Использует то правую, то левую руку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ru-RU" sz="18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Путает понятия «право» и «лево»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ru-RU" sz="18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sz="1800" b="1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Б) двухсторонние моторные навыки:</a:t>
            </a:r>
            <a:endParaRPr lang="ru-RU" sz="18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-поймать мяч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-прыжки на двух ногах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ru-RU" sz="18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-перешагивание через предметы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ru-RU" sz="18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ru-RU" sz="18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endParaRPr lang="ru-RU" sz="1050" dirty="0">
              <a:solidFill>
                <a:srgbClr val="002060"/>
              </a:solidFill>
              <a:latin typeface="Circe" panose="020B0502020203020203" pitchFamily="34" charset="-52"/>
              <a:ea typeface="Times New Roman" panose="02020603050405020304" pitchFamily="18" charset="0"/>
            </a:endParaRPr>
          </a:p>
          <a:p>
            <a:pPr algn="just"/>
            <a:endParaRPr lang="ru-RU" sz="1050" b="1" dirty="0">
              <a:solidFill>
                <a:srgbClr val="002060"/>
              </a:solidFill>
              <a:latin typeface="Circe" panose="020B0502020203020203" pitchFamily="34" charset="-52"/>
              <a:ea typeface="Times New Roman" panose="02020603050405020304" pitchFamily="18" charset="0"/>
            </a:endParaRPr>
          </a:p>
          <a:p>
            <a:pPr algn="just"/>
            <a:endParaRPr lang="ru-RU" sz="750" b="1" dirty="0">
              <a:solidFill>
                <a:srgbClr val="002060"/>
              </a:solidFill>
              <a:latin typeface="Circe" panose="020B0502020203020203" pitchFamily="34" charset="-52"/>
              <a:ea typeface="Times New Roman" panose="02020603050405020304" pitchFamily="18" charset="0"/>
            </a:endParaRPr>
          </a:p>
        </p:txBody>
      </p:sp>
      <p:sp>
        <p:nvSpPr>
          <p:cNvPr id="22" name="Закрывающая фигурная скобка 21"/>
          <p:cNvSpPr/>
          <p:nvPr/>
        </p:nvSpPr>
        <p:spPr>
          <a:xfrm>
            <a:off x="391886" y="2754266"/>
            <a:ext cx="278403" cy="2026963"/>
          </a:xfrm>
          <a:prstGeom prst="rightBrace">
            <a:avLst>
              <a:gd name="adj1" fmla="val 42962"/>
              <a:gd name="adj2" fmla="val 27444"/>
            </a:avLst>
          </a:prstGeom>
          <a:ln w="22225">
            <a:solidFill>
              <a:srgbClr val="3F9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515" y="2118531"/>
            <a:ext cx="2725388" cy="2181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7512" y="3421499"/>
            <a:ext cx="457303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Дефицит  и последовательность движений</a:t>
            </a:r>
            <a:endParaRPr lang="ru-RU" sz="18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5041181" y="4197307"/>
            <a:ext cx="3125270" cy="195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675" dirty="0">
              <a:solidFill>
                <a:schemeClr val="bg1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911" y="3123228"/>
            <a:ext cx="5845629" cy="4615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i="0" dirty="0">
                <a:solidFill>
                  <a:srgbClr val="000263"/>
                </a:solidFill>
                <a:effectLst/>
                <a:latin typeface="Arial" panose="020B0604020202020204" pitchFamily="34" charset="0"/>
              </a:rPr>
              <a:t>Игры с туннелями и палатками</a:t>
            </a:r>
            <a:endParaRPr lang="ru-RU" sz="1800" b="1" i="0" dirty="0">
              <a:solidFill>
                <a:srgbClr val="000263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sz="1800" b="1" dirty="0">
              <a:solidFill>
                <a:srgbClr val="000263"/>
              </a:solidFill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ru-RU" sz="1800" b="1" dirty="0">
              <a:solidFill>
                <a:srgbClr val="000263"/>
              </a:solidFill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Используйте тоннели для развития крупной и билатеральной моторики.</a:t>
            </a:r>
            <a:endParaRPr lang="ru-RU" sz="18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Даже просто ползая через тоннель, ребенок развивает координацию.</a:t>
            </a:r>
            <a:endParaRPr lang="ru-RU" sz="18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Обогатите тактильный опыт ребенка, размещая в тоннели разные предметы или помещая в него ковровое покрытие.</a:t>
            </a:r>
            <a:endParaRPr lang="ru-RU" sz="18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18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Вы можете немного потрясти тоннель (настоящее землетрясение!), когда малыш внутри, чтобы улучшить его проприоцептивные и вестибулярные реакции.</a:t>
            </a:r>
            <a:endParaRPr lang="ru-RU" sz="18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/>
            <a:endParaRPr lang="ru-RU" sz="1800" b="1" dirty="0">
              <a:solidFill>
                <a:srgbClr val="000263"/>
              </a:solidFill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ru-RU" sz="2400" b="1" dirty="0">
              <a:solidFill>
                <a:srgbClr val="E46C3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Закрывающая фигурная скобка 21"/>
          <p:cNvSpPr/>
          <p:nvPr/>
        </p:nvSpPr>
        <p:spPr>
          <a:xfrm>
            <a:off x="287508" y="2728736"/>
            <a:ext cx="278403" cy="2026963"/>
          </a:xfrm>
          <a:prstGeom prst="rightBrace">
            <a:avLst>
              <a:gd name="adj1" fmla="val 42962"/>
              <a:gd name="adj2" fmla="val 27444"/>
            </a:avLst>
          </a:prstGeom>
          <a:ln w="22225">
            <a:solidFill>
              <a:srgbClr val="3F9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TextBox 4"/>
          <p:cNvSpPr txBox="1"/>
          <p:nvPr/>
        </p:nvSpPr>
        <p:spPr>
          <a:xfrm>
            <a:off x="506176" y="2421525"/>
            <a:ext cx="457303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упражнения для сенсорной интеграции</a:t>
            </a:r>
            <a:endParaRPr lang="ru-RU" sz="1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40" y="2301708"/>
            <a:ext cx="2282645" cy="20687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660" y="4572000"/>
            <a:ext cx="2282645" cy="24718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5017327" y="4300006"/>
            <a:ext cx="3125270" cy="195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675" dirty="0">
              <a:solidFill>
                <a:schemeClr val="bg1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5298" y="3846673"/>
            <a:ext cx="562221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E46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упражнения с пластилином, глиной, тестом </a:t>
            </a:r>
            <a:endParaRPr lang="ru-RU" sz="2400" b="1" dirty="0">
              <a:solidFill>
                <a:srgbClr val="E46C3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8719" y="5319362"/>
            <a:ext cx="1389092" cy="143250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14087" y="4587076"/>
            <a:ext cx="5919965" cy="440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8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выбор пластилина большой; вы можете, купить готовый, изготовить его дома, существует как ароматизированный пластилин, так и без запаха. </a:t>
            </a:r>
            <a:endParaRPr lang="ru-RU" sz="18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lvl="0" algn="just"/>
            <a:endParaRPr lang="ru-RU" sz="18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pPr lvl="0" algn="just"/>
            <a:r>
              <a:rPr lang="ru-RU" sz="18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Вы можете замесить с малышом тесто по специальному рецепту, что, несомненно, доставит ему много радости и обогатит его тактильный опыт. </a:t>
            </a:r>
            <a:endParaRPr lang="ru-RU" sz="18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lvl="0" algn="just"/>
            <a:endParaRPr lang="ru-RU" sz="18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pPr lvl="0" algn="just"/>
            <a:r>
              <a:rPr lang="ru-RU" sz="18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Детям необходимо трогать разнообразные текстуры и играть с ними, чтобы развить нормальное тактильное восприятие.</a:t>
            </a:r>
            <a:endParaRPr lang="ru-RU" sz="18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lvl="0" algn="just"/>
            <a:endParaRPr lang="ru-RU" sz="1800" dirty="0">
              <a:solidFill>
                <a:srgbClr val="303135"/>
              </a:solidFill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just"/>
            <a:r>
              <a:rPr lang="ru-RU" sz="1800" b="1" dirty="0">
                <a:solidFill>
                  <a:srgbClr val="303135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КАТАТЬ, ЛЕПИТЬ, ТРОГАТЬ, МЯТЬ ПЛАСТИЛИН (ТЕСТО)</a:t>
            </a:r>
            <a:endParaRPr lang="ru-RU" sz="1800" b="1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Tx/>
              <a:buChar char="-"/>
            </a:pPr>
            <a:endParaRPr lang="ru-RU" sz="1050" dirty="0">
              <a:solidFill>
                <a:srgbClr val="002060"/>
              </a:solidFill>
              <a:latin typeface="Circe" panose="020B0502020203020203" pitchFamily="34" charset="-52"/>
              <a:ea typeface="Times New Roman" panose="02020603050405020304" pitchFamily="18" charset="0"/>
            </a:endParaRPr>
          </a:p>
          <a:p>
            <a:pPr algn="just"/>
            <a:endParaRPr lang="ru-RU" sz="1050" b="1" dirty="0">
              <a:solidFill>
                <a:srgbClr val="002060"/>
              </a:solidFill>
              <a:latin typeface="Circe" panose="020B0502020203020203" pitchFamily="34" charset="-52"/>
              <a:ea typeface="Times New Roman" panose="02020603050405020304" pitchFamily="18" charset="0"/>
            </a:endParaRPr>
          </a:p>
          <a:p>
            <a:pPr algn="just"/>
            <a:endParaRPr lang="ru-RU" sz="750" b="1" dirty="0">
              <a:solidFill>
                <a:srgbClr val="002060"/>
              </a:solidFill>
              <a:latin typeface="Circe" panose="020B0502020203020203" pitchFamily="34" charset="-52"/>
              <a:ea typeface="Times New Roman" panose="02020603050405020304" pitchFamily="18" charset="0"/>
            </a:endParaRPr>
          </a:p>
        </p:txBody>
      </p:sp>
      <p:sp>
        <p:nvSpPr>
          <p:cNvPr id="22" name="Закрывающая фигурная скобка 21"/>
          <p:cNvSpPr/>
          <p:nvPr/>
        </p:nvSpPr>
        <p:spPr>
          <a:xfrm>
            <a:off x="391886" y="2754266"/>
            <a:ext cx="278403" cy="2026963"/>
          </a:xfrm>
          <a:prstGeom prst="rightBrace">
            <a:avLst>
              <a:gd name="adj1" fmla="val 42962"/>
              <a:gd name="adj2" fmla="val 27444"/>
            </a:avLst>
          </a:prstGeom>
          <a:ln w="22225">
            <a:solidFill>
              <a:srgbClr val="3F9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TextBox 4"/>
          <p:cNvSpPr txBox="1"/>
          <p:nvPr/>
        </p:nvSpPr>
        <p:spPr>
          <a:xfrm>
            <a:off x="877512" y="3421499"/>
            <a:ext cx="457303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упражнения для сенсорной интеграции</a:t>
            </a:r>
            <a:endParaRPr lang="ru-RU" sz="1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738" y="2232379"/>
            <a:ext cx="2286000" cy="175279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5041181" y="4197307"/>
            <a:ext cx="3125270" cy="195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675" dirty="0">
              <a:solidFill>
                <a:schemeClr val="bg1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3315" y="3117264"/>
            <a:ext cx="584562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 i="0" dirty="0">
                <a:solidFill>
                  <a:srgbClr val="000263"/>
                </a:solidFill>
                <a:effectLst/>
                <a:latin typeface="Arial" panose="020B0604020202020204" pitchFamily="34" charset="0"/>
              </a:rPr>
              <a:t> «Программы» для сна</a:t>
            </a:r>
            <a:endParaRPr lang="ru-RU" sz="1800" b="1" i="0" dirty="0">
              <a:solidFill>
                <a:srgbClr val="000263"/>
              </a:solidFill>
              <a:effectLst/>
              <a:latin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E46C3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2400" b="1" dirty="0">
              <a:solidFill>
                <a:srgbClr val="E46C3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14087" y="4587076"/>
            <a:ext cx="5919965" cy="390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Дети и взрослые с проблемами сенсорного восприятия часто испытывают проблемы с засыпанием и сном. Следующие изделия и виды деятельности могут оказать помощь в таком случае:</a:t>
            </a:r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расслабляющая музыка;</a:t>
            </a:r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утяжеленные одеяла</a:t>
            </a:r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физические нагрузки перед отходом ко сну;</a:t>
            </a:r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just"/>
            <a:endParaRPr lang="ru-RU" sz="750" b="1" dirty="0">
              <a:solidFill>
                <a:srgbClr val="002060"/>
              </a:solidFill>
              <a:latin typeface="Circe" panose="020B0502020203020203" pitchFamily="34" charset="-52"/>
              <a:ea typeface="Times New Roman" panose="02020603050405020304" pitchFamily="18" charset="0"/>
            </a:endParaRPr>
          </a:p>
        </p:txBody>
      </p:sp>
      <p:sp>
        <p:nvSpPr>
          <p:cNvPr id="22" name="Закрывающая фигурная скобка 21"/>
          <p:cNvSpPr/>
          <p:nvPr/>
        </p:nvSpPr>
        <p:spPr>
          <a:xfrm>
            <a:off x="287508" y="2728736"/>
            <a:ext cx="278403" cy="2026963"/>
          </a:xfrm>
          <a:prstGeom prst="rightBrace">
            <a:avLst>
              <a:gd name="adj1" fmla="val 42962"/>
              <a:gd name="adj2" fmla="val 27444"/>
            </a:avLst>
          </a:prstGeom>
          <a:ln w="22225">
            <a:solidFill>
              <a:srgbClr val="3F9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TextBox 4"/>
          <p:cNvSpPr txBox="1"/>
          <p:nvPr/>
        </p:nvSpPr>
        <p:spPr>
          <a:xfrm>
            <a:off x="506176" y="2421525"/>
            <a:ext cx="457303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упражнения для сенсорной интеграции</a:t>
            </a:r>
            <a:endParaRPr lang="ru-RU" sz="18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682" y="2139185"/>
            <a:ext cx="2777810" cy="18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31031" y="4101293"/>
            <a:ext cx="270579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hlinkClick r:id="rId2"/>
              </a:rPr>
              <a:t>Утяжеленные одеяла "Объятия" (obyatia.ru)</a:t>
            </a:r>
            <a:endParaRPr lang="ru-RU" sz="2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5041181" y="4197307"/>
            <a:ext cx="3125270" cy="195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675" dirty="0">
              <a:solidFill>
                <a:schemeClr val="bg1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176" y="3131411"/>
            <a:ext cx="4741585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800" b="1">
                <a:solidFill>
                  <a:srgbClr val="000263"/>
                </a:solidFill>
                <a:latin typeface="Arial" panose="020B0604020202020204" pitchFamily="34" charset="0"/>
              </a:rPr>
              <a:t> </a:t>
            </a:r>
            <a:r>
              <a:rPr lang="ru-RU" sz="1800" b="1" i="0" dirty="0">
                <a:solidFill>
                  <a:srgbClr val="000263"/>
                </a:solidFill>
                <a:effectLst/>
                <a:latin typeface="Arial" panose="020B0604020202020204" pitchFamily="34" charset="0"/>
              </a:rPr>
              <a:t>Массажеры</a:t>
            </a:r>
            <a:endParaRPr lang="ru-RU" sz="1800" b="1" i="0" dirty="0">
              <a:solidFill>
                <a:srgbClr val="000263"/>
              </a:solidFill>
              <a:effectLst/>
              <a:latin typeface="Arial" panose="020B0604020202020204" pitchFamily="34" charset="0"/>
            </a:endParaRPr>
          </a:p>
          <a:p>
            <a:pPr algn="l"/>
            <a:endParaRPr lang="ru-RU" sz="1800" b="1" dirty="0">
              <a:solidFill>
                <a:srgbClr val="000263"/>
              </a:solidFill>
              <a:latin typeface="Arial" panose="020B0604020202020204" pitchFamily="34" charset="0"/>
            </a:endParaRPr>
          </a:p>
          <a:p>
            <a:pPr algn="l"/>
            <a:r>
              <a:rPr lang="ru-RU" sz="24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Они используются как для стимуляции, так и для успокоения ребенка.  Вот некоторые идеи:</a:t>
            </a:r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/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вибрирующие подушки и матрасы для успокоения;</a:t>
            </a:r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ручные массажеры ротовые массажеры;</a:t>
            </a:r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rgbClr val="303135"/>
                </a:solidFill>
                <a:effectLst/>
                <a:latin typeface="Georgia" panose="02040502050405020303" pitchFamily="18" charset="0"/>
              </a:rPr>
              <a:t>массажные маты; мячи</a:t>
            </a:r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pPr algn="l"/>
            <a:endParaRPr lang="ru-RU" sz="1800" b="1" dirty="0">
              <a:solidFill>
                <a:srgbClr val="000263"/>
              </a:solidFill>
              <a:latin typeface="Arial" panose="020B0604020202020204" pitchFamily="34" charset="0"/>
            </a:endParaRPr>
          </a:p>
          <a:p>
            <a:pPr algn="l"/>
            <a:r>
              <a:rPr lang="ru-RU" sz="1800" b="1" i="0" dirty="0">
                <a:solidFill>
                  <a:srgbClr val="000263"/>
                </a:solidFill>
                <a:effectLst/>
                <a:latin typeface="Arial" panose="020B0604020202020204" pitchFamily="34" charset="0"/>
              </a:rPr>
              <a:t> </a:t>
            </a:r>
            <a:endParaRPr lang="ru-RU" sz="1800" b="1" dirty="0">
              <a:solidFill>
                <a:srgbClr val="000263"/>
              </a:solidFill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ru-RU" sz="1800" b="1" dirty="0">
              <a:solidFill>
                <a:srgbClr val="000263"/>
              </a:solidFill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ru-RU" sz="1800" b="1" dirty="0">
              <a:solidFill>
                <a:srgbClr val="000263"/>
              </a:solidFill>
              <a:latin typeface="Arial" panose="020B0604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/>
            <a:endParaRPr lang="ru-RU" sz="2400" b="1" dirty="0">
              <a:solidFill>
                <a:srgbClr val="E46C3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Закрывающая фигурная скобка 21"/>
          <p:cNvSpPr/>
          <p:nvPr/>
        </p:nvSpPr>
        <p:spPr>
          <a:xfrm>
            <a:off x="287508" y="2728736"/>
            <a:ext cx="278403" cy="2026963"/>
          </a:xfrm>
          <a:prstGeom prst="rightBrace">
            <a:avLst>
              <a:gd name="adj1" fmla="val 42962"/>
              <a:gd name="adj2" fmla="val 27444"/>
            </a:avLst>
          </a:prstGeom>
          <a:ln w="22225">
            <a:solidFill>
              <a:srgbClr val="3F9F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" name="TextBox 4"/>
          <p:cNvSpPr txBox="1"/>
          <p:nvPr/>
        </p:nvSpPr>
        <p:spPr>
          <a:xfrm>
            <a:off x="506176" y="2421525"/>
            <a:ext cx="457303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/>
              <a:t>упражнения для сенсорной интеграции</a:t>
            </a:r>
            <a:endParaRPr lang="ru-RU" sz="1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6428" y="1652822"/>
            <a:ext cx="2560679" cy="24084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0531" y="3816768"/>
            <a:ext cx="2946443" cy="32654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808" y="2964180"/>
            <a:ext cx="7672197" cy="375285"/>
          </a:xfrm>
        </p:spPr>
        <p:txBody>
          <a:bodyPr>
            <a:normAutofit fontScale="90000"/>
          </a:bodyPr>
          <a:p>
            <a:br>
              <a:rPr lang="ru-RU" altLang="en-US" b="1"/>
            </a:br>
            <a:br>
              <a:rPr lang="ru-RU" altLang="en-US" b="1"/>
            </a:br>
            <a:br>
              <a:rPr lang="ru-RU" altLang="en-US" b="1"/>
            </a:br>
            <a:br>
              <a:rPr lang="ru-RU" altLang="en-US" b="1"/>
            </a:br>
            <a:br>
              <a:rPr lang="ru-RU" altLang="en-US" b="1"/>
            </a:br>
            <a:r>
              <a:rPr lang="ru-RU" altLang="en-US" b="1"/>
              <a:t>содержание курса:</a:t>
            </a:r>
            <a:br>
              <a:rPr lang="ru-RU" altLang="en-US"/>
            </a:br>
            <a:r>
              <a:rPr lang="ru-RU" altLang="en-US"/>
              <a:t>курс состоит из теоретического и </a:t>
            </a:r>
            <a:br>
              <a:rPr lang="ru-RU" altLang="en-US"/>
            </a:br>
            <a:r>
              <a:rPr lang="ru-RU" altLang="en-US"/>
              <a:t>практического материала;</a:t>
            </a:r>
            <a:br>
              <a:rPr lang="ru-RU" altLang="en-US"/>
            </a:br>
            <a:br>
              <a:rPr lang="ru-RU" altLang="en-US"/>
            </a:br>
            <a:r>
              <a:rPr lang="ru-RU" altLang="en-US"/>
              <a:t> показ на практике практических </a:t>
            </a:r>
            <a:br>
              <a:rPr lang="ru-RU" altLang="en-US"/>
            </a:br>
            <a:r>
              <a:rPr lang="ru-RU" altLang="en-US"/>
              <a:t>сенсорных упражнений;</a:t>
            </a:r>
            <a:br>
              <a:rPr lang="ru-RU" altLang="en-US"/>
            </a:br>
            <a:br>
              <a:rPr lang="ru-RU" altLang="en-US"/>
            </a:br>
            <a:r>
              <a:rPr lang="ru-RU" altLang="en-US"/>
              <a:t>«живые примеры детей»,</a:t>
            </a:r>
            <a:br>
              <a:rPr lang="ru-RU" altLang="en-US"/>
            </a:br>
            <a:r>
              <a:rPr lang="ru-RU" altLang="en-US"/>
              <a:t> разбор конкретных случаев; </a:t>
            </a:r>
            <a:br>
              <a:rPr lang="ru-RU" altLang="en-US"/>
            </a:br>
            <a:r>
              <a:rPr lang="ru-RU" altLang="en-US"/>
              <a:t>составление сенсорного профиля</a:t>
            </a:r>
            <a:endParaRPr lang="ru-RU" altLang="en-US"/>
          </a:p>
        </p:txBody>
      </p:sp>
      <p:sp>
        <p:nvSpPr>
          <p:cNvPr id="7" name="Овальная выноска 6"/>
          <p:cNvSpPr/>
          <p:nvPr/>
        </p:nvSpPr>
        <p:spPr>
          <a:xfrm>
            <a:off x="582168" y="2803779"/>
            <a:ext cx="548640" cy="366903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54864" tIns="27432" rIns="54864" bIns="27432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8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Овальная выноска 3"/>
          <p:cNvSpPr/>
          <p:nvPr/>
        </p:nvSpPr>
        <p:spPr>
          <a:xfrm>
            <a:off x="462153" y="4135374"/>
            <a:ext cx="548640" cy="366903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54864" tIns="27432" rIns="54864" bIns="27432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8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Овальная выноска 5"/>
          <p:cNvSpPr/>
          <p:nvPr/>
        </p:nvSpPr>
        <p:spPr>
          <a:xfrm>
            <a:off x="462153" y="5559933"/>
            <a:ext cx="548640" cy="366903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54864" tIns="27432" rIns="54864" bIns="27432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8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/>
          <p:nvPr/>
        </p:nvSpPr>
        <p:spPr>
          <a:xfrm>
            <a:off x="287100" y="3986929"/>
            <a:ext cx="4444920" cy="2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10" name="Google Shape;110;p8"/>
          <p:cNvSpPr/>
          <p:nvPr/>
        </p:nvSpPr>
        <p:spPr>
          <a:xfrm>
            <a:off x="5150009" y="3990017"/>
            <a:ext cx="4091940" cy="157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457200" marR="0" lvl="0" indent="-355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</a:pPr>
            <a:endParaRPr sz="1200" dirty="0">
              <a:solidFill>
                <a:schemeClr val="lt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83989" y="2462022"/>
            <a:ext cx="4545711" cy="399364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buNone/>
            </a:pPr>
            <a:r>
              <a:rPr lang="ru-RU" sz="2640" b="1" dirty="0">
                <a:solidFill>
                  <a:schemeClr val="tx1"/>
                </a:solidFill>
              </a:rPr>
              <a:t>как записаться на Курс по Сенсорной интеграции: </a:t>
            </a:r>
            <a:endParaRPr lang="ru-RU" sz="2640" b="1" dirty="0">
              <a:solidFill>
                <a:schemeClr val="tx1"/>
              </a:solidFill>
            </a:endParaRPr>
          </a:p>
          <a:p>
            <a:pPr>
              <a:buNone/>
            </a:pPr>
            <a:endParaRPr lang="ru-RU" sz="168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1680" dirty="0">
                <a:solidFill>
                  <a:schemeClr val="tx1"/>
                </a:solidFill>
              </a:rPr>
              <a:t> </a:t>
            </a:r>
            <a:endParaRPr lang="ru-RU" sz="1680" dirty="0">
              <a:solidFill>
                <a:schemeClr val="tx1"/>
              </a:solidFill>
            </a:endParaRPr>
          </a:p>
          <a:p>
            <a:pPr>
              <a:buNone/>
            </a:pPr>
            <a:endParaRPr lang="en-US" altLang="ru-RU" sz="168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US" altLang="ru-RU" sz="1680" dirty="0">
                <a:solidFill>
                  <a:schemeClr val="tx1"/>
                </a:solidFill>
                <a:sym typeface="+mn-ea"/>
              </a:rPr>
              <a:t>https://t.me/+hld1rXWZ7jQ0Y2Ey</a:t>
            </a:r>
            <a:endParaRPr lang="en-US" altLang="ru-RU" sz="1680" dirty="0">
              <a:solidFill>
                <a:schemeClr val="tx1"/>
              </a:solidFill>
            </a:endParaRPr>
          </a:p>
          <a:p>
            <a:pPr>
              <a:buNone/>
            </a:pPr>
            <a:endParaRPr lang="en-US" altLang="ru-RU" sz="1680" dirty="0">
              <a:solidFill>
                <a:schemeClr val="tx1"/>
              </a:solidFill>
            </a:endParaRPr>
          </a:p>
          <a:p>
            <a:pPr>
              <a:buNone/>
            </a:pPr>
            <a:endParaRPr lang="ru-RU" sz="1680" dirty="0">
              <a:solidFill>
                <a:schemeClr val="tx1"/>
              </a:solidFill>
            </a:endParaRPr>
          </a:p>
          <a:p>
            <a:pPr>
              <a:buNone/>
            </a:pPr>
            <a:endParaRPr lang="ru-RU" sz="168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1680" dirty="0">
                <a:solidFill>
                  <a:schemeClr val="tx1"/>
                </a:solidFill>
              </a:rPr>
              <a:t> Ждем Вас!</a:t>
            </a:r>
            <a:endParaRPr lang="ru-RU" sz="1680" dirty="0">
              <a:solidFill>
                <a:schemeClr val="tx1"/>
              </a:solidFill>
            </a:endParaRPr>
          </a:p>
          <a:p>
            <a:pPr>
              <a:buNone/>
            </a:pPr>
            <a:endParaRPr lang="ru-RU" sz="1680" dirty="0">
              <a:solidFill>
                <a:schemeClr val="bg1"/>
              </a:solidFill>
            </a:endParaRPr>
          </a:p>
          <a:p>
            <a:pPr>
              <a:buNone/>
            </a:pPr>
            <a:endParaRPr lang="ru-RU" sz="168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1680" dirty="0">
                <a:solidFill>
                  <a:schemeClr val="tx1"/>
                </a:solidFill>
              </a:rPr>
              <a:t>Документ: </a:t>
            </a:r>
            <a:r>
              <a:rPr lang="ru-RU" sz="1680" b="1" dirty="0">
                <a:solidFill>
                  <a:schemeClr val="tx1"/>
                </a:solidFill>
              </a:rPr>
              <a:t>Удостоверение РосНОУ</a:t>
            </a:r>
            <a:r>
              <a:rPr lang="ru-RU" sz="1680" dirty="0">
                <a:solidFill>
                  <a:schemeClr val="tx1"/>
                </a:solidFill>
              </a:rPr>
              <a:t> (36ч.)</a:t>
            </a:r>
            <a:endParaRPr lang="ru-RU" sz="168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ru-RU" sz="1680" dirty="0">
                <a:solidFill>
                  <a:schemeClr val="tx1"/>
                </a:solidFill>
              </a:rPr>
              <a:t>остались вопросы: тел.8-964-518-47-76</a:t>
            </a:r>
            <a:endParaRPr lang="ru-RU" sz="1680" dirty="0">
              <a:solidFill>
                <a:schemeClr val="tx1"/>
              </a:solidFill>
            </a:endParaRPr>
          </a:p>
          <a:p>
            <a:pPr>
              <a:buNone/>
            </a:pPr>
            <a:endParaRPr lang="ru-RU" sz="1680" dirty="0">
              <a:solidFill>
                <a:schemeClr val="tx1"/>
              </a:solidFill>
            </a:endParaRPr>
          </a:p>
          <a:p>
            <a:pPr>
              <a:buNone/>
            </a:pPr>
            <a:endParaRPr lang="ru-RU" sz="1680" dirty="0">
              <a:solidFill>
                <a:schemeClr val="tx1"/>
              </a:solidFill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3648456" y="2662047"/>
            <a:ext cx="548640" cy="366903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54864" tIns="27432" rIns="54864" bIns="27432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8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Овальная выноска 8"/>
          <p:cNvSpPr/>
          <p:nvPr/>
        </p:nvSpPr>
        <p:spPr>
          <a:xfrm>
            <a:off x="6143244" y="5075682"/>
            <a:ext cx="548640" cy="366903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54864" tIns="27432" rIns="54864" bIns="27432" numCol="1" anchor="ctr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08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3564255"/>
            <a:ext cx="3735070" cy="3735070"/>
          </a:xfrm>
          <a:prstGeom prst="rect">
            <a:avLst/>
          </a:prstGeom>
        </p:spPr>
      </p:pic>
      <p:pic>
        <p:nvPicPr>
          <p:cNvPr id="3" name="Рисунок 4" descr="Изображение выглядит как логотип, Шрифт, Графика, текст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35" y="972185"/>
            <a:ext cx="2363470" cy="14058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332019"/>
            <a:ext cx="8229600" cy="1524000"/>
          </a:xfrm>
        </p:spPr>
        <p:txBody>
          <a:bodyPr/>
          <a:lstStyle/>
          <a:p>
            <a:r>
              <a:rPr lang="en-US" dirty="0"/>
              <a:t>https://vk.com/logomeridian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830" y="3274695"/>
            <a:ext cx="4744720" cy="381254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/>
              <a:t>СПИКЕРЫ</a:t>
            </a:r>
            <a:endParaRPr lang="ru-RU" alt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"/>
          <a:srcRect l="9944" t="4012" r="7277" b="15457"/>
          <a:stretch>
            <a:fillRect/>
          </a:stretch>
        </p:blipFill>
        <p:spPr>
          <a:xfrm flipH="1">
            <a:off x="835914" y="2654808"/>
            <a:ext cx="1520952" cy="1442085"/>
          </a:xfrm>
          <a:prstGeom prst="ellipse">
            <a:avLst/>
          </a:prstGeom>
        </p:spPr>
      </p:pic>
      <p:sp>
        <p:nvSpPr>
          <p:cNvPr id="32" name="Google Shape;32;g17698d4e072_0_0"/>
          <p:cNvSpPr/>
          <p:nvPr/>
        </p:nvSpPr>
        <p:spPr>
          <a:xfrm>
            <a:off x="2639568" y="2776728"/>
            <a:ext cx="3665601" cy="132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Танцюра Снежана Юрьевна</a:t>
            </a:r>
            <a:endParaRPr lang="ru-RU" sz="1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60" i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Кан.пед.наук</a:t>
            </a:r>
            <a:r>
              <a:rPr lang="ru-RU" sz="96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преподаватель РосНОУ,  практикующий логопед, специалист по детям с РАС, редактор Журнала «Логопед», Научный </a:t>
            </a:r>
            <a:r>
              <a:rPr lang="ru-RU" sz="960" i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руководитель Развивающего</a:t>
            </a:r>
            <a:r>
              <a:rPr lang="ru-RU" sz="96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центра «</a:t>
            </a:r>
            <a:r>
              <a:rPr lang="ru-RU" sz="960" i="1" dirty="0" err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Логомеридиан</a:t>
            </a:r>
            <a:r>
              <a:rPr lang="ru-RU" sz="96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», автор публикаций по детям с ОВЗ.</a:t>
            </a:r>
            <a:endParaRPr sz="960" i="1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178" y="4171569"/>
            <a:ext cx="1176909" cy="1208151"/>
          </a:xfrm>
          <a:prstGeom prst="ellipse">
            <a:avLst/>
          </a:prstGeom>
        </p:spPr>
      </p:pic>
      <p:sp>
        <p:nvSpPr>
          <p:cNvPr id="5" name="Google Shape;32;g17698d4e072_0_0"/>
          <p:cNvSpPr/>
          <p:nvPr/>
        </p:nvSpPr>
        <p:spPr>
          <a:xfrm>
            <a:off x="2356866" y="4355592"/>
            <a:ext cx="3776853" cy="840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Аваков Александр Робертович</a:t>
            </a:r>
            <a:endParaRPr lang="ru-RU" sz="1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6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преподаватель РосНОУ, , специалист по сенсорной интеграции, педагог- тренер, специалист по адаптивной и лечебной физкультуре. зам.научного руководителя  по общим вопросам Развивающего Центра «Логомеридиан»</a:t>
            </a:r>
            <a:endParaRPr sz="960" i="1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171" y="5548884"/>
            <a:ext cx="1218057" cy="1173480"/>
          </a:xfrm>
          <a:prstGeom prst="ellipse">
            <a:avLst/>
          </a:prstGeom>
        </p:spPr>
      </p:pic>
      <p:sp>
        <p:nvSpPr>
          <p:cNvPr id="7" name="Google Shape;32;g17698d4e072_0_0"/>
          <p:cNvSpPr/>
          <p:nvPr/>
        </p:nvSpPr>
        <p:spPr>
          <a:xfrm>
            <a:off x="2579370" y="5454777"/>
            <a:ext cx="3665601" cy="1320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Сапожникова Ольга Борисовна</a:t>
            </a:r>
            <a:endParaRPr lang="ru-RU" sz="1800" b="1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6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Преподаватель РосНОУ,  практикующий логопед, , автор публикаций по детям с ОВЗ, координатор образовательных и медицинских программ  РазвивающегоЦентра «Логомеридиан».</a:t>
            </a:r>
            <a:endParaRPr sz="960" i="1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424" y="2479929"/>
            <a:ext cx="2523363" cy="3325749"/>
          </a:xfrm>
          <a:prstGeom prst="roundRect">
            <a:avLst/>
          </a:prstGeom>
        </p:spPr>
      </p:pic>
      <p:sp>
        <p:nvSpPr>
          <p:cNvPr id="9" name="Google Shape;32;g17698d4e072_0_0"/>
          <p:cNvSpPr/>
          <p:nvPr/>
        </p:nvSpPr>
        <p:spPr>
          <a:xfrm>
            <a:off x="6619113" y="5744337"/>
            <a:ext cx="2165223" cy="741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 dirty="0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Авторы книги «Сенсорная интеграция детей с ОВЗ»</a:t>
            </a:r>
            <a:endParaRPr lang="ru-RU" sz="1800" b="0" i="0" u="none" strike="noStrike" cap="none" dirty="0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" name="Рисунок 4" descr="Изображение выглядит как логотип, Шрифт, Графика, текст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85" y="467995"/>
            <a:ext cx="2799080" cy="16649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000250"/>
            <a:ext cx="2784590" cy="1563760"/>
          </a:xfrm>
          <a:prstGeom prst="rect">
            <a:avLst/>
          </a:prstGeom>
        </p:spPr>
      </p:pic>
      <p:pic>
        <p:nvPicPr>
          <p:cNvPr id="4" name="Рисунок 3" descr="Изображение выглядит как портрет, Человеческое лицо, человек, одежда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159" y="2274234"/>
            <a:ext cx="2936081" cy="36004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78780" y="6088380"/>
            <a:ext cx="3477260" cy="12687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1920 — 16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Энн Джин </a:t>
            </a:r>
            <a:r>
              <a:rPr lang="ru-RU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А́йрес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декабря 1988)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6176" y="3748369"/>
            <a:ext cx="4948518" cy="31062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Термин </a:t>
            </a:r>
            <a:r>
              <a:rPr lang="ru-RU" sz="27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«сенсорная интеграция» </a:t>
            </a:r>
            <a:r>
              <a:rPr lang="ru-RU" sz="27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предложен в 1963 г для описания проблем, возникающих из-за нарушения процессов обработки сенсорной информации.</a:t>
            </a:r>
            <a:endParaRPr lang="ru-RU" sz="27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Детское искусство, графическая вставка, мультфильм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535" y="1645285"/>
            <a:ext cx="3488055" cy="5177155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снимок экрана, Шрифт, дизайн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" y="1645285"/>
            <a:ext cx="5485765" cy="55429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2270" y="107950"/>
            <a:ext cx="1946910" cy="1093470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круг, снимок экрана, Шрифт&#10;&#10;Автоматически созданное описание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10" y="1400810"/>
            <a:ext cx="6481445" cy="633222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23850" y="1835785"/>
            <a:ext cx="2193925" cy="32702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endParaRPr lang="ru-RU" sz="21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endParaRPr lang="ru-RU" sz="21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1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1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ru-RU" sz="21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1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lang="ru-RU" sz="21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lang="ru-RU" sz="21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endParaRPr lang="ru-RU" sz="21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1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endParaRPr lang="ru-RU" sz="21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5017327" y="4300006"/>
            <a:ext cx="3125270" cy="195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675" dirty="0">
              <a:solidFill>
                <a:schemeClr val="bg1">
                  <a:lumMod val="50000"/>
                </a:schemeClr>
              </a:solidFill>
              <a:latin typeface="Circe" panose="020B0502020203020203" pitchFamily="34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48395" y="3704297"/>
            <a:ext cx="5597724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27563" y="3345575"/>
            <a:ext cx="3028950" cy="1476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84460" y="2873300"/>
            <a:ext cx="2559503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21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56219" y="2370797"/>
            <a:ext cx="3028949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Нарушение процесса обработки сенсорной интеграции</a:t>
            </a:r>
            <a:endParaRPr lang="ru-RU" sz="15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32030" y="3260282"/>
            <a:ext cx="5113053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endParaRPr lang="ru-RU" sz="2100" dirty="0"/>
          </a:p>
          <a:p>
            <a:pPr fontAlgn="base"/>
            <a:br>
              <a:rPr lang="ru-RU" sz="2100" dirty="0"/>
            </a:br>
            <a:endParaRPr lang="ru-RU" sz="2100" dirty="0"/>
          </a:p>
          <a:p>
            <a:pPr fontAlgn="base"/>
            <a:endParaRPr lang="ru-RU" sz="21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72465" y="3140075"/>
            <a:ext cx="1609725" cy="145034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/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Нарушения модуляции ощущения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Скругленный прямоугольник 1"/>
          <p:cNvSpPr/>
          <p:nvPr/>
        </p:nvSpPr>
        <p:spPr>
          <a:xfrm>
            <a:off x="2480753" y="3241991"/>
            <a:ext cx="1725488" cy="1315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/>
            <a:r>
              <a:rPr lang="ru-RU" sz="2100" b="1" dirty="0">
                <a:solidFill>
                  <a:schemeClr val="tx1"/>
                </a:solidFill>
              </a:rPr>
              <a:t>Нарушение умения различать ощущения</a:t>
            </a:r>
            <a:endParaRPr lang="ru-RU" sz="21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: скругленные углы 3"/>
          <p:cNvSpPr/>
          <p:nvPr/>
        </p:nvSpPr>
        <p:spPr>
          <a:xfrm>
            <a:off x="597086" y="4789940"/>
            <a:ext cx="2081865" cy="8721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Сенсорная повышенная чувствительность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: скругленные углы 4"/>
          <p:cNvSpPr/>
          <p:nvPr/>
        </p:nvSpPr>
        <p:spPr>
          <a:xfrm>
            <a:off x="568960" y="5829935"/>
            <a:ext cx="2379345" cy="13576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Сенсорная пониженная чувствительность 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: скругленные углы 11"/>
          <p:cNvSpPr/>
          <p:nvPr/>
        </p:nvSpPr>
        <p:spPr>
          <a:xfrm>
            <a:off x="3338195" y="5417820"/>
            <a:ext cx="2317115" cy="14116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Поиск сенсорных ощущений</a:t>
            </a:r>
            <a:endParaRPr lang="ru-RU" sz="2400" dirty="0"/>
          </a:p>
        </p:txBody>
      </p:sp>
      <p:sp>
        <p:nvSpPr>
          <p:cNvPr id="14" name="Прямоугольник: скругленные углы 13"/>
          <p:cNvSpPr/>
          <p:nvPr/>
        </p:nvSpPr>
        <p:spPr>
          <a:xfrm>
            <a:off x="6059205" y="5521277"/>
            <a:ext cx="1808348" cy="112267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Двигательные нарушения</a:t>
            </a: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17" name="Полилиния: фигура 16"/>
          <p:cNvSpPr/>
          <p:nvPr/>
        </p:nvSpPr>
        <p:spPr>
          <a:xfrm>
            <a:off x="4111358" y="2619682"/>
            <a:ext cx="4346203" cy="1185669"/>
          </a:xfrm>
          <a:custGeom>
            <a:avLst/>
            <a:gdLst>
              <a:gd name="connsiteX0" fmla="*/ 2126256 w 5794937"/>
              <a:gd name="connsiteY0" fmla="*/ 0 h 1580892"/>
              <a:gd name="connsiteX1" fmla="*/ 1035586 w 5794937"/>
              <a:gd name="connsiteY1" fmla="*/ 1046602 h 1580892"/>
              <a:gd name="connsiteX2" fmla="*/ 5794873 w 5794937"/>
              <a:gd name="connsiteY2" fmla="*/ 1090670 h 1580892"/>
              <a:gd name="connsiteX3" fmla="*/ 1145755 w 5794937"/>
              <a:gd name="connsiteY3" fmla="*/ 1564395 h 1580892"/>
              <a:gd name="connsiteX4" fmla="*/ 1123721 w 5794937"/>
              <a:gd name="connsiteY4" fmla="*/ 1421176 h 1580892"/>
              <a:gd name="connsiteX5" fmla="*/ 264405 w 5794937"/>
              <a:gd name="connsiteY5" fmla="*/ 925417 h 1580892"/>
              <a:gd name="connsiteX6" fmla="*/ 0 w 5794937"/>
              <a:gd name="connsiteY6" fmla="*/ 683046 h 1580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94937" h="1580892">
                <a:moveTo>
                  <a:pt x="2126256" y="0"/>
                </a:moveTo>
                <a:cubicBezTo>
                  <a:pt x="1275203" y="432412"/>
                  <a:pt x="424150" y="864824"/>
                  <a:pt x="1035586" y="1046602"/>
                </a:cubicBezTo>
                <a:cubicBezTo>
                  <a:pt x="1647022" y="1228380"/>
                  <a:pt x="5776512" y="1004371"/>
                  <a:pt x="5794873" y="1090670"/>
                </a:cubicBezTo>
                <a:cubicBezTo>
                  <a:pt x="5813234" y="1176969"/>
                  <a:pt x="1924280" y="1509311"/>
                  <a:pt x="1145755" y="1564395"/>
                </a:cubicBezTo>
                <a:cubicBezTo>
                  <a:pt x="367230" y="1619479"/>
                  <a:pt x="1270612" y="1527672"/>
                  <a:pt x="1123721" y="1421176"/>
                </a:cubicBezTo>
                <a:cubicBezTo>
                  <a:pt x="976830" y="1314680"/>
                  <a:pt x="451692" y="1048439"/>
                  <a:pt x="264405" y="925417"/>
                </a:cubicBezTo>
                <a:cubicBezTo>
                  <a:pt x="77118" y="802395"/>
                  <a:pt x="38559" y="742720"/>
                  <a:pt x="0" y="683046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9" name="Прямоугольник: скругленные углы 18"/>
          <p:cNvSpPr/>
          <p:nvPr/>
        </p:nvSpPr>
        <p:spPr>
          <a:xfrm>
            <a:off x="5687695" y="4124960"/>
            <a:ext cx="1883410" cy="10312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tx1"/>
                </a:solidFill>
              </a:rPr>
              <a:t>диспраксия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891" y="2368470"/>
            <a:ext cx="2706859" cy="12116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738" y="2198650"/>
            <a:ext cx="4737002" cy="35710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811" y="4619102"/>
            <a:ext cx="2211108" cy="18501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535" y="3967215"/>
            <a:ext cx="2706859" cy="21120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668942" y="2537669"/>
            <a:ext cx="5060346" cy="529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Двигательные навыки 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(Miller, 1998)</a:t>
            </a:r>
            <a:endParaRPr lang="ru-RU" sz="105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05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05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Abgerundetes Rechteck 7"/>
          <p:cNvSpPr/>
          <p:nvPr/>
        </p:nvSpPr>
        <p:spPr>
          <a:xfrm>
            <a:off x="4961177" y="4513081"/>
            <a:ext cx="3301490" cy="659188"/>
          </a:xfrm>
          <a:prstGeom prst="roundRect">
            <a:avLst>
              <a:gd name="adj" fmla="val 50000"/>
            </a:avLst>
          </a:prstGeom>
          <a:solidFill>
            <a:srgbClr val="E46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54000" bIns="27000" rtlCol="0" anchor="t" anchorCtr="0"/>
          <a:lstStyle/>
          <a:p>
            <a:pPr algn="ctr"/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77545" y="5052060"/>
            <a:ext cx="3443605" cy="22205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Формы передвижения и действий с предметами, возникающие до того, как ребенок освоит передвижение  на двух ногах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(ползание, сидение, вставание)</a:t>
            </a:r>
            <a:endParaRPr lang="ru-RU" sz="15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Abgerundetes Rechteck 7"/>
          <p:cNvSpPr/>
          <p:nvPr/>
        </p:nvSpPr>
        <p:spPr>
          <a:xfrm>
            <a:off x="737763" y="4611249"/>
            <a:ext cx="2699402" cy="263009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54000" bIns="27000" rtlCol="0" anchor="t" anchorCtr="0"/>
          <a:lstStyle/>
          <a:p>
            <a:pPr algn="ctr"/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65616" y="4595681"/>
            <a:ext cx="2748071" cy="33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Ранние движения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110817" y="4595681"/>
            <a:ext cx="3267566" cy="33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Базовые двигательные навыки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890091" y="5235403"/>
            <a:ext cx="3443663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Навыки передвижения на двух ногах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037" y="2053787"/>
            <a:ext cx="3000374" cy="2246751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72668" y="3128100"/>
            <a:ext cx="5549488" cy="10019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 </a:t>
            </a:r>
            <a:r>
              <a:rPr lang="ru-RU" sz="2100" b="1" dirty="0">
                <a:solidFill>
                  <a:srgbClr val="002060"/>
                </a:solidFill>
              </a:rPr>
              <a:t>Функциональные двигательные навыки: </a:t>
            </a:r>
            <a:endParaRPr lang="ru-RU" sz="1500" b="1" dirty="0">
              <a:solidFill>
                <a:schemeClr val="tx1"/>
              </a:solidFill>
            </a:endParaRPr>
          </a:p>
          <a:p>
            <a:pPr algn="ctr"/>
            <a:r>
              <a:rPr lang="ru-RU" sz="1500" b="1" dirty="0">
                <a:solidFill>
                  <a:schemeClr val="tx1"/>
                </a:solidFill>
              </a:rPr>
              <a:t>Ранние движения;  базовые двигательные навыки; специальные двигательные навыки; моторные способности</a:t>
            </a:r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4804410" y="6084570"/>
            <a:ext cx="3458210" cy="17646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Специальные моторные навыки</a:t>
            </a:r>
            <a:r>
              <a:rPr lang="ru-RU" sz="2400" dirty="0"/>
              <a:t>: разные формы движений (действиями двумя руками, ногами, способность выполнять действие)</a:t>
            </a:r>
            <a:endParaRPr lang="ru-RU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579120" y="1253490"/>
            <a:ext cx="7110095" cy="16764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ru-RU" sz="27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тесты</a:t>
            </a:r>
            <a:endParaRPr lang="ru-RU" sz="27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Abgerundetes Rechteck 7"/>
          <p:cNvSpPr/>
          <p:nvPr/>
        </p:nvSpPr>
        <p:spPr>
          <a:xfrm>
            <a:off x="5273318" y="4293747"/>
            <a:ext cx="3301490" cy="659188"/>
          </a:xfrm>
          <a:prstGeom prst="roundRect">
            <a:avLst>
              <a:gd name="adj" fmla="val 50000"/>
            </a:avLst>
          </a:prstGeom>
          <a:solidFill>
            <a:srgbClr val="E46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27000" rIns="54000" bIns="27000" rtlCol="0" anchor="t" anchorCtr="0"/>
          <a:lstStyle/>
          <a:p>
            <a:pPr algn="ctr"/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59383" y="4623341"/>
            <a:ext cx="2748071" cy="33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Обработка информации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77014" y="4352665"/>
            <a:ext cx="3267566" cy="33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5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Сбор анамнеза</a:t>
            </a:r>
            <a:endParaRPr lang="ru-RU" sz="15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147632" y="5020099"/>
            <a:ext cx="3638096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Разные виды сенсорной  модуляции: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-ползание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-ходьба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-питание 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Повышенная сенсорная чувствительность;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Пониженная сенсорная чувствительность</a:t>
            </a:r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875" y="1745615"/>
            <a:ext cx="4751070" cy="98278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endParaRPr lang="ru-RU" sz="24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pPr marL="342900" indent="-342900">
              <a:buAutoNum type="arabicPeriod"/>
            </a:pPr>
            <a:r>
              <a:rPr lang="ru-RU" sz="2400" b="1" dirty="0">
                <a:solidFill>
                  <a:srgbClr val="303135"/>
                </a:solidFill>
                <a:latin typeface="Georgia" panose="02040502050405020303" pitchFamily="18" charset="0"/>
              </a:rPr>
              <a:t>Тест на моторную ловкость</a:t>
            </a:r>
            <a:endParaRPr lang="ru-RU" sz="2400" b="1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r>
              <a:rPr lang="ru-RU" sz="2400" dirty="0">
                <a:solidFill>
                  <a:srgbClr val="303135"/>
                </a:solidFill>
                <a:latin typeface="Georgia" panose="02040502050405020303" pitchFamily="18" charset="0"/>
              </a:rPr>
              <a:t>(тест </a:t>
            </a:r>
            <a:r>
              <a:rPr lang="ru-RU" sz="2400" dirty="0" err="1">
                <a:solidFill>
                  <a:srgbClr val="303135"/>
                </a:solidFill>
                <a:latin typeface="Georgia" panose="02040502050405020303" pitchFamily="18" charset="0"/>
              </a:rPr>
              <a:t>Озерецкого</a:t>
            </a:r>
            <a:r>
              <a:rPr lang="ru-RU" sz="2400" dirty="0">
                <a:solidFill>
                  <a:srgbClr val="303135"/>
                </a:solidFill>
                <a:latin typeface="Georgia" panose="02040502050405020303" pitchFamily="18" charset="0"/>
              </a:rPr>
              <a:t>):</a:t>
            </a:r>
            <a:endParaRPr lang="ru-RU" sz="24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endParaRPr lang="ru-RU" sz="24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r>
              <a:rPr lang="ru-RU" sz="2400" dirty="0">
                <a:solidFill>
                  <a:srgbClr val="303135"/>
                </a:solidFill>
                <a:latin typeface="Georgia" panose="02040502050405020303" pitchFamily="18" charset="0"/>
              </a:rPr>
              <a:t>А) удержания равновесия;  Б) скорость; В) бег.</a:t>
            </a:r>
            <a:endParaRPr lang="ru-RU" sz="24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endParaRPr lang="ru-RU" sz="24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endParaRPr lang="ru-RU" sz="24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r>
              <a:rPr lang="ru-RU" sz="2400" b="1" dirty="0">
                <a:solidFill>
                  <a:srgbClr val="303135"/>
                </a:solidFill>
                <a:latin typeface="Georgia" panose="02040502050405020303" pitchFamily="18" charset="0"/>
              </a:rPr>
              <a:t>2. Клинический тест на балансировку (балансные реакции)</a:t>
            </a:r>
            <a:endParaRPr lang="ru-RU" sz="2400" b="1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r>
              <a:rPr lang="ru-RU" sz="2400" dirty="0">
                <a:solidFill>
                  <a:srgbClr val="303135"/>
                </a:solidFill>
                <a:latin typeface="Georgia" panose="02040502050405020303" pitchFamily="18" charset="0"/>
              </a:rPr>
              <a:t>(раскачивание на качающейся  платформе: </a:t>
            </a:r>
            <a:endParaRPr lang="ru-RU" sz="24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r>
              <a:rPr lang="ru-RU" sz="2400" dirty="0">
                <a:solidFill>
                  <a:srgbClr val="303135"/>
                </a:solidFill>
                <a:latin typeface="Georgia" panose="02040502050405020303" pitchFamily="18" charset="0"/>
              </a:rPr>
              <a:t>неуверенность,  непереносимость движений, смещение движений, размах рук)</a:t>
            </a:r>
            <a:endParaRPr lang="ru-RU" sz="24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endParaRPr lang="ru-RU" sz="24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endParaRPr lang="ru-RU" sz="24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endParaRPr lang="ru-RU" sz="2400" dirty="0">
              <a:solidFill>
                <a:srgbClr val="303135"/>
              </a:solidFill>
              <a:latin typeface="Georgia" panose="02040502050405020303" pitchFamily="18" charset="0"/>
            </a:endParaRPr>
          </a:p>
          <a:p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  <a:p>
            <a:endParaRPr lang="ru-RU" sz="2400" b="0" i="0" dirty="0">
              <a:solidFill>
                <a:srgbClr val="303135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038" y="2343529"/>
            <a:ext cx="2454047" cy="1708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127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1625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 panose="020F050202020403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4344</Words>
  <Application>WPS Presentation</Application>
  <PresentationFormat>Произвольный</PresentationFormat>
  <Paragraphs>211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4" baseType="lpstr">
      <vt:lpstr>Arial</vt:lpstr>
      <vt:lpstr>SimSun</vt:lpstr>
      <vt:lpstr>Wingdings</vt:lpstr>
      <vt:lpstr>Calibri</vt:lpstr>
      <vt:lpstr>Raleway</vt:lpstr>
      <vt:lpstr>Segoe Print</vt:lpstr>
      <vt:lpstr>Times New Roman</vt:lpstr>
      <vt:lpstr>Circe</vt:lpstr>
      <vt:lpstr>Verdana</vt:lpstr>
      <vt:lpstr>Georgia</vt:lpstr>
      <vt:lpstr>Raleway Medium</vt:lpstr>
      <vt:lpstr>Microsoft YaHei</vt:lpstr>
      <vt:lpstr>Arial Unicode MS</vt:lpstr>
      <vt:lpstr>Yu Gothic UI</vt:lpstr>
      <vt:lpstr>Calibri</vt:lpstr>
      <vt:lpstr>Тема Office</vt:lpstr>
      <vt:lpstr>вебинар </vt:lpstr>
      <vt:lpstr>СПИКЕРЫ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содержание курса: курс состоит из теоретического и  практического материала;   показ на практике практических  сенсорных упражнений;  «живые примеры детей»,  разбор конкретных случаев;  составление сенсорного профиля</vt:lpstr>
      <vt:lpstr>PowerPoint 演示文稿</vt:lpstr>
      <vt:lpstr>https://vk.com/logomeridian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Дмитрос Чернаков</dc:creator>
  <cp:lastModifiedBy>Снежана</cp:lastModifiedBy>
  <cp:revision>23</cp:revision>
  <dcterms:created xsi:type="dcterms:W3CDTF">2025-01-21T06:52:00Z</dcterms:created>
  <dcterms:modified xsi:type="dcterms:W3CDTF">2025-01-21T07:48:00Z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771CA6C5DA194C3880654EECFB629B2B_13</vt:lpwstr>
  </property>
  <property fmtid="{D5CDD505-2E9C-101B-9397-08002B2CF9AE}" pid="3" name="KSOProductBuildVer">
    <vt:lpwstr>1049-12.2.0.19805</vt:lpwstr>
  </property>
</Properties>
</file>