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charts/chart1.xml" ContentType="application/vnd.openxmlformats-officedocument.drawingml.chart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ov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blipFill rotWithShape="1">
              <a:blip r:embed="rId2"/>
              <a:srcRect l="0" t="0" r="0" b="0"/>
              <a:stretch>
                <a:fillRect/>
              </a:stretch>
            </a:blip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Pt>
            <c:idx val="0"/>
            <c:explosion val="0"/>
            <c:spPr>
              <a:blipFill rotWithShape="1">
                <a:blip r:embed="rId2"/>
                <a:srcRect l="0" t="0" r="0" b="0"/>
                <a:stretch>
                  <a:fillRect/>
                </a:stretch>
              </a:blip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explosion val="0"/>
            <c:spPr>
              <a:blipFill rotWithShape="1">
                <a:blip r:embed="rId3"/>
                <a:srcRect l="0" t="0" r="0" b="0"/>
                <a:stretch>
                  <a:fillRect/>
                </a:stretch>
              </a:blip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explosion val="0"/>
            <c:spPr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3"/>
            <c:explosion val="0"/>
            <c:spPr>
              <a:blipFill rotWithShape="1">
                <a:blip r:embed="rId5"/>
                <a:srcRect l="0" t="0" r="0" b="0"/>
                <a:stretch>
                  <a:fillRect/>
                </a:stretch>
              </a:blip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4"/>
            <c:explosion val="0"/>
            <c:spPr>
              <a:blipFill rotWithShape="1">
                <a:blip r:embed="rId6"/>
                <a:srcRect l="0" t="0" r="0" b="0"/>
                <a:stretch>
                  <a:fillRect/>
                </a:stretch>
              </a:blip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numFmt formatCode="#,##0%" sourceLinked="0"/>
              <c:txPr>
                <a:bodyPr/>
                <a:lstStyle/>
                <a:p>
                  <a:pPr>
                    <a:defRPr b="0" i="0" strike="noStrike" sz="18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noFill/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</c:dLbls>
          <c:cat>
            <c:strRef>
              <c:f>Sheet1!$B$1:$F$1</c:f>
              <c:strCache>
                <c:ptCount val="5"/>
                <c:pt idx="0">
                  <c:v>Ранний возраст</c:v>
                </c:pt>
                <c:pt idx="1">
                  <c:v>Дошкольный возраст</c:v>
                </c:pt>
                <c:pt idx="2">
                  <c:v>младшие школьники</c:v>
                </c:pt>
                <c:pt idx="3">
                  <c:v>Подростки и юноши</c:v>
                </c:pt>
                <c:pt idx="4">
                  <c:v>Взрослые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40.000000</c:v>
                </c:pt>
                <c:pt idx="1">
                  <c:v>25.000000</c:v>
                </c:pt>
                <c:pt idx="2">
                  <c:v>15.000000</c:v>
                </c:pt>
                <c:pt idx="3">
                  <c:v>13.000000</c:v>
                </c:pt>
                <c:pt idx="4">
                  <c:v>7.000000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n-lt"/>
        <a:ea typeface="+mn-ea"/>
        <a:cs typeface="+mn-cs"/>
        <a:sym typeface="Calibri"/>
      </a:defRPr>
    </a:lvl1pPr>
    <a:lvl2pPr indent="228600" defTabSz="1625600" latinLnBrk="0">
      <a:defRPr sz="2000">
        <a:latin typeface="+mn-lt"/>
        <a:ea typeface="+mn-ea"/>
        <a:cs typeface="+mn-cs"/>
        <a:sym typeface="Calibri"/>
      </a:defRPr>
    </a:lvl2pPr>
    <a:lvl3pPr indent="457200" defTabSz="1625600" latinLnBrk="0">
      <a:defRPr sz="2000">
        <a:latin typeface="+mn-lt"/>
        <a:ea typeface="+mn-ea"/>
        <a:cs typeface="+mn-cs"/>
        <a:sym typeface="Calibri"/>
      </a:defRPr>
    </a:lvl3pPr>
    <a:lvl4pPr indent="685800" defTabSz="1625600" latinLnBrk="0">
      <a:defRPr sz="2000">
        <a:latin typeface="+mn-lt"/>
        <a:ea typeface="+mn-ea"/>
        <a:cs typeface="+mn-cs"/>
        <a:sym typeface="Calibri"/>
      </a:defRPr>
    </a:lvl4pPr>
    <a:lvl5pPr indent="914400" defTabSz="1625600" latinLnBrk="0">
      <a:defRPr sz="2000">
        <a:latin typeface="+mn-lt"/>
        <a:ea typeface="+mn-ea"/>
        <a:cs typeface="+mn-cs"/>
        <a:sym typeface="Calibri"/>
      </a:defRPr>
    </a:lvl5pPr>
    <a:lvl6pPr indent="1143000" defTabSz="1625600" latinLnBrk="0">
      <a:defRPr sz="2000">
        <a:latin typeface="+mn-lt"/>
        <a:ea typeface="+mn-ea"/>
        <a:cs typeface="+mn-cs"/>
        <a:sym typeface="Calibri"/>
      </a:defRPr>
    </a:lvl6pPr>
    <a:lvl7pPr indent="1371600" defTabSz="1625600" latinLnBrk="0">
      <a:defRPr sz="2000">
        <a:latin typeface="+mn-lt"/>
        <a:ea typeface="+mn-ea"/>
        <a:cs typeface="+mn-cs"/>
        <a:sym typeface="Calibri"/>
      </a:defRPr>
    </a:lvl7pPr>
    <a:lvl8pPr indent="1600200" defTabSz="1625600" latinLnBrk="0">
      <a:defRPr sz="2000">
        <a:latin typeface="+mn-lt"/>
        <a:ea typeface="+mn-ea"/>
        <a:cs typeface="+mn-cs"/>
        <a:sym typeface="Calibri"/>
      </a:defRPr>
    </a:lvl8pPr>
    <a:lvl9pPr indent="1828800" defTabSz="1625600" latinLnBrk="0">
      <a:defRPr sz="20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685800" y="2840569"/>
            <a:ext cx="7772400" cy="1960034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371600" y="5181600"/>
            <a:ext cx="6400800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Уровень текста 1…"/>
          <p:cNvSpPr txBox="1"/>
          <p:nvPr>
            <p:ph type="body" sz="quarter" idx="1" hasCustomPrompt="1"/>
          </p:nvPr>
        </p:nvSpPr>
        <p:spPr>
          <a:xfrm>
            <a:off x="457200" y="4367212"/>
            <a:ext cx="3133725" cy="2319338"/>
          </a:xfrm>
          <a:prstGeom prst="rect">
            <a:avLst/>
          </a:prstGeom>
        </p:spPr>
        <p:txBody>
          <a:bodyPr lIns="19050" tIns="19050" rIns="19050" bIns="19050"/>
          <a:lstStyle>
            <a:lvl1pPr marL="457200" indent="-457200" defTabSz="389466">
              <a:lnSpc>
                <a:spcPct val="80000"/>
              </a:lnSpc>
              <a:spcBef>
                <a:spcPts val="1600"/>
              </a:spcBef>
              <a:buClr>
                <a:srgbClr val="57BEF0"/>
              </a:buClr>
              <a:buSzPct val="250000"/>
              <a:buFontTx/>
              <a:buChar char="-"/>
              <a:defRPr b="1" sz="2800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143000" indent="-457200" defTabSz="389466">
              <a:lnSpc>
                <a:spcPct val="80000"/>
              </a:lnSpc>
              <a:spcBef>
                <a:spcPts val="1600"/>
              </a:spcBef>
              <a:buClr>
                <a:srgbClr val="57BEF0"/>
              </a:buClr>
              <a:buSzPct val="250000"/>
              <a:buFontTx/>
              <a:buChar char="-"/>
              <a:defRPr b="1" sz="2800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800" indent="-457200" defTabSz="389466">
              <a:lnSpc>
                <a:spcPct val="80000"/>
              </a:lnSpc>
              <a:spcBef>
                <a:spcPts val="1600"/>
              </a:spcBef>
              <a:buClr>
                <a:srgbClr val="57BEF0"/>
              </a:buClr>
              <a:buSzPct val="250000"/>
              <a:buFontTx/>
              <a:buChar char="-"/>
              <a:defRPr b="1" sz="2800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514600" indent="-457200" defTabSz="389466">
              <a:lnSpc>
                <a:spcPct val="80000"/>
              </a:lnSpc>
              <a:spcBef>
                <a:spcPts val="1600"/>
              </a:spcBef>
              <a:buClr>
                <a:srgbClr val="57BEF0"/>
              </a:buClr>
              <a:buSzPct val="250000"/>
              <a:buFontTx/>
              <a:buChar char="-"/>
              <a:defRPr b="1" sz="2800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200400" indent="-457200" defTabSz="389466">
              <a:lnSpc>
                <a:spcPct val="80000"/>
              </a:lnSpc>
              <a:spcBef>
                <a:spcPts val="1600"/>
              </a:spcBef>
              <a:buClr>
                <a:srgbClr val="57BEF0"/>
              </a:buClr>
              <a:buSzPct val="250000"/>
              <a:buFontTx/>
              <a:buChar char="-"/>
              <a:defRPr b="1" sz="2800">
                <a:solidFill>
                  <a:srgbClr val="53585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</a:lstStyle>
          <a:p>
            <a:pPr/>
            <a:r>
              <a:t>Текст пункта на слайде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Заголовок слайда"/>
          <p:cNvSpPr txBox="1"/>
          <p:nvPr>
            <p:ph type="title" hasCustomPrompt="1"/>
          </p:nvPr>
        </p:nvSpPr>
        <p:spPr>
          <a:xfrm>
            <a:off x="457200" y="2915114"/>
            <a:ext cx="3133725" cy="1150610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 defTabSz="550333">
              <a:lnSpc>
                <a:spcPct val="80000"/>
              </a:lnSpc>
              <a:defRPr cap="all" spc="-76" sz="7600">
                <a:solidFill>
                  <a:srgbClr val="00BFF3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</a:lstStyle>
          <a:p>
            <a:pPr/>
            <a:r>
              <a:t>Заголовок слайда</a:t>
            </a:r>
          </a:p>
        </p:txBody>
      </p:sp>
      <p:sp>
        <p:nvSpPr>
          <p:cNvPr id="94" name="Прямоугольник"/>
          <p:cNvSpPr/>
          <p:nvPr/>
        </p:nvSpPr>
        <p:spPr>
          <a:xfrm>
            <a:off x="4048125" y="2000250"/>
            <a:ext cx="5105400" cy="5143500"/>
          </a:xfrm>
          <a:prstGeom prst="rect">
            <a:avLst/>
          </a:prstGeom>
          <a:solidFill>
            <a:srgbClr val="00BFF3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550333">
              <a:lnSpc>
                <a:spcPct val="120000"/>
              </a:lnSpc>
              <a:defRPr cap="all" sz="2000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</a:p>
        </p:txBody>
      </p:sp>
      <p:sp>
        <p:nvSpPr>
          <p:cNvPr id="95" name="638623930_2326x1548.jpeg"/>
          <p:cNvSpPr/>
          <p:nvPr>
            <p:ph type="pic" idx="21"/>
          </p:nvPr>
        </p:nvSpPr>
        <p:spPr>
          <a:xfrm>
            <a:off x="3433762" y="1985962"/>
            <a:ext cx="7385051" cy="49149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6" name="Автор и дата"/>
          <p:cNvSpPr txBox="1"/>
          <p:nvPr>
            <p:ph type="body" sz="quarter" idx="22" hasCustomPrompt="1"/>
          </p:nvPr>
        </p:nvSpPr>
        <p:spPr>
          <a:xfrm>
            <a:off x="457200" y="2590800"/>
            <a:ext cx="3133725" cy="288798"/>
          </a:xfrm>
          <a:prstGeom prst="rect">
            <a:avLst/>
          </a:prstGeom>
          <a:ln w="3175"/>
        </p:spPr>
        <p:txBody>
          <a:bodyPr lIns="19050" tIns="19050" rIns="19050" bIns="19050" anchor="ctr"/>
          <a:lstStyle>
            <a:lvl1pPr marL="0" indent="0" defTabSz="276521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703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pPr/>
            <a:r>
              <a:t>Автор и дата</a:t>
            </a:r>
          </a:p>
        </p:txBody>
      </p:sp>
      <p:sp>
        <p:nvSpPr>
          <p:cNvPr id="97" name="Номер слайда"/>
          <p:cNvSpPr txBox="1"/>
          <p:nvPr>
            <p:ph type="sldNum" sz="quarter" idx="2"/>
          </p:nvPr>
        </p:nvSpPr>
        <p:spPr>
          <a:xfrm>
            <a:off x="8858250" y="6814576"/>
            <a:ext cx="199086" cy="246211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l" defTabSz="550333">
              <a:lnSpc>
                <a:spcPts val="1700"/>
              </a:lnSpc>
              <a:defRPr>
                <a:solidFill>
                  <a:srgbClr val="00000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722312" y="5875866"/>
            <a:ext cx="7772401" cy="1816101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722312" y="3875620"/>
            <a:ext cx="7772401" cy="20002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457200" y="2133601"/>
            <a:ext cx="4038600" cy="603461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457200" y="2046816"/>
            <a:ext cx="4040188" cy="85301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>
          <a:xfrm>
            <a:off x="4645028" y="2046816"/>
            <a:ext cx="4041776" cy="85301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457203" y="364066"/>
            <a:ext cx="3008314" cy="1549401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"/>
          </p:nvPr>
        </p:nvSpPr>
        <p:spPr>
          <a:xfrm>
            <a:off x="3575050" y="364069"/>
            <a:ext cx="5111750" cy="7804151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half" idx="21"/>
          </p:nvPr>
        </p:nvSpPr>
        <p:spPr>
          <a:xfrm>
            <a:off x="457202" y="1913469"/>
            <a:ext cx="3008315" cy="625475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1792288" y="6400801"/>
            <a:ext cx="5486401" cy="755652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1792288" y="817032"/>
            <a:ext cx="5486401" cy="5486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1792288" y="7156452"/>
            <a:ext cx="5486401" cy="1073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457200" y="366183"/>
            <a:ext cx="82296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457200" y="2133601"/>
            <a:ext cx="8229600" cy="603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8428176" y="8594399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Галерея изображений"/>
          <p:cNvGrpSpPr/>
          <p:nvPr/>
        </p:nvGrpSpPr>
        <p:grpSpPr>
          <a:xfrm>
            <a:off x="2305439" y="792421"/>
            <a:ext cx="7674002" cy="6998864"/>
            <a:chOff x="0" y="0"/>
            <a:chExt cx="7674001" cy="6998862"/>
          </a:xfrm>
        </p:grpSpPr>
        <p:pic>
          <p:nvPicPr>
            <p:cNvPr id="106" name="WhatsApp Image 2024-11-26 at 19.08.57.jpeg" descr="WhatsApp Image 2024-11-26 at 19.08.57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6153" r="0" b="16153"/>
            <a:stretch>
              <a:fillRect/>
            </a:stretch>
          </p:blipFill>
          <p:spPr>
            <a:xfrm>
              <a:off x="0" y="0"/>
              <a:ext cx="7674002" cy="5194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" name="Сенсорный опыт:…"/>
            <p:cNvSpPr/>
            <p:nvPr/>
          </p:nvSpPr>
          <p:spPr>
            <a:xfrm>
              <a:off x="0" y="5270967"/>
              <a:ext cx="7674002" cy="1727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/>
            <a:p>
              <a:pPr defTabSz="914400">
                <a:defRPr b="1" cap="all" sz="3600"/>
              </a:pPr>
              <a:r>
                <a:t>Сенсорный опыт: </a:t>
              </a:r>
            </a:p>
            <a:p>
              <a:pPr defTabSz="914400">
                <a:defRPr b="1" cap="all" sz="3600">
                  <a:solidFill>
                    <a:srgbClr val="4646C7"/>
                  </a:solidFill>
                </a:defRPr>
              </a:pPr>
              <a:r>
                <a:t>эко-техники безопасного проживания чувств (часть 2)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Практика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Практика</a:t>
            </a:r>
          </a:p>
        </p:txBody>
      </p:sp>
      <p:sp>
        <p:nvSpPr>
          <p:cNvPr id="148" name="Пример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Пример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WhatsApp Image 2024-12-02 at 20.21.43.jpeg" descr="WhatsApp Image 2024-12-02 at 20.21.43.jpeg"/>
          <p:cNvPicPr>
            <a:picLocks noChangeAspect="1"/>
          </p:cNvPicPr>
          <p:nvPr/>
        </p:nvPicPr>
        <p:blipFill>
          <a:blip r:embed="rId2">
            <a:alphaModFix amt="35013"/>
            <a:extLst/>
          </a:blip>
          <a:srcRect l="0" t="0" r="0" b="11166"/>
          <a:stretch>
            <a:fillRect/>
          </a:stretch>
        </p:blipFill>
        <p:spPr>
          <a:xfrm>
            <a:off x="4628318" y="798082"/>
            <a:ext cx="5871715" cy="782895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Заголовок 1"/>
          <p:cNvSpPr txBox="1"/>
          <p:nvPr>
            <p:ph type="title"/>
          </p:nvPr>
        </p:nvSpPr>
        <p:spPr>
          <a:xfrm>
            <a:off x="119211" y="1176702"/>
            <a:ext cx="4562178" cy="1208783"/>
          </a:xfrm>
          <a:prstGeom prst="rect">
            <a:avLst/>
          </a:prstGeom>
          <a:solidFill>
            <a:srgbClr val="FFFFFF"/>
          </a:solidFill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1625600">
              <a:defRPr b="1" sz="3200"/>
            </a:lvl1pPr>
          </a:lstStyle>
          <a:p>
            <a:pPr/>
            <a:r>
              <a:t>Знакомство</a:t>
            </a:r>
          </a:p>
        </p:txBody>
      </p:sp>
      <p:sp>
        <p:nvSpPr>
          <p:cNvPr id="112" name="Объект 2"/>
          <p:cNvSpPr txBox="1"/>
          <p:nvPr>
            <p:ph type="body" idx="1"/>
          </p:nvPr>
        </p:nvSpPr>
        <p:spPr>
          <a:xfrm>
            <a:off x="183157" y="2641601"/>
            <a:ext cx="8229601" cy="6034618"/>
          </a:xfrm>
          <a:prstGeom prst="rect">
            <a:avLst/>
          </a:prstGeom>
        </p:spPr>
        <p:txBody>
          <a:bodyPr/>
          <a:lstStyle/>
          <a:p>
            <a:pPr/>
            <a:r>
              <a:t>Я - …</a:t>
            </a:r>
          </a:p>
          <a:p>
            <a:pPr/>
          </a:p>
          <a:p>
            <a:pPr/>
          </a:p>
          <a:p>
            <a:pPr/>
          </a:p>
          <a:p>
            <a:pPr/>
            <a:r>
              <a:t>Взаимодействую с ….</a:t>
            </a:r>
          </a:p>
        </p:txBody>
      </p:sp>
      <p:sp>
        <p:nvSpPr>
          <p:cNvPr id="113" name="1 - родитель…"/>
          <p:cNvSpPr txBox="1"/>
          <p:nvPr/>
        </p:nvSpPr>
        <p:spPr>
          <a:xfrm>
            <a:off x="423783" y="3112307"/>
            <a:ext cx="5758816" cy="1487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1 - родитель</a:t>
            </a:r>
          </a:p>
          <a:p>
            <a:pPr/>
            <a:r>
              <a:t>2 - педагог, учитель, воспитатель</a:t>
            </a:r>
          </a:p>
          <a:p>
            <a:pPr/>
            <a:r>
              <a:t>3 - психолог </a:t>
            </a:r>
          </a:p>
        </p:txBody>
      </p:sp>
      <p:sp>
        <p:nvSpPr>
          <p:cNvPr id="114" name="1 - детьми раннего возраста…"/>
          <p:cNvSpPr txBox="1"/>
          <p:nvPr/>
        </p:nvSpPr>
        <p:spPr>
          <a:xfrm>
            <a:off x="449183" y="5669676"/>
            <a:ext cx="7291150" cy="247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1 - детьми раннего возраста</a:t>
            </a:r>
          </a:p>
          <a:p>
            <a:pPr/>
            <a:r>
              <a:t>2 - детьми дошкольного возраста</a:t>
            </a:r>
          </a:p>
          <a:p>
            <a:pPr/>
            <a:r>
              <a:t>3 - детьми младшего школьного возраста</a:t>
            </a:r>
          </a:p>
          <a:p>
            <a:pPr lvl="1"/>
            <a:r>
              <a:t>4 - детьми подростками и юношами</a:t>
            </a:r>
          </a:p>
          <a:p>
            <a:pPr lvl="1"/>
            <a:r>
              <a:t>5 - взрослыми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Сенсорная игра</a:t>
            </a:r>
          </a:p>
        </p:txBody>
      </p:sp>
      <p:sp>
        <p:nvSpPr>
          <p:cNvPr id="117" name="Объект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118" name="Двухмерная круговая диаграмма"/>
          <p:cNvGraphicFramePr/>
          <p:nvPr/>
        </p:nvGraphicFramePr>
        <p:xfrm>
          <a:off x="1503180" y="1503180"/>
          <a:ext cx="6137640" cy="613764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19" name="Потребность в сенсорном развитии= развитие мозга"/>
          <p:cNvSpPr txBox="1"/>
          <p:nvPr/>
        </p:nvSpPr>
        <p:spPr>
          <a:xfrm>
            <a:off x="187493" y="7536577"/>
            <a:ext cx="8769014" cy="99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Потребность в сенсорном развитии= развитие мозга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Ранний возрас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Ранний возраст</a:t>
            </a:r>
          </a:p>
        </p:txBody>
      </p:sp>
      <p:sp>
        <p:nvSpPr>
          <p:cNvPr id="122" name="Полоса препятствий…"/>
          <p:cNvSpPr txBox="1"/>
          <p:nvPr>
            <p:ph type="body" sz="half" idx="1"/>
          </p:nvPr>
        </p:nvSpPr>
        <p:spPr>
          <a:xfrm>
            <a:off x="457200" y="1973791"/>
            <a:ext cx="4038600" cy="6034618"/>
          </a:xfrm>
          <a:prstGeom prst="rect">
            <a:avLst/>
          </a:prstGeom>
        </p:spPr>
        <p:txBody>
          <a:bodyPr/>
          <a:lstStyle/>
          <a:p>
            <a:pPr marL="260604" indent="-260604" defTabSz="694944">
              <a:spcBef>
                <a:spcPts val="500"/>
              </a:spcBef>
              <a:defRPr sz="2128"/>
            </a:pPr>
            <a:r>
              <a:t>Полоса препятствий</a:t>
            </a:r>
          </a:p>
          <a:p>
            <a:pPr marL="260604" indent="-260604" defTabSz="694944">
              <a:spcBef>
                <a:spcPts val="500"/>
              </a:spcBef>
              <a:defRPr sz="2128"/>
            </a:pPr>
            <a:r>
              <a:t>Сенсорные карточки</a:t>
            </a:r>
          </a:p>
          <a:p>
            <a:pPr marL="260604" indent="-260604" defTabSz="694944">
              <a:spcBef>
                <a:spcPts val="500"/>
              </a:spcBef>
              <a:defRPr sz="2128"/>
            </a:pPr>
            <a:r>
              <a:t>Сенсорные бассейны с шарами </a:t>
            </a:r>
          </a:p>
          <a:p>
            <a:pPr marL="260604" indent="-260604" defTabSz="694944">
              <a:spcBef>
                <a:spcPts val="500"/>
              </a:spcBef>
              <a:defRPr sz="2128"/>
            </a:pPr>
            <a:r>
              <a:t>Сенсорные коробки с неструктурированными материалами (от грецких орехов до манки)</a:t>
            </a:r>
          </a:p>
          <a:p>
            <a:pPr marL="260604" indent="-260604" defTabSz="694944">
              <a:spcBef>
                <a:spcPts val="500"/>
              </a:spcBef>
              <a:defRPr sz="2128"/>
            </a:pPr>
            <a:r>
              <a:t>Сенсорные боксы с тестом, пластилином,  красками, позже - жвачки, мягкий пластилин, различные слаймы и т.д.</a:t>
            </a:r>
          </a:p>
          <a:p>
            <a:pPr marL="260604" indent="-260604" defTabSz="694944">
              <a:spcBef>
                <a:spcPts val="500"/>
              </a:spcBef>
              <a:defRPr sz="2128"/>
            </a:pPr>
            <a:r>
              <a:t>Игры с красками, водой, разным видом песка и т.д.</a:t>
            </a:r>
          </a:p>
          <a:p>
            <a:pPr marL="260604" indent="-260604" defTabSz="694944">
              <a:spcBef>
                <a:spcPts val="500"/>
              </a:spcBef>
              <a:defRPr sz="2128"/>
            </a:pPr>
            <a:r>
              <a:t>«Грязные» игры (размазывание)</a:t>
            </a:r>
          </a:p>
          <a:p>
            <a:pPr marL="260604" indent="-260604" defTabSz="694944">
              <a:spcBef>
                <a:spcPts val="500"/>
              </a:spcBef>
              <a:defRPr sz="2128"/>
            </a:pPr>
            <a:r>
              <a:t>Книги с запахом</a:t>
            </a:r>
          </a:p>
        </p:txBody>
      </p:sp>
      <p:pic>
        <p:nvPicPr>
          <p:cNvPr id="123" name="IMG_1423.jpeg" descr="IMG_14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0" y="1409699"/>
            <a:ext cx="4038600" cy="538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FullSizeRender.jpg" descr="FullSizeRend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3100" y="4110910"/>
            <a:ext cx="3308092" cy="4410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Законы развития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Законы развития:</a:t>
            </a:r>
          </a:p>
        </p:txBody>
      </p:sp>
      <p:pic>
        <p:nvPicPr>
          <p:cNvPr id="127" name="IMG_9373.jpeg" descr="IMG_9373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103188" y="1279005"/>
            <a:ext cx="5486401" cy="5486401"/>
          </a:xfrm>
          <a:prstGeom prst="rect">
            <a:avLst/>
          </a:prstGeom>
        </p:spPr>
      </p:pic>
      <p:sp>
        <p:nvSpPr>
          <p:cNvPr id="128" name="С возрастом на первый или второй план начинают выступать разные модальности (глаза, уши, язык, нос, кожа, вестибулярный аппарат)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spcBef>
                <a:spcPts val="0"/>
              </a:spcBef>
              <a:defRPr b="1" sz="1979"/>
            </a:lvl1pPr>
          </a:lstStyle>
          <a:p>
            <a:pPr/>
            <a:r>
              <a:t>С возрастом на первый или второй план начинают выступать разные модальности (глаза, уши, язык, нос, кожа, вестибулярный аппарат)</a:t>
            </a:r>
          </a:p>
        </p:txBody>
      </p:sp>
      <p:pic>
        <p:nvPicPr>
          <p:cNvPr id="129" name="IMG_1471.jpeg" descr="IMG_147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1432" y="101242"/>
            <a:ext cx="4305568" cy="5740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Нажмите дважды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2" name="IMG_1421.MOV" descr="IMG_1421.MOV"/>
          <p:cNvPicPr>
            <a:picLocks noChangeAspect="0"/>
          </p:cNvPicPr>
          <p:nvPr>
            <p:ph type="pic" idx="2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0239" y="1207735"/>
            <a:ext cx="3184346" cy="5661059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33" name="Нажмите дважды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4" name="FullSizeRender.jpg" descr="FullSizeRende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46343" y="2129091"/>
            <a:ext cx="4794457" cy="6392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G_1154.jpeg" descr="IMG_115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09019" y="785808"/>
            <a:ext cx="4960281" cy="3720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40962">
                <p:cTn id="7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Дошкольный возрас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Дошкольный возраст</a:t>
            </a:r>
          </a:p>
        </p:txBody>
      </p:sp>
      <p:sp>
        <p:nvSpPr>
          <p:cNvPr id="138" name="Игра «Волшебный мешочек»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64032" indent="-264032" defTabSz="704087">
              <a:spcBef>
                <a:spcPts val="500"/>
              </a:spcBef>
              <a:defRPr sz="2156"/>
            </a:pPr>
            <a:r>
              <a:t>Игра «Волшебный мешочек»</a:t>
            </a:r>
          </a:p>
          <a:p>
            <a:pPr marL="264032" indent="-264032" defTabSz="704087">
              <a:spcBef>
                <a:spcPts val="500"/>
              </a:spcBef>
              <a:defRPr sz="2156"/>
            </a:pPr>
            <a:r>
              <a:t>Игры-эксперименты с наблюдением (вырасти фигуру, вырасти мяч)</a:t>
            </a:r>
          </a:p>
          <a:p>
            <a:pPr marL="264032" indent="-264032" defTabSz="704087">
              <a:spcBef>
                <a:spcPts val="500"/>
              </a:spcBef>
              <a:defRPr sz="2156"/>
            </a:pPr>
            <a:r>
              <a:t>Игры-прятки в разных неструктурированных материалах</a:t>
            </a:r>
          </a:p>
          <a:p>
            <a:pPr marL="264032" indent="-264032" defTabSz="704087">
              <a:spcBef>
                <a:spcPts val="500"/>
              </a:spcBef>
              <a:defRPr sz="2156"/>
            </a:pPr>
            <a:r>
              <a:t>Логоритмика с муз.инструментами</a:t>
            </a:r>
          </a:p>
          <a:p>
            <a:pPr marL="264032" indent="-264032" defTabSz="704087">
              <a:spcBef>
                <a:spcPts val="500"/>
              </a:spcBef>
              <a:defRPr sz="2156"/>
            </a:pPr>
            <a:r>
              <a:t>Сенсорный дождь</a:t>
            </a:r>
          </a:p>
          <a:p>
            <a:pPr marL="264032" indent="-264032" defTabSz="704087">
              <a:spcBef>
                <a:spcPts val="500"/>
              </a:spcBef>
              <a:defRPr sz="2156"/>
            </a:pPr>
            <a:r>
              <a:t>Игры на стимуляцию и работу с телом</a:t>
            </a:r>
          </a:p>
          <a:p>
            <a:pPr marL="264032" indent="-264032" defTabSz="704087">
              <a:spcBef>
                <a:spcPts val="500"/>
              </a:spcBef>
              <a:defRPr sz="2156"/>
            </a:pPr>
            <a:r>
              <a:t>Телесные игры с утяжелителями, сенсорными мячиками и т.д.</a:t>
            </a:r>
          </a:p>
          <a:p>
            <a:pPr marL="264032" indent="-264032" defTabSz="704087">
              <a:spcBef>
                <a:spcPts val="500"/>
              </a:spcBef>
              <a:defRPr sz="2156"/>
            </a:pPr>
            <a:r>
              <a:t>«Грязные» игры (глина, краски)</a:t>
            </a:r>
          </a:p>
        </p:txBody>
      </p:sp>
      <p:pic>
        <p:nvPicPr>
          <p:cNvPr id="139" name="Галерея изображений" descr="Галерея изображений"/>
          <p:cNvPicPr>
            <a:picLocks noChangeAspect="1"/>
          </p:cNvPicPr>
          <p:nvPr/>
        </p:nvPicPr>
        <p:blipFill>
          <a:blip r:embed="rId2">
            <a:extLst/>
          </a:blip>
          <a:srcRect l="656" t="0" r="656" b="0"/>
          <a:stretch>
            <a:fillRect/>
          </a:stretch>
        </p:blipFill>
        <p:spPr>
          <a:xfrm>
            <a:off x="4648200" y="2153741"/>
            <a:ext cx="4038600" cy="5456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Младшие школьный возраст"/>
          <p:cNvSpPr txBox="1"/>
          <p:nvPr>
            <p:ph type="title"/>
          </p:nvPr>
        </p:nvSpPr>
        <p:spPr>
          <a:xfrm>
            <a:off x="457200" y="747183"/>
            <a:ext cx="8229600" cy="1524001"/>
          </a:xfrm>
          <a:prstGeom prst="rect">
            <a:avLst/>
          </a:prstGeom>
        </p:spPr>
        <p:txBody>
          <a:bodyPr/>
          <a:lstStyle/>
          <a:p>
            <a:pPr/>
            <a:r>
              <a:t>Младшие школьный возраст</a:t>
            </a:r>
          </a:p>
        </p:txBody>
      </p:sp>
      <p:sp>
        <p:nvSpPr>
          <p:cNvPr id="142" name="Мультимодальные сенсорные бассейны с сюжетом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8897" indent="-318897" defTabSz="850391">
              <a:defRPr sz="2604"/>
            </a:pPr>
            <a:r>
              <a:t>Мультимодальные сенсорные бассейны с сюжетом</a:t>
            </a:r>
          </a:p>
          <a:p>
            <a:pPr marL="318897" indent="-318897" defTabSz="850391">
              <a:defRPr sz="2604"/>
            </a:pPr>
            <a:r>
              <a:t>Змейка</a:t>
            </a:r>
          </a:p>
          <a:p>
            <a:pPr marL="318897" indent="-318897" defTabSz="850391">
              <a:defRPr sz="2604"/>
            </a:pPr>
            <a:r>
              <a:t>Барабашка</a:t>
            </a:r>
          </a:p>
          <a:p>
            <a:pPr marL="318897" indent="-318897" defTabSz="850391">
              <a:defRPr sz="2604"/>
            </a:pPr>
            <a:r>
              <a:t>Жвачки для рук, слаймы, орбизы, сквиши, антистрессы</a:t>
            </a:r>
          </a:p>
          <a:p>
            <a:pPr marL="318897" indent="-318897" defTabSz="850391">
              <a:defRPr sz="2604"/>
            </a:pPr>
            <a:r>
              <a:t>Телесные игры</a:t>
            </a:r>
          </a:p>
          <a:p>
            <a:pPr marL="318897" indent="-318897" defTabSz="850391">
              <a:defRPr sz="2604"/>
            </a:pPr>
            <a:r>
              <a:t>Игры-эксперименты с наблюдением</a:t>
            </a:r>
          </a:p>
          <a:p>
            <a:pPr marL="318897" indent="-318897" defTabSz="850391">
              <a:defRPr sz="2604"/>
            </a:pPr>
            <a:r>
              <a:t>Спортивные игры и спорт</a:t>
            </a:r>
          </a:p>
          <a:p>
            <a:pPr marL="318897" indent="-318897" defTabSz="850391">
              <a:defRPr sz="2604"/>
            </a:pPr>
            <a:r>
              <a:t>Театральные игры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Подростки и юноши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Подростки и юноши</a:t>
            </a:r>
          </a:p>
        </p:txBody>
      </p:sp>
      <p:sp>
        <p:nvSpPr>
          <p:cNvPr id="145" name="Арт-терапевтические техники…"/>
          <p:cNvSpPr txBox="1"/>
          <p:nvPr>
            <p:ph type="body" sz="half" idx="1"/>
          </p:nvPr>
        </p:nvSpPr>
        <p:spPr>
          <a:xfrm>
            <a:off x="457200" y="2133601"/>
            <a:ext cx="4877991" cy="6275968"/>
          </a:xfrm>
          <a:prstGeom prst="rect">
            <a:avLst/>
          </a:prstGeom>
        </p:spPr>
        <p:txBody>
          <a:bodyPr/>
          <a:lstStyle/>
          <a:p>
            <a:pPr/>
            <a:r>
              <a:t>Арт-терапевтические техники</a:t>
            </a:r>
          </a:p>
          <a:p>
            <a:pPr/>
            <a:r>
              <a:t>Техники работы с телом</a:t>
            </a:r>
          </a:p>
          <a:p>
            <a:pPr/>
            <a:r>
              <a:t>Телесные игры с завязанными глазами</a:t>
            </a:r>
          </a:p>
          <a:p>
            <a:pPr/>
            <a:r>
              <a:t>Техника «Пеленания»</a:t>
            </a:r>
          </a:p>
          <a:p>
            <a:pPr/>
            <a:r>
              <a:t>Прием «Окрашивание» и т.д.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