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53"/>
  </p:notesMasterIdLst>
  <p:sldIdLst>
    <p:sldId id="256" r:id="rId2"/>
    <p:sldId id="283" r:id="rId3"/>
    <p:sldId id="258" r:id="rId4"/>
    <p:sldId id="259" r:id="rId5"/>
    <p:sldId id="261" r:id="rId6"/>
    <p:sldId id="260" r:id="rId7"/>
    <p:sldId id="262" r:id="rId8"/>
    <p:sldId id="263" r:id="rId9"/>
    <p:sldId id="269" r:id="rId10"/>
    <p:sldId id="277" r:id="rId11"/>
    <p:sldId id="293" r:id="rId12"/>
    <p:sldId id="295" r:id="rId13"/>
    <p:sldId id="264" r:id="rId14"/>
    <p:sldId id="294" r:id="rId15"/>
    <p:sldId id="265" r:id="rId16"/>
    <p:sldId id="266" r:id="rId17"/>
    <p:sldId id="267" r:id="rId18"/>
    <p:sldId id="270" r:id="rId19"/>
    <p:sldId id="268" r:id="rId20"/>
    <p:sldId id="271" r:id="rId21"/>
    <p:sldId id="296" r:id="rId22"/>
    <p:sldId id="297" r:id="rId23"/>
    <p:sldId id="273" r:id="rId24"/>
    <p:sldId id="274" r:id="rId25"/>
    <p:sldId id="275" r:id="rId26"/>
    <p:sldId id="280" r:id="rId27"/>
    <p:sldId id="279" r:id="rId28"/>
    <p:sldId id="299" r:id="rId29"/>
    <p:sldId id="291" r:id="rId30"/>
    <p:sldId id="311" r:id="rId31"/>
    <p:sldId id="284" r:id="rId32"/>
    <p:sldId id="300" r:id="rId33"/>
    <p:sldId id="301" r:id="rId34"/>
    <p:sldId id="302" r:id="rId35"/>
    <p:sldId id="303" r:id="rId36"/>
    <p:sldId id="285" r:id="rId37"/>
    <p:sldId id="286" r:id="rId38"/>
    <p:sldId id="288" r:id="rId39"/>
    <p:sldId id="306" r:id="rId40"/>
    <p:sldId id="307" r:id="rId41"/>
    <p:sldId id="308" r:id="rId42"/>
    <p:sldId id="304" r:id="rId43"/>
    <p:sldId id="320" r:id="rId44"/>
    <p:sldId id="318" r:id="rId45"/>
    <p:sldId id="319" r:id="rId46"/>
    <p:sldId id="313" r:id="rId47"/>
    <p:sldId id="315" r:id="rId48"/>
    <p:sldId id="314" r:id="rId49"/>
    <p:sldId id="316" r:id="rId50"/>
    <p:sldId id="317" r:id="rId51"/>
    <p:sldId id="257" r:id="rId52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/>
        </p14:section>
        <p14:section name="Раздел без заголовка" id="{E5365CD3-2337-4023-B6D5-766339E94374}">
          <p14:sldIdLst>
            <p14:sldId id="256"/>
            <p14:sldId id="283"/>
            <p14:sldId id="258"/>
            <p14:sldId id="259"/>
            <p14:sldId id="261"/>
            <p14:sldId id="260"/>
            <p14:sldId id="262"/>
            <p14:sldId id="263"/>
            <p14:sldId id="269"/>
            <p14:sldId id="277"/>
            <p14:sldId id="293"/>
            <p14:sldId id="295"/>
            <p14:sldId id="264"/>
            <p14:sldId id="294"/>
            <p14:sldId id="265"/>
            <p14:sldId id="266"/>
            <p14:sldId id="267"/>
            <p14:sldId id="270"/>
            <p14:sldId id="268"/>
            <p14:sldId id="271"/>
            <p14:sldId id="296"/>
            <p14:sldId id="297"/>
            <p14:sldId id="273"/>
            <p14:sldId id="274"/>
            <p14:sldId id="275"/>
            <p14:sldId id="280"/>
            <p14:sldId id="279"/>
            <p14:sldId id="299"/>
            <p14:sldId id="291"/>
            <p14:sldId id="311"/>
            <p14:sldId id="284"/>
            <p14:sldId id="300"/>
            <p14:sldId id="301"/>
            <p14:sldId id="302"/>
            <p14:sldId id="303"/>
            <p14:sldId id="285"/>
            <p14:sldId id="286"/>
            <p14:sldId id="288"/>
            <p14:sldId id="306"/>
            <p14:sldId id="307"/>
            <p14:sldId id="308"/>
            <p14:sldId id="304"/>
            <p14:sldId id="320"/>
            <p14:sldId id="318"/>
            <p14:sldId id="319"/>
            <p14:sldId id="313"/>
            <p14:sldId id="315"/>
            <p14:sldId id="314"/>
            <p14:sldId id="316"/>
            <p14:sldId id="317"/>
            <p14:sldId id="25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7" autoAdjust="0"/>
  </p:normalViewPr>
  <p:slideViewPr>
    <p:cSldViewPr>
      <p:cViewPr>
        <p:scale>
          <a:sx n="90" d="100"/>
          <a:sy n="90" d="100"/>
        </p:scale>
        <p:origin x="-1254" y="-60"/>
      </p:cViewPr>
      <p:guideLst>
        <p:guide orient="horz" pos="28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612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0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2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5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137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90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2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7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930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02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69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1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ажмите дважды"/>
          <p:cNvSpPr txBox="1">
            <a:spLocks noGrp="1"/>
          </p:cNvSpPr>
          <p:nvPr>
            <p:ph type="ctrTitle"/>
          </p:nvPr>
        </p:nvSpPr>
        <p:spPr>
          <a:xfrm>
            <a:off x="685800" y="1187625"/>
            <a:ext cx="7772400" cy="36129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dirty="0"/>
              <a:t>Подготовка к ЕГЭ по географии  </a:t>
            </a:r>
            <a:endParaRPr dirty="0"/>
          </a:p>
        </p:txBody>
      </p:sp>
      <p:sp>
        <p:nvSpPr>
          <p:cNvPr id="101" name="Нажмите дважды"/>
          <p:cNvSpPr txBox="1">
            <a:spLocks noGrp="1"/>
          </p:cNvSpPr>
          <p:nvPr>
            <p:ph type="subTitle" idx="1"/>
          </p:nvPr>
        </p:nvSpPr>
        <p:spPr>
          <a:xfrm>
            <a:off x="2051720" y="7011881"/>
            <a:ext cx="5040560" cy="6385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28823BAC-8E9E-11C9-5CC4-86A3DB36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355975"/>
            <a:ext cx="7200800" cy="375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B4C644E-69A5-6D81-F9C5-112C9832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14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58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CE40D2-6D23-EB23-2BF5-554F7699CF35}"/>
              </a:ext>
            </a:extLst>
          </p:cNvPr>
          <p:cNvSpPr txBox="1"/>
          <p:nvPr/>
        </p:nvSpPr>
        <p:spPr>
          <a:xfrm>
            <a:off x="2286000" y="1324958"/>
            <a:ext cx="457200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ПЛАН ЭКЗАМЕНАЦИОННОЙ РАБОТЫ ЕГЭ ПО ГЕОГРАФИИ 2024 ГОДА</a:t>
            </a:r>
          </a:p>
          <a:p>
            <a:endParaRPr lang="ru-RU" dirty="0"/>
          </a:p>
          <a:p>
            <a:r>
              <a:rPr lang="ru-RU" dirty="0"/>
              <a:t>Работа состоит из 29 заданий: </a:t>
            </a:r>
          </a:p>
          <a:p>
            <a:r>
              <a:rPr lang="ru-RU" dirty="0"/>
              <a:t>заданий базового уровня сложности 19, повышенного — 5, высокого — 5.</a:t>
            </a:r>
          </a:p>
          <a:p>
            <a:r>
              <a:rPr lang="ru-RU" dirty="0"/>
              <a:t>Работа рассчитана на 180 минут.</a:t>
            </a:r>
          </a:p>
        </p:txBody>
      </p:sp>
    </p:spTree>
    <p:extLst>
      <p:ext uri="{BB962C8B-B14F-4D97-AF65-F5344CB8AC3E}">
        <p14:creationId xmlns:p14="http://schemas.microsoft.com/office/powerpoint/2010/main" val="3020902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ADE1CA-681F-49D3-D141-EB80DA702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CBA0CF-B6BE-43AD-4D39-5898D29482B9}"/>
              </a:ext>
            </a:extLst>
          </p:cNvPr>
          <p:cNvSpPr txBox="1"/>
          <p:nvPr/>
        </p:nvSpPr>
        <p:spPr>
          <a:xfrm>
            <a:off x="872210" y="1878124"/>
            <a:ext cx="71287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Авторы заданий для подготовки к ЕГЭ: Э. М. </a:t>
            </a:r>
            <a:r>
              <a:rPr lang="ru-RU" dirty="0" err="1"/>
              <a:t>Амбарцумова</a:t>
            </a:r>
            <a:r>
              <a:rPr lang="ru-RU" dirty="0"/>
              <a:t>, В. В. Барабанов, С. Е. Дюкова, О. В. Чичерина; материалы сайта http://ege.yandex.ru.</a:t>
            </a:r>
          </a:p>
        </p:txBody>
      </p:sp>
      <p:pic>
        <p:nvPicPr>
          <p:cNvPr id="5" name="Picture 2" descr="ЕГЭ 2024 по географии В. В. Барабанова. 31 учебных вариантов (задания и ответы)">
            <a:extLst>
              <a:ext uri="{FF2B5EF4-FFF2-40B4-BE49-F238E27FC236}">
                <a16:creationId xmlns:a16="http://schemas.microsoft.com/office/drawing/2014/main" xmlns="" id="{3FA6B9B2-D016-9149-F525-03E24A777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915" y="4067944"/>
            <a:ext cx="509417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3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E7C3E-3FAD-FDC7-6888-FB47C463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6183"/>
            <a:ext cx="8229600" cy="194365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Структура ЕГЭ по географии и что поменялось в 2024 году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4B4179-A240-5FCE-4C9A-B8A9BDC03E4C}"/>
              </a:ext>
            </a:extLst>
          </p:cNvPr>
          <p:cNvSpPr txBox="1"/>
          <p:nvPr/>
        </p:nvSpPr>
        <p:spPr>
          <a:xfrm>
            <a:off x="611560" y="2309843"/>
            <a:ext cx="77048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1.Из структуры ЕГЭ по географии в 2024 году исключены задания № 21 и № 22</a:t>
            </a:r>
          </a:p>
          <a:p>
            <a:r>
              <a:rPr lang="ru-RU" dirty="0"/>
              <a:t> (по нумерации КИМ ЕГЭ 2023 г.) с топографической картой (определение азимута и построение профиля). </a:t>
            </a:r>
          </a:p>
        </p:txBody>
      </p:sp>
    </p:spTree>
    <p:extLst>
      <p:ext uri="{BB962C8B-B14F-4D97-AF65-F5344CB8AC3E}">
        <p14:creationId xmlns:p14="http://schemas.microsoft.com/office/powerpoint/2010/main" val="79374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833CE3-9473-14D1-0D8A-3536792A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562"/>
            <a:ext cx="9144000" cy="5768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90CEFA-0E3B-635D-0A1D-6E424111D276}"/>
              </a:ext>
            </a:extLst>
          </p:cNvPr>
          <p:cNvSpPr txBox="1"/>
          <p:nvPr/>
        </p:nvSpPr>
        <p:spPr>
          <a:xfrm>
            <a:off x="539552" y="6948264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https://geo-ege.sdamgia.ru/doc/spec/24sp11ege_gg_yt.pdf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210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7F3A58-5D93-D945-D46E-A6663B8E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267B8C-DBA2-BF8D-5C45-82CC608BA46D}"/>
              </a:ext>
            </a:extLst>
          </p:cNvPr>
          <p:cNvSpPr txBox="1"/>
          <p:nvPr/>
        </p:nvSpPr>
        <p:spPr>
          <a:xfrm>
            <a:off x="683568" y="1324958"/>
            <a:ext cx="741682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. </a:t>
            </a:r>
            <a:r>
              <a:rPr lang="ru-RU" b="1" dirty="0"/>
              <a:t>Структура ЕГЭ по географии и что поменялось в 2024 году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dirty="0"/>
              <a:t>В новой структуре экзамена 21 задание с кратким ответом и 8 заданий с развёрнутым ответом. Если говорить об уровнях сложности, то в ЕГЭ по географии представлено 19 заданий базового уровня, 5 заданий повышенного уровня и 5 заданий высокого уровня сложности. </a:t>
            </a:r>
          </a:p>
        </p:txBody>
      </p:sp>
    </p:spTree>
    <p:extLst>
      <p:ext uri="{BB962C8B-B14F-4D97-AF65-F5344CB8AC3E}">
        <p14:creationId xmlns:p14="http://schemas.microsoft.com/office/powerpoint/2010/main" val="117164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F49DF-97AD-3DD9-49D6-325E55E4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Что включает в себя экзамен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F6122F-4007-95A4-B641-CEF755E4FA43}"/>
              </a:ext>
            </a:extLst>
          </p:cNvPr>
          <p:cNvSpPr txBox="1"/>
          <p:nvPr/>
        </p:nvSpPr>
        <p:spPr>
          <a:xfrm>
            <a:off x="457200" y="2086384"/>
            <a:ext cx="8229600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ru-RU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Теоретические основы географии:</a:t>
            </a:r>
          </a:p>
          <a:p>
            <a:pPr marL="342900" lvl="0" indent="-342900" algn="just" fontAlgn="base">
              <a:spcAft>
                <a:spcPts val="800"/>
              </a:spcAft>
              <a:tabLst>
                <a:tab pos="457200" algn="l"/>
              </a:tabLst>
            </a:pPr>
            <a:r>
              <a:rPr lang="ru-RU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этом разделе обычно содержатся задания, проверяющие знание основных теоретических концепций, терминов и методов географии.</a:t>
            </a:r>
            <a:endParaRPr lang="ru-RU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Bef>
                <a:spcPts val="9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ru-RU" sz="32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география: </a:t>
            </a:r>
          </a:p>
          <a:p>
            <a:pPr marL="342900" lvl="0" indent="-342900" fontAlgn="base">
              <a:spcBef>
                <a:spcPts val="9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ru-RU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рассматриваются вопросы, касающиеся географического строения Земли, климата, рельефа, водных ресурсов и природных зон.</a:t>
            </a:r>
            <a:endParaRPr lang="ru-RU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0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FDD968-9C21-0FA5-7D77-C6EB005869A4}"/>
              </a:ext>
            </a:extLst>
          </p:cNvPr>
          <p:cNvSpPr txBox="1"/>
          <p:nvPr/>
        </p:nvSpPr>
        <p:spPr>
          <a:xfrm>
            <a:off x="539552" y="1763688"/>
            <a:ext cx="849694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Экономическая и социальная география: </a:t>
            </a:r>
            <a:r>
              <a:rPr lang="ru-RU" dirty="0"/>
              <a:t>вопросы взаимосвязи между географическим положением регионов и развитием экономики, социальной сферы, населения и культуры.</a:t>
            </a:r>
          </a:p>
          <a:p>
            <a:r>
              <a:rPr lang="ru-RU" b="1" dirty="0"/>
              <a:t>География России и мира: </a:t>
            </a:r>
            <a:r>
              <a:rPr lang="ru-RU" dirty="0"/>
              <a:t>вопросы о географическом распределении ресурсов, политической и экономической географии стран мира, особенностях географического строения и историко-географической справке различных регионов.</a:t>
            </a:r>
          </a:p>
        </p:txBody>
      </p:sp>
    </p:spTree>
    <p:extLst>
      <p:ext uri="{BB962C8B-B14F-4D97-AF65-F5344CB8AC3E}">
        <p14:creationId xmlns:p14="http://schemas.microsoft.com/office/powerpoint/2010/main" val="4191277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26B27B-D7E3-8559-1B13-7F5BE776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Уровни сложности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4A3855-EE0F-04DD-E3C9-49186075517F}"/>
              </a:ext>
            </a:extLst>
          </p:cNvPr>
          <p:cNvSpPr txBox="1"/>
          <p:nvPr/>
        </p:nvSpPr>
        <p:spPr>
          <a:xfrm>
            <a:off x="899592" y="2309843"/>
            <a:ext cx="79208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inherit"/>
              </a:rPr>
              <a:t>Базовый уровень</a:t>
            </a:r>
            <a:r>
              <a:rPr lang="ru-RU" b="0" i="0" dirty="0">
                <a:solidFill>
                  <a:srgbClr val="000000"/>
                </a:solidFill>
                <a:effectLst/>
                <a:latin typeface="inherit"/>
              </a:rPr>
              <a:t>: Включает задания, требующие знаний основных географических понятий, простых аналитических навыков и умения работать с картами и графиками.</a:t>
            </a:r>
          </a:p>
        </p:txBody>
      </p:sp>
    </p:spTree>
    <p:extLst>
      <p:ext uri="{BB962C8B-B14F-4D97-AF65-F5344CB8AC3E}">
        <p14:creationId xmlns:p14="http://schemas.microsoft.com/office/powerpoint/2010/main" val="255873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B368D-859C-41AD-270B-C5447D2BCA7C}"/>
              </a:ext>
            </a:extLst>
          </p:cNvPr>
          <p:cNvSpPr txBox="1"/>
          <p:nvPr/>
        </p:nvSpPr>
        <p:spPr>
          <a:xfrm>
            <a:off x="683568" y="1817400"/>
            <a:ext cx="78488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00000"/>
                </a:solidFill>
                <a:effectLst/>
                <a:latin typeface="inherit"/>
              </a:rPr>
              <a:t>Продвинутый уровень</a:t>
            </a:r>
            <a:r>
              <a:rPr lang="ru-RU" b="0" i="0" dirty="0">
                <a:solidFill>
                  <a:srgbClr val="000000"/>
                </a:solidFill>
                <a:effectLst/>
                <a:latin typeface="inherit"/>
              </a:rPr>
              <a:t>: Задания данного уровня требуют более глубокого понимания географических процессов, умения анализировать информацию и делать выводы на основе предоставленных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335162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E57738-1BA4-28A1-BB4F-0E9264D9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A04E60-7A38-F69A-51E3-438706A07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Circe"/>
              </a:rPr>
              <a:t>ЕГЭ по географии необходим для поступления на некоторые педагогические направления, а также на те, где изучают науки о земле, например геологию, почвоведение, геохимию. Его нужно сдавать и тем, кто выбрал направления в области экологии и природопользования, картографии, туризма и ландшафтного дела. Если вы собираетесь поступать на специальность, где география не требуется, это не значит, что знания по этому предмету вам не понадобятся.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38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16F4C0-3AD0-0798-C00F-2331FF2CE841}"/>
              </a:ext>
            </a:extLst>
          </p:cNvPr>
          <p:cNvSpPr txBox="1"/>
          <p:nvPr/>
        </p:nvSpPr>
        <p:spPr>
          <a:xfrm>
            <a:off x="863588" y="1835696"/>
            <a:ext cx="74168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Высокий уровень</a:t>
            </a:r>
            <a:r>
              <a:rPr lang="ru-RU" dirty="0"/>
              <a:t>: Задания этого уровня включают в себя сложные аналитические и интерпретационные задачи, а также требуют креативного мышления и умения применять полученные знания на практике.</a:t>
            </a:r>
          </a:p>
        </p:txBody>
      </p:sp>
    </p:spTree>
    <p:extLst>
      <p:ext uri="{BB962C8B-B14F-4D97-AF65-F5344CB8AC3E}">
        <p14:creationId xmlns:p14="http://schemas.microsoft.com/office/powerpoint/2010/main" val="100890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69A2BB-19F6-B2B8-93A3-CC701B5D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17EE4295-68EF-BF1F-6F19-CCFDCC4805E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57200" y="1531402"/>
            <a:ext cx="901134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Для поступления в вузы, подведомственные Министерству науки и высшей школы: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40 тестовых баллов.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Для поступления в вузы, подведомственные Министерству просвещения: </a:t>
            </a:r>
            <a:r>
              <a:rPr kumimoji="0" lang="ru-RU" altLang="ru-RU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40 тестовых баллов</a:t>
            </a:r>
            <a:r>
              <a:rPr kumimoji="0" lang="ru-RU" altLang="ru-RU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2439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D097B9-BE0E-D0C0-78BB-09D24EDD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Спецификация и </a:t>
            </a:r>
            <a:r>
              <a:rPr lang="ru-RU" dirty="0" err="1"/>
              <a:t>разбалловка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98FE95-B1A6-3776-8DA6-A5F77E8D4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236"/>
            <a:ext cx="9144000" cy="478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28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8B46A9-DE3A-A2F0-6571-34943C13E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B51096C-D583-EBD4-FB82-6FF6EA1E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59632"/>
            <a:ext cx="7211144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52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750279-57D8-CC4B-595A-25953B099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184" y="1835696"/>
            <a:ext cx="7344816" cy="622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10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D826BF-740B-CB62-A3A6-AA856C168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92" y="1691680"/>
            <a:ext cx="7960015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2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AB23A3-2682-B704-53EA-182F3837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Административная карта РФ, которая прилагается на ЕГЭ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5D644D-9A6C-C109-5C5F-1F5EB990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67744"/>
            <a:ext cx="609600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05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D97A7D8-04B5-3C6E-6E55-535C98FF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55776"/>
            <a:ext cx="8029637" cy="51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179B1C3-181D-533E-BB94-B09F3ADBD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1" y="2627784"/>
            <a:ext cx="8029637" cy="51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48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851B2E-AA89-AF05-543B-C378FCD6C332}"/>
              </a:ext>
            </a:extLst>
          </p:cNvPr>
          <p:cNvSpPr txBox="1"/>
          <p:nvPr/>
        </p:nvSpPr>
        <p:spPr>
          <a:xfrm>
            <a:off x="2195736" y="1187624"/>
            <a:ext cx="46622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Как настроиться на успешную подготовку к ЕГЭ по географии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8AE59EA2-194B-BDA2-72B6-25F7B967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95936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66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93388E-0E46-81AC-FD3A-398DC96E6DD6}"/>
              </a:ext>
            </a:extLst>
          </p:cNvPr>
          <p:cNvSpPr txBox="1"/>
          <p:nvPr/>
        </p:nvSpPr>
        <p:spPr>
          <a:xfrm>
            <a:off x="179512" y="1979712"/>
            <a:ext cx="8352928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Убрать отвлекающие вещи, гаджеты, яркие постеры – полностью переключитесь на учебу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Не смешивать материалы разных предметов на рабочем месте – сделать папочки/стопки для разных предметов. Порядок на столе – порядок в голове.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Использовать стикеры, закладки, отметки для важного материала.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Хорошей помощью в подготовке также будет определение наилучшего для вас типа восприятия) визуальный (изображения, текст), аудиальный (аудиозаписи) или кинестетический (использование прикладных материалов). </a:t>
            </a:r>
          </a:p>
        </p:txBody>
      </p:sp>
    </p:spTree>
    <p:extLst>
      <p:ext uri="{BB962C8B-B14F-4D97-AF65-F5344CB8AC3E}">
        <p14:creationId xmlns:p14="http://schemas.microsoft.com/office/powerpoint/2010/main" val="202483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ТОП ВУЗОВ В КОТОРЫЕ НЕОБХОДИМО ЕГЭ ПО ГЕОГРАФИИ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МГУ имени М. В. Ломоносова.</a:t>
            </a:r>
          </a:p>
          <a:p>
            <a:r>
              <a:rPr lang="ru-RU" dirty="0"/>
              <a:t>Вуз ведёт подготовку по специальностям «География», «Геология», «Гидрометеорология», «Картография и геоинформатика», «Экология и природопользование», «Туризм». </a:t>
            </a:r>
          </a:p>
          <a:p>
            <a:r>
              <a:rPr lang="ru-RU" b="1" dirty="0"/>
              <a:t>СПбГУ.</a:t>
            </a:r>
            <a:r>
              <a:rPr lang="ru-RU" dirty="0"/>
              <a:t>  В отделении Института наук о Земле есть программа обучения по специальности «География» (05.03.02). </a:t>
            </a:r>
          </a:p>
          <a:p>
            <a:r>
              <a:rPr lang="ru-RU" b="1" dirty="0"/>
              <a:t>НИУ БелГУ</a:t>
            </a:r>
            <a:r>
              <a:rPr lang="ru-RU" dirty="0"/>
              <a:t>. В вузе есть профиль «Мониторинг и управление территориальными системами» по специальности «География» (05.03.02). </a:t>
            </a:r>
          </a:p>
          <a:p>
            <a:r>
              <a:rPr lang="ru-RU" b="1" dirty="0"/>
              <a:t>СФУ. </a:t>
            </a:r>
            <a:r>
              <a:rPr lang="ru-RU" dirty="0"/>
              <a:t>В вузе есть программа обучения по специальности «Физическая география и ландшафтоведение» (05.03.02) в Институте экологии и географии. </a:t>
            </a:r>
          </a:p>
        </p:txBody>
      </p:sp>
    </p:spTree>
    <p:extLst>
      <p:ext uri="{BB962C8B-B14F-4D97-AF65-F5344CB8AC3E}">
        <p14:creationId xmlns:p14="http://schemas.microsoft.com/office/powerpoint/2010/main" val="3607444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F1E01D-BE11-B82E-AAE1-AEDCB1D3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483768"/>
            <a:ext cx="7772400" cy="520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ПРИМЕРЫ РЕШЕНИЯ  ЗАДАНИЙ 1 ЧАСТИ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6BD4AC-18D3-9531-330C-EAE732EAB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589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BCDBCB-C69D-FE1C-6FA3-3BB1FE51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заданий 1 части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1570C1-E83A-EFCB-23BA-84609BFEAED0}"/>
              </a:ext>
            </a:extLst>
          </p:cNvPr>
          <p:cNvSpPr txBox="1"/>
          <p:nvPr/>
        </p:nvSpPr>
        <p:spPr>
          <a:xfrm>
            <a:off x="611560" y="1890184"/>
            <a:ext cx="7920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b="1" dirty="0"/>
              <a:t>Географические координаты иностранного государства или города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470114-D4D8-3A60-8476-BA48B02A11B3}"/>
              </a:ext>
            </a:extLst>
          </p:cNvPr>
          <p:cNvSpPr txBox="1"/>
          <p:nvPr/>
        </p:nvSpPr>
        <p:spPr>
          <a:xfrm>
            <a:off x="1187624" y="3779912"/>
            <a:ext cx="6984776" cy="217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</a:t>
            </a:r>
            <a:r>
              <a:rPr lang="ru-RU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Кашан</a:t>
            </a: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имеет географические координаты 33*</a:t>
            </a:r>
            <a:r>
              <a:rPr lang="ru-RU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с.ш</a:t>
            </a: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 51* </a:t>
            </a:r>
            <a:r>
              <a:rPr lang="ru-RU" sz="3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в.д</a:t>
            </a:r>
            <a:r>
              <a:rPr lang="ru-RU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Определите, на территории какой страны находится этот город</a:t>
            </a:r>
          </a:p>
        </p:txBody>
      </p:sp>
    </p:spTree>
    <p:extLst>
      <p:ext uri="{BB962C8B-B14F-4D97-AF65-F5344CB8AC3E}">
        <p14:creationId xmlns:p14="http://schemas.microsoft.com/office/powerpoint/2010/main" val="1104469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5FF24E-6923-220D-3BA9-B2A6321E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ВЫПОЛНЕНИЯ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9CB809-14EE-E7C8-9BD3-134DD8697885}"/>
              </a:ext>
            </a:extLst>
          </p:cNvPr>
          <p:cNvSpPr txBox="1"/>
          <p:nvPr/>
        </p:nvSpPr>
        <p:spPr>
          <a:xfrm>
            <a:off x="1691680" y="1890184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Внимание! Задание выполняется с картой, которая у вас будет во время ЕГЭ.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537F03B7-05FC-9391-0C98-E3B218DFB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7944"/>
            <a:ext cx="91440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38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8683EF-6E0C-8954-8D34-A6390218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 решения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467FBE-F728-D367-4F5F-41D9E967FF87}"/>
              </a:ext>
            </a:extLst>
          </p:cNvPr>
          <p:cNvSpPr txBox="1"/>
          <p:nvPr/>
        </p:nvSpPr>
        <p:spPr>
          <a:xfrm>
            <a:off x="611560" y="2556064"/>
            <a:ext cx="79208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-apple-system"/>
              </a:rPr>
              <a:t>1. Найдем на этой карте точку отсчета координат (0° ш. 0° д.). Она расположена на пересечении нулевого меридиана и экватора (территория Гвинейского залива).</a:t>
            </a:r>
            <a:endParaRPr lang="ru-RU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EAA4F515-CB5B-DBC5-28C7-6CEE613B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18167"/>
            <a:ext cx="7560840" cy="42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579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F3B2B7-B885-DEA8-A2D9-FE28BC5BA5C4}"/>
              </a:ext>
            </a:extLst>
          </p:cNvPr>
          <p:cNvSpPr txBox="1"/>
          <p:nvPr/>
        </p:nvSpPr>
        <p:spPr>
          <a:xfrm>
            <a:off x="251520" y="586294"/>
            <a:ext cx="82089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-apple-system"/>
            </a:endParaRPr>
          </a:p>
          <a:p>
            <a:r>
              <a:rPr lang="ru-RU" b="0" i="0" dirty="0">
                <a:effectLst/>
                <a:latin typeface="-apple-system"/>
              </a:rPr>
              <a:t> широта города </a:t>
            </a:r>
            <a:r>
              <a:rPr lang="ru-RU" b="0" i="0" dirty="0" err="1">
                <a:effectLst/>
                <a:latin typeface="-apple-system"/>
              </a:rPr>
              <a:t>Кашан</a:t>
            </a:r>
            <a:r>
              <a:rPr lang="ru-RU" b="0" i="0" dirty="0">
                <a:effectLst/>
                <a:latin typeface="-apple-system"/>
              </a:rPr>
              <a:t> 33° с. ш. Это значит, что от точки 0° ш. 0° д. нужно подняться широта северная, значит, полушарие Северное, объект находится НАД экватором) до параллели 33°. Мы окажемся вот здесь (зеленая точка):</a:t>
            </a:r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D6FF526F-CFB4-5770-D95F-5961FDB7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0" y="4525832"/>
            <a:ext cx="8053132" cy="40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26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60E8F9-8105-DC94-43FD-A8E234E7EC89}"/>
              </a:ext>
            </a:extLst>
          </p:cNvPr>
          <p:cNvSpPr txBox="1"/>
          <p:nvPr/>
        </p:nvSpPr>
        <p:spPr>
          <a:xfrm>
            <a:off x="467544" y="827584"/>
            <a:ext cx="806489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-apple-system"/>
              </a:rPr>
              <a:t>Д</a:t>
            </a:r>
            <a:r>
              <a:rPr lang="ru-RU" b="0" i="0" dirty="0">
                <a:effectLst/>
                <a:latin typeface="-apple-system"/>
              </a:rPr>
              <a:t>олгота города </a:t>
            </a:r>
            <a:r>
              <a:rPr lang="ru-RU" b="0" i="0" dirty="0" err="1">
                <a:effectLst/>
                <a:latin typeface="-apple-system"/>
              </a:rPr>
              <a:t>Кашан</a:t>
            </a:r>
            <a:r>
              <a:rPr lang="ru-RU" b="0" i="0" dirty="0">
                <a:effectLst/>
                <a:latin typeface="-apple-system"/>
              </a:rPr>
              <a:t> 51° в. д. . Это значит, что от точки, которую мы получили в предыдущем шаге, нужно сместиться вправо (долгота восточная, значит, полушарие Восточное и искомый объект находится ПРАВЕЕ нулевого меридиана) до меридиана 51°. </a:t>
            </a:r>
          </a:p>
          <a:p>
            <a:r>
              <a:rPr lang="ru-RU" b="0" i="0" dirty="0">
                <a:effectLst/>
                <a:latin typeface="-apple-system"/>
              </a:rPr>
              <a:t>Мы окажемся </a:t>
            </a:r>
            <a:r>
              <a:rPr lang="ru-RU" dirty="0">
                <a:latin typeface="-apple-system"/>
              </a:rPr>
              <a:t>ГДЕ </a:t>
            </a:r>
            <a:r>
              <a:rPr lang="ru-RU" b="0" i="0" dirty="0">
                <a:effectLst/>
                <a:latin typeface="-apple-system"/>
              </a:rPr>
              <a:t>синяя точка:</a:t>
            </a:r>
            <a:endParaRPr lang="ru-RU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AB5CD0E1-A08F-2422-CA10-EE702AD0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88024"/>
            <a:ext cx="770708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43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99CA3F-63E4-5DFB-B3DC-60D5D7C2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Тип: Координаты города субъекта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5CE799-A6C7-6060-CEC4-CE801A205E41}"/>
              </a:ext>
            </a:extLst>
          </p:cNvPr>
          <p:cNvSpPr txBox="1"/>
          <p:nvPr/>
        </p:nvSpPr>
        <p:spPr>
          <a:xfrm>
            <a:off x="755576" y="2556064"/>
            <a:ext cx="75608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Город Калачинск имеет географические координаты 55°03 </a:t>
            </a:r>
            <a:r>
              <a:rPr lang="ru-RU" dirty="0" err="1"/>
              <a:t>с.ш</a:t>
            </a:r>
            <a:r>
              <a:rPr lang="ru-RU" dirty="0"/>
              <a:t>. 74°35 </a:t>
            </a:r>
            <a:r>
              <a:rPr lang="ru-RU" dirty="0" err="1"/>
              <a:t>в.д</a:t>
            </a:r>
            <a:r>
              <a:rPr lang="ru-RU" dirty="0"/>
              <a:t>. Определите, на территории какого субъекта Российской Федерации находится этот город</a:t>
            </a:r>
          </a:p>
          <a:p>
            <a:endParaRPr lang="ru-RU" dirty="0"/>
          </a:p>
          <a:p>
            <a:r>
              <a:rPr lang="ru-RU" dirty="0"/>
              <a:t>Ответ: Омская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130682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A73311-0F17-4DD9-D7B8-E9316EB2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ru-RU" dirty="0"/>
              <a:t>Высота/давление могут быть влажность и температура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D3AB904F-038F-EBCE-4D7F-B1A4C62E0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63534"/>
            <a:ext cx="6635080" cy="61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97FAF2-2ADA-C992-53CF-F3FC8DDA6A9F}"/>
              </a:ext>
            </a:extLst>
          </p:cNvPr>
          <p:cNvSpPr txBox="1"/>
          <p:nvPr/>
        </p:nvSpPr>
        <p:spPr>
          <a:xfrm>
            <a:off x="1043608" y="2339752"/>
            <a:ext cx="73448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625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rPr>
              <a:t>На метеостанциях 1, 2 и 3,  на склоне горы, одновременно проводятся измерения атмосферного давления. В таблице показана высота метеостанций над уровнем моря. Расположите эти метеостанции в порядке повышения полученных на них значений атмосферного давления (от наиболее низкого к наиболее высокому).</a:t>
            </a:r>
          </a:p>
        </p:txBody>
      </p:sp>
    </p:spTree>
    <p:extLst>
      <p:ext uri="{BB962C8B-B14F-4D97-AF65-F5344CB8AC3E}">
        <p14:creationId xmlns:p14="http://schemas.microsoft.com/office/powerpoint/2010/main" val="408688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80EF38-5E06-3FBE-20D4-4B65C412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CEEB2013-11F0-7784-C87C-1BF3E216E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542238"/>
              </p:ext>
            </p:extLst>
          </p:nvPr>
        </p:nvGraphicFramePr>
        <p:xfrm>
          <a:off x="457200" y="2915816"/>
          <a:ext cx="8229600" cy="3169641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80234381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684460063"/>
                    </a:ext>
                  </a:extLst>
                </a:gridCol>
              </a:tblGrid>
              <a:tr h="74158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Метеостанция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Высота над уровнем моря, м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20219015"/>
                  </a:ext>
                </a:extLst>
              </a:tr>
              <a:tr h="741587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effectLst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220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13323150"/>
                  </a:ext>
                </a:extLst>
              </a:tr>
              <a:tr h="741587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effectLst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120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0102698"/>
                  </a:ext>
                </a:extLst>
              </a:tr>
              <a:tr h="741587">
                <a:tc>
                  <a:txBody>
                    <a:bodyPr/>
                    <a:lstStyle/>
                    <a:p>
                      <a:pPr algn="ctr"/>
                      <a:r>
                        <a:rPr lang="ru-RU" sz="2800">
                          <a:effectLst/>
                        </a:rPr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450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0123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936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B9C93C-EC49-D8E6-1D7C-B25318CA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Зависимость температуры воздуха, влажности и атмосферного давления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E1F3F45-9D90-134C-17DF-A3399ACA0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9" y="3059832"/>
            <a:ext cx="785922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02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ТОП ВУЗОВ В КОТОРЫЕ НЕОБХОДИМО ЕГЭ ПО ГЕОГРАФИИ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48F2AD0-F2EB-095F-17D8-7B0811A07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7624"/>
            <a:ext cx="8229600" cy="5946039"/>
          </a:xfrm>
        </p:spPr>
      </p:pic>
    </p:spTree>
    <p:extLst>
      <p:ext uri="{BB962C8B-B14F-4D97-AF65-F5344CB8AC3E}">
        <p14:creationId xmlns:p14="http://schemas.microsoft.com/office/powerpoint/2010/main" val="1489860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65C5BC-72C3-6B29-F532-CB53D664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B07E36D-5D45-8A84-2630-A5AED739514C}"/>
              </a:ext>
            </a:extLst>
          </p:cNvPr>
          <p:cNvSpPr txBox="1"/>
          <p:nvPr/>
        </p:nvSpPr>
        <p:spPr>
          <a:xfrm>
            <a:off x="323528" y="-1137255"/>
            <a:ext cx="8820472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1.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ctr"/>
            <a:r>
              <a:rPr lang="ru-RU" dirty="0"/>
              <a:t>АЛГОРИТМ РЕШЕНИЯ</a:t>
            </a:r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водяного пара в 1 м3 воздуха – это абсолютная влажность воздуха. По данным таблицы мы видим, что она одинакова на всех метеостанциях 2. При равном значении абсолютной влажности – чем выше температура, тем ниже относительная влажность. Или чем ниже относительная влажность, тем выше температура. 3. Если относительная влажность воздуха растет в последовательности 3-2-1. Значит температура будет расти в обратной последовательности: 1-2-3 4.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123</a:t>
            </a:r>
          </a:p>
        </p:txBody>
      </p:sp>
    </p:spTree>
    <p:extLst>
      <p:ext uri="{BB962C8B-B14F-4D97-AF65-F5344CB8AC3E}">
        <p14:creationId xmlns:p14="http://schemas.microsoft.com/office/powerpoint/2010/main" val="1873677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1E000-06C0-11C0-5265-5DF04A63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ЗАПОМНИ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B99096-7501-7480-9CC8-49C2BFFF48EC}"/>
              </a:ext>
            </a:extLst>
          </p:cNvPr>
          <p:cNvSpPr txBox="1"/>
          <p:nvPr/>
        </p:nvSpPr>
        <p:spPr>
          <a:xfrm>
            <a:off x="755576" y="832515"/>
            <a:ext cx="698477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При равном значении температуры: чем выше относительная влажность, тем выше абсолютная влажность 2. При равном значении абсолютной влажности: чем выше температура, тем ниже относительная влажность 3. При равном значении относительной влажности: чем выше абсолютная влажность, тем выше температура </a:t>
            </a:r>
          </a:p>
        </p:txBody>
      </p:sp>
    </p:spTree>
    <p:extLst>
      <p:ext uri="{BB962C8B-B14F-4D97-AF65-F5344CB8AC3E}">
        <p14:creationId xmlns:p14="http://schemas.microsoft.com/office/powerpoint/2010/main" val="2905197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571436-4A60-DE69-54D0-23C594AD6888}"/>
              </a:ext>
            </a:extLst>
          </p:cNvPr>
          <p:cNvSpPr txBox="1"/>
          <p:nvPr/>
        </p:nvSpPr>
        <p:spPr>
          <a:xfrm>
            <a:off x="467544" y="-891034"/>
            <a:ext cx="7560840" cy="944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влажность воздуха — это величина, показывающая массу водяного пара в 1 м3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воздуха. Другими словами – это плотность водяного пара в воздухе.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влажность воздуха – это отношение его текущей абсолютной влажности 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максимальной влажности при данной температуре.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содержание водяного пара в воздухе при разных температурах разное.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выше температура, тем больше водяного пара</a:t>
            </a:r>
          </a:p>
        </p:txBody>
      </p:sp>
    </p:spTree>
    <p:extLst>
      <p:ext uri="{BB962C8B-B14F-4D97-AF65-F5344CB8AC3E}">
        <p14:creationId xmlns:p14="http://schemas.microsoft.com/office/powerpoint/2010/main" val="1267392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63478A-0289-D0DE-4FEA-9B04F2278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Номенклатура- это то, что необходимо выучить, знать , где находится географический объект</a:t>
            </a:r>
          </a:p>
        </p:txBody>
      </p:sp>
    </p:spTree>
    <p:extLst>
      <p:ext uri="{BB962C8B-B14F-4D97-AF65-F5344CB8AC3E}">
        <p14:creationId xmlns:p14="http://schemas.microsoft.com/office/powerpoint/2010/main" val="2691130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FA9961-C071-F042-F95E-B0213987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Номенклатура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66EE8B-7541-76D9-66BB-2EAC1200B110}"/>
              </a:ext>
            </a:extLst>
          </p:cNvPr>
          <p:cNvSpPr txBox="1"/>
          <p:nvPr/>
        </p:nvSpPr>
        <p:spPr>
          <a:xfrm>
            <a:off x="1007604" y="832515"/>
            <a:ext cx="7128792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/>
              <a:t>Полуострова:</a:t>
            </a:r>
          </a:p>
          <a:p>
            <a:r>
              <a:rPr lang="ru-RU" dirty="0"/>
              <a:t> 1. Малакка</a:t>
            </a:r>
          </a:p>
          <a:p>
            <a:r>
              <a:rPr lang="ru-RU" dirty="0"/>
              <a:t> 2. Кейп –Йорк</a:t>
            </a:r>
          </a:p>
          <a:p>
            <a:r>
              <a:rPr lang="ru-RU" dirty="0"/>
              <a:t> 3. Пиренейский</a:t>
            </a:r>
          </a:p>
          <a:p>
            <a:r>
              <a:rPr lang="ru-RU" dirty="0"/>
              <a:t> 4. Лабрадор</a:t>
            </a:r>
          </a:p>
          <a:p>
            <a:r>
              <a:rPr lang="ru-RU" dirty="0"/>
              <a:t> 5. Аравийский</a:t>
            </a:r>
          </a:p>
          <a:p>
            <a:r>
              <a:rPr lang="ru-RU" dirty="0"/>
              <a:t> 6. Камчатка</a:t>
            </a:r>
          </a:p>
          <a:p>
            <a:r>
              <a:rPr lang="ru-RU" dirty="0"/>
              <a:t> 7. Ямал </a:t>
            </a:r>
          </a:p>
          <a:p>
            <a:r>
              <a:rPr lang="ru-RU" dirty="0"/>
              <a:t>8. Апеннинский</a:t>
            </a:r>
          </a:p>
          <a:p>
            <a:r>
              <a:rPr lang="ru-RU" dirty="0"/>
              <a:t> 9. Индостан </a:t>
            </a:r>
          </a:p>
          <a:p>
            <a:r>
              <a:rPr lang="ru-RU" dirty="0"/>
              <a:t>10. Индокитай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1773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916DD-1F36-9587-B3D1-9CC54470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0B6E54-2A58-2F12-AB23-DC691BD60702}"/>
              </a:ext>
            </a:extLst>
          </p:cNvPr>
          <p:cNvSpPr txBox="1"/>
          <p:nvPr/>
        </p:nvSpPr>
        <p:spPr>
          <a:xfrm>
            <a:off x="755576" y="1078736"/>
            <a:ext cx="6102424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Полуострова:</a:t>
            </a:r>
          </a:p>
          <a:p>
            <a:r>
              <a:rPr lang="ru-RU" dirty="0"/>
              <a:t>11. Малая Азия </a:t>
            </a:r>
          </a:p>
          <a:p>
            <a:r>
              <a:rPr lang="ru-RU" dirty="0"/>
              <a:t>12. Флорида</a:t>
            </a:r>
          </a:p>
          <a:p>
            <a:r>
              <a:rPr lang="ru-RU" dirty="0"/>
              <a:t> 13. Юкатан </a:t>
            </a:r>
          </a:p>
          <a:p>
            <a:r>
              <a:rPr lang="ru-RU" dirty="0"/>
              <a:t>14. Аляска </a:t>
            </a:r>
          </a:p>
          <a:p>
            <a:r>
              <a:rPr lang="ru-RU" dirty="0"/>
              <a:t>15. Крымский </a:t>
            </a:r>
          </a:p>
          <a:p>
            <a:r>
              <a:rPr lang="ru-RU" dirty="0"/>
              <a:t>16. Сомали </a:t>
            </a:r>
          </a:p>
          <a:p>
            <a:r>
              <a:rPr lang="ru-RU" dirty="0"/>
              <a:t>17. Балканский </a:t>
            </a:r>
          </a:p>
          <a:p>
            <a:r>
              <a:rPr lang="ru-RU" dirty="0"/>
              <a:t>18. Скандинавский </a:t>
            </a:r>
          </a:p>
          <a:p>
            <a:r>
              <a:rPr lang="ru-RU" dirty="0"/>
              <a:t>19. Корея </a:t>
            </a:r>
          </a:p>
          <a:p>
            <a:r>
              <a:rPr lang="ru-RU" dirty="0"/>
              <a:t>20. Калифорния</a:t>
            </a:r>
          </a:p>
          <a:p>
            <a:r>
              <a:rPr lang="ru-RU" dirty="0"/>
              <a:t> 21. Новая Шотландия</a:t>
            </a:r>
          </a:p>
        </p:txBody>
      </p:sp>
    </p:spTree>
    <p:extLst>
      <p:ext uri="{BB962C8B-B14F-4D97-AF65-F5344CB8AC3E}">
        <p14:creationId xmlns:p14="http://schemas.microsoft.com/office/powerpoint/2010/main" val="1463346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A6AE05-BD5C-1487-C8C5-DA93BBDB4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Номенклатура рельефа Австралии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DC172A-AB94-8109-6F68-A688F6078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" y="2123728"/>
            <a:ext cx="9021434" cy="61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2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BD02D2-729A-0C71-426D-2FF425F1A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Номенклатура озер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129E6E9-92CF-C1E2-A7E2-7DAA8BE46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055"/>
            <a:ext cx="9144000" cy="55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6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B2C5C5-5CB2-474A-856C-081FA7475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Африка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00234D3-6816-C48D-AC74-EEB23FC14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133"/>
            <a:ext cx="9144000" cy="56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29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A1943-CA66-E159-5B0E-C2543BDF8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Рельеф Евразии номенклатура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EAFAC3-62BE-0840-8A69-E886C6893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859"/>
            <a:ext cx="9144000" cy="639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8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3817C7-D709-690C-B684-817DAF20E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081"/>
            <a:ext cx="9144000" cy="60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073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713AC9-5E5B-CCE4-4944-677D4FA1B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Самые протяженные горные системы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95405D-3268-B2CF-6521-75CF1DD53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292"/>
            <a:ext cx="9144000" cy="54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9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318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91A207-0D12-46FA-1278-F765334A5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ТОП ВУЗОВ В КОТОРЫЕ НЕОБХОДИМО ЕГЭ ПО ГЕОГРАФИИ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52A0270-1305-496E-72C9-4789D0563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4291"/>
            <a:ext cx="8229600" cy="5492706"/>
          </a:xfrm>
        </p:spPr>
      </p:pic>
    </p:spTree>
    <p:extLst>
      <p:ext uri="{BB962C8B-B14F-4D97-AF65-F5344CB8AC3E}">
        <p14:creationId xmlns:p14="http://schemas.microsoft.com/office/powerpoint/2010/main" val="257734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0DA7BD-084E-72AC-7110-308771B11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Формула подготовки к ЕГЭ НА 100 БАЛЛОВ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97D4FE-31F1-4CA4-24E3-63F79E488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Соблюдение ТАЙМ МЕНЕДЖМЕНТА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(ЦЕЛЬ/ ВРЕМЯ/ УПРАВЛЕНИЕ)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ЗНАНИЕ НОМЕНКЛАТУРЫ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ПОНИМАНИЕ СТРУКТУРЫ ЕГЭ ПО ГЕОГРАФИИ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СЕРЬЕЗНАЯ ПОДГОТОВКА ПО ВСЕМ ТЕМАМ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ПСИХОЛОГИЧЕСКАЯ ГОТОВНОСТЬ</a:t>
            </a:r>
          </a:p>
        </p:txBody>
      </p:sp>
    </p:spTree>
    <p:extLst>
      <p:ext uri="{BB962C8B-B14F-4D97-AF65-F5344CB8AC3E}">
        <p14:creationId xmlns:p14="http://schemas.microsoft.com/office/powerpoint/2010/main" val="1347890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11BDCD-E228-DE65-B663-24C591EF7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ТАЙМ МЕНЕДЖМЕНТ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AF0F1DC-A8C8-8D6B-6639-85875081A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Тайм-менеджмент — это система приемов, позволяющих человеку эффективно организовать деятельность по достижению поставленных целей</a:t>
            </a:r>
          </a:p>
          <a:p>
            <a:endParaRPr lang="ru-RU" dirty="0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xmlns="" id="{892D6B55-BAED-227E-58ED-83180A742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111" y="4211959"/>
            <a:ext cx="5651777" cy="395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46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254D16-3312-361D-8B14-493333C60E30}"/>
              </a:ext>
            </a:extLst>
          </p:cNvPr>
          <p:cNvSpPr txBox="1"/>
          <p:nvPr/>
        </p:nvSpPr>
        <p:spPr>
          <a:xfrm>
            <a:off x="611560" y="-1383476"/>
            <a:ext cx="7848872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Успешное сдача ЕГЭ обеспечивается глубоким знанием теории и умением применять ее на практике, а также понимаем структуры экзамена и критериев оценивания. Важно изучить все географические явления и закономерности, уметь находить взаимосвязи между ними и прогнозировать возможные последствия на основе географических причин. Также необходимо тщательно освоить терминологию, изучить толковый словарь и разобраться с трудными терминами.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336259-88A7-65C0-3970-C91DCF84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16" y="6948264"/>
            <a:ext cx="333516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68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1206</Words>
  <Application>Microsoft Office PowerPoint</Application>
  <PresentationFormat>Произвольный</PresentationFormat>
  <Paragraphs>146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Подготовка к ЕГЭ по географии  </vt:lpstr>
      <vt:lpstr>Презентация PowerPoint</vt:lpstr>
      <vt:lpstr>ТОП ВУЗОВ В КОТОРЫЕ НЕОБХОДИМО ЕГЭ ПО ГЕОГРАФИИ</vt:lpstr>
      <vt:lpstr>ТОП ВУЗОВ В КОТОРЫЕ НЕОБХОДИМО ЕГЭ ПО ГЕОГРАФИИ</vt:lpstr>
      <vt:lpstr>Презентация PowerPoint</vt:lpstr>
      <vt:lpstr>ТОП ВУЗОВ В КОТОРЫЕ НЕОБХОДИМО ЕГЭ ПО ГЕОГРАФИИ</vt:lpstr>
      <vt:lpstr>Формула подготовки к ЕГЭ НА 100 БАЛЛОВ </vt:lpstr>
      <vt:lpstr>ТАЙМ МЕНЕДЖМЕНТ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 Структура ЕГЭ по географии и что поменялось в 2024 году</vt:lpstr>
      <vt:lpstr>Презентация PowerPoint</vt:lpstr>
      <vt:lpstr>Презентация PowerPoint</vt:lpstr>
      <vt:lpstr> Что включает в себя экзамен</vt:lpstr>
      <vt:lpstr>Презентация PowerPoint</vt:lpstr>
      <vt:lpstr>Уровни сложности</vt:lpstr>
      <vt:lpstr>Презентация PowerPoint</vt:lpstr>
      <vt:lpstr>Презентация PowerPoint</vt:lpstr>
      <vt:lpstr>Презентация PowerPoint</vt:lpstr>
      <vt:lpstr>Спецификация и разбалловка</vt:lpstr>
      <vt:lpstr>Презентация PowerPoint</vt:lpstr>
      <vt:lpstr>Презентация PowerPoint</vt:lpstr>
      <vt:lpstr>Презентация PowerPoint</vt:lpstr>
      <vt:lpstr>Административная карта РФ, которая прилагается на ЕГЭ</vt:lpstr>
      <vt:lpstr>Презентация PowerPoint</vt:lpstr>
      <vt:lpstr>Презентация PowerPoint</vt:lpstr>
      <vt:lpstr>Презентация PowerPoint</vt:lpstr>
      <vt:lpstr>ПРИМЕРЫ РЕШЕНИЯ  ЗАДАНИЙ 1 ЧАСТИ </vt:lpstr>
      <vt:lpstr>Типы заданий 1 части</vt:lpstr>
      <vt:lpstr>АЛГОРИТМ ВЫПОЛНЕНИЯ</vt:lpstr>
      <vt:lpstr>Алгоритм решения</vt:lpstr>
      <vt:lpstr>Презентация PowerPoint</vt:lpstr>
      <vt:lpstr>Презентация PowerPoint</vt:lpstr>
      <vt:lpstr>Тип: Координаты города субъекта России</vt:lpstr>
      <vt:lpstr>Высота/давление могут быть влажность и температура</vt:lpstr>
      <vt:lpstr>Презентация PowerPoint</vt:lpstr>
      <vt:lpstr> Зависимость температуры воздуха, влажности и атмосферного давления</vt:lpstr>
      <vt:lpstr>Презентация PowerPoint</vt:lpstr>
      <vt:lpstr>ЗАПОМНИ</vt:lpstr>
      <vt:lpstr>Презентация PowerPoint</vt:lpstr>
      <vt:lpstr>      Номенклатура- это то, что необходимо выучить, знать , где находится географический объект</vt:lpstr>
      <vt:lpstr>Номенклатура</vt:lpstr>
      <vt:lpstr>Презентация PowerPoint</vt:lpstr>
      <vt:lpstr>Номенклатура рельефа Австралии</vt:lpstr>
      <vt:lpstr>Номенклатура озер</vt:lpstr>
      <vt:lpstr>Африка</vt:lpstr>
      <vt:lpstr>Рельеф Евразии номенклатура</vt:lpstr>
      <vt:lpstr>Самые протяженные горные системы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Дмитрос Чернаков</cp:lastModifiedBy>
  <cp:revision>6</cp:revision>
  <dcterms:modified xsi:type="dcterms:W3CDTF">2024-12-05T11:46:25Z</dcterms:modified>
</cp:coreProperties>
</file>