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6" r:id="rId2"/>
    <p:sldId id="258" r:id="rId3"/>
    <p:sldId id="259" r:id="rId4"/>
    <p:sldId id="261" r:id="rId5"/>
    <p:sldId id="262" r:id="rId6"/>
    <p:sldId id="266" r:id="rId7"/>
    <p:sldId id="267" r:id="rId8"/>
    <p:sldId id="269" r:id="rId9"/>
    <p:sldId id="270" r:id="rId10"/>
    <p:sldId id="271" r:id="rId11"/>
    <p:sldId id="272" r:id="rId12"/>
    <p:sldId id="299" r:id="rId13"/>
    <p:sldId id="323" r:id="rId14"/>
    <p:sldId id="357" r:id="rId15"/>
    <p:sldId id="358" r:id="rId16"/>
    <p:sldId id="302" r:id="rId17"/>
    <p:sldId id="350" r:id="rId18"/>
    <p:sldId id="300" r:id="rId19"/>
    <p:sldId id="273" r:id="rId20"/>
    <p:sldId id="274" r:id="rId21"/>
    <p:sldId id="281" r:id="rId22"/>
    <p:sldId id="283" r:id="rId23"/>
    <p:sldId id="284" r:id="rId24"/>
    <p:sldId id="282" r:id="rId25"/>
    <p:sldId id="359" r:id="rId26"/>
    <p:sldId id="360" r:id="rId27"/>
    <p:sldId id="352" r:id="rId28"/>
    <p:sldId id="355" r:id="rId29"/>
    <p:sldId id="353" r:id="rId30"/>
    <p:sldId id="354" r:id="rId31"/>
    <p:sldId id="356" r:id="rId32"/>
    <p:sldId id="361" r:id="rId33"/>
    <p:sldId id="362" r:id="rId34"/>
    <p:sldId id="346" r:id="rId35"/>
    <p:sldId id="347" r:id="rId36"/>
    <p:sldId id="348" r:id="rId37"/>
    <p:sldId id="349" r:id="rId38"/>
    <p:sldId id="395" r:id="rId39"/>
    <p:sldId id="399" r:id="rId40"/>
    <p:sldId id="402" r:id="rId41"/>
    <p:sldId id="403" r:id="rId42"/>
    <p:sldId id="275" r:id="rId43"/>
    <p:sldId id="279" r:id="rId44"/>
    <p:sldId id="277" r:id="rId45"/>
    <p:sldId id="280" r:id="rId46"/>
    <p:sldId id="288" r:id="rId47"/>
    <p:sldId id="417" r:id="rId48"/>
    <p:sldId id="290" r:id="rId49"/>
    <p:sldId id="289" r:id="rId50"/>
    <p:sldId id="257" r:id="rId51"/>
  </p:sldIdLst>
  <p:sldSz cx="9144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1pPr>
    <a:lvl2pPr marL="0" marR="0" indent="4572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2pPr>
    <a:lvl3pPr marL="0" marR="0" indent="9144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3pPr>
    <a:lvl4pPr marL="0" marR="0" indent="13716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4pPr>
    <a:lvl5pPr marL="0" marR="0" indent="18288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5pPr>
    <a:lvl6pPr marL="0" marR="0" indent="22860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6pPr>
    <a:lvl7pPr marL="0" marR="0" indent="27432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7pPr>
    <a:lvl8pPr marL="0" marR="0" indent="32004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8pPr>
    <a:lvl9pPr marL="0" marR="0" indent="36576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35E2642-AE6A-498D-950E-043693E00994}">
          <p14:sldIdLst/>
        </p14:section>
        <p14:section name="Раздел без заголовка" id="{E5365CD3-2337-4023-B6D5-766339E94374}">
          <p14:sldIdLst>
            <p14:sldId id="256"/>
            <p14:sldId id="258"/>
            <p14:sldId id="259"/>
            <p14:sldId id="261"/>
            <p14:sldId id="262"/>
            <p14:sldId id="266"/>
            <p14:sldId id="267"/>
            <p14:sldId id="269"/>
            <p14:sldId id="270"/>
            <p14:sldId id="271"/>
            <p14:sldId id="272"/>
            <p14:sldId id="299"/>
            <p14:sldId id="323"/>
            <p14:sldId id="357"/>
            <p14:sldId id="358"/>
            <p14:sldId id="302"/>
            <p14:sldId id="350"/>
            <p14:sldId id="300"/>
            <p14:sldId id="273"/>
            <p14:sldId id="274"/>
            <p14:sldId id="281"/>
            <p14:sldId id="283"/>
            <p14:sldId id="284"/>
            <p14:sldId id="282"/>
            <p14:sldId id="359"/>
            <p14:sldId id="360"/>
            <p14:sldId id="352"/>
            <p14:sldId id="355"/>
            <p14:sldId id="353"/>
            <p14:sldId id="354"/>
            <p14:sldId id="356"/>
            <p14:sldId id="361"/>
            <p14:sldId id="362"/>
            <p14:sldId id="346"/>
            <p14:sldId id="347"/>
            <p14:sldId id="348"/>
            <p14:sldId id="349"/>
            <p14:sldId id="395"/>
            <p14:sldId id="399"/>
            <p14:sldId id="402"/>
            <p14:sldId id="403"/>
            <p14:sldId id="275"/>
            <p14:sldId id="279"/>
            <p14:sldId id="277"/>
            <p14:sldId id="280"/>
            <p14:sldId id="288"/>
            <p14:sldId id="417"/>
            <p14:sldId id="290"/>
            <p14:sldId id="289"/>
            <p14:sldId id="2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21" userDrawn="1">
          <p15:clr>
            <a:srgbClr val="A4A3A4"/>
          </p15:clr>
        </p15:guide>
        <p15:guide id="2" pos="27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87C9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37" autoAdjust="0"/>
  </p:normalViewPr>
  <p:slideViewPr>
    <p:cSldViewPr showGuides="1">
      <p:cViewPr>
        <p:scale>
          <a:sx n="88" d="100"/>
          <a:sy n="88" d="100"/>
        </p:scale>
        <p:origin x="-1314" y="-72"/>
      </p:cViewPr>
      <p:guideLst>
        <p:guide orient="horz" pos="2821"/>
        <p:guide pos="27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057743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625600" latinLnBrk="0">
      <a:defRPr sz="2000">
        <a:latin typeface="+mj-lt"/>
        <a:ea typeface="+mj-ea"/>
        <a:cs typeface="+mj-cs"/>
        <a:sym typeface="Calibri" panose="020F0502020204030204"/>
      </a:defRPr>
    </a:lvl1pPr>
    <a:lvl2pPr indent="228600" defTabSz="1625600" latinLnBrk="0">
      <a:defRPr sz="2000">
        <a:latin typeface="+mj-lt"/>
        <a:ea typeface="+mj-ea"/>
        <a:cs typeface="+mj-cs"/>
        <a:sym typeface="Calibri" panose="020F0502020204030204"/>
      </a:defRPr>
    </a:lvl2pPr>
    <a:lvl3pPr indent="457200" defTabSz="1625600" latinLnBrk="0">
      <a:defRPr sz="2000">
        <a:latin typeface="+mj-lt"/>
        <a:ea typeface="+mj-ea"/>
        <a:cs typeface="+mj-cs"/>
        <a:sym typeface="Calibri" panose="020F0502020204030204"/>
      </a:defRPr>
    </a:lvl3pPr>
    <a:lvl4pPr indent="685800" defTabSz="1625600" latinLnBrk="0">
      <a:defRPr sz="2000">
        <a:latin typeface="+mj-lt"/>
        <a:ea typeface="+mj-ea"/>
        <a:cs typeface="+mj-cs"/>
        <a:sym typeface="Calibri" panose="020F0502020204030204"/>
      </a:defRPr>
    </a:lvl4pPr>
    <a:lvl5pPr indent="914400" defTabSz="1625600" latinLnBrk="0">
      <a:defRPr sz="2000">
        <a:latin typeface="+mj-lt"/>
        <a:ea typeface="+mj-ea"/>
        <a:cs typeface="+mj-cs"/>
        <a:sym typeface="Calibri" panose="020F0502020204030204"/>
      </a:defRPr>
    </a:lvl5pPr>
    <a:lvl6pPr indent="1143000" defTabSz="1625600" latinLnBrk="0">
      <a:defRPr sz="2000">
        <a:latin typeface="+mj-lt"/>
        <a:ea typeface="+mj-ea"/>
        <a:cs typeface="+mj-cs"/>
        <a:sym typeface="Calibri" panose="020F0502020204030204"/>
      </a:defRPr>
    </a:lvl6pPr>
    <a:lvl7pPr indent="1371600" defTabSz="1625600" latinLnBrk="0">
      <a:defRPr sz="2000">
        <a:latin typeface="+mj-lt"/>
        <a:ea typeface="+mj-ea"/>
        <a:cs typeface="+mj-cs"/>
        <a:sym typeface="Calibri" panose="020F0502020204030204"/>
      </a:defRPr>
    </a:lvl7pPr>
    <a:lvl8pPr indent="1600200" defTabSz="1625600" latinLnBrk="0">
      <a:defRPr sz="2000">
        <a:latin typeface="+mj-lt"/>
        <a:ea typeface="+mj-ea"/>
        <a:cs typeface="+mj-cs"/>
        <a:sym typeface="Calibri" panose="020F0502020204030204"/>
      </a:defRPr>
    </a:lvl8pPr>
    <a:lvl9pPr indent="1828800" defTabSz="1625600" latinLnBrk="0">
      <a:defRPr sz="2000">
        <a:latin typeface="+mj-lt"/>
        <a:ea typeface="+mj-ea"/>
        <a:cs typeface="+mj-cs"/>
        <a:sym typeface="Calibri" panose="020F0502020204030204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40569"/>
            <a:ext cx="77724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66186"/>
            <a:ext cx="205740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66186"/>
            <a:ext cx="601980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875867"/>
            <a:ext cx="77724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875620"/>
            <a:ext cx="77724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133602"/>
            <a:ext cx="403860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133602"/>
            <a:ext cx="403860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046817"/>
            <a:ext cx="4040188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899833"/>
            <a:ext cx="4040188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2046817"/>
            <a:ext cx="4041775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899833"/>
            <a:ext cx="4041775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364067"/>
            <a:ext cx="3008313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364069"/>
            <a:ext cx="5111750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913469"/>
            <a:ext cx="3008313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6400801"/>
            <a:ext cx="54864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817033"/>
            <a:ext cx="54864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7156452"/>
            <a:ext cx="54864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82296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33602"/>
            <a:ext cx="82296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8475136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EE8B6-6E3C-43DB-9596-4DF3C657412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8475136"/>
            <a:ext cx="2895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8475136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41275" y="3563620"/>
            <a:ext cx="9102725" cy="28155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sz="4440" b="1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latin typeface="Times New Roman" panose="02020603050405020304" charset="0"/>
                <a:ea typeface="Verdana" panose="020B0604030504040204"/>
                <a:cs typeface="Times New Roman" panose="02020603050405020304" charset="0"/>
                <a:sym typeface="Verdana" panose="020B0604030504040204"/>
              </a:rPr>
              <a:t>Э</a:t>
            </a:r>
            <a:r>
              <a:rPr lang="ru-RU" sz="4440" b="1" noProof="0" dirty="0">
                <a:solidFill>
                  <a:srgbClr val="1E87C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latin typeface="Times New Roman" panose="02020603050405020304" charset="0"/>
                <a:ea typeface="Verdana" panose="020B0604030504040204"/>
                <a:cs typeface="Times New Roman" panose="02020603050405020304" charset="0"/>
                <a:sym typeface="Verdana" panose="020B0604030504040204"/>
              </a:rPr>
              <a:t>ффективные лайфхаки на уроке английского языка</a:t>
            </a:r>
            <a:endParaRPr lang="ru-RU" altLang="en-US" sz="4440" b="1" noProof="0" dirty="0">
              <a:solidFill>
                <a:srgbClr val="1E87C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latin typeface="Times New Roman" panose="02020603050405020304" charset="0"/>
              <a:ea typeface="Verdana" panose="020B0604030504040204"/>
              <a:cs typeface="Times New Roman" panose="02020603050405020304" charset="0"/>
              <a:sym typeface="Verdana" panose="020B0604030504040204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403350" y="5796280"/>
            <a:ext cx="7431405" cy="16687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r">
              <a:lnSpc>
                <a:spcPct val="150000"/>
              </a:lnSpc>
            </a:pPr>
            <a:r>
              <a:rPr lang="ru-RU" b="1" dirty="0">
                <a:solidFill>
                  <a:srgbClr val="20546E"/>
                </a:solidFill>
                <a:sym typeface="+mn-ea"/>
              </a:rPr>
              <a:t>    </a:t>
            </a:r>
            <a:r>
              <a:rPr lang="ru-RU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Шилина Ирина Сергеевна </a:t>
            </a:r>
            <a:endParaRPr lang="ru-RU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r">
              <a:lnSpc>
                <a:spcPct val="150000"/>
              </a:lnSpc>
            </a:pPr>
            <a:r>
              <a:rPr lang="ru-RU" sz="2220" dirty="0">
                <a:solidFill>
                  <a:srgbClr val="20546E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Образовательный центр № 1 г. Вольска  / учитель английского языка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635" y="6443980"/>
            <a:ext cx="9134475" cy="1758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160000"/>
              </a:lnSpc>
            </a:pPr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Квест-технологии на уроках </a:t>
            </a:r>
          </a:p>
          <a:p>
            <a:pPr algn="ctr">
              <a:lnSpc>
                <a:spcPct val="160000"/>
              </a:lnSpc>
            </a:pPr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английского языка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90" y="1547495"/>
            <a:ext cx="3703320" cy="4772660"/>
          </a:xfrm>
          <a:prstGeom prst="rect">
            <a:avLst/>
          </a:prstGeom>
        </p:spPr>
      </p:pic>
      <p:pic>
        <p:nvPicPr>
          <p:cNvPr id="8" name="Изображение 7" descr="ууууууууууууу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95" y="1547495"/>
            <a:ext cx="4003040" cy="207962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95" y="3992880"/>
            <a:ext cx="4058920" cy="23272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323850" y="1224915"/>
            <a:ext cx="3936365" cy="2973705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3"/>
          <a:srcRect l="1441" r="7867"/>
          <a:stretch>
            <a:fillRect/>
          </a:stretch>
        </p:blipFill>
        <p:spPr>
          <a:xfrm>
            <a:off x="4260850" y="1198245"/>
            <a:ext cx="4075430" cy="2999740"/>
          </a:xfrm>
          <a:prstGeom prst="rect">
            <a:avLst/>
          </a:prstGeom>
        </p:spPr>
      </p:pic>
      <p:pic>
        <p:nvPicPr>
          <p:cNvPr id="10" name="Изображение 9"/>
          <p:cNvPicPr/>
          <p:nvPr/>
        </p:nvPicPr>
        <p:blipFill>
          <a:blip r:embed="rId4"/>
          <a:stretch>
            <a:fillRect/>
          </a:stretch>
        </p:blipFill>
        <p:spPr>
          <a:xfrm>
            <a:off x="232410" y="4197985"/>
            <a:ext cx="4213860" cy="292100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79705" y="7379970"/>
            <a:ext cx="882713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Pair Separator. Способ деления на группы. </a:t>
            </a:r>
          </a:p>
        </p:txBody>
      </p:sp>
      <p:pic>
        <p:nvPicPr>
          <p:cNvPr id="5" name="Изображение 4"/>
          <p:cNvPicPr/>
          <p:nvPr/>
        </p:nvPicPr>
        <p:blipFill>
          <a:blip r:embed="rId5"/>
          <a:stretch>
            <a:fillRect/>
          </a:stretch>
        </p:blipFill>
        <p:spPr>
          <a:xfrm>
            <a:off x="4446270" y="4198620"/>
            <a:ext cx="3977640" cy="292354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 rot="16200000">
            <a:off x="2909570" y="3498215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 b="1">
                <a:solidFill>
                  <a:schemeClr val="tx1"/>
                </a:solidFill>
                <a:sym typeface="+mn-ea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1403350" y="1547495"/>
            <a:ext cx="6186170" cy="572389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2555240" y="759587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Warm up activities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2555240" y="759587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Warm up activities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563245" y="1885315"/>
            <a:ext cx="7995920" cy="5035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2555240" y="759587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Warm up activities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286385" y="1907540"/>
            <a:ext cx="8564245" cy="50399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2555875" y="745236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Warm up activities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5750" y="1920875"/>
            <a:ext cx="8616315" cy="51022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2555240" y="759587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Warm up activities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02715" y="1547495"/>
            <a:ext cx="6160770" cy="5778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971550" y="2068830"/>
            <a:ext cx="7162800" cy="55276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809750"/>
            <a:ext cx="9144635" cy="514350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3060065" y="737997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About holidays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3850" y="1547495"/>
            <a:ext cx="4452620" cy="566039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2555875" y="759587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BLOB TREE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385" y="2364105"/>
            <a:ext cx="4392295" cy="40271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407670" y="5939790"/>
            <a:ext cx="8329930" cy="2673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"Нет на планете важнее человека, чем учитель и врач. </a:t>
            </a:r>
            <a:endParaRPr lang="ru-RU" altLang="en-US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Нет никого, кто </a:t>
            </a:r>
            <a:endParaRPr lang="ru-RU" altLang="en-US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с этим может сравнится"</a:t>
            </a:r>
          </a:p>
          <a:p>
            <a:pPr algn="ctr"/>
            <a:endParaRPr lang="ru-RU" altLang="en-US" sz="2400" b="1"/>
          </a:p>
          <a:p>
            <a:pPr algn="ctr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Татьяна Владимировна Черниговская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76220" y="1259205"/>
            <a:ext cx="3792220" cy="40214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67995" y="2339340"/>
            <a:ext cx="8495030" cy="4579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3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1. Почему ты выбрал именно этого человечка? </a:t>
            </a:r>
            <a:endParaRPr lang="ru-RU" sz="36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36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3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2. Что произошло на уроке,что поспособствовало именно его выбору ?</a:t>
            </a:r>
            <a:endParaRPr lang="ru-RU" sz="36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sz="36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sz="3600">
                <a:latin typeface="Times New Roman" panose="02020603050405020304" charset="0"/>
                <a:cs typeface="Times New Roman" panose="02020603050405020304" charset="0"/>
                <a:sym typeface="+mn-ea"/>
              </a:rPr>
              <a:t>3.Что должно/ могло бы случиться, чтобы ты выбрал другого человечка и какого?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-396240" y="6588125"/>
            <a:ext cx="10002520" cy="16617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Рождественский 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Advent - </a:t>
            </a:r>
            <a:r>
              <a:rPr lang="ru-RU" alt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календарь с заданиями </a:t>
            </a:r>
          </a:p>
        </p:txBody>
      </p:sp>
      <p:pic>
        <p:nvPicPr>
          <p:cNvPr id="5" name="Изображение 4"/>
          <p:cNvPicPr/>
          <p:nvPr/>
        </p:nvPicPr>
        <p:blipFill>
          <a:blip r:embed="rId2"/>
          <a:stretch>
            <a:fillRect/>
          </a:stretch>
        </p:blipFill>
        <p:spPr>
          <a:xfrm>
            <a:off x="539750" y="2339340"/>
            <a:ext cx="3957320" cy="360235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535" y="2339340"/>
            <a:ext cx="3827780" cy="360235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1907540"/>
            <a:ext cx="9166860" cy="512445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3563620" y="478790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5830"/>
            <a:ext cx="9144000" cy="483679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547495" y="6299835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10" y="1979295"/>
            <a:ext cx="9160510" cy="512445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2087245" y="1259205"/>
            <a:ext cx="4859655" cy="709676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2024380" y="1259205"/>
            <a:ext cx="5082540" cy="709676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4660" y="2123440"/>
            <a:ext cx="8260715" cy="423100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2339340" y="709231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Визуальный словарь</a:t>
            </a:r>
            <a:endParaRPr lang="ru-RU" altLang="en-US" sz="36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59205" y="1403350"/>
            <a:ext cx="6532880" cy="666559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1979295" y="1547495"/>
            <a:ext cx="5518150" cy="66859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899160" y="6875780"/>
            <a:ext cx="7383145" cy="1092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Акцент на детском интересе</a:t>
            </a:r>
            <a:endParaRPr lang="ru-RU" altLang="en-US" sz="36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90" y="1979295"/>
            <a:ext cx="3645535" cy="387477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510" y="1979295"/>
            <a:ext cx="3598545" cy="38741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305" y="1475740"/>
            <a:ext cx="6919595" cy="659320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4970" y="1403350"/>
            <a:ext cx="4485005" cy="7014210"/>
          </a:xfrm>
          <a:prstGeom prst="rect">
            <a:avLst/>
          </a:prstGeom>
        </p:spPr>
      </p:pic>
      <p:pic>
        <p:nvPicPr>
          <p:cNvPr id="5" name="Изображение 4"/>
          <p:cNvPicPr/>
          <p:nvPr/>
        </p:nvPicPr>
        <p:blipFill>
          <a:blip r:embed="rId3"/>
          <a:stretch>
            <a:fillRect/>
          </a:stretch>
        </p:blipFill>
        <p:spPr>
          <a:xfrm>
            <a:off x="4879975" y="1403350"/>
            <a:ext cx="4181475" cy="3844290"/>
          </a:xfrm>
          <a:prstGeom prst="rect">
            <a:avLst/>
          </a:prstGeom>
        </p:spPr>
      </p:pic>
      <p:pic>
        <p:nvPicPr>
          <p:cNvPr id="6" name="Изображение 5"/>
          <p:cNvPicPr/>
          <p:nvPr/>
        </p:nvPicPr>
        <p:blipFill>
          <a:blip r:embed="rId4"/>
          <a:stretch>
            <a:fillRect/>
          </a:stretch>
        </p:blipFill>
        <p:spPr>
          <a:xfrm>
            <a:off x="5166995" y="5292090"/>
            <a:ext cx="3557270" cy="319341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0820" y="2205355"/>
            <a:ext cx="8742680" cy="483616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3779520" y="752411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Exercises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636010" y="752411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Exercises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323215" y="1691640"/>
            <a:ext cx="8541385" cy="539496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467360" y="1475740"/>
            <a:ext cx="4044315" cy="3836035"/>
          </a:xfrm>
          <a:prstGeom prst="rect">
            <a:avLst/>
          </a:prstGeom>
        </p:spPr>
      </p:pic>
      <p:pic>
        <p:nvPicPr>
          <p:cNvPr id="5" name="Изображение 4"/>
          <p:cNvPicPr/>
          <p:nvPr/>
        </p:nvPicPr>
        <p:blipFill>
          <a:blip r:embed="rId3"/>
          <a:stretch>
            <a:fillRect/>
          </a:stretch>
        </p:blipFill>
        <p:spPr>
          <a:xfrm>
            <a:off x="4814570" y="4572000"/>
            <a:ext cx="4030980" cy="383667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5652135" y="269938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Учебные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1475740" y="644398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Пособия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1505" y="1691640"/>
            <a:ext cx="7787005" cy="551688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2771775" y="7596505"/>
            <a:ext cx="4041140" cy="8147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ГРАММАТИКА</a:t>
            </a:r>
            <a:r>
              <a:rPr lang="en-US" alt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620" y="1296035"/>
            <a:ext cx="5572760" cy="695515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205" y="1475740"/>
            <a:ext cx="6612255" cy="66014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467360" y="2123440"/>
            <a:ext cx="3634740" cy="440880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4715510" y="2123440"/>
            <a:ext cx="3634105" cy="441896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835785" y="7236460"/>
            <a:ext cx="5795645" cy="13404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Другие рекоммендации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63395" y="7596505"/>
            <a:ext cx="579564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Другие рекоммендации</a:t>
            </a:r>
          </a:p>
        </p:txBody>
      </p:sp>
      <p:pic>
        <p:nvPicPr>
          <p:cNvPr id="5" name="Изображение 4"/>
          <p:cNvPicPr/>
          <p:nvPr/>
        </p:nvPicPr>
        <p:blipFill>
          <a:blip r:embed="rId2"/>
          <a:stretch>
            <a:fillRect/>
          </a:stretch>
        </p:blipFill>
        <p:spPr>
          <a:xfrm>
            <a:off x="2339340" y="1475740"/>
            <a:ext cx="4614545" cy="57981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430" y="4427855"/>
            <a:ext cx="4983480" cy="370141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577850" y="1619250"/>
            <a:ext cx="7027545" cy="32207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/>
            <a:r>
              <a:rPr lang="ru-RU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1) Обучение кажется им скучным и нудным процессом</a:t>
            </a:r>
            <a:endParaRPr lang="ru-RU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2) Результат обучения не нагляден</a:t>
            </a:r>
            <a:endParaRPr lang="ru-RU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3) У детей отсутствует мотивация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63395" y="7164070"/>
            <a:ext cx="579564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Другие рекоммендации</a:t>
            </a: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467360" y="2771775"/>
            <a:ext cx="3971925" cy="3384550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4715510" y="2771775"/>
            <a:ext cx="3872865" cy="340614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075555" y="2339340"/>
            <a:ext cx="2411730" cy="670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Источник: </a:t>
            </a:r>
            <a:r>
              <a:rPr lang="en-US" altLang="en-US" sz="1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Game Matters</a:t>
            </a:r>
            <a:r>
              <a:rPr lang="ru-RU" altLang="en-US">
                <a:solidFill>
                  <a:schemeClr val="bg1"/>
                </a:solidFill>
                <a:sym typeface="+mn-ea"/>
              </a:rPr>
              <a:t> 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763395" y="7164070"/>
            <a:ext cx="5795645" cy="641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Другие рекоммендации</a:t>
            </a:r>
          </a:p>
        </p:txBody>
      </p:sp>
      <p:pic>
        <p:nvPicPr>
          <p:cNvPr id="5" name="Изображение 4"/>
          <p:cNvPicPr/>
          <p:nvPr/>
        </p:nvPicPr>
        <p:blipFill>
          <a:blip r:embed="rId2"/>
          <a:stretch>
            <a:fillRect/>
          </a:stretch>
        </p:blipFill>
        <p:spPr>
          <a:xfrm>
            <a:off x="4643755" y="1763395"/>
            <a:ext cx="3637915" cy="4885055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3"/>
          <a:stretch>
            <a:fillRect/>
          </a:stretch>
        </p:blipFill>
        <p:spPr>
          <a:xfrm>
            <a:off x="683260" y="1763395"/>
            <a:ext cx="3500120" cy="486283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75" y="1898650"/>
            <a:ext cx="9159240" cy="576199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2284730"/>
            <a:ext cx="9175750" cy="457517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1849755"/>
            <a:ext cx="9153525" cy="560133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1907540"/>
            <a:ext cx="9143365" cy="554164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3395"/>
            <a:ext cx="9137015" cy="56197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05" y="2987675"/>
            <a:ext cx="7882255" cy="333819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-828040" y="2915920"/>
            <a:ext cx="6193790" cy="40576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«Учитель прикасается </a:t>
            </a:r>
            <a:endParaRPr lang="ru-RU" altLang="en-US" sz="2400" i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к вечности: </a:t>
            </a:r>
            <a:endParaRPr lang="ru-RU" altLang="en-US" sz="2400" i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никто не может сказать, </a:t>
            </a:r>
            <a:endParaRPr lang="ru-RU" altLang="en-US" sz="2400" i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где кончается его влияние».</a:t>
            </a:r>
            <a:r>
              <a:rPr lang="ru-RU" altLang="en-US" sz="2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        </a:t>
            </a:r>
            <a:r>
              <a:rPr lang="ru-RU" altLang="en-US" sz="20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</a:t>
            </a:r>
            <a:endParaRPr lang="ru-RU" altLang="en-US" sz="2000" b="1" i="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ctr">
              <a:lnSpc>
                <a:spcPct val="150000"/>
              </a:lnSpc>
            </a:pP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Генри Адамс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390" y="1475740"/>
            <a:ext cx="3836670" cy="663638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840" y="1331595"/>
            <a:ext cx="6734175" cy="67341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2194560" y="7379970"/>
            <a:ext cx="472821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Урок в удовольствие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195" y="1835785"/>
            <a:ext cx="4727575" cy="4825365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535" y="3059430"/>
            <a:ext cx="6434455" cy="419925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409065" y="1717040"/>
            <a:ext cx="6511925" cy="10547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Учебная цель в приоритете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-27940" y="7019925"/>
            <a:ext cx="9171940" cy="1083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Применение Edutainment подхода </a:t>
            </a:r>
          </a:p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в обучении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985" y="4356100"/>
            <a:ext cx="4668520" cy="2122805"/>
          </a:xfrm>
          <a:prstGeom prst="rect">
            <a:avLst/>
          </a:prstGeom>
        </p:spPr>
      </p:pic>
      <p:pic>
        <p:nvPicPr>
          <p:cNvPr id="6" name="Изображение 5"/>
          <p:cNvPicPr/>
          <p:nvPr/>
        </p:nvPicPr>
        <p:blipFill>
          <a:blip r:embed="rId3"/>
          <a:stretch>
            <a:fillRect/>
          </a:stretch>
        </p:blipFill>
        <p:spPr>
          <a:xfrm>
            <a:off x="395605" y="1763395"/>
            <a:ext cx="4544060" cy="211074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90" y="1754505"/>
            <a:ext cx="3316605" cy="204089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995" y="4356100"/>
            <a:ext cx="3388995" cy="20281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-1715770" y="5868035"/>
            <a:ext cx="12576175" cy="979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160000"/>
              </a:lnSpc>
            </a:pPr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English Brunch</a:t>
            </a:r>
          </a:p>
          <a:p>
            <a:pPr algn="ctr">
              <a:lnSpc>
                <a:spcPct val="160000"/>
              </a:lnSpc>
            </a:pPr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Разрушение языкового барьера </a:t>
            </a:r>
          </a:p>
        </p:txBody>
      </p:sp>
      <p:pic>
        <p:nvPicPr>
          <p:cNvPr id="3" name="Изображение 2"/>
          <p:cNvPicPr/>
          <p:nvPr/>
        </p:nvPicPr>
        <p:blipFill>
          <a:blip r:embed="rId2"/>
          <a:stretch>
            <a:fillRect/>
          </a:stretch>
        </p:blipFill>
        <p:spPr>
          <a:xfrm>
            <a:off x="539750" y="2555875"/>
            <a:ext cx="3708400" cy="24326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290" y="2555875"/>
            <a:ext cx="3709035" cy="2505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-635" y="6299835"/>
            <a:ext cx="9147175" cy="12471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The best Brunch Photography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2483485"/>
            <a:ext cx="5659755" cy="338899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715" y="2483485"/>
            <a:ext cx="2512695" cy="33889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6256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6256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Произвольный</PresentationFormat>
  <Paragraphs>71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Дмитрос Чернаков</dc:creator>
  <cp:lastModifiedBy>Дмитрос Чернаков</cp:lastModifiedBy>
  <cp:revision>57</cp:revision>
  <dcterms:created xsi:type="dcterms:W3CDTF">2024-11-18T18:46:00Z</dcterms:created>
  <dcterms:modified xsi:type="dcterms:W3CDTF">2024-11-29T13:24:17Z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3470F063675846678AC974496138C136_13</vt:lpwstr>
  </property>
  <property fmtid="{D5CDD505-2E9C-101B-9397-08002B2CF9AE}" pid="3" name="KSOProductBuildVer">
    <vt:lpwstr>1049-12.2.0.18911</vt:lpwstr>
  </property>
</Properties>
</file>