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1"/>
  </p:notesMasterIdLst>
  <p:sldIdLst>
    <p:sldId id="256" r:id="rId3"/>
    <p:sldId id="258" r:id="rId4"/>
    <p:sldId id="259" r:id="rId5"/>
    <p:sldId id="261" r:id="rId6"/>
    <p:sldId id="262" r:id="rId7"/>
    <p:sldId id="266" r:id="rId8"/>
    <p:sldId id="267" r:id="rId9"/>
    <p:sldId id="275" r:id="rId10"/>
    <p:sldId id="268" r:id="rId11"/>
    <p:sldId id="269" r:id="rId12"/>
    <p:sldId id="276" r:id="rId13"/>
    <p:sldId id="281" r:id="rId14"/>
    <p:sldId id="277" r:id="rId15"/>
    <p:sldId id="270" r:id="rId16"/>
    <p:sldId id="286" r:id="rId17"/>
    <p:sldId id="283" r:id="rId18"/>
    <p:sldId id="287" r:id="rId19"/>
    <p:sldId id="290" r:id="rId20"/>
    <p:sldId id="291" r:id="rId21"/>
    <p:sldId id="292" r:id="rId22"/>
    <p:sldId id="285" r:id="rId23"/>
    <p:sldId id="293" r:id="rId24"/>
    <p:sldId id="294" r:id="rId25"/>
    <p:sldId id="295" r:id="rId26"/>
    <p:sldId id="284" r:id="rId27"/>
    <p:sldId id="296" r:id="rId28"/>
    <p:sldId id="297" r:id="rId29"/>
    <p:sldId id="272" r:id="rId30"/>
    <p:sldId id="298" r:id="rId31"/>
    <p:sldId id="273" r:id="rId32"/>
    <p:sldId id="278" r:id="rId33"/>
    <p:sldId id="279" r:id="rId34"/>
    <p:sldId id="274" r:id="rId35"/>
    <p:sldId id="299" r:id="rId36"/>
    <p:sldId id="280" r:id="rId37"/>
    <p:sldId id="271" r:id="rId38"/>
    <p:sldId id="300" r:id="rId39"/>
    <p:sldId id="301" r:id="rId40"/>
    <p:sldId id="307" r:id="rId41"/>
    <p:sldId id="302" r:id="rId42"/>
    <p:sldId id="308" r:id="rId43"/>
    <p:sldId id="304" r:id="rId44"/>
    <p:sldId id="306" r:id="rId45"/>
    <p:sldId id="303" r:id="rId46"/>
    <p:sldId id="309" r:id="rId47"/>
    <p:sldId id="305" r:id="rId48"/>
    <p:sldId id="310" r:id="rId49"/>
    <p:sldId id="257" r:id="rId50"/>
  </p:sldIdLst>
  <p:sldSz cx="9144000" cy="9144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6256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 panose="020F0502020204030204"/>
      </a:defRPr>
    </a:lvl1pPr>
    <a:lvl2pPr marL="0" marR="0" indent="457200" algn="l" defTabSz="16256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 panose="020F0502020204030204"/>
      </a:defRPr>
    </a:lvl2pPr>
    <a:lvl3pPr marL="0" marR="0" indent="914400" algn="l" defTabSz="16256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 panose="020F0502020204030204"/>
      </a:defRPr>
    </a:lvl3pPr>
    <a:lvl4pPr marL="0" marR="0" indent="1371600" algn="l" defTabSz="16256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 panose="020F0502020204030204"/>
      </a:defRPr>
    </a:lvl4pPr>
    <a:lvl5pPr marL="0" marR="0" indent="1828800" algn="l" defTabSz="16256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 panose="020F0502020204030204"/>
      </a:defRPr>
    </a:lvl5pPr>
    <a:lvl6pPr marL="0" marR="0" indent="2286000" algn="l" defTabSz="16256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 panose="020F0502020204030204"/>
      </a:defRPr>
    </a:lvl6pPr>
    <a:lvl7pPr marL="0" marR="0" indent="2743200" algn="l" defTabSz="16256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 panose="020F0502020204030204"/>
      </a:defRPr>
    </a:lvl7pPr>
    <a:lvl8pPr marL="0" marR="0" indent="3200400" algn="l" defTabSz="16256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 panose="020F0502020204030204"/>
      </a:defRPr>
    </a:lvl8pPr>
    <a:lvl9pPr marL="0" marR="0" indent="3657600" algn="l" defTabSz="16256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 panose="020F0502020204030204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B35E2642-AE6A-498D-950E-043693E00994}">
          <p14:sldIdLst/>
        </p14:section>
        <p14:section name="Раздел без заголовка" id="{E5365CD3-2337-4023-B6D5-766339E94374}">
          <p14:sldIdLst>
            <p14:sldId id="256"/>
            <p14:sldId id="258"/>
            <p14:sldId id="259"/>
            <p14:sldId id="261"/>
            <p14:sldId id="262"/>
            <p14:sldId id="266"/>
            <p14:sldId id="267"/>
            <p14:sldId id="275"/>
            <p14:sldId id="268"/>
            <p14:sldId id="269"/>
            <p14:sldId id="276"/>
            <p14:sldId id="281"/>
            <p14:sldId id="277"/>
            <p14:sldId id="270"/>
            <p14:sldId id="286"/>
            <p14:sldId id="283"/>
            <p14:sldId id="287"/>
            <p14:sldId id="290"/>
            <p14:sldId id="291"/>
            <p14:sldId id="292"/>
            <p14:sldId id="285"/>
            <p14:sldId id="293"/>
            <p14:sldId id="294"/>
            <p14:sldId id="295"/>
            <p14:sldId id="284"/>
            <p14:sldId id="296"/>
            <p14:sldId id="297"/>
            <p14:sldId id="272"/>
            <p14:sldId id="298"/>
            <p14:sldId id="273"/>
            <p14:sldId id="278"/>
            <p14:sldId id="279"/>
            <p14:sldId id="274"/>
            <p14:sldId id="299"/>
            <p14:sldId id="280"/>
            <p14:sldId id="271"/>
            <p14:sldId id="300"/>
            <p14:sldId id="301"/>
            <p14:sldId id="307"/>
            <p14:sldId id="302"/>
            <p14:sldId id="308"/>
            <p14:sldId id="304"/>
            <p14:sldId id="306"/>
            <p14:sldId id="303"/>
            <p14:sldId id="309"/>
            <p14:sldId id="305"/>
            <p14:sldId id="310"/>
            <p14:sldId id="2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56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37" autoAdjust="0"/>
  </p:normalViewPr>
  <p:slideViewPr>
    <p:cSldViewPr showGuides="1">
      <p:cViewPr>
        <p:scale>
          <a:sx n="88" d="100"/>
          <a:sy n="88" d="100"/>
        </p:scale>
        <p:origin x="-4272" y="-984"/>
      </p:cViewPr>
      <p:guideLst>
        <p:guide orient="horz" pos="285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4" Type="http://schemas.openxmlformats.org/officeDocument/2006/relationships/tableStyles" Target="tableStyles.xml"/><Relationship Id="rId53" Type="http://schemas.openxmlformats.org/officeDocument/2006/relationships/viewProps" Target="viewProps.xml"/><Relationship Id="rId52" Type="http://schemas.openxmlformats.org/officeDocument/2006/relationships/presProps" Target="presProps.xml"/><Relationship Id="rId51" Type="http://schemas.openxmlformats.org/officeDocument/2006/relationships/notesMaster" Target="notesMasters/notesMaster1.xml"/><Relationship Id="rId50" Type="http://schemas.openxmlformats.org/officeDocument/2006/relationships/slide" Target="slides/slide48.xml"/><Relationship Id="rId5" Type="http://schemas.openxmlformats.org/officeDocument/2006/relationships/slide" Target="slides/slide3.xml"/><Relationship Id="rId49" Type="http://schemas.openxmlformats.org/officeDocument/2006/relationships/slide" Target="slides/slide47.xml"/><Relationship Id="rId48" Type="http://schemas.openxmlformats.org/officeDocument/2006/relationships/slide" Target="slides/slide46.xml"/><Relationship Id="rId47" Type="http://schemas.openxmlformats.org/officeDocument/2006/relationships/slide" Target="slides/slide45.xml"/><Relationship Id="rId46" Type="http://schemas.openxmlformats.org/officeDocument/2006/relationships/slide" Target="slides/slide44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98" name="Shape 9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1625600" latinLnBrk="0">
      <a:defRPr sz="2000">
        <a:latin typeface="+mj-lt"/>
        <a:ea typeface="+mj-ea"/>
        <a:cs typeface="+mj-cs"/>
        <a:sym typeface="Calibri" panose="020F0502020204030204"/>
      </a:defRPr>
    </a:lvl1pPr>
    <a:lvl2pPr indent="228600" defTabSz="1625600" latinLnBrk="0">
      <a:defRPr sz="2000">
        <a:latin typeface="+mj-lt"/>
        <a:ea typeface="+mj-ea"/>
        <a:cs typeface="+mj-cs"/>
        <a:sym typeface="Calibri" panose="020F0502020204030204"/>
      </a:defRPr>
    </a:lvl2pPr>
    <a:lvl3pPr indent="457200" defTabSz="1625600" latinLnBrk="0">
      <a:defRPr sz="2000">
        <a:latin typeface="+mj-lt"/>
        <a:ea typeface="+mj-ea"/>
        <a:cs typeface="+mj-cs"/>
        <a:sym typeface="Calibri" panose="020F0502020204030204"/>
      </a:defRPr>
    </a:lvl3pPr>
    <a:lvl4pPr indent="685800" defTabSz="1625600" latinLnBrk="0">
      <a:defRPr sz="2000">
        <a:latin typeface="+mj-lt"/>
        <a:ea typeface="+mj-ea"/>
        <a:cs typeface="+mj-cs"/>
        <a:sym typeface="Calibri" panose="020F0502020204030204"/>
      </a:defRPr>
    </a:lvl4pPr>
    <a:lvl5pPr indent="914400" defTabSz="1625600" latinLnBrk="0">
      <a:defRPr sz="2000">
        <a:latin typeface="+mj-lt"/>
        <a:ea typeface="+mj-ea"/>
        <a:cs typeface="+mj-cs"/>
        <a:sym typeface="Calibri" panose="020F0502020204030204"/>
      </a:defRPr>
    </a:lvl5pPr>
    <a:lvl6pPr indent="1143000" defTabSz="1625600" latinLnBrk="0">
      <a:defRPr sz="2000">
        <a:latin typeface="+mj-lt"/>
        <a:ea typeface="+mj-ea"/>
        <a:cs typeface="+mj-cs"/>
        <a:sym typeface="Calibri" panose="020F0502020204030204"/>
      </a:defRPr>
    </a:lvl6pPr>
    <a:lvl7pPr indent="1371600" defTabSz="1625600" latinLnBrk="0">
      <a:defRPr sz="2000">
        <a:latin typeface="+mj-lt"/>
        <a:ea typeface="+mj-ea"/>
        <a:cs typeface="+mj-cs"/>
        <a:sym typeface="Calibri" panose="020F0502020204030204"/>
      </a:defRPr>
    </a:lvl7pPr>
    <a:lvl8pPr indent="1600200" defTabSz="1625600" latinLnBrk="0">
      <a:defRPr sz="2000">
        <a:latin typeface="+mj-lt"/>
        <a:ea typeface="+mj-ea"/>
        <a:cs typeface="+mj-cs"/>
        <a:sym typeface="Calibri" panose="020F0502020204030204"/>
      </a:defRPr>
    </a:lvl8pPr>
    <a:lvl9pPr indent="1828800" defTabSz="1625600" latinLnBrk="0">
      <a:defRPr sz="2000">
        <a:latin typeface="+mj-lt"/>
        <a:ea typeface="+mj-ea"/>
        <a:cs typeface="+mj-cs"/>
        <a:sym typeface="Calibri" panose="020F0502020204030204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40569"/>
            <a:ext cx="77724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181600"/>
            <a:ext cx="64008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EE8B6-6E3C-43DB-9596-4DF3C6574126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EE8B6-6E3C-43DB-9596-4DF3C6574126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66186"/>
            <a:ext cx="205740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66186"/>
            <a:ext cx="601980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EE8B6-6E3C-43DB-9596-4DF3C6574126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EE8B6-6E3C-43DB-9596-4DF3C6574126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875867"/>
            <a:ext cx="77724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875620"/>
            <a:ext cx="77724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EE8B6-6E3C-43DB-9596-4DF3C6574126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133602"/>
            <a:ext cx="403860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133602"/>
            <a:ext cx="403860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EE8B6-6E3C-43DB-9596-4DF3C6574126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2046817"/>
            <a:ext cx="4040188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899833"/>
            <a:ext cx="4040188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2046817"/>
            <a:ext cx="4041775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2899833"/>
            <a:ext cx="4041775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EE8B6-6E3C-43DB-9596-4DF3C6574126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EE8B6-6E3C-43DB-9596-4DF3C6574126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EE8B6-6E3C-43DB-9596-4DF3C6574126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364067"/>
            <a:ext cx="3008313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364069"/>
            <a:ext cx="5111750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913469"/>
            <a:ext cx="3008313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EE8B6-6E3C-43DB-9596-4DF3C6574126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6400801"/>
            <a:ext cx="54864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817033"/>
            <a:ext cx="54864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7156452"/>
            <a:ext cx="54864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EE8B6-6E3C-43DB-9596-4DF3C6574126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66184"/>
            <a:ext cx="82296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2133602"/>
            <a:ext cx="82296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8475136"/>
            <a:ext cx="2133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3EE8B6-6E3C-43DB-9596-4DF3C6574126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8475136"/>
            <a:ext cx="2895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8475136"/>
            <a:ext cx="2133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4B4D-7CA3-9044-876B-883B54F8677D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8.jpeg"/><Relationship Id="rId1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3.jpeg"/><Relationship Id="rId1" Type="http://schemas.openxmlformats.org/officeDocument/2006/relationships/image" Target="../media/image22.png"/></Relationships>
</file>

<file path=ppt/slides/_rels/slide3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image" Target="../media/image22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6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7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8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9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7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0.png"/></Relationships>
</file>

<file path=ppt/slides/_rels/slide4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4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5.png"/></Relationships>
</file>

<file path=ppt/slides/_rels/slide4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.jpeg"/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9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Нажмите дважды"/>
          <p:cNvSpPr txBox="1">
            <a:spLocks noGrp="1"/>
          </p:cNvSpPr>
          <p:nvPr>
            <p:ph type="ctrTitle"/>
          </p:nvPr>
        </p:nvSpPr>
        <p:spPr>
          <a:xfrm>
            <a:off x="611505" y="1835999"/>
            <a:ext cx="7772400" cy="196003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u-RU" dirty="0"/>
              <a:t>Изучаем рыночные механизмы</a:t>
            </a:r>
            <a:endParaRPr lang="ru-RU" dirty="0"/>
          </a:p>
        </p:txBody>
      </p:sp>
      <p:sp>
        <p:nvSpPr>
          <p:cNvPr id="101" name="Нажмите дважды"/>
          <p:cNvSpPr txBox="1">
            <a:spLocks noGrp="1"/>
          </p:cNvSpPr>
          <p:nvPr>
            <p:ph type="subTitle" idx="1"/>
          </p:nvPr>
        </p:nvSpPr>
        <p:spPr>
          <a:xfrm>
            <a:off x="1259205" y="3275965"/>
            <a:ext cx="6400800" cy="23368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Обществознание 10 класс</a:t>
            </a:r>
            <a:endParaRPr lang="ru-RU"/>
          </a:p>
          <a:p>
            <a:r>
              <a:rPr lang="ru-RU"/>
              <a:t>«Экономика»</a:t>
            </a:r>
            <a:endParaRPr lang="ru-RU"/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4859655" y="4859655"/>
            <a:ext cx="4079240" cy="35382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/>
              <a:t>Шилина Т.А., к.и.н., магистр педагогики, учитель истории и обществознания</a:t>
            </a:r>
            <a:endParaRPr lang="ru-RU" altLang="en-US"/>
          </a:p>
          <a:p>
            <a:r>
              <a:rPr lang="ru-RU" altLang="en-US"/>
              <a:t>«Образовательный центр № 1 г. Вольска Саратовской области»</a:t>
            </a:r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Изображение 3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1403415"/>
            <a:ext cx="9144000" cy="6102220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/>
        </p:nvSpPr>
        <p:spPr>
          <a:xfrm>
            <a:off x="107950" y="1547495"/>
            <a:ext cx="3551555" cy="1568450"/>
          </a:xfrm>
          <a:prstGeom prst="rect">
            <a:avLst/>
          </a:prstGeom>
        </p:spPr>
        <p:txBody>
          <a:bodyPr wrap="square">
            <a:spAutoFit/>
          </a:bodyPr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0" i="0">
                <a:solidFill>
                  <a:srgbClr val="FFFFFF"/>
                </a:solidFill>
                <a:latin typeface="Calibri" panose="020F0502020204030204"/>
                <a:ea typeface="Calibri" panose="020F0502020204030204"/>
              </a:rPr>
              <a:t>Покупатель:</a:t>
            </a:r>
            <a:endParaRPr lang="en-US" altLang="zh-CN" sz="2400" b="0" i="0">
              <a:solidFill>
                <a:srgbClr val="FFFFFF"/>
              </a:solidFill>
              <a:latin typeface="Calibri" panose="020F0502020204030204"/>
              <a:ea typeface="Calibri" panose="020F0502020204030204"/>
            </a:endParaRPr>
          </a:p>
          <a:p>
            <a:pPr marL="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0" i="0">
                <a:solidFill>
                  <a:srgbClr val="FFFFFF"/>
                </a:solidFill>
                <a:latin typeface="Calibri" panose="020F0502020204030204"/>
                <a:ea typeface="Calibri" panose="020F0502020204030204"/>
              </a:rPr>
              <a:t>менеджер одного из отделов крупной компании</a:t>
            </a:r>
            <a:endParaRPr lang="en-US" altLang="zh-CN" sz="2400" b="0" i="0">
              <a:solidFill>
                <a:srgbClr val="FFFFFF"/>
              </a:solidFill>
              <a:latin typeface="Calibri" panose="020F0502020204030204"/>
              <a:ea typeface="Calibri" panose="020F0502020204030204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Изображение 3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1403415"/>
            <a:ext cx="9144000" cy="6102220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/>
        </p:nvSpPr>
        <p:spPr>
          <a:xfrm>
            <a:off x="107950" y="1547495"/>
            <a:ext cx="3551555" cy="1568450"/>
          </a:xfrm>
          <a:prstGeom prst="rect">
            <a:avLst/>
          </a:prstGeom>
        </p:spPr>
        <p:txBody>
          <a:bodyPr wrap="square">
            <a:spAutoFit/>
          </a:bodyPr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0" i="0">
                <a:solidFill>
                  <a:srgbClr val="FFFFFF"/>
                </a:solidFill>
                <a:latin typeface="Calibri" panose="020F0502020204030204"/>
                <a:ea typeface="Calibri" panose="020F0502020204030204"/>
              </a:rPr>
              <a:t>Покупатель:</a:t>
            </a:r>
            <a:endParaRPr lang="en-US" altLang="zh-CN" sz="2400" b="0" i="0">
              <a:solidFill>
                <a:srgbClr val="FFFFFF"/>
              </a:solidFill>
              <a:latin typeface="Calibri" panose="020F0502020204030204"/>
              <a:ea typeface="Calibri" panose="020F0502020204030204"/>
            </a:endParaRPr>
          </a:p>
          <a:p>
            <a:pPr marL="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0" i="0">
                <a:solidFill>
                  <a:srgbClr val="FFFFFF"/>
                </a:solidFill>
                <a:latin typeface="Calibri" panose="020F0502020204030204"/>
                <a:ea typeface="Calibri" panose="020F0502020204030204"/>
              </a:rPr>
              <a:t>менеджер одного из отделов крупной компании</a:t>
            </a:r>
            <a:endParaRPr lang="en-US" altLang="zh-CN" sz="2400" b="0" i="0">
              <a:solidFill>
                <a:srgbClr val="FFFFFF"/>
              </a:solidFill>
              <a:latin typeface="Calibri" panose="020F0502020204030204"/>
              <a:ea typeface="Calibri" panose="020F0502020204030204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6300470" y="1619250"/>
            <a:ext cx="2632075" cy="1568450"/>
          </a:xfrm>
          <a:prstGeom prst="rect">
            <a:avLst/>
          </a:prstGeom>
        </p:spPr>
        <p:txBody>
          <a:bodyPr wrap="square">
            <a:spAutoFit/>
          </a:bodyPr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0" i="0">
                <a:solidFill>
                  <a:srgbClr val="FFFFFF"/>
                </a:solidFill>
                <a:latin typeface="Calibri" panose="020F0502020204030204"/>
                <a:ea typeface="Calibri" panose="020F0502020204030204"/>
              </a:rPr>
              <a:t>Цель: </a:t>
            </a:r>
            <a:endParaRPr lang="en-US" altLang="zh-CN" sz="2400" b="0" i="0">
              <a:solidFill>
                <a:srgbClr val="FFFFFF"/>
              </a:solidFill>
              <a:latin typeface="Calibri" panose="020F0502020204030204"/>
              <a:ea typeface="Calibri" panose="020F0502020204030204"/>
            </a:endParaRPr>
          </a:p>
          <a:p>
            <a:pPr marL="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0" i="0">
                <a:solidFill>
                  <a:srgbClr val="FFFFFF"/>
                </a:solidFill>
                <a:latin typeface="Calibri" panose="020F0502020204030204"/>
                <a:ea typeface="Calibri" panose="020F0502020204030204"/>
              </a:rPr>
              <a:t>сэкономить часть полученных от компании денег</a:t>
            </a:r>
            <a:endParaRPr lang="en-US" altLang="zh-CN" sz="2400" b="0" i="0">
              <a:solidFill>
                <a:srgbClr val="FFFFFF"/>
              </a:solidFill>
              <a:latin typeface="Calibri" panose="020F0502020204030204"/>
              <a:ea typeface="Calibri" panose="020F0502020204030204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Изображение 5"/>
          <p:cNvPicPr/>
          <p:nvPr/>
        </p:nvPicPr>
        <p:blipFill>
          <a:blip r:embed="rId1"/>
          <a:stretch>
            <a:fillRect/>
          </a:stretch>
        </p:blipFill>
        <p:spPr>
          <a:xfrm>
            <a:off x="-80010" y="1889760"/>
            <a:ext cx="9254490" cy="5499735"/>
          </a:xfrm>
          <a:prstGeom prst="rect">
            <a:avLst/>
          </a:prstGeom>
        </p:spPr>
      </p:pic>
      <p:sp>
        <p:nvSpPr>
          <p:cNvPr id="8" name="Текстовое поле 7"/>
          <p:cNvSpPr txBox="1"/>
          <p:nvPr/>
        </p:nvSpPr>
        <p:spPr>
          <a:xfrm>
            <a:off x="5220335" y="4643755"/>
            <a:ext cx="2651760" cy="521970"/>
          </a:xfrm>
          <a:prstGeom prst="rect">
            <a:avLst/>
          </a:prstGeom>
        </p:spPr>
        <p:txBody>
          <a:bodyPr wrap="square">
            <a:spAutoFit/>
          </a:bodyPr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en-US" sz="28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Производитель</a:t>
            </a:r>
            <a:endParaRPr lang="en-US" altLang="zh-CN" sz="2800" b="0" i="0">
              <a:solidFill>
                <a:srgbClr val="000000"/>
              </a:solidFill>
              <a:latin typeface="Calibri" panose="020F0502020204030204"/>
              <a:ea typeface="Calibri" panose="020F0502020204030204"/>
            </a:endParaRPr>
          </a:p>
        </p:txBody>
      </p:sp>
      <p:sp>
        <p:nvSpPr>
          <p:cNvPr id="9" name="Текстовое поле 8"/>
          <p:cNvSpPr txBox="1"/>
          <p:nvPr/>
        </p:nvSpPr>
        <p:spPr>
          <a:xfrm>
            <a:off x="5148580" y="3851910"/>
            <a:ext cx="2314575" cy="521970"/>
          </a:xfrm>
          <a:prstGeom prst="rect">
            <a:avLst/>
          </a:prstGeom>
        </p:spPr>
        <p:txBody>
          <a:bodyPr wrap="square">
            <a:spAutoFit/>
          </a:bodyPr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en-US" sz="28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Роль 2</a:t>
            </a:r>
            <a:endParaRPr lang="ru-RU" altLang="en-US" sz="2800" b="0" i="0">
              <a:solidFill>
                <a:srgbClr val="000000"/>
              </a:solidFill>
              <a:latin typeface="Calibri" panose="020F0502020204030204"/>
              <a:ea typeface="Calibri" panose="020F0502020204030204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Изображение 6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1547495"/>
            <a:ext cx="9144000" cy="628523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2095" y="2133600"/>
            <a:ext cx="4800600" cy="6092190"/>
          </a:xfrm>
        </p:spPr>
        <p:txBody>
          <a:bodyPr>
            <a:normAutofit fontScale="80000"/>
          </a:bodyPr>
          <a:lstStyle/>
          <a:p>
            <a:r>
              <a:rPr lang="en-US" altLang="en-US"/>
              <a:t>Имеет</a:t>
            </a:r>
            <a:r>
              <a:rPr lang="en-US" altLang="ru-RU"/>
              <a:t> </a:t>
            </a:r>
            <a:r>
              <a:rPr lang="en-US" altLang="en-US"/>
              <a:t>определенное</a:t>
            </a:r>
            <a:r>
              <a:rPr lang="en-US" altLang="ru-RU"/>
              <a:t> </a:t>
            </a:r>
            <a:r>
              <a:rPr lang="en-US" altLang="en-US"/>
              <a:t>количество</a:t>
            </a:r>
            <a:r>
              <a:rPr lang="en-US" altLang="ru-RU"/>
              <a:t> </a:t>
            </a:r>
            <a:r>
              <a:rPr lang="en-US" altLang="en-US"/>
              <a:t>кружек</a:t>
            </a:r>
            <a:r>
              <a:rPr lang="en-US" altLang="ru-RU"/>
              <a:t>. </a:t>
            </a:r>
            <a:r>
              <a:rPr lang="en-US" altLang="en-US"/>
              <a:t>Столько</a:t>
            </a:r>
            <a:r>
              <a:rPr lang="en-US" altLang="ru-RU"/>
              <a:t> </a:t>
            </a:r>
            <a:r>
              <a:rPr lang="en-US" altLang="en-US"/>
              <a:t>ли</a:t>
            </a:r>
            <a:r>
              <a:rPr lang="en-US" altLang="ru-RU"/>
              <a:t> </a:t>
            </a:r>
            <a:r>
              <a:rPr lang="en-US" altLang="en-US"/>
              <a:t>их</a:t>
            </a:r>
            <a:r>
              <a:rPr lang="en-US" altLang="ru-RU"/>
              <a:t> </a:t>
            </a:r>
            <a:r>
              <a:rPr lang="en-US" altLang="en-US"/>
              <a:t>сколько</a:t>
            </a:r>
            <a:r>
              <a:rPr lang="en-US" altLang="ru-RU"/>
              <a:t> </a:t>
            </a:r>
            <a:r>
              <a:rPr lang="en-US" altLang="en-US"/>
              <a:t>нужно</a:t>
            </a:r>
            <a:r>
              <a:rPr lang="en-US" altLang="ru-RU"/>
              <a:t> </a:t>
            </a:r>
            <a:r>
              <a:rPr lang="en-US" altLang="en-US"/>
              <a:t>покупателю</a:t>
            </a:r>
            <a:r>
              <a:rPr lang="en-US" altLang="ru-RU"/>
              <a:t>, </a:t>
            </a:r>
            <a:r>
              <a:rPr lang="en-US" altLang="en-US"/>
              <a:t>неизвестно</a:t>
            </a:r>
            <a:r>
              <a:rPr lang="en-US" altLang="ru-RU"/>
              <a:t>.</a:t>
            </a:r>
            <a:endParaRPr lang="en-US" altLang="ru-RU"/>
          </a:p>
          <a:p>
            <a:endParaRPr lang="en-US" altLang="ru-RU"/>
          </a:p>
          <a:p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ходе</a:t>
            </a:r>
            <a:r>
              <a:rPr lang="en-US" altLang="ru-RU"/>
              <a:t> </a:t>
            </a:r>
            <a:r>
              <a:rPr lang="en-US" altLang="en-US"/>
              <a:t>изготовления</a:t>
            </a:r>
            <a:r>
              <a:rPr lang="en-US" altLang="ru-RU"/>
              <a:t> </a:t>
            </a:r>
            <a:r>
              <a:rPr lang="en-US" altLang="en-US"/>
              <a:t>товара</a:t>
            </a:r>
            <a:r>
              <a:rPr lang="en-US" altLang="ru-RU"/>
              <a:t> </a:t>
            </a:r>
            <a:r>
              <a:rPr lang="en-US" altLang="en-US"/>
              <a:t>понес</a:t>
            </a:r>
            <a:r>
              <a:rPr lang="en-US" altLang="ru-RU"/>
              <a:t> </a:t>
            </a:r>
            <a:r>
              <a:rPr lang="en-US" altLang="en-US"/>
              <a:t>определенные</a:t>
            </a:r>
            <a:r>
              <a:rPr lang="en-US" altLang="ru-RU"/>
              <a:t> </a:t>
            </a:r>
            <a:r>
              <a:rPr lang="en-US" altLang="en-US"/>
              <a:t>издержки</a:t>
            </a:r>
            <a:endParaRPr lang="en-US" altLang="en-US"/>
          </a:p>
          <a:p>
            <a:endParaRPr lang="en-US" altLang="ru-RU"/>
          </a:p>
          <a:p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соответствии</a:t>
            </a:r>
            <a:r>
              <a:rPr lang="en-US" altLang="ru-RU"/>
              <a:t> </a:t>
            </a:r>
            <a:r>
              <a:rPr lang="en-US" altLang="en-US"/>
              <a:t>с</a:t>
            </a:r>
            <a:r>
              <a:rPr lang="en-US" altLang="ru-RU"/>
              <a:t> </a:t>
            </a:r>
            <a:r>
              <a:rPr lang="en-US" altLang="en-US"/>
              <a:t>размером</a:t>
            </a:r>
            <a:r>
              <a:rPr lang="en-US" altLang="ru-RU"/>
              <a:t> </a:t>
            </a:r>
            <a:r>
              <a:rPr lang="en-US" altLang="en-US"/>
              <a:t>издержек</a:t>
            </a:r>
            <a:r>
              <a:rPr lang="en-US" altLang="ru-RU"/>
              <a:t> </a:t>
            </a:r>
            <a:r>
              <a:rPr lang="en-US" altLang="en-US"/>
              <a:t>имеет</a:t>
            </a:r>
            <a:r>
              <a:rPr lang="en-US" altLang="ru-RU"/>
              <a:t> </a:t>
            </a:r>
            <a:r>
              <a:rPr lang="en-US" altLang="en-US"/>
              <a:t>четкое</a:t>
            </a:r>
            <a:r>
              <a:rPr lang="en-US" altLang="ru-RU"/>
              <a:t> </a:t>
            </a:r>
            <a:r>
              <a:rPr lang="en-US" altLang="en-US"/>
              <a:t>понимание</a:t>
            </a:r>
            <a:r>
              <a:rPr lang="en-US" altLang="ru-RU"/>
              <a:t> </a:t>
            </a:r>
            <a:r>
              <a:rPr lang="en-US" altLang="en-US"/>
              <a:t>нижнего</a:t>
            </a:r>
            <a:r>
              <a:rPr lang="en-US" altLang="ru-RU"/>
              <a:t> </a:t>
            </a:r>
            <a:r>
              <a:rPr lang="en-US" altLang="en-US"/>
              <a:t>порога</a:t>
            </a:r>
            <a:r>
              <a:rPr lang="en-US" altLang="ru-RU"/>
              <a:t> </a:t>
            </a:r>
            <a:r>
              <a:rPr lang="en-US" altLang="en-US"/>
              <a:t>цены</a:t>
            </a:r>
            <a:r>
              <a:rPr lang="en-US" altLang="ru-RU"/>
              <a:t> </a:t>
            </a:r>
            <a:endParaRPr lang="en-US" altLang="ru-RU"/>
          </a:p>
          <a:p>
            <a:endParaRPr lang="en-US" altLang="ru-RU"/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179705" y="1187450"/>
            <a:ext cx="8614410" cy="521970"/>
          </a:xfrm>
          <a:prstGeom prst="rect">
            <a:avLst/>
          </a:prstGeom>
        </p:spPr>
        <p:txBody>
          <a:bodyPr wrap="square">
            <a:spAutoFit/>
          </a:bodyPr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Продавец (он же производитель)  уникальных кружек</a:t>
            </a:r>
            <a:endParaRPr lang="en-US" altLang="zh-CN" sz="2800" b="0" i="0">
              <a:solidFill>
                <a:srgbClr val="000000"/>
              </a:solidFill>
              <a:latin typeface="Calibri" panose="020F0502020204030204"/>
              <a:ea typeface="Calibri" panose="020F0502020204030204"/>
            </a:endParaRPr>
          </a:p>
        </p:txBody>
      </p:sp>
      <p:pic>
        <p:nvPicPr>
          <p:cNvPr id="5" name="Изображение 4"/>
          <p:cNvPicPr/>
          <p:nvPr/>
        </p:nvPicPr>
        <p:blipFill>
          <a:blip r:embed="rId1"/>
          <a:stretch>
            <a:fillRect/>
          </a:stretch>
        </p:blipFill>
        <p:spPr>
          <a:xfrm>
            <a:off x="4940935" y="1889760"/>
            <a:ext cx="4203065" cy="677481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Изображение 5"/>
          <p:cNvPicPr/>
          <p:nvPr/>
        </p:nvPicPr>
        <p:blipFill>
          <a:blip r:embed="rId1"/>
          <a:stretch>
            <a:fillRect/>
          </a:stretch>
        </p:blipFill>
        <p:spPr>
          <a:xfrm>
            <a:off x="-80010" y="1889760"/>
            <a:ext cx="9254490" cy="5499735"/>
          </a:xfrm>
          <a:prstGeom prst="rect">
            <a:avLst/>
          </a:prstGeom>
        </p:spPr>
      </p:pic>
      <p:sp>
        <p:nvSpPr>
          <p:cNvPr id="8" name="Текстовое поле 7"/>
          <p:cNvSpPr txBox="1"/>
          <p:nvPr/>
        </p:nvSpPr>
        <p:spPr>
          <a:xfrm>
            <a:off x="5220335" y="4859655"/>
            <a:ext cx="2651760" cy="521970"/>
          </a:xfrm>
          <a:prstGeom prst="rect">
            <a:avLst/>
          </a:prstGeom>
        </p:spPr>
        <p:txBody>
          <a:bodyPr wrap="square">
            <a:spAutoFit/>
          </a:bodyPr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en-US" sz="28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Производитель</a:t>
            </a:r>
            <a:endParaRPr lang="en-US" altLang="zh-CN" sz="2800" b="0" i="0">
              <a:solidFill>
                <a:srgbClr val="000000"/>
              </a:solidFill>
              <a:latin typeface="Calibri" panose="020F0502020204030204"/>
              <a:ea typeface="Calibri" panose="020F0502020204030204"/>
            </a:endParaRPr>
          </a:p>
        </p:txBody>
      </p:sp>
      <p:sp>
        <p:nvSpPr>
          <p:cNvPr id="9" name="Текстовое поле 8"/>
          <p:cNvSpPr txBox="1"/>
          <p:nvPr/>
        </p:nvSpPr>
        <p:spPr>
          <a:xfrm>
            <a:off x="5220335" y="4283710"/>
            <a:ext cx="2314575" cy="521970"/>
          </a:xfrm>
          <a:prstGeom prst="rect">
            <a:avLst/>
          </a:prstGeom>
        </p:spPr>
        <p:txBody>
          <a:bodyPr wrap="square">
            <a:spAutoFit/>
          </a:bodyPr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en-US" sz="28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Роль 2</a:t>
            </a:r>
            <a:endParaRPr lang="ru-RU" altLang="en-US" sz="2800" b="0" i="0">
              <a:solidFill>
                <a:srgbClr val="000000"/>
              </a:solidFill>
              <a:latin typeface="Calibri" panose="020F0502020204030204"/>
              <a:ea typeface="Calibri" panose="020F0502020204030204"/>
            </a:endParaRPr>
          </a:p>
        </p:txBody>
      </p:sp>
      <p:pic>
        <p:nvPicPr>
          <p:cNvPr id="4" name="Замещающее содержимое 3"/>
          <p:cNvPicPr>
            <a:picLocks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35785" y="4283710"/>
            <a:ext cx="2314575" cy="523875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64030" y="4932045"/>
            <a:ext cx="2314575" cy="52387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Замещающее содержимое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181610" y="1997710"/>
            <a:ext cx="9353550" cy="553021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Замещающее содержимое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181610" y="1997710"/>
            <a:ext cx="9353550" cy="553021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283960" y="2804795"/>
            <a:ext cx="2766060" cy="44373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2771775" y="4673600"/>
            <a:ext cx="3888740" cy="25622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Замещающее содержимое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181610" y="1997710"/>
            <a:ext cx="9353550" cy="553021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292850" y="2804795"/>
            <a:ext cx="2757170" cy="44373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Замещающее содержимое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181610" y="1997710"/>
            <a:ext cx="9353550" cy="553021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292850" y="4678680"/>
            <a:ext cx="2757170" cy="25634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67149"/>
            <a:ext cx="8229600" cy="1524000"/>
          </a:xfrm>
        </p:spPr>
        <p:txBody>
          <a:bodyPr/>
          <a:lstStyle/>
          <a:p>
            <a:r>
              <a:rPr lang="ru-RU"/>
              <a:t>ВСЕ ДЕЛО В КРУЖКЕ 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Изображение 3"/>
          <p:cNvPicPr/>
          <p:nvPr/>
        </p:nvPicPr>
        <p:blipFill>
          <a:blip r:embed="rId1"/>
          <a:stretch>
            <a:fillRect/>
          </a:stretch>
        </p:blipFill>
        <p:spPr>
          <a:xfrm>
            <a:off x="1331595" y="2123440"/>
            <a:ext cx="6278245" cy="638937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Замещающее содержимое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181610" y="1997710"/>
            <a:ext cx="9353550" cy="553021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Замещающее содержимое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74930" y="1891030"/>
            <a:ext cx="9330690" cy="564896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372225" y="2771775"/>
            <a:ext cx="2686685" cy="44373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2919095" y="4787900"/>
            <a:ext cx="3875405" cy="25634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Замещающее содержимое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74930" y="1891030"/>
            <a:ext cx="9330690" cy="564896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372225" y="2771775"/>
            <a:ext cx="2686685" cy="44373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Замещающее содержимое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74930" y="1891030"/>
            <a:ext cx="9330690" cy="564896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372225" y="4815840"/>
            <a:ext cx="2686685" cy="23933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Замещающее содержимое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74930" y="1891030"/>
            <a:ext cx="9330690" cy="564896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Замещающее содержимое 6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961765" y="4726305"/>
            <a:ext cx="1219200" cy="847725"/>
          </a:xfrm>
          <a:prstGeom prst="rect">
            <a:avLst/>
          </a:prstGeom>
        </p:spPr>
      </p:pic>
      <p:pic>
        <p:nvPicPr>
          <p:cNvPr id="4" name="Изображение 3"/>
          <p:cNvPicPr/>
          <p:nvPr/>
        </p:nvPicPr>
        <p:blipFill>
          <a:blip r:embed="rId2"/>
          <a:stretch>
            <a:fillRect/>
          </a:stretch>
        </p:blipFill>
        <p:spPr>
          <a:xfrm>
            <a:off x="-36195" y="1475639"/>
            <a:ext cx="9144000" cy="6117793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/>
        </p:nvSpPr>
        <p:spPr>
          <a:xfrm>
            <a:off x="107315" y="1691640"/>
            <a:ext cx="2715260" cy="3107690"/>
          </a:xfrm>
          <a:prstGeom prst="rect">
            <a:avLst/>
          </a:prstGeom>
        </p:spPr>
        <p:txBody>
          <a:bodyPr wrap="square">
            <a:spAutoFit/>
          </a:bodyPr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i="0">
                <a:solidFill>
                  <a:srgbClr val="FFFFFF"/>
                </a:solidFill>
                <a:latin typeface="Calibri" panose="020F0502020204030204"/>
                <a:ea typeface="Calibri" panose="020F0502020204030204"/>
              </a:rPr>
              <a:t>Покупатели</a:t>
            </a:r>
            <a:endParaRPr lang="en-US" altLang="zh-CN" sz="2800" b="1" i="0">
              <a:solidFill>
                <a:srgbClr val="FFFFFF"/>
              </a:solidFill>
              <a:latin typeface="Calibri" panose="020F0502020204030204"/>
              <a:ea typeface="Calibri" panose="020F0502020204030204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i="0">
                <a:solidFill>
                  <a:srgbClr val="FFFFFF"/>
                </a:solidFill>
                <a:latin typeface="Calibri" panose="020F0502020204030204"/>
                <a:ea typeface="Calibri" panose="020F0502020204030204"/>
              </a:rPr>
              <a:t> не знают</a:t>
            </a:r>
            <a:endParaRPr lang="en-US" altLang="zh-CN" sz="2800" b="1" i="0">
              <a:solidFill>
                <a:srgbClr val="FFFFFF"/>
              </a:solidFill>
              <a:latin typeface="Calibri" panose="020F0502020204030204"/>
              <a:ea typeface="Calibri" panose="020F0502020204030204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 sz="2000" b="1" i="0">
              <a:solidFill>
                <a:srgbClr val="FFFFFF"/>
              </a:solidFill>
              <a:latin typeface="Calibri" panose="020F0502020204030204"/>
              <a:ea typeface="Calibri" panose="020F0502020204030204"/>
            </a:endParaRPr>
          </a:p>
          <a:p>
            <a:pPr marL="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000" b="0" i="0">
                <a:solidFill>
                  <a:srgbClr val="FFFFFF"/>
                </a:solidFill>
                <a:latin typeface="Calibri" panose="020F0502020204030204"/>
                <a:ea typeface="Calibri" panose="020F0502020204030204"/>
              </a:rPr>
              <a:t>Размер понесенных издержек производителем</a:t>
            </a:r>
            <a:endParaRPr lang="en-US" altLang="zh-CN" sz="2000" b="0" i="0">
              <a:solidFill>
                <a:srgbClr val="FFFFFF"/>
              </a:solidFill>
              <a:latin typeface="Calibri" panose="020F0502020204030204"/>
              <a:ea typeface="Calibri" panose="020F0502020204030204"/>
            </a:endParaRPr>
          </a:p>
          <a:p>
            <a:pPr marL="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000" b="0" i="0">
                <a:solidFill>
                  <a:srgbClr val="FFFFFF"/>
                </a:solidFill>
                <a:latin typeface="Calibri" panose="020F0502020204030204"/>
                <a:ea typeface="Calibri" panose="020F0502020204030204"/>
              </a:rPr>
              <a:t>Количество имеющегося у него товара</a:t>
            </a:r>
            <a:endParaRPr lang="en-US" altLang="zh-CN" sz="2000" b="0" i="0">
              <a:solidFill>
                <a:srgbClr val="FFFFFF"/>
              </a:solidFill>
              <a:latin typeface="Calibri" panose="020F0502020204030204"/>
              <a:ea typeface="Calibri" panose="020F0502020204030204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5796280" y="1835785"/>
            <a:ext cx="3060065" cy="2183765"/>
          </a:xfrm>
          <a:prstGeom prst="rect">
            <a:avLst/>
          </a:prstGeom>
        </p:spPr>
        <p:txBody>
          <a:bodyPr wrap="square">
            <a:spAutoFit/>
          </a:bodyPr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i="0">
                <a:solidFill>
                  <a:srgbClr val="FFFFFF"/>
                </a:solidFill>
                <a:latin typeface="Calibri" panose="020F0502020204030204"/>
                <a:ea typeface="Calibri" panose="020F0502020204030204"/>
              </a:rPr>
              <a:t>Производители </a:t>
            </a:r>
            <a:endParaRPr lang="en-US" altLang="zh-CN" sz="2800" b="1" i="0">
              <a:solidFill>
                <a:srgbClr val="FFFFFF"/>
              </a:solidFill>
              <a:latin typeface="Calibri" panose="020F0502020204030204"/>
              <a:ea typeface="Calibri" panose="020F0502020204030204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i="0">
                <a:solidFill>
                  <a:srgbClr val="FFFFFF"/>
                </a:solidFill>
                <a:latin typeface="Calibri" panose="020F0502020204030204"/>
                <a:ea typeface="Calibri" panose="020F0502020204030204"/>
              </a:rPr>
              <a:t>не знают</a:t>
            </a:r>
            <a:endParaRPr lang="en-US" altLang="zh-CN" sz="2800" b="1" i="0">
              <a:solidFill>
                <a:srgbClr val="FFFFFF"/>
              </a:solidFill>
              <a:latin typeface="Calibri" panose="020F0502020204030204"/>
              <a:ea typeface="Calibri" panose="020F0502020204030204"/>
            </a:endParaRPr>
          </a:p>
          <a:p>
            <a:pPr marL="0" algn="l" fontAlgn="base"/>
            <a:r>
              <a:rPr lang="en-US" altLang="zh-CN" sz="2000" b="0" i="0">
                <a:solidFill>
                  <a:srgbClr val="FFFFFF"/>
                </a:solidFill>
                <a:latin typeface="Calibri" panose="020F0502020204030204"/>
                <a:ea typeface="Calibri" panose="020F0502020204030204"/>
              </a:rPr>
              <a:t>Количество денег у покупателя</a:t>
            </a:r>
            <a:endParaRPr lang="en-US" altLang="zh-CN" sz="2000" b="0" i="0">
              <a:solidFill>
                <a:srgbClr val="FFFFFF"/>
              </a:solidFill>
              <a:latin typeface="Calibri" panose="020F0502020204030204"/>
              <a:ea typeface="Calibri" panose="020F0502020204030204"/>
            </a:endParaRPr>
          </a:p>
          <a:p>
            <a:pPr marL="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000" b="0" i="0">
                <a:solidFill>
                  <a:srgbClr val="FFFFFF"/>
                </a:solidFill>
                <a:latin typeface="Calibri" panose="020F0502020204030204"/>
                <a:ea typeface="Calibri" panose="020F0502020204030204"/>
              </a:rPr>
              <a:t>Величину спроса на товар</a:t>
            </a:r>
            <a:endParaRPr lang="en-US" altLang="zh-CN" sz="2000" b="0" i="0">
              <a:solidFill>
                <a:srgbClr val="FFFFFF"/>
              </a:solidFill>
              <a:latin typeface="Calibri" panose="020F0502020204030204"/>
              <a:ea typeface="Calibri" panose="020F0502020204030204"/>
            </a:endParaRPr>
          </a:p>
        </p:txBody>
      </p:sp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96280" y="2758440"/>
            <a:ext cx="2991485" cy="932815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315" y="2843530"/>
            <a:ext cx="2602230" cy="191897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Замещающее содержимое 6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961765" y="4726305"/>
            <a:ext cx="1219200" cy="847725"/>
          </a:xfrm>
          <a:prstGeom prst="rect">
            <a:avLst/>
          </a:prstGeom>
        </p:spPr>
      </p:pic>
      <p:pic>
        <p:nvPicPr>
          <p:cNvPr id="4" name="Изображение 3"/>
          <p:cNvPicPr/>
          <p:nvPr/>
        </p:nvPicPr>
        <p:blipFill>
          <a:blip r:embed="rId2"/>
          <a:stretch>
            <a:fillRect/>
          </a:stretch>
        </p:blipFill>
        <p:spPr>
          <a:xfrm>
            <a:off x="-36195" y="1475639"/>
            <a:ext cx="9144000" cy="6117793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/>
        </p:nvSpPr>
        <p:spPr>
          <a:xfrm>
            <a:off x="107315" y="1691640"/>
            <a:ext cx="2715260" cy="3107690"/>
          </a:xfrm>
          <a:prstGeom prst="rect">
            <a:avLst/>
          </a:prstGeom>
        </p:spPr>
        <p:txBody>
          <a:bodyPr wrap="square">
            <a:spAutoFit/>
          </a:bodyPr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i="0">
                <a:solidFill>
                  <a:srgbClr val="FFFFFF"/>
                </a:solidFill>
                <a:latin typeface="Calibri" panose="020F0502020204030204"/>
                <a:ea typeface="Calibri" panose="020F0502020204030204"/>
              </a:rPr>
              <a:t>Покупатели</a:t>
            </a:r>
            <a:endParaRPr lang="en-US" altLang="zh-CN" sz="2800" b="1" i="0">
              <a:solidFill>
                <a:srgbClr val="FFFFFF"/>
              </a:solidFill>
              <a:latin typeface="Calibri" panose="020F0502020204030204"/>
              <a:ea typeface="Calibri" panose="020F0502020204030204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i="0">
                <a:solidFill>
                  <a:srgbClr val="FFFFFF"/>
                </a:solidFill>
                <a:latin typeface="Calibri" panose="020F0502020204030204"/>
                <a:ea typeface="Calibri" panose="020F0502020204030204"/>
              </a:rPr>
              <a:t> не знают</a:t>
            </a:r>
            <a:endParaRPr lang="en-US" altLang="zh-CN" sz="2800" b="1" i="0">
              <a:solidFill>
                <a:srgbClr val="FFFFFF"/>
              </a:solidFill>
              <a:latin typeface="Calibri" panose="020F0502020204030204"/>
              <a:ea typeface="Calibri" panose="020F0502020204030204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 sz="2000" b="1" i="0">
              <a:solidFill>
                <a:srgbClr val="FFFFFF"/>
              </a:solidFill>
              <a:latin typeface="Calibri" panose="020F0502020204030204"/>
              <a:ea typeface="Calibri" panose="020F0502020204030204"/>
            </a:endParaRPr>
          </a:p>
          <a:p>
            <a:pPr marL="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000" b="0" i="0">
                <a:solidFill>
                  <a:srgbClr val="FFFFFF"/>
                </a:solidFill>
                <a:latin typeface="Calibri" panose="020F0502020204030204"/>
                <a:ea typeface="Calibri" panose="020F0502020204030204"/>
              </a:rPr>
              <a:t>Размер понесенных издержек производителем</a:t>
            </a:r>
            <a:endParaRPr lang="en-US" altLang="zh-CN" sz="2000" b="0" i="0">
              <a:solidFill>
                <a:srgbClr val="FFFFFF"/>
              </a:solidFill>
              <a:latin typeface="Calibri" panose="020F0502020204030204"/>
              <a:ea typeface="Calibri" panose="020F0502020204030204"/>
            </a:endParaRPr>
          </a:p>
          <a:p>
            <a:pPr marL="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000" b="0" i="0">
                <a:solidFill>
                  <a:srgbClr val="FFFFFF"/>
                </a:solidFill>
                <a:latin typeface="Calibri" panose="020F0502020204030204"/>
                <a:ea typeface="Calibri" panose="020F0502020204030204"/>
              </a:rPr>
              <a:t>Количество имеющегося у него товара</a:t>
            </a:r>
            <a:endParaRPr lang="en-US" altLang="zh-CN" sz="2000" b="0" i="0">
              <a:solidFill>
                <a:srgbClr val="FFFFFF"/>
              </a:solidFill>
              <a:latin typeface="Calibri" panose="020F0502020204030204"/>
              <a:ea typeface="Calibri" panose="020F0502020204030204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5796280" y="1835785"/>
            <a:ext cx="3060065" cy="2183765"/>
          </a:xfrm>
          <a:prstGeom prst="rect">
            <a:avLst/>
          </a:prstGeom>
        </p:spPr>
        <p:txBody>
          <a:bodyPr wrap="square">
            <a:spAutoFit/>
          </a:bodyPr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i="0">
                <a:solidFill>
                  <a:srgbClr val="FFFFFF"/>
                </a:solidFill>
                <a:latin typeface="Calibri" panose="020F0502020204030204"/>
                <a:ea typeface="Calibri" panose="020F0502020204030204"/>
              </a:rPr>
              <a:t>Производители </a:t>
            </a:r>
            <a:endParaRPr lang="en-US" altLang="zh-CN" sz="2800" b="1" i="0">
              <a:solidFill>
                <a:srgbClr val="FFFFFF"/>
              </a:solidFill>
              <a:latin typeface="Calibri" panose="020F0502020204030204"/>
              <a:ea typeface="Calibri" panose="020F0502020204030204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i="0">
                <a:solidFill>
                  <a:srgbClr val="FFFFFF"/>
                </a:solidFill>
                <a:latin typeface="Calibri" panose="020F0502020204030204"/>
                <a:ea typeface="Calibri" panose="020F0502020204030204"/>
              </a:rPr>
              <a:t>не знают</a:t>
            </a:r>
            <a:endParaRPr lang="en-US" altLang="zh-CN" sz="2800" b="1" i="0">
              <a:solidFill>
                <a:srgbClr val="FFFFFF"/>
              </a:solidFill>
              <a:latin typeface="Calibri" panose="020F0502020204030204"/>
              <a:ea typeface="Calibri" panose="020F0502020204030204"/>
            </a:endParaRPr>
          </a:p>
          <a:p>
            <a:pPr marL="0" algn="l" fontAlgn="base"/>
            <a:r>
              <a:rPr lang="en-US" altLang="zh-CN" sz="2000" b="0" i="0">
                <a:solidFill>
                  <a:srgbClr val="FFFFFF"/>
                </a:solidFill>
                <a:latin typeface="Calibri" panose="020F0502020204030204"/>
                <a:ea typeface="Calibri" panose="020F0502020204030204"/>
              </a:rPr>
              <a:t>Количество денег у покупателя</a:t>
            </a:r>
            <a:endParaRPr lang="en-US" altLang="zh-CN" sz="2000" b="0" i="0">
              <a:solidFill>
                <a:srgbClr val="FFFFFF"/>
              </a:solidFill>
              <a:latin typeface="Calibri" panose="020F0502020204030204"/>
              <a:ea typeface="Calibri" panose="020F0502020204030204"/>
            </a:endParaRPr>
          </a:p>
          <a:p>
            <a:pPr marL="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000" b="0" i="0">
                <a:solidFill>
                  <a:srgbClr val="FFFFFF"/>
                </a:solidFill>
                <a:latin typeface="Calibri" panose="020F0502020204030204"/>
                <a:ea typeface="Calibri" panose="020F0502020204030204"/>
              </a:rPr>
              <a:t>Величину спроса на товар</a:t>
            </a:r>
            <a:endParaRPr lang="en-US" altLang="zh-CN" sz="2000" b="0" i="0">
              <a:solidFill>
                <a:srgbClr val="FFFFFF"/>
              </a:solidFill>
              <a:latin typeface="Calibri" panose="020F0502020204030204"/>
              <a:ea typeface="Calibri" panose="020F0502020204030204"/>
            </a:endParaRPr>
          </a:p>
        </p:txBody>
      </p:sp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96280" y="2758440"/>
            <a:ext cx="2991485" cy="932815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Замещающее содержимое 6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961765" y="4726305"/>
            <a:ext cx="1219200" cy="847725"/>
          </a:xfrm>
          <a:prstGeom prst="rect">
            <a:avLst/>
          </a:prstGeom>
        </p:spPr>
      </p:pic>
      <p:pic>
        <p:nvPicPr>
          <p:cNvPr id="4" name="Изображение 3"/>
          <p:cNvPicPr/>
          <p:nvPr/>
        </p:nvPicPr>
        <p:blipFill>
          <a:blip r:embed="rId2"/>
          <a:stretch>
            <a:fillRect/>
          </a:stretch>
        </p:blipFill>
        <p:spPr>
          <a:xfrm>
            <a:off x="-36195" y="1475639"/>
            <a:ext cx="9144000" cy="6117793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/>
        </p:nvSpPr>
        <p:spPr>
          <a:xfrm>
            <a:off x="107315" y="1691640"/>
            <a:ext cx="2715260" cy="3107690"/>
          </a:xfrm>
          <a:prstGeom prst="rect">
            <a:avLst/>
          </a:prstGeom>
        </p:spPr>
        <p:txBody>
          <a:bodyPr wrap="square">
            <a:spAutoFit/>
          </a:bodyPr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i="0">
                <a:solidFill>
                  <a:srgbClr val="FFFFFF"/>
                </a:solidFill>
                <a:latin typeface="Calibri" panose="020F0502020204030204"/>
                <a:ea typeface="Calibri" panose="020F0502020204030204"/>
              </a:rPr>
              <a:t>Покупатели</a:t>
            </a:r>
            <a:endParaRPr lang="en-US" altLang="zh-CN" sz="2800" b="1" i="0">
              <a:solidFill>
                <a:srgbClr val="FFFFFF"/>
              </a:solidFill>
              <a:latin typeface="Calibri" panose="020F0502020204030204"/>
              <a:ea typeface="Calibri" panose="020F0502020204030204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i="0">
                <a:solidFill>
                  <a:srgbClr val="FFFFFF"/>
                </a:solidFill>
                <a:latin typeface="Calibri" panose="020F0502020204030204"/>
                <a:ea typeface="Calibri" panose="020F0502020204030204"/>
              </a:rPr>
              <a:t> не знают</a:t>
            </a:r>
            <a:endParaRPr lang="en-US" altLang="zh-CN" sz="2800" b="1" i="0">
              <a:solidFill>
                <a:srgbClr val="FFFFFF"/>
              </a:solidFill>
              <a:latin typeface="Calibri" panose="020F0502020204030204"/>
              <a:ea typeface="Calibri" panose="020F0502020204030204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 sz="2000" b="1" i="0">
              <a:solidFill>
                <a:srgbClr val="FFFFFF"/>
              </a:solidFill>
              <a:latin typeface="Calibri" panose="020F0502020204030204"/>
              <a:ea typeface="Calibri" panose="020F0502020204030204"/>
            </a:endParaRPr>
          </a:p>
          <a:p>
            <a:pPr marL="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000" b="0" i="0">
                <a:solidFill>
                  <a:srgbClr val="FFFFFF"/>
                </a:solidFill>
                <a:latin typeface="Calibri" panose="020F0502020204030204"/>
                <a:ea typeface="Calibri" panose="020F0502020204030204"/>
              </a:rPr>
              <a:t>Размер понесенных издержек производителем</a:t>
            </a:r>
            <a:endParaRPr lang="en-US" altLang="zh-CN" sz="2000" b="0" i="0">
              <a:solidFill>
                <a:srgbClr val="FFFFFF"/>
              </a:solidFill>
              <a:latin typeface="Calibri" panose="020F0502020204030204"/>
              <a:ea typeface="Calibri" panose="020F0502020204030204"/>
            </a:endParaRPr>
          </a:p>
          <a:p>
            <a:pPr marL="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000" b="0" i="0">
                <a:solidFill>
                  <a:srgbClr val="FFFFFF"/>
                </a:solidFill>
                <a:latin typeface="Calibri" panose="020F0502020204030204"/>
                <a:ea typeface="Calibri" panose="020F0502020204030204"/>
              </a:rPr>
              <a:t>Количество имеющегося у него товара</a:t>
            </a:r>
            <a:endParaRPr lang="en-US" altLang="zh-CN" sz="2000" b="0" i="0">
              <a:solidFill>
                <a:srgbClr val="FFFFFF"/>
              </a:solidFill>
              <a:latin typeface="Calibri" panose="020F0502020204030204"/>
              <a:ea typeface="Calibri" panose="020F0502020204030204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5796280" y="1835785"/>
            <a:ext cx="3060065" cy="2183765"/>
          </a:xfrm>
          <a:prstGeom prst="rect">
            <a:avLst/>
          </a:prstGeom>
        </p:spPr>
        <p:txBody>
          <a:bodyPr wrap="square">
            <a:spAutoFit/>
          </a:bodyPr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i="0">
                <a:solidFill>
                  <a:srgbClr val="FFFFFF"/>
                </a:solidFill>
                <a:latin typeface="Calibri" panose="020F0502020204030204"/>
                <a:ea typeface="Calibri" panose="020F0502020204030204"/>
              </a:rPr>
              <a:t>Производители </a:t>
            </a:r>
            <a:endParaRPr lang="en-US" altLang="zh-CN" sz="2800" b="1" i="0">
              <a:solidFill>
                <a:srgbClr val="FFFFFF"/>
              </a:solidFill>
              <a:latin typeface="Calibri" panose="020F0502020204030204"/>
              <a:ea typeface="Calibri" panose="020F0502020204030204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i="0">
                <a:solidFill>
                  <a:srgbClr val="FFFFFF"/>
                </a:solidFill>
                <a:latin typeface="Calibri" panose="020F0502020204030204"/>
                <a:ea typeface="Calibri" panose="020F0502020204030204"/>
              </a:rPr>
              <a:t>не знают</a:t>
            </a:r>
            <a:endParaRPr lang="en-US" altLang="zh-CN" sz="2800" b="1" i="0">
              <a:solidFill>
                <a:srgbClr val="FFFFFF"/>
              </a:solidFill>
              <a:latin typeface="Calibri" panose="020F0502020204030204"/>
              <a:ea typeface="Calibri" panose="020F0502020204030204"/>
            </a:endParaRPr>
          </a:p>
          <a:p>
            <a:pPr marL="0" algn="l" fontAlgn="base"/>
            <a:r>
              <a:rPr lang="en-US" altLang="zh-CN" sz="2000" b="0" i="0">
                <a:solidFill>
                  <a:srgbClr val="FFFFFF"/>
                </a:solidFill>
                <a:latin typeface="Calibri" panose="020F0502020204030204"/>
                <a:ea typeface="Calibri" panose="020F0502020204030204"/>
              </a:rPr>
              <a:t>Количество денег у покупателя</a:t>
            </a:r>
            <a:endParaRPr lang="en-US" altLang="zh-CN" sz="2000" b="0" i="0">
              <a:solidFill>
                <a:srgbClr val="FFFFFF"/>
              </a:solidFill>
              <a:latin typeface="Calibri" panose="020F0502020204030204"/>
              <a:ea typeface="Calibri" panose="020F0502020204030204"/>
            </a:endParaRPr>
          </a:p>
          <a:p>
            <a:pPr marL="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000" b="0" i="0">
                <a:solidFill>
                  <a:srgbClr val="FFFFFF"/>
                </a:solidFill>
                <a:latin typeface="Calibri" panose="020F0502020204030204"/>
                <a:ea typeface="Calibri" panose="020F0502020204030204"/>
              </a:rPr>
              <a:t>Величину спроса на товар</a:t>
            </a:r>
            <a:endParaRPr lang="en-US" altLang="zh-CN" sz="2000" b="0" i="0">
              <a:solidFill>
                <a:srgbClr val="FFFFFF"/>
              </a:solidFill>
              <a:latin typeface="Calibri" panose="020F0502020204030204"/>
              <a:ea typeface="Calibri" panose="020F0502020204030204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Изображение 3"/>
          <p:cNvPicPr/>
          <p:nvPr/>
        </p:nvPicPr>
        <p:blipFill>
          <a:blip r:embed="rId1"/>
          <a:stretch>
            <a:fillRect/>
          </a:stretch>
        </p:blipFill>
        <p:spPr>
          <a:xfrm>
            <a:off x="6985" y="2414905"/>
            <a:ext cx="9125585" cy="5093335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/>
        </p:nvSpPr>
        <p:spPr>
          <a:xfrm>
            <a:off x="323850" y="2555558"/>
            <a:ext cx="5080000" cy="583565"/>
          </a:xfrm>
          <a:prstGeom prst="rect">
            <a:avLst/>
          </a:prstGeom>
        </p:spPr>
        <p:txBody>
          <a:bodyPr>
            <a:spAutoFit/>
          </a:bodyPr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b="1" i="0">
                <a:solidFill>
                  <a:srgbClr val="0070C0"/>
                </a:solidFill>
                <a:latin typeface="Calibri" panose="020F0502020204030204"/>
                <a:ea typeface="Calibri" panose="020F0502020204030204"/>
              </a:rPr>
              <a:t>Продавцы</a:t>
            </a:r>
            <a:endParaRPr lang="en-US" altLang="zh-CN" b="1" i="0">
              <a:solidFill>
                <a:srgbClr val="0070C0"/>
              </a:solidFill>
              <a:latin typeface="Calibri" panose="020F0502020204030204"/>
              <a:ea typeface="Calibri" panose="020F0502020204030204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4788535" y="2483485"/>
            <a:ext cx="4084955" cy="583565"/>
          </a:xfrm>
          <a:prstGeom prst="rect">
            <a:avLst/>
          </a:prstGeom>
        </p:spPr>
        <p:txBody>
          <a:bodyPr wrap="square">
            <a:spAutoFit/>
          </a:bodyPr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b="1" i="0">
                <a:solidFill>
                  <a:srgbClr val="00B050"/>
                </a:solidFill>
                <a:latin typeface="Calibri" panose="020F0502020204030204"/>
                <a:ea typeface="Calibri" panose="020F0502020204030204"/>
              </a:rPr>
              <a:t>Покупатели</a:t>
            </a:r>
            <a:endParaRPr lang="en-US" altLang="zh-CN" b="1" i="0">
              <a:solidFill>
                <a:srgbClr val="00B050"/>
              </a:solidFill>
              <a:latin typeface="Calibri" panose="020F0502020204030204"/>
              <a:ea typeface="Calibri" panose="020F0502020204030204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Изображение 3"/>
          <p:cNvPicPr/>
          <p:nvPr/>
        </p:nvPicPr>
        <p:blipFill>
          <a:blip r:embed="rId1"/>
          <a:stretch>
            <a:fillRect/>
          </a:stretch>
        </p:blipFill>
        <p:spPr>
          <a:xfrm>
            <a:off x="6985" y="2414905"/>
            <a:ext cx="9125585" cy="5093335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/>
        </p:nvSpPr>
        <p:spPr>
          <a:xfrm>
            <a:off x="323850" y="2555558"/>
            <a:ext cx="5080000" cy="583565"/>
          </a:xfrm>
          <a:prstGeom prst="rect">
            <a:avLst/>
          </a:prstGeom>
        </p:spPr>
        <p:txBody>
          <a:bodyPr>
            <a:spAutoFit/>
          </a:bodyPr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b="1" i="0">
                <a:solidFill>
                  <a:srgbClr val="0070C0"/>
                </a:solidFill>
                <a:latin typeface="Calibri" panose="020F0502020204030204"/>
                <a:ea typeface="Calibri" panose="020F0502020204030204"/>
              </a:rPr>
              <a:t>Продавцы</a:t>
            </a:r>
            <a:endParaRPr lang="en-US" altLang="zh-CN" b="1" i="0">
              <a:solidFill>
                <a:srgbClr val="0070C0"/>
              </a:solidFill>
              <a:latin typeface="Calibri" panose="020F0502020204030204"/>
              <a:ea typeface="Calibri" panose="020F0502020204030204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4788535" y="2483485"/>
            <a:ext cx="4084955" cy="583565"/>
          </a:xfrm>
          <a:prstGeom prst="rect">
            <a:avLst/>
          </a:prstGeom>
        </p:spPr>
        <p:txBody>
          <a:bodyPr wrap="square">
            <a:spAutoFit/>
          </a:bodyPr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b="1" i="0">
                <a:solidFill>
                  <a:srgbClr val="00B050"/>
                </a:solidFill>
                <a:latin typeface="Calibri" panose="020F0502020204030204"/>
                <a:ea typeface="Calibri" panose="020F0502020204030204"/>
              </a:rPr>
              <a:t>Покупатели</a:t>
            </a:r>
            <a:endParaRPr lang="en-US" altLang="zh-CN" b="1" i="0">
              <a:solidFill>
                <a:srgbClr val="00B050"/>
              </a:solidFill>
              <a:latin typeface="Calibri" panose="020F0502020204030204"/>
              <a:ea typeface="Calibri" panose="020F0502020204030204"/>
            </a:endParaRPr>
          </a:p>
        </p:txBody>
      </p:sp>
      <p:pic>
        <p:nvPicPr>
          <p:cNvPr id="7" name="Изображение 6"/>
          <p:cNvPicPr/>
          <p:nvPr/>
        </p:nvPicPr>
        <p:blipFill>
          <a:blip r:embed="rId2">
            <a:clrChange>
              <a:clrFrom>
                <a:srgbClr val="EAE9EE">
                  <a:alpha val="100000"/>
                </a:srgbClr>
              </a:clrFrom>
              <a:clrTo>
                <a:srgbClr val="EAE9E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03985" y="5862955"/>
            <a:ext cx="1816735" cy="1622425"/>
          </a:xfrm>
          <a:prstGeom prst="ellipse">
            <a:avLst/>
          </a:prstGeom>
        </p:spPr>
      </p:pic>
      <p:pic>
        <p:nvPicPr>
          <p:cNvPr id="8" name="Изображение 7"/>
          <p:cNvPicPr/>
          <p:nvPr/>
        </p:nvPicPr>
        <p:blipFill>
          <a:blip r:embed="rId2">
            <a:clrChange>
              <a:clrFrom>
                <a:srgbClr val="EAE9EE">
                  <a:alpha val="100000"/>
                </a:srgbClr>
              </a:clrFrom>
              <a:clrTo>
                <a:srgbClr val="EAE9E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72225" y="5862955"/>
            <a:ext cx="1678305" cy="1587500"/>
          </a:xfrm>
          <a:prstGeom prst="ellipse">
            <a:avLst/>
          </a:prstGeom>
        </p:spPr>
      </p:pic>
      <p:sp>
        <p:nvSpPr>
          <p:cNvPr id="9" name="Текстовое поле 8"/>
          <p:cNvSpPr txBox="1"/>
          <p:nvPr/>
        </p:nvSpPr>
        <p:spPr>
          <a:xfrm>
            <a:off x="3851910" y="6588125"/>
            <a:ext cx="1655445" cy="5835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r>
              <a:rPr lang="ru-RU" altLang="en-US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:rPr>
              <a:t>Куратор</a:t>
            </a:r>
            <a:endParaRPr lang="ru-RU" altLang="en-US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5531485" y="6948170"/>
            <a:ext cx="935355" cy="635"/>
          </a:xfrm>
          <a:prstGeom prst="straightConnector1">
            <a:avLst/>
          </a:prstGeom>
          <a:ln>
            <a:gradFill>
              <a:gsLst>
                <a:gs pos="0">
                  <a:srgbClr val="E30000"/>
                </a:gs>
                <a:gs pos="100000">
                  <a:srgbClr val="760303"/>
                </a:gs>
              </a:gsLst>
            </a:gra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 flipV="1">
            <a:off x="2988310" y="6944360"/>
            <a:ext cx="792480" cy="3810"/>
          </a:xfrm>
          <a:prstGeom prst="straightConnector1">
            <a:avLst/>
          </a:prstGeom>
          <a:ln>
            <a:gradFill>
              <a:gsLst>
                <a:gs pos="0">
                  <a:srgbClr val="E30000"/>
                </a:gs>
                <a:gs pos="100000">
                  <a:srgbClr val="760303"/>
                </a:gs>
              </a:gsLst>
            </a:gra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115" y="1547284"/>
            <a:ext cx="8229600" cy="1524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/>
              <a:t>ЦА: обучающиеся 10 класса</a:t>
            </a:r>
            <a:br>
              <a:rPr lang="ru-RU" sz="3200"/>
            </a:br>
            <a:r>
              <a:rPr lang="ru-RU" sz="3200"/>
              <a:t>Формат проведения: оффлайн и/или онлайн игра</a:t>
            </a:r>
            <a:br>
              <a:rPr lang="ru-RU" sz="3200"/>
            </a:br>
            <a:r>
              <a:rPr lang="ru-RU" sz="3200"/>
              <a:t>Место в учебном плане: после изучения темы вободное ценообразование на рынке</a:t>
            </a:r>
            <a:endParaRPr lang="ru-RU" sz="320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779520"/>
            <a:ext cx="8229600" cy="4196080"/>
          </a:xfrm>
        </p:spPr>
        <p:txBody>
          <a:bodyPr/>
          <a:lstStyle/>
          <a:p>
            <a:pPr marL="0" indent="0">
              <a:buNone/>
            </a:pPr>
            <a:r>
              <a:rPr lang="ru-RU"/>
              <a:t>Результаты обучения:</a:t>
            </a:r>
            <a:endParaRPr lang="ru-RU"/>
          </a:p>
          <a:p>
            <a:r>
              <a:rPr lang="ru-RU"/>
              <a:t>анализируют процесс установления равновесной цены с позиции роли производителя и потребителя</a:t>
            </a:r>
            <a:endParaRPr lang="ru-RU"/>
          </a:p>
          <a:p>
            <a:r>
              <a:rPr lang="ru-RU"/>
              <a:t>предлагают способы изменения равновесной цены в зависимости от роли участника рынка</a:t>
            </a:r>
            <a:endParaRPr lang="ru-RU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Замещающее содержимое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97790" y="2874645"/>
            <a:ext cx="9241790" cy="41021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605" y="538904"/>
            <a:ext cx="8229600" cy="1524000"/>
          </a:xfrm>
        </p:spPr>
        <p:txBody>
          <a:bodyPr/>
          <a:lstStyle/>
          <a:p>
            <a:r>
              <a:rPr lang="ru-RU"/>
              <a:t>Анализ рынка</a:t>
            </a:r>
            <a:endParaRPr lang="ru-RU"/>
          </a:p>
        </p:txBody>
      </p:sp>
      <p:pic>
        <p:nvPicPr>
          <p:cNvPr id="5" name="Замещающее содержимое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635" y="2489835"/>
            <a:ext cx="9166225" cy="5309235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5 минут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Изображение 3"/>
          <p:cNvPicPr/>
          <p:nvPr/>
        </p:nvPicPr>
        <p:blipFill>
          <a:blip r:embed="rId1"/>
          <a:stretch>
            <a:fillRect/>
          </a:stretch>
        </p:blipFill>
        <p:spPr>
          <a:xfrm>
            <a:off x="628650" y="1547178"/>
            <a:ext cx="7886700" cy="6981825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560" y="1115695"/>
            <a:ext cx="8229600" cy="1303020"/>
          </a:xfrm>
        </p:spPr>
        <p:txBody>
          <a:bodyPr/>
          <a:lstStyle/>
          <a:p>
            <a:r>
              <a:rPr lang="ru-RU"/>
              <a:t>Смена роли куратора </a:t>
            </a:r>
            <a:endParaRPr lang="ru-RU"/>
          </a:p>
        </p:txBody>
      </p:sp>
      <p:pic>
        <p:nvPicPr>
          <p:cNvPr id="4" name="Замещающее содержимое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36830" y="2627630"/>
            <a:ext cx="9157335" cy="2160905"/>
          </a:xfrm>
          <a:prstGeom prst="rect">
            <a:avLst/>
          </a:prstGeom>
        </p:spPr>
      </p:pic>
      <p:pic>
        <p:nvPicPr>
          <p:cNvPr id="5" name="Изображение 4"/>
          <p:cNvPicPr/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59880" y="0"/>
            <a:ext cx="2654935" cy="2820035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560" y="1115695"/>
            <a:ext cx="8229600" cy="1303020"/>
          </a:xfrm>
        </p:spPr>
        <p:txBody>
          <a:bodyPr/>
          <a:lstStyle/>
          <a:p>
            <a:r>
              <a:rPr lang="ru-RU"/>
              <a:t>Смена роли куратора </a:t>
            </a:r>
            <a:endParaRPr lang="ru-RU"/>
          </a:p>
        </p:txBody>
      </p:sp>
      <p:pic>
        <p:nvPicPr>
          <p:cNvPr id="4" name="Замещающее содержимое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36830" y="2627630"/>
            <a:ext cx="9157335" cy="2160905"/>
          </a:xfrm>
          <a:prstGeom prst="rect">
            <a:avLst/>
          </a:prstGeom>
        </p:spPr>
      </p:pic>
      <p:pic>
        <p:nvPicPr>
          <p:cNvPr id="5" name="Изображение 4"/>
          <p:cNvPicPr/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59880" y="0"/>
            <a:ext cx="2654935" cy="2820035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830" y="5436235"/>
            <a:ext cx="9233535" cy="232029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Замещающее содержимое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108585" y="2195830"/>
            <a:ext cx="9252585" cy="5452745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5 минут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Изображение 3"/>
          <p:cNvPicPr/>
          <p:nvPr/>
        </p:nvPicPr>
        <p:blipFill>
          <a:blip r:embed="rId1"/>
          <a:stretch>
            <a:fillRect/>
          </a:stretch>
        </p:blipFill>
        <p:spPr>
          <a:xfrm>
            <a:off x="2486026" y="2719388"/>
            <a:ext cx="3790949" cy="3324225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Заголовок 5"/>
          <p:cNvSpPr/>
          <p:nvPr>
            <p:ph type="title"/>
          </p:nvPr>
        </p:nvSpPr>
        <p:spPr>
          <a:xfrm>
            <a:off x="457200" y="915035"/>
            <a:ext cx="8229600" cy="975360"/>
          </a:xfrm>
        </p:spPr>
        <p:txBody>
          <a:bodyPr/>
          <a:p>
            <a:r>
              <a:rPr lang="ru-RU" altLang="en-US"/>
              <a:t>обсуждение в команде (1 минута)</a:t>
            </a:r>
            <a:endParaRPr lang="ru-RU" altLang="en-US"/>
          </a:p>
        </p:txBody>
      </p:sp>
      <p:pic>
        <p:nvPicPr>
          <p:cNvPr id="7" name="Изображение 6"/>
          <p:cNvPicPr/>
          <p:nvPr/>
        </p:nvPicPr>
        <p:blipFill>
          <a:blip r:embed="rId1"/>
          <a:stretch>
            <a:fillRect/>
          </a:stretch>
        </p:blipFill>
        <p:spPr>
          <a:xfrm>
            <a:off x="476251" y="1900238"/>
            <a:ext cx="7810499" cy="4962525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Заголовок 5"/>
          <p:cNvSpPr/>
          <p:nvPr>
            <p:ph type="title"/>
          </p:nvPr>
        </p:nvSpPr>
        <p:spPr/>
        <p:txBody>
          <a:bodyPr/>
          <a:p>
            <a:r>
              <a:rPr lang="ru-RU" altLang="en-US"/>
              <a:t>5 минут</a:t>
            </a:r>
            <a:endParaRPr lang="ru-RU" altLang="en-US"/>
          </a:p>
        </p:txBody>
      </p:sp>
      <p:pic>
        <p:nvPicPr>
          <p:cNvPr id="2" name="Изображение 1"/>
          <p:cNvPicPr/>
          <p:nvPr/>
        </p:nvPicPr>
        <p:blipFill>
          <a:blip r:embed="rId1"/>
          <a:stretch>
            <a:fillRect/>
          </a:stretch>
        </p:blipFill>
        <p:spPr>
          <a:xfrm>
            <a:off x="31115" y="2393950"/>
            <a:ext cx="9119870" cy="5173345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Заголовок 5"/>
          <p:cNvSpPr/>
          <p:nvPr>
            <p:ph type="title"/>
          </p:nvPr>
        </p:nvSpPr>
        <p:spPr>
          <a:xfrm>
            <a:off x="457200" y="915035"/>
            <a:ext cx="8229600" cy="975360"/>
          </a:xfrm>
        </p:spPr>
        <p:txBody>
          <a:bodyPr/>
          <a:p>
            <a:r>
              <a:rPr lang="ru-RU" altLang="en-US"/>
              <a:t>обсуждение в команде (1 минута)</a:t>
            </a:r>
            <a:endParaRPr lang="ru-RU" altLang="en-US"/>
          </a:p>
        </p:txBody>
      </p:sp>
      <p:pic>
        <p:nvPicPr>
          <p:cNvPr id="7" name="Изображение 6"/>
          <p:cNvPicPr/>
          <p:nvPr/>
        </p:nvPicPr>
        <p:blipFill>
          <a:blip r:embed="rId1"/>
          <a:stretch>
            <a:fillRect/>
          </a:stretch>
        </p:blipFill>
        <p:spPr>
          <a:xfrm>
            <a:off x="476251" y="1900238"/>
            <a:ext cx="7810499" cy="49625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Изображение 3"/>
          <p:cNvPicPr/>
          <p:nvPr/>
        </p:nvPicPr>
        <p:blipFill>
          <a:blip r:embed="rId1"/>
          <a:stretch>
            <a:fillRect/>
          </a:stretch>
        </p:blipFill>
        <p:spPr>
          <a:xfrm>
            <a:off x="1619250" y="971550"/>
            <a:ext cx="6094095" cy="8197215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/>
        </p:nvSpPr>
        <p:spPr>
          <a:xfrm>
            <a:off x="2032000" y="4403408"/>
            <a:ext cx="5080000" cy="1106805"/>
          </a:xfrm>
          <a:prstGeom prst="rect">
            <a:avLst/>
          </a:prstGeom>
        </p:spPr>
        <p:txBody>
          <a:bodyPr>
            <a:spAutoFit/>
          </a:bodyPr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6600" b="0" i="0">
                <a:solidFill>
                  <a:srgbClr val="385623"/>
                </a:solidFill>
                <a:latin typeface="Calibri" panose="020F0502020204030204"/>
                <a:ea typeface="Calibri" panose="020F0502020204030204"/>
              </a:rPr>
              <a:t>Легенда игры</a:t>
            </a:r>
            <a:endParaRPr lang="en-US" altLang="zh-CN" sz="6600" b="0" i="0">
              <a:solidFill>
                <a:srgbClr val="385623"/>
              </a:solidFill>
              <a:latin typeface="Calibri" panose="020F0502020204030204"/>
              <a:ea typeface="Calibri" panose="020F0502020204030204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Заголовок 5"/>
          <p:cNvSpPr/>
          <p:nvPr>
            <p:ph type="title"/>
          </p:nvPr>
        </p:nvSpPr>
        <p:spPr/>
        <p:txBody>
          <a:bodyPr/>
          <a:p>
            <a:r>
              <a:rPr lang="ru-RU" altLang="en-US"/>
              <a:t>5 минут</a:t>
            </a:r>
            <a:endParaRPr lang="ru-RU" altLang="en-US"/>
          </a:p>
        </p:txBody>
      </p:sp>
      <p:pic>
        <p:nvPicPr>
          <p:cNvPr id="2" name="Изображение 1"/>
          <p:cNvPicPr/>
          <p:nvPr/>
        </p:nvPicPr>
        <p:blipFill>
          <a:blip r:embed="rId1"/>
          <a:stretch>
            <a:fillRect/>
          </a:stretch>
        </p:blipFill>
        <p:spPr>
          <a:xfrm>
            <a:off x="1943100" y="1943100"/>
            <a:ext cx="4876800" cy="48768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Заголовок 5"/>
          <p:cNvSpPr/>
          <p:nvPr>
            <p:ph type="title"/>
          </p:nvPr>
        </p:nvSpPr>
        <p:spPr>
          <a:xfrm>
            <a:off x="457200" y="915035"/>
            <a:ext cx="8229600" cy="975360"/>
          </a:xfrm>
        </p:spPr>
        <p:txBody>
          <a:bodyPr/>
          <a:p>
            <a:r>
              <a:rPr lang="ru-RU" altLang="en-US"/>
              <a:t>обсуждение в команде (1 минута)</a:t>
            </a:r>
            <a:endParaRPr lang="ru-RU" altLang="en-US"/>
          </a:p>
        </p:txBody>
      </p:sp>
      <p:pic>
        <p:nvPicPr>
          <p:cNvPr id="7" name="Изображение 6"/>
          <p:cNvPicPr/>
          <p:nvPr/>
        </p:nvPicPr>
        <p:blipFill>
          <a:blip r:embed="rId1"/>
          <a:stretch>
            <a:fillRect/>
          </a:stretch>
        </p:blipFill>
        <p:spPr>
          <a:xfrm>
            <a:off x="476251" y="1900238"/>
            <a:ext cx="7810499" cy="4962525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Заголовок 5"/>
          <p:cNvSpPr/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2" name="Изображение 1"/>
          <p:cNvPicPr/>
          <p:nvPr/>
        </p:nvPicPr>
        <p:blipFill>
          <a:blip r:embed="rId1"/>
          <a:stretch>
            <a:fillRect/>
          </a:stretch>
        </p:blipFill>
        <p:spPr>
          <a:xfrm>
            <a:off x="404813" y="1403033"/>
            <a:ext cx="7953374" cy="6829425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/>
          <p:nvPr>
            <p:ph type="title"/>
          </p:nvPr>
        </p:nvSpPr>
        <p:spPr/>
        <p:txBody>
          <a:bodyPr/>
          <a:p>
            <a:r>
              <a:rPr lang="ru-RU" altLang="en-US"/>
              <a:t>Рефлексия</a:t>
            </a:r>
            <a:endParaRPr lang="ru-RU" altLang="en-US"/>
          </a:p>
        </p:txBody>
      </p:sp>
      <p:sp>
        <p:nvSpPr>
          <p:cNvPr id="4" name="Замещающее содержимое 3"/>
          <p:cNvSpPr/>
          <p:nvPr>
            <p:ph idx="1"/>
          </p:nvPr>
        </p:nvSpPr>
        <p:spPr/>
        <p:txBody>
          <a:bodyPr/>
          <a:p>
            <a:endParaRPr lang="ru-RU" altLang="en-US"/>
          </a:p>
        </p:txBody>
      </p:sp>
      <p:grpSp>
        <p:nvGrpSpPr>
          <p:cNvPr id="15" name="Группа 14"/>
          <p:cNvGrpSpPr/>
          <p:nvPr/>
        </p:nvGrpSpPr>
        <p:grpSpPr>
          <a:xfrm>
            <a:off x="519430" y="1513840"/>
            <a:ext cx="8242300" cy="7075170"/>
            <a:chOff x="1721498" y="386927"/>
            <a:chExt cx="5650734" cy="5107570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1721644" y="1539428"/>
              <a:ext cx="5650588" cy="3955069"/>
              <a:chOff x="907256" y="1325303"/>
              <a:chExt cx="6736022" cy="3687333"/>
            </a:xfrm>
          </p:grpSpPr>
          <p:pic>
            <p:nvPicPr>
              <p:cNvPr id="5" name="Рисунок 5"/>
              <p:cNvPicPr>
                <a:picLocks noChangeAspect="1"/>
              </p:cNvPicPr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907256" y="1325303"/>
                <a:ext cx="3400158" cy="3687333"/>
              </a:xfrm>
              <a:prstGeom prst="rect">
                <a:avLst/>
              </a:prstGeom>
            </p:spPr>
          </p:pic>
          <p:pic>
            <p:nvPicPr>
              <p:cNvPr id="8" name="Рисунок 7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243120" y="1327239"/>
                <a:ext cx="3400158" cy="3685397"/>
              </a:xfrm>
              <a:prstGeom prst="rect">
                <a:avLst/>
              </a:prstGeom>
            </p:spPr>
          </p:pic>
        </p:grp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21498" y="386927"/>
              <a:ext cx="5650734" cy="115354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амещающее содержимое 1"/>
          <p:cNvPicPr>
            <a:picLocks noChangeAspect="1"/>
          </p:cNvPicPr>
          <p:nvPr>
            <p:ph idx="1"/>
          </p:nvPr>
        </p:nvPicPr>
        <p:blipFill>
          <a:blip r:embed="rId1"/>
          <a:srcRect t="15257" r="1373"/>
          <a:stretch>
            <a:fillRect/>
          </a:stretch>
        </p:blipFill>
        <p:spPr>
          <a:xfrm>
            <a:off x="32385" y="2971165"/>
            <a:ext cx="9256395" cy="4514850"/>
          </a:xfrm>
          <a:prstGeom prst="rect">
            <a:avLst/>
          </a:prstGeom>
        </p:spPr>
      </p:pic>
      <p:sp>
        <p:nvSpPr>
          <p:cNvPr id="6" name="Заголовок 5"/>
          <p:cNvSpPr/>
          <p:nvPr>
            <p:ph type="title"/>
          </p:nvPr>
        </p:nvSpPr>
        <p:spPr>
          <a:xfrm>
            <a:off x="457200" y="842645"/>
            <a:ext cx="8229600" cy="1047750"/>
          </a:xfrm>
        </p:spPr>
        <p:txBody>
          <a:bodyPr/>
          <a:p>
            <a:r>
              <a:rPr lang="ru-RU" altLang="en-US" sz="3200">
                <a:sym typeface="+mn-ea"/>
              </a:rPr>
              <a:t>Развитие эмоционального интеллекта</a:t>
            </a:r>
            <a:endParaRPr lang="ru-RU" altLang="en-US" sz="3200">
              <a:sym typeface="+mn-ea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/>
          <p:nvPr>
            <p:ph type="title"/>
          </p:nvPr>
        </p:nvSpPr>
        <p:spPr>
          <a:xfrm>
            <a:off x="395605" y="898949"/>
            <a:ext cx="8229600" cy="1524000"/>
          </a:xfrm>
        </p:spPr>
        <p:txBody>
          <a:bodyPr/>
          <a:p>
            <a:r>
              <a:rPr lang="ru-RU" altLang="en-US" sz="3600"/>
              <a:t>Развитие эмоционального интеллекта</a:t>
            </a:r>
            <a:endParaRPr lang="ru-RU" altLang="en-US" sz="3600"/>
          </a:p>
        </p:txBody>
      </p:sp>
      <p:pic>
        <p:nvPicPr>
          <p:cNvPr id="4" name="Замещающее содержимое 3"/>
          <p:cNvPicPr>
            <a:picLocks noChangeAspect="1"/>
          </p:cNvPicPr>
          <p:nvPr>
            <p:ph idx="1"/>
          </p:nvPr>
        </p:nvPicPr>
        <p:blipFill>
          <a:blip r:embed="rId1"/>
          <a:srcRect t="14387" r="2981"/>
          <a:stretch>
            <a:fillRect/>
          </a:stretch>
        </p:blipFill>
        <p:spPr>
          <a:xfrm>
            <a:off x="35560" y="2639060"/>
            <a:ext cx="9195435" cy="4580255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/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5" name="Замещающее содержимое 4"/>
          <p:cNvPicPr>
            <a:picLocks noChangeAspect="1"/>
          </p:cNvPicPr>
          <p:nvPr>
            <p:ph idx="1"/>
          </p:nvPr>
        </p:nvPicPr>
        <p:blipFill>
          <a:blip r:embed="rId1"/>
          <a:srcRect r="7042"/>
          <a:stretch>
            <a:fillRect/>
          </a:stretch>
        </p:blipFill>
        <p:spPr>
          <a:xfrm>
            <a:off x="3707765" y="755650"/>
            <a:ext cx="5288915" cy="4248785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5150" y="5003800"/>
            <a:ext cx="4699635" cy="3583940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040" y="5003800"/>
            <a:ext cx="4182110" cy="3648075"/>
          </a:xfrm>
          <a:prstGeom prst="rect">
            <a:avLst/>
          </a:prstGeom>
        </p:spPr>
      </p:pic>
      <p:pic>
        <p:nvPicPr>
          <p:cNvPr id="9" name="Изображение 8"/>
          <p:cNvPicPr/>
          <p:nvPr/>
        </p:nvPicPr>
        <p:blipFill>
          <a:blip r:embed="rId4"/>
          <a:stretch>
            <a:fillRect/>
          </a:stretch>
        </p:blipFill>
        <p:spPr>
          <a:xfrm>
            <a:off x="212090" y="755650"/>
            <a:ext cx="3938905" cy="4248785"/>
          </a:xfrm>
          <a:prstGeom prst="rect">
            <a:avLst/>
          </a:prstGeom>
        </p:spPr>
      </p:pic>
      <p:sp>
        <p:nvSpPr>
          <p:cNvPr id="10" name="Текстовое поле 9"/>
          <p:cNvSpPr txBox="1"/>
          <p:nvPr/>
        </p:nvSpPr>
        <p:spPr>
          <a:xfrm>
            <a:off x="467995" y="899160"/>
            <a:ext cx="324485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ru-RU" altLang="en-US"/>
              <a:t>Все дело</a:t>
            </a:r>
            <a:endParaRPr lang="ru-RU" altLang="en-US"/>
          </a:p>
          <a:p>
            <a:pPr algn="ctr"/>
            <a:r>
              <a:rPr lang="ru-RU" altLang="en-US"/>
              <a:t> в кружке!</a:t>
            </a:r>
            <a:endParaRPr lang="ru-RU" alt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амещающее содержимое 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55245" y="2279015"/>
            <a:ext cx="9211945" cy="5189220"/>
          </a:xfrm>
          <a:prstGeom prst="rect">
            <a:avLst/>
          </a:prstGeom>
        </p:spPr>
      </p:pic>
      <p:sp>
        <p:nvSpPr>
          <p:cNvPr id="6" name="Заголовок 5"/>
          <p:cNvSpPr/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Изображение 3"/>
          <p:cNvPicPr/>
          <p:nvPr/>
        </p:nvPicPr>
        <p:blipFill>
          <a:blip r:embed="rId1"/>
          <a:stretch>
            <a:fillRect/>
          </a:stretch>
        </p:blipFill>
        <p:spPr>
          <a:xfrm>
            <a:off x="35560" y="1619250"/>
            <a:ext cx="9159875" cy="60807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Изображение 3"/>
          <p:cNvPicPr/>
          <p:nvPr/>
        </p:nvPicPr>
        <p:blipFill>
          <a:blip r:embed="rId1"/>
          <a:stretch>
            <a:fillRect/>
          </a:stretch>
        </p:blipFill>
        <p:spPr>
          <a:xfrm>
            <a:off x="34925" y="1618998"/>
            <a:ext cx="9144000" cy="6102220"/>
          </a:xfrm>
          <a:prstGeom prst="rect">
            <a:avLst/>
          </a:prstGeom>
        </p:spPr>
      </p:pic>
      <p:sp>
        <p:nvSpPr>
          <p:cNvPr id="6" name="Овальная выноска 5"/>
          <p:cNvSpPr/>
          <p:nvPr/>
        </p:nvSpPr>
        <p:spPr>
          <a:xfrm>
            <a:off x="539750" y="2123440"/>
            <a:ext cx="4176395" cy="2520315"/>
          </a:xfrm>
          <a:prstGeom prst="wedgeEllipseCallout">
            <a:avLst>
              <a:gd name="adj1" fmla="val 57465"/>
              <a:gd name="adj2" fmla="val 26467"/>
            </a:avLst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899795" y="2483485"/>
            <a:ext cx="3848100" cy="1814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>
            <a:spAutoFit/>
          </a:bodyPr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ru-RU" sz="1600" b="0" i="0">
              <a:solidFill>
                <a:srgbClr val="000000"/>
              </a:solidFill>
              <a:latin typeface="Calibri" panose="020F0502020204030204"/>
              <a:ea typeface="Calibri" panose="020F0502020204030204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«</a:t>
            </a:r>
            <a:r>
              <a:rPr lang="en-US" altLang="en-US" sz="16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Получите</a:t>
            </a:r>
            <a:r>
              <a:rPr lang="en-US" altLang="ru-RU" sz="16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 </a:t>
            </a:r>
            <a:r>
              <a:rPr lang="en-US" altLang="en-US" sz="16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в</a:t>
            </a:r>
            <a:r>
              <a:rPr lang="en-US" altLang="ru-RU" sz="16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 </a:t>
            </a:r>
            <a:r>
              <a:rPr lang="en-US" altLang="en-US" sz="16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бухгалтерии</a:t>
            </a:r>
            <a:r>
              <a:rPr lang="en-US" altLang="ru-RU" sz="16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 </a:t>
            </a:r>
            <a:r>
              <a:rPr lang="en-US" altLang="en-US" sz="16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деньги</a:t>
            </a:r>
            <a:r>
              <a:rPr lang="en-US" altLang="ru-RU" sz="16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 </a:t>
            </a:r>
            <a:r>
              <a:rPr lang="en-US" altLang="en-US" sz="16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для</a:t>
            </a:r>
            <a:r>
              <a:rPr lang="en-US" altLang="ru-RU" sz="16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 </a:t>
            </a:r>
            <a:r>
              <a:rPr lang="en-US" altLang="en-US" sz="16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покупки</a:t>
            </a:r>
            <a:r>
              <a:rPr lang="en-US" altLang="ru-RU" sz="16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 </a:t>
            </a:r>
            <a:r>
              <a:rPr lang="en-US" altLang="en-US" sz="16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праздничных</a:t>
            </a:r>
            <a:r>
              <a:rPr lang="en-US" altLang="ru-RU" sz="16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 </a:t>
            </a:r>
            <a:r>
              <a:rPr lang="en-US" altLang="en-US" sz="16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кружек</a:t>
            </a:r>
            <a:r>
              <a:rPr lang="en-US" altLang="ru-RU" sz="16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 </a:t>
            </a:r>
            <a:r>
              <a:rPr lang="en-US" altLang="en-US" sz="16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с</a:t>
            </a:r>
            <a:r>
              <a:rPr lang="en-US" altLang="ru-RU" sz="16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 </a:t>
            </a:r>
            <a:r>
              <a:rPr lang="en-US" altLang="en-US" sz="16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уникальным</a:t>
            </a:r>
            <a:r>
              <a:rPr lang="en-US" altLang="ru-RU" sz="16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 </a:t>
            </a:r>
            <a:r>
              <a:rPr lang="en-US" altLang="en-US" sz="16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дизайном</a:t>
            </a:r>
            <a:r>
              <a:rPr lang="en-US" altLang="ru-RU" sz="16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 </a:t>
            </a:r>
            <a:r>
              <a:rPr lang="en-US" altLang="en-US" sz="16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для</a:t>
            </a:r>
            <a:r>
              <a:rPr lang="en-US" altLang="ru-RU" sz="16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 </a:t>
            </a:r>
            <a:r>
              <a:rPr lang="en-US" altLang="en-US" sz="16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работников</a:t>
            </a:r>
            <a:r>
              <a:rPr lang="en-US" altLang="ru-RU" sz="16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-</a:t>
            </a:r>
            <a:r>
              <a:rPr lang="en-US" altLang="en-US" sz="16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мужчин</a:t>
            </a:r>
            <a:r>
              <a:rPr lang="en-US" altLang="ru-RU" sz="16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 </a:t>
            </a:r>
            <a:r>
              <a:rPr lang="en-US" altLang="en-US" sz="16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отдела</a:t>
            </a:r>
            <a:r>
              <a:rPr lang="en-US" altLang="ru-RU" sz="16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, </a:t>
            </a:r>
            <a:r>
              <a:rPr lang="en-US" altLang="en-US" sz="16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в</a:t>
            </a:r>
            <a:r>
              <a:rPr lang="en-US" altLang="ru-RU" sz="16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 </a:t>
            </a:r>
            <a:r>
              <a:rPr lang="en-US" altLang="en-US" sz="16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котором</a:t>
            </a:r>
            <a:r>
              <a:rPr lang="en-US" altLang="ru-RU" sz="16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 </a:t>
            </a:r>
            <a:r>
              <a:rPr lang="en-US" altLang="en-US" sz="16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вы</a:t>
            </a:r>
            <a:r>
              <a:rPr lang="en-US" altLang="ru-RU" sz="16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 </a:t>
            </a:r>
            <a:r>
              <a:rPr lang="en-US" altLang="en-US" sz="16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работаете</a:t>
            </a:r>
            <a:r>
              <a:rPr lang="en-US" altLang="ru-RU" sz="16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!</a:t>
            </a:r>
            <a:r>
              <a:rPr lang="en-US" altLang="en-US" sz="16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»</a:t>
            </a:r>
            <a:endParaRPr lang="en-US" altLang="en-US" sz="1600" b="0" i="0">
              <a:solidFill>
                <a:srgbClr val="000000"/>
              </a:solidFill>
              <a:latin typeface="Calibri" panose="020F0502020204030204"/>
              <a:ea typeface="Calibri" panose="020F0502020204030204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 sz="1600" b="0" i="0">
              <a:solidFill>
                <a:srgbClr val="000000"/>
              </a:solidFill>
              <a:latin typeface="Calibri" panose="020F0502020204030204"/>
              <a:ea typeface="Calibri" panose="020F050202020403020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Изображение 3"/>
          <p:cNvPicPr/>
          <p:nvPr/>
        </p:nvPicPr>
        <p:blipFill>
          <a:blip r:embed="rId1"/>
          <a:stretch>
            <a:fillRect/>
          </a:stretch>
        </p:blipFill>
        <p:spPr>
          <a:xfrm>
            <a:off x="-190500" y="1329055"/>
            <a:ext cx="9330690" cy="636143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Изображение 3"/>
          <p:cNvPicPr/>
          <p:nvPr/>
        </p:nvPicPr>
        <p:blipFill>
          <a:blip r:embed="rId1"/>
          <a:stretch>
            <a:fillRect/>
          </a:stretch>
        </p:blipFill>
        <p:spPr>
          <a:xfrm>
            <a:off x="-12700" y="1619250"/>
            <a:ext cx="9191625" cy="6102350"/>
          </a:xfrm>
          <a:prstGeom prst="rect">
            <a:avLst/>
          </a:prstGeom>
        </p:spPr>
      </p:pic>
      <p:sp>
        <p:nvSpPr>
          <p:cNvPr id="6" name="Овальная выноска 5"/>
          <p:cNvSpPr/>
          <p:nvPr/>
        </p:nvSpPr>
        <p:spPr>
          <a:xfrm>
            <a:off x="539750" y="2123440"/>
            <a:ext cx="4176395" cy="2520315"/>
          </a:xfrm>
          <a:prstGeom prst="wedgeEllipseCallout">
            <a:avLst>
              <a:gd name="adj1" fmla="val 57465"/>
              <a:gd name="adj2" fmla="val 26467"/>
            </a:avLst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899795" y="2483485"/>
            <a:ext cx="3848100" cy="156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>
            <a:spAutoFit/>
          </a:bodyPr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ru-RU" sz="1600" b="0" i="0">
              <a:solidFill>
                <a:srgbClr val="000000"/>
              </a:solidFill>
              <a:latin typeface="Calibri" panose="020F0502020204030204"/>
              <a:ea typeface="Calibri" panose="020F0502020204030204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«</a:t>
            </a:r>
            <a:r>
              <a:rPr lang="ru-RU" altLang="en-US" sz="16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П</a:t>
            </a:r>
            <a:r>
              <a:rPr lang="ru-RU" altLang="en-US" sz="16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ОСТАРАЙТЕСЬ СЭКОНОМИТЬ</a:t>
            </a:r>
            <a:r>
              <a:rPr lang="en-US" altLang="ru-RU" sz="16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!</a:t>
            </a:r>
            <a:endParaRPr lang="en-US" altLang="ru-RU" sz="1600" b="0" i="0">
              <a:solidFill>
                <a:srgbClr val="000000"/>
              </a:solidFill>
              <a:latin typeface="Calibri" panose="020F0502020204030204"/>
              <a:ea typeface="Calibri" panose="020F0502020204030204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en-US" sz="16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Купите нужное количество кружек и при этом часть денег оставите неистраченными, получите премию</a:t>
            </a:r>
            <a:r>
              <a:rPr lang="en-US" altLang="en-US" sz="16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»</a:t>
            </a:r>
            <a:endParaRPr lang="en-US" altLang="en-US" sz="1600" b="0" i="0">
              <a:solidFill>
                <a:srgbClr val="000000"/>
              </a:solidFill>
              <a:latin typeface="Calibri" panose="020F0502020204030204"/>
              <a:ea typeface="Calibri" panose="020F0502020204030204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 sz="1600" b="0" i="0">
              <a:solidFill>
                <a:srgbClr val="000000"/>
              </a:solidFill>
              <a:latin typeface="Calibri" panose="020F0502020204030204"/>
              <a:ea typeface="Calibri" panose="020F0502020204030204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Изображение 5"/>
          <p:cNvPicPr/>
          <p:nvPr/>
        </p:nvPicPr>
        <p:blipFill>
          <a:blip r:embed="rId1"/>
          <a:stretch>
            <a:fillRect/>
          </a:stretch>
        </p:blipFill>
        <p:spPr>
          <a:xfrm>
            <a:off x="-80010" y="1889760"/>
            <a:ext cx="9254490" cy="5499735"/>
          </a:xfrm>
          <a:prstGeom prst="rect">
            <a:avLst/>
          </a:prstGeom>
        </p:spPr>
      </p:pic>
      <p:sp>
        <p:nvSpPr>
          <p:cNvPr id="8" name="Текстовое поле 7"/>
          <p:cNvSpPr txBox="1"/>
          <p:nvPr/>
        </p:nvSpPr>
        <p:spPr>
          <a:xfrm>
            <a:off x="1548130" y="5436235"/>
            <a:ext cx="2314575" cy="521970"/>
          </a:xfrm>
          <a:prstGeom prst="rect">
            <a:avLst/>
          </a:prstGeom>
        </p:spPr>
        <p:txBody>
          <a:bodyPr wrap="square">
            <a:spAutoFit/>
          </a:bodyPr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Потребитель</a:t>
            </a:r>
            <a:endParaRPr lang="en-US" altLang="zh-CN" sz="2800" b="0" i="0">
              <a:solidFill>
                <a:srgbClr val="000000"/>
              </a:solidFill>
              <a:latin typeface="Calibri" panose="020F0502020204030204"/>
              <a:ea typeface="Calibri" panose="020F0502020204030204"/>
            </a:endParaRPr>
          </a:p>
        </p:txBody>
      </p:sp>
      <p:sp>
        <p:nvSpPr>
          <p:cNvPr id="9" name="Текстовое поле 8"/>
          <p:cNvSpPr txBox="1"/>
          <p:nvPr/>
        </p:nvSpPr>
        <p:spPr>
          <a:xfrm>
            <a:off x="971550" y="3563620"/>
            <a:ext cx="2314575" cy="521970"/>
          </a:xfrm>
          <a:prstGeom prst="rect">
            <a:avLst/>
          </a:prstGeom>
        </p:spPr>
        <p:txBody>
          <a:bodyPr wrap="square">
            <a:spAutoFit/>
          </a:bodyPr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en-US" sz="2800" b="0" i="0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Роль 1</a:t>
            </a:r>
            <a:endParaRPr lang="ru-RU" altLang="en-US" sz="2800" b="0" i="0">
              <a:solidFill>
                <a:srgbClr val="000000"/>
              </a:solidFill>
              <a:latin typeface="Calibri" panose="020F0502020204030204"/>
              <a:ea typeface="Calibri" panose="020F050202020403020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127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127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127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16256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 panose="020F050202020403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127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16256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 panose="020F050202020403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2129</Words>
  <Application>WPS Presentation</Application>
  <PresentationFormat>Произвольный</PresentationFormat>
  <Paragraphs>127</Paragraphs>
  <Slides>48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48</vt:i4>
      </vt:variant>
    </vt:vector>
  </HeadingPairs>
  <TitlesOfParts>
    <vt:vector size="56" baseType="lpstr">
      <vt:lpstr>Arial</vt:lpstr>
      <vt:lpstr>SimSun</vt:lpstr>
      <vt:lpstr>Wingdings</vt:lpstr>
      <vt:lpstr>Calibri</vt:lpstr>
      <vt:lpstr>Microsoft YaHei</vt:lpstr>
      <vt:lpstr>Arial Unicode MS</vt:lpstr>
      <vt:lpstr>Calibri Light</vt:lpstr>
      <vt:lpstr>Тема Office</vt:lpstr>
      <vt:lpstr>Изучаем рыночные механизмы</vt:lpstr>
      <vt:lpstr>ВСЕ ДЕЛО В КРУЖКЕ </vt:lpstr>
      <vt:lpstr>ЦА: обучающиеся 10 класса Формат проведения: оффлайн и/или онлайн игра Место в учебном плане: после изучения темы вободное ценообразование на рынке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Анализ рынка</vt:lpstr>
      <vt:lpstr>5 минут</vt:lpstr>
      <vt:lpstr>Смена роли куратора </vt:lpstr>
      <vt:lpstr>Смена роли куратора </vt:lpstr>
      <vt:lpstr>PowerPoint 演示文稿</vt:lpstr>
      <vt:lpstr>5 минут</vt:lpstr>
      <vt:lpstr>обсуждение в команде (1 минута)</vt:lpstr>
      <vt:lpstr>5 минут</vt:lpstr>
      <vt:lpstr>обсуждение в команде (1 минута)</vt:lpstr>
      <vt:lpstr>5 минут</vt:lpstr>
      <vt:lpstr>обсуждение в команде (1 минута)</vt:lpstr>
      <vt:lpstr>PowerPoint 演示文稿</vt:lpstr>
      <vt:lpstr>Рефлексия</vt:lpstr>
      <vt:lpstr>Развитие эмоционального интеллекта</vt:lpstr>
      <vt:lpstr>Развитие эмоционального интеллекта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Дмитрос Чернаков</dc:creator>
  <cp:lastModifiedBy>Татьяна Шилина</cp:lastModifiedBy>
  <cp:revision>6</cp:revision>
  <dcterms:created xsi:type="dcterms:W3CDTF">2024-11-18T18:46:00Z</dcterms:created>
  <dcterms:modified xsi:type="dcterms:W3CDTF">2024-11-19T16:14:40Z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EC88FA825B7A4F0F868FE4C8254ED4D1_13</vt:lpwstr>
  </property>
  <property fmtid="{D5CDD505-2E9C-101B-9397-08002B2CF9AE}" pid="3" name="KSOProductBuildVer">
    <vt:lpwstr>1049-12.2.0.18911</vt:lpwstr>
  </property>
</Properties>
</file>