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5" r:id="rId13"/>
    <p:sldId id="270" r:id="rId14"/>
    <p:sldId id="271" r:id="rId15"/>
    <p:sldId id="274" r:id="rId16"/>
    <p:sldId id="272" r:id="rId17"/>
    <p:sldId id="273" r:id="rId18"/>
    <p:sldId id="259" r:id="rId19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54" y="-42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1"/>
            <a:ext cx="4038600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6"/>
            <a:ext cx="4040188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6"/>
            <a:ext cx="4041776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4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202" y="1913468"/>
            <a:ext cx="300831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859440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planfact.i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10" Type="http://schemas.openxmlformats.org/officeDocument/2006/relationships/image" Target="../media/image26.sv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0.png"/><Relationship Id="rId18" Type="http://schemas.openxmlformats.org/officeDocument/2006/relationships/image" Target="../media/image41.sv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35.svg"/><Relationship Id="rId17" Type="http://schemas.openxmlformats.org/officeDocument/2006/relationships/image" Target="../media/image22.png"/><Relationship Id="rId2" Type="http://schemas.openxmlformats.org/officeDocument/2006/relationships/image" Target="../media/image11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33.svg"/><Relationship Id="rId4" Type="http://schemas.openxmlformats.org/officeDocument/2006/relationships/image" Target="../media/image7.svg"/><Relationship Id="rId9" Type="http://schemas.openxmlformats.org/officeDocument/2006/relationships/image" Target="../media/image18.pn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4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41.svg"/><Relationship Id="rId4" Type="http://schemas.openxmlformats.org/officeDocument/2006/relationships/image" Target="../media/image9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29.png"/><Relationship Id="rId10" Type="http://schemas.openxmlformats.org/officeDocument/2006/relationships/image" Target="../media/image55.svg"/><Relationship Id="rId4" Type="http://schemas.openxmlformats.org/officeDocument/2006/relationships/image" Target="../media/image3.sv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Нажмите дважды"/>
          <p:cNvSpPr txBox="1">
            <a:spLocks noGrp="1"/>
          </p:cNvSpPr>
          <p:nvPr>
            <p:ph type="ctrTitle"/>
          </p:nvPr>
        </p:nvSpPr>
        <p:spPr>
          <a:xfrm>
            <a:off x="0" y="1587583"/>
            <a:ext cx="9144000" cy="1976305"/>
          </a:xfrm>
          <a:prstGeom prst="rect">
            <a:avLst/>
          </a:prstGeom>
          <a:effectLst>
            <a:outerShdw blurRad="139700" dist="12700" dir="2700000" kx="-800400" algn="bl" rotWithShape="0">
              <a:schemeClr val="tx1">
                <a:alpha val="2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800" b="1" i="0" dirty="0">
                <a:solidFill>
                  <a:schemeClr val="tx1"/>
                </a:solidFill>
                <a:effectLst/>
                <a:latin typeface="PT Sans" panose="020B0604020202020204" pitchFamily="34" charset="-52"/>
              </a:rPr>
              <a:t>Адаптация молодого педагога первого года работы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95" name="Нажмите дважды"/>
          <p:cNvSpPr txBox="1">
            <a:spLocks noGrp="1"/>
          </p:cNvSpPr>
          <p:nvPr>
            <p:ph type="subTitle" sz="quarter" idx="1"/>
          </p:nvPr>
        </p:nvSpPr>
        <p:spPr>
          <a:xfrm>
            <a:off x="693712" y="5043967"/>
            <a:ext cx="8126760" cy="31284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chemeClr val="tx1"/>
                </a:solidFill>
              </a:rPr>
              <a:t>Кочиев Дмитрий Витальевич</a:t>
            </a:r>
          </a:p>
          <a:p>
            <a:pPr algn="r"/>
            <a:r>
              <a:rPr lang="ru-RU" sz="2800" b="1" dirty="0">
                <a:solidFill>
                  <a:schemeClr val="tx1"/>
                </a:solidFill>
              </a:rPr>
              <a:t>Учитель английского языка ГБОУ Школа 2097 Магистр в направлении "Управление Персоналом" Координатор проектов "Дорогу Педагогу "</a:t>
            </a:r>
          </a:p>
          <a:p>
            <a:pPr algn="r"/>
            <a:r>
              <a:rPr lang="ru-RU" sz="2800" b="1" dirty="0">
                <a:solidFill>
                  <a:schemeClr val="tx1"/>
                </a:solidFill>
              </a:rPr>
              <a:t>"САМП Студентам" и "</a:t>
            </a:r>
            <a:r>
              <a:rPr lang="ru-RU" sz="2800" b="1" dirty="0" err="1">
                <a:solidFill>
                  <a:schemeClr val="tx1"/>
                </a:solidFill>
              </a:rPr>
              <a:t>Лингво</a:t>
            </a:r>
            <a:r>
              <a:rPr lang="ru-RU" sz="2800" b="1" dirty="0">
                <a:solidFill>
                  <a:schemeClr val="tx1"/>
                </a:solidFill>
              </a:rPr>
              <a:t> САМП" </a:t>
            </a:r>
          </a:p>
          <a:p>
            <a:pPr algn="r"/>
            <a:r>
              <a:rPr lang="ru-RU" sz="2800" b="1" dirty="0">
                <a:solidFill>
                  <a:schemeClr val="tx1"/>
                </a:solidFill>
              </a:rPr>
              <a:t>Столичной Ассоциации Молодых Педагогов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endParaRPr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536D50F-EA78-4647-A9E3-98EE2DF72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3"/>
          <a:stretch/>
        </p:blipFill>
        <p:spPr>
          <a:xfrm>
            <a:off x="4860032" y="1331640"/>
            <a:ext cx="4752529" cy="3992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C6FA02-CF58-489E-A16A-90C354660D38}"/>
              </a:ext>
            </a:extLst>
          </p:cNvPr>
          <p:cNvSpPr txBox="1"/>
          <p:nvPr/>
        </p:nvSpPr>
        <p:spPr>
          <a:xfrm>
            <a:off x="612577" y="1869012"/>
            <a:ext cx="9143999" cy="65914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Что влияет на </a:t>
            </a:r>
            <a:r>
              <a:rPr lang="ru-RU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 </a:t>
            </a: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адаптации?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Открытость компании</a:t>
            </a:r>
            <a:endParaRPr lang="ru-RU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Размер организации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Корпоративная культура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Психологический климат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Навыки управления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 нового сотрудника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особенности новичка 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занимаемой должности</a:t>
            </a:r>
            <a:endParaRPr lang="ru-RU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Диаграмма с подъемом со сплошной заливкой">
            <a:extLst>
              <a:ext uri="{FF2B5EF4-FFF2-40B4-BE49-F238E27FC236}">
                <a16:creationId xmlns:a16="http://schemas.microsoft.com/office/drawing/2014/main" xmlns="" id="{9CCAE6CE-0326-4C4C-9393-1E738FEF1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064949"/>
            <a:ext cx="914400" cy="9144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1021904" y="1250522"/>
            <a:ext cx="8229600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3300" b="1" dirty="0"/>
              <a:t>КАК УСКОРИТЬ ПРОЦЕСС АДАПТАЦИИ</a:t>
            </a:r>
          </a:p>
        </p:txBody>
      </p:sp>
    </p:spTree>
    <p:extLst>
      <p:ext uri="{BB962C8B-B14F-4D97-AF65-F5344CB8AC3E}">
        <p14:creationId xmlns:p14="http://schemas.microsoft.com/office/powerpoint/2010/main" val="31753433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34690D-41E8-4345-8991-EB0BA460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3"/>
          <a:stretch/>
        </p:blipFill>
        <p:spPr>
          <a:xfrm>
            <a:off x="4860032" y="1331640"/>
            <a:ext cx="4752529" cy="3992449"/>
          </a:xfrm>
          <a:prstGeom prst="rect">
            <a:avLst/>
          </a:prstGeom>
        </p:spPr>
      </p:pic>
      <p:pic>
        <p:nvPicPr>
          <p:cNvPr id="9" name="Рисунок 8" descr="Диаграмма с подъемом со сплошной заливкой">
            <a:extLst>
              <a:ext uri="{FF2B5EF4-FFF2-40B4-BE49-F238E27FC236}">
                <a16:creationId xmlns:a16="http://schemas.microsoft.com/office/drawing/2014/main" xmlns="" id="{9CCAE6CE-0326-4C4C-9393-1E738FEF1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064949"/>
            <a:ext cx="914400" cy="9144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1021904" y="1250522"/>
            <a:ext cx="8229600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3300" b="1" dirty="0"/>
              <a:t>КАК УСКОРИТЬ ПРОЦЕСС АДАПТАЦИИ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4D9446-9AE9-4EF9-9C72-E9988C8B31FF}"/>
              </a:ext>
            </a:extLst>
          </p:cNvPr>
          <p:cNvSpPr txBox="1"/>
          <p:nvPr/>
        </p:nvSpPr>
        <p:spPr>
          <a:xfrm>
            <a:off x="85700" y="2051720"/>
            <a:ext cx="8662764" cy="647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lvl="4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Разработка плана адаптации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Закрепить за молодым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педагогом  опытного наставника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Ознакомить молод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ого педагога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программой адаптации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Проведение регулярных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тренингов и мастер-классов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Вовлечь молодого педагога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жизнь коллектива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Наладить общение с руководством</a:t>
            </a:r>
          </a:p>
        </p:txBody>
      </p:sp>
    </p:spTree>
    <p:extLst>
      <p:ext uri="{BB962C8B-B14F-4D97-AF65-F5344CB8AC3E}">
        <p14:creationId xmlns:p14="http://schemas.microsoft.com/office/powerpoint/2010/main" val="28154764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34690D-41E8-4345-8991-EB0BA460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3"/>
          <a:stretch/>
        </p:blipFill>
        <p:spPr>
          <a:xfrm>
            <a:off x="4860032" y="1331640"/>
            <a:ext cx="4752529" cy="3992449"/>
          </a:xfrm>
          <a:prstGeom prst="rect">
            <a:avLst/>
          </a:prstGeom>
        </p:spPr>
      </p:pic>
      <p:pic>
        <p:nvPicPr>
          <p:cNvPr id="9" name="Рисунок 8" descr="Диаграмма с подъемом со сплошной заливкой">
            <a:extLst>
              <a:ext uri="{FF2B5EF4-FFF2-40B4-BE49-F238E27FC236}">
                <a16:creationId xmlns:a16="http://schemas.microsoft.com/office/drawing/2014/main" xmlns="" id="{9CCAE6CE-0326-4C4C-9393-1E738FEF1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064949"/>
            <a:ext cx="914400" cy="9144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1021904" y="1250522"/>
            <a:ext cx="8229600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3300" b="1" dirty="0"/>
              <a:t>КАК УСКОРИТЬ ПРОЦЕСС АДАПТАЦИИ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4D9446-9AE9-4EF9-9C72-E9988C8B31FF}"/>
              </a:ext>
            </a:extLst>
          </p:cNvPr>
          <p:cNvSpPr txBox="1"/>
          <p:nvPr/>
        </p:nvSpPr>
        <p:spPr>
          <a:xfrm>
            <a:off x="85700" y="1869012"/>
            <a:ext cx="8122096" cy="364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плана адаптации: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Общая часть программы адаптации.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с руководителем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еседа с сотрудником отдела кадров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с руководителем подразделения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председателем методического </a:t>
            </a: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объединения, методистом и наставником.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рабочим процессом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927DEE-ACFF-4D92-B9A9-FC5F2884ABAC}"/>
              </a:ext>
            </a:extLst>
          </p:cNvPr>
          <p:cNvSpPr txBox="1"/>
          <p:nvPr/>
        </p:nvSpPr>
        <p:spPr>
          <a:xfrm>
            <a:off x="1216224" y="5513856"/>
            <a:ext cx="7100192" cy="29985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в организационной структуре	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рабочего процесса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рабочего места и оборудования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видах отчетности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Нормативы качества работы, способы оценивания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Вручение приветственного пакета</a:t>
            </a:r>
          </a:p>
        </p:txBody>
      </p:sp>
    </p:spTree>
    <p:extLst>
      <p:ext uri="{BB962C8B-B14F-4D97-AF65-F5344CB8AC3E}">
        <p14:creationId xmlns:p14="http://schemas.microsoft.com/office/powerpoint/2010/main" val="24238949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BAD648-F9E9-4B91-BB84-CDC31A187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3"/>
          <a:stretch/>
        </p:blipFill>
        <p:spPr>
          <a:xfrm>
            <a:off x="4860032" y="1331640"/>
            <a:ext cx="4752529" cy="3992449"/>
          </a:xfrm>
          <a:prstGeom prst="rect">
            <a:avLst/>
          </a:prstGeom>
        </p:spPr>
      </p:pic>
      <p:pic>
        <p:nvPicPr>
          <p:cNvPr id="9" name="Рисунок 8" descr="Диаграмма с подъемом со сплошной заливкой">
            <a:extLst>
              <a:ext uri="{FF2B5EF4-FFF2-40B4-BE49-F238E27FC236}">
                <a16:creationId xmlns:a16="http://schemas.microsoft.com/office/drawing/2014/main" xmlns="" id="{9CCAE6CE-0326-4C4C-9393-1E738FEF1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064949"/>
            <a:ext cx="914400" cy="9144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1021904" y="1250522"/>
            <a:ext cx="8229600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3300" b="1" dirty="0"/>
              <a:t>КАК УСКОРИТЬ ПРОЦЕСС АДАПТАЦИИ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4D9446-9AE9-4EF9-9C72-E9988C8B31FF}"/>
              </a:ext>
            </a:extLst>
          </p:cNvPr>
          <p:cNvSpPr txBox="1"/>
          <p:nvPr/>
        </p:nvSpPr>
        <p:spPr>
          <a:xfrm>
            <a:off x="107504" y="1864600"/>
            <a:ext cx="8122096" cy="69230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плана адаптации: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асть для работников, не имевших опыта.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Подробный рассказ об образовательной </a:t>
            </a:r>
            <a:b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организационной структуры и </a:t>
            </a:r>
            <a:b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работниками 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системой оповещения сотрудников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структурой организации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под отчет средств связи, краткая лекция по работе с ЭВМ 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нструкция и план действий в течение рабочего дня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нормативными документами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Ознакомительный тренинг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по технике безопасности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расширенной программы оценки сотрудника</a:t>
            </a:r>
          </a:p>
        </p:txBody>
      </p:sp>
    </p:spTree>
    <p:extLst>
      <p:ext uri="{BB962C8B-B14F-4D97-AF65-F5344CB8AC3E}">
        <p14:creationId xmlns:p14="http://schemas.microsoft.com/office/powerpoint/2010/main" val="28156581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310204-3AAD-4B0D-B8FB-8B76F996F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3"/>
          <a:stretch/>
        </p:blipFill>
        <p:spPr>
          <a:xfrm>
            <a:off x="4860032" y="1331640"/>
            <a:ext cx="4752529" cy="3992449"/>
          </a:xfrm>
          <a:prstGeom prst="rect">
            <a:avLst/>
          </a:prstGeom>
        </p:spPr>
      </p:pic>
      <p:pic>
        <p:nvPicPr>
          <p:cNvPr id="9" name="Рисунок 8" descr="Диаграмма с подъемом со сплошной заливкой">
            <a:extLst>
              <a:ext uri="{FF2B5EF4-FFF2-40B4-BE49-F238E27FC236}">
                <a16:creationId xmlns:a16="http://schemas.microsoft.com/office/drawing/2014/main" xmlns="" id="{9CCAE6CE-0326-4C4C-9393-1E738FEF1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064949"/>
            <a:ext cx="914400" cy="9144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1021904" y="1250522"/>
            <a:ext cx="8229600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3300" b="1" dirty="0"/>
              <a:t>КАК УСКОРИТЬ ПРОЦЕСС АДАПТАЦИИ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4D9446-9AE9-4EF9-9C72-E9988C8B31FF}"/>
              </a:ext>
            </a:extLst>
          </p:cNvPr>
          <p:cNvSpPr txBox="1"/>
          <p:nvPr/>
        </p:nvSpPr>
        <p:spPr>
          <a:xfrm>
            <a:off x="1021904" y="1864600"/>
            <a:ext cx="8122096" cy="6907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плана адаптации: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Коллективная часть.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мероприятий в </a:t>
            </a:r>
            <a:b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образовательном учреждении, </a:t>
            </a:r>
            <a:b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направленных на знакомство и </a:t>
            </a:r>
            <a:b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новых сотрудников </a:t>
            </a:r>
            <a:b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коллективом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еженедельных чаепитий в узком кругу методического объединения с целью обсуждения рабочих процессов в неформальной обстановке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Деловые и психологические игры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молодых специалистов к участию в профессиональных конкурсах, путём проведения тренингов или мастер-классов развлекательно-развивающего типа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корпоративного досуга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совместных путешествий</a:t>
            </a:r>
          </a:p>
        </p:txBody>
      </p:sp>
    </p:spTree>
    <p:extLst>
      <p:ext uri="{BB962C8B-B14F-4D97-AF65-F5344CB8AC3E}">
        <p14:creationId xmlns:p14="http://schemas.microsoft.com/office/powerpoint/2010/main" val="41559674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3563888" y="962490"/>
            <a:ext cx="2016224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4800" b="1" dirty="0"/>
              <a:t>ИТОГИ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FFCAE44-395B-4669-87B1-DEB2BF8C7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2" y="2195736"/>
            <a:ext cx="7423876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493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0" y="4572000"/>
            <a:ext cx="9144000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Font typeface="Arial"/>
              <a:buNone/>
            </a:pPr>
            <a:r>
              <a:rPr lang="ru-RU" sz="33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26817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467544" y="1403648"/>
            <a:ext cx="8388424" cy="230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Font typeface="Arial"/>
              <a:buNone/>
            </a:pPr>
            <a:r>
              <a:rPr lang="ru-RU" sz="3000" b="1" dirty="0"/>
              <a:t>Источники:</a:t>
            </a:r>
          </a:p>
          <a:p>
            <a:pPr marL="457200" indent="-457200" algn="ctr" hangingPunct="1">
              <a:buAutoNum type="arabicPeriod"/>
            </a:pPr>
            <a:r>
              <a:rPr lang="en-US" sz="2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https://planfact.io</a:t>
            </a:r>
            <a:r>
              <a:rPr lang="ru-RU" sz="2400" b="1" dirty="0">
                <a:solidFill>
                  <a:schemeClr val="tx1"/>
                </a:solidFill>
              </a:rPr>
              <a:t> «</a:t>
            </a:r>
            <a:r>
              <a:rPr lang="ru-RU" sz="2400" b="1" i="0" dirty="0">
                <a:solidFill>
                  <a:schemeClr val="tx1"/>
                </a:solidFill>
                <a:effectLst/>
              </a:rPr>
              <a:t>Адаптация новых сотрудников: 3 подхода»</a:t>
            </a:r>
          </a:p>
          <a:p>
            <a:pPr marL="457200" indent="-457200" algn="ctr" hangingPunct="1">
              <a:buAutoNum type="arabicPeriod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ВКР Кочиев Д.В.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СОВРЕМЕННЫЕ ПРОБЛЕМЫ АДАПТАЦИИ ПЕРСОНАЛА В ОБРАЗОВАТЕЛЬНЫХ УЧРЕЖДЕНИЯХ»</a:t>
            </a:r>
          </a:p>
          <a:p>
            <a:pPr marL="0" indent="0" hangingPunct="1">
              <a:buNone/>
            </a:pPr>
            <a:endParaRPr lang="ru-RU" sz="24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hangingPunct="1">
              <a:buNone/>
            </a:pPr>
            <a:r>
              <a:rPr lang="ru-RU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Материалы:</a:t>
            </a:r>
            <a:endParaRPr lang="ru-RU" sz="30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Font typeface="Arial"/>
              <a:buNone/>
            </a:pPr>
            <a:endParaRPr lang="ru-RU" sz="1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767071-EAE6-446A-90A4-A453A72A7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37" t="39820" r="15351" b="40195"/>
          <a:stretch/>
        </p:blipFill>
        <p:spPr>
          <a:xfrm>
            <a:off x="3185592" y="3735710"/>
            <a:ext cx="2952328" cy="28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7178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ажмите дваж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Нажмите дважды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5" name="СТР_2.jpg" descr="СТР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xfrm>
            <a:off x="1094928" y="1849750"/>
            <a:ext cx="8229600" cy="60346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Определение термина «адаптация»</a:t>
            </a:r>
          </a:p>
          <a:p>
            <a:pPr marL="0" indent="0"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Виды и этапы адаптации </a:t>
            </a:r>
            <a:br>
              <a:rPr lang="ru-RU" sz="4000" dirty="0"/>
            </a:br>
            <a:endParaRPr lang="ru-RU" sz="4000" dirty="0"/>
          </a:p>
          <a:p>
            <a:pPr marL="0" indent="0">
              <a:buNone/>
            </a:pPr>
            <a:r>
              <a:rPr lang="ru-RU" sz="4000" dirty="0"/>
              <a:t>Что влияет на адаптацию</a:t>
            </a:r>
            <a:br>
              <a:rPr lang="ru-RU" sz="4000" dirty="0"/>
            </a:br>
            <a:endParaRPr lang="ru-RU" sz="4000" dirty="0"/>
          </a:p>
          <a:p>
            <a:pPr marL="0" indent="0">
              <a:buNone/>
            </a:pPr>
            <a:r>
              <a:rPr lang="ru-RU" sz="4000" dirty="0"/>
              <a:t>Цели адаптации</a:t>
            </a:r>
            <a:br>
              <a:rPr lang="ru-RU" sz="4000" dirty="0"/>
            </a:br>
            <a:endParaRPr lang="ru-RU" sz="4000" dirty="0"/>
          </a:p>
          <a:p>
            <a:pPr marL="0" indent="0">
              <a:buNone/>
            </a:pPr>
            <a:r>
              <a:rPr lang="ru-RU" sz="4000" dirty="0"/>
              <a:t>Как ускорить процесс адаптации</a:t>
            </a:r>
            <a:endParaRPr sz="4000" dirty="0"/>
          </a:p>
        </p:txBody>
      </p:sp>
      <p:pic>
        <p:nvPicPr>
          <p:cNvPr id="3" name="Рисунок 2" descr="Диаграмма с подъемом со сплошной заливкой">
            <a:extLst>
              <a:ext uri="{FF2B5EF4-FFF2-40B4-BE49-F238E27FC236}">
                <a16:creationId xmlns:a16="http://schemas.microsoft.com/office/drawing/2014/main" xmlns="" id="{29428896-10A5-47E4-B832-F900F7709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2810" y="6967264"/>
            <a:ext cx="914400" cy="914400"/>
          </a:xfrm>
          <a:prstGeom prst="rect">
            <a:avLst/>
          </a:prstGeom>
        </p:spPr>
      </p:pic>
      <p:pic>
        <p:nvPicPr>
          <p:cNvPr id="5" name="Рисунок 4" descr="Книги со сплошной заливкой">
            <a:extLst>
              <a:ext uri="{FF2B5EF4-FFF2-40B4-BE49-F238E27FC236}">
                <a16:creationId xmlns:a16="http://schemas.microsoft.com/office/drawing/2014/main" xmlns="" id="{03D16C55-E69F-4507-BC71-74E0D4C191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2810" y="1781552"/>
            <a:ext cx="914400" cy="914400"/>
          </a:xfrm>
          <a:prstGeom prst="rect">
            <a:avLst/>
          </a:prstGeom>
        </p:spPr>
      </p:pic>
      <p:pic>
        <p:nvPicPr>
          <p:cNvPr id="9" name="Рисунок 8" descr="Список со сплошной заливкой">
            <a:extLst>
              <a:ext uri="{FF2B5EF4-FFF2-40B4-BE49-F238E27FC236}">
                <a16:creationId xmlns:a16="http://schemas.microsoft.com/office/drawing/2014/main" xmlns="" id="{EE81E1FD-BA77-45E8-B55C-9A195F624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1860" y="3063642"/>
            <a:ext cx="914400" cy="914400"/>
          </a:xfrm>
          <a:prstGeom prst="rect">
            <a:avLst/>
          </a:prstGeom>
        </p:spPr>
      </p:pic>
      <p:pic>
        <p:nvPicPr>
          <p:cNvPr id="11" name="Рисунок 10" descr="Цель со сплошной заливкой">
            <a:extLst>
              <a:ext uri="{FF2B5EF4-FFF2-40B4-BE49-F238E27FC236}">
                <a16:creationId xmlns:a16="http://schemas.microsoft.com/office/drawing/2014/main" xmlns="" id="{3DDE6B4E-1590-4921-9674-53E2104FA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2810" y="5627822"/>
            <a:ext cx="914400" cy="914400"/>
          </a:xfrm>
          <a:prstGeom prst="rect">
            <a:avLst/>
          </a:prstGeom>
        </p:spPr>
      </p:pic>
      <p:pic>
        <p:nvPicPr>
          <p:cNvPr id="13" name="Рисунок 12" descr="Мензурка со сплошной заливкой">
            <a:extLst>
              <a:ext uri="{FF2B5EF4-FFF2-40B4-BE49-F238E27FC236}">
                <a16:creationId xmlns:a16="http://schemas.microsoft.com/office/drawing/2014/main" xmlns="" id="{3D796693-EA51-483F-8BC2-24A4DFACE2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01860" y="4345732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FBE9ED43-DA84-4216-8F99-4052028B69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4928" y="1250522"/>
            <a:ext cx="8229600" cy="63209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b="1" dirty="0"/>
              <a:t>ОПРЕДЕЛЕНИЕ ТЕРМИНА «АДАПТАЦИЯ»</a:t>
            </a:r>
          </a:p>
        </p:txBody>
      </p:sp>
      <p:pic>
        <p:nvPicPr>
          <p:cNvPr id="5" name="Рисунок 4" descr="Книги со сплошной заливкой">
            <a:extLst>
              <a:ext uri="{FF2B5EF4-FFF2-40B4-BE49-F238E27FC236}">
                <a16:creationId xmlns:a16="http://schemas.microsoft.com/office/drawing/2014/main" xmlns="" id="{0D1D7CE4-76C7-4976-A9BB-573359681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4554" y="1065312"/>
            <a:ext cx="914400" cy="914400"/>
          </a:xfrm>
          <a:prstGeom prst="rect">
            <a:avLst/>
          </a:prstGeom>
        </p:spPr>
      </p:pic>
      <p:sp>
        <p:nvSpPr>
          <p:cNvPr id="23" name="Облачко с текстом: овальное 22">
            <a:extLst>
              <a:ext uri="{FF2B5EF4-FFF2-40B4-BE49-F238E27FC236}">
                <a16:creationId xmlns:a16="http://schemas.microsoft.com/office/drawing/2014/main" xmlns="" id="{1188AC66-74C0-4823-B0FB-490B80DBC615}"/>
              </a:ext>
            </a:extLst>
          </p:cNvPr>
          <p:cNvSpPr/>
          <p:nvPr/>
        </p:nvSpPr>
        <p:spPr>
          <a:xfrm>
            <a:off x="2323492" y="1842413"/>
            <a:ext cx="6408712" cy="2207237"/>
          </a:xfrm>
          <a:prstGeom prst="wedgeEllipseCallout">
            <a:avLst>
              <a:gd name="adj1" fmla="val -64167"/>
              <a:gd name="adj2" fmla="val -9905"/>
            </a:avLst>
          </a:prstGeom>
          <a:solidFill>
            <a:srgbClr val="FFFFFF"/>
          </a:solidFill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(лат. </a:t>
            </a:r>
            <a:r>
              <a:rPr lang="ru-RU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</a:t>
            </a:r>
            <a:r>
              <a:rPr lang="ru-RU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«приспособление») — приспособление организма к внешним </a:t>
            </a:r>
            <a:r>
              <a:rPr lang="ru-RU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</a:t>
            </a:r>
            <a:r>
              <a:rPr lang="ru-RU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виям</a:t>
            </a:r>
            <a:r>
              <a:rPr lang="ru-RU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процессе эволюции, включая морфо- физиологическую и поведенческую </a:t>
            </a:r>
            <a:r>
              <a:rPr lang="ru-RU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</a:t>
            </a:r>
            <a:r>
              <a:rPr lang="ru-RU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ющие</a:t>
            </a:r>
            <a:r>
              <a:rPr lang="ru-RU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Адаптация может обеспечивать </a:t>
            </a:r>
            <a:r>
              <a:rPr lang="ru-RU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выжи</a:t>
            </a:r>
            <a:r>
              <a:rPr lang="ru-RU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ваемость</a:t>
            </a:r>
            <a:r>
              <a:rPr lang="ru-RU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условиях конкретного местообитания.</a:t>
            </a:r>
          </a:p>
        </p:txBody>
      </p:sp>
      <p:pic>
        <p:nvPicPr>
          <p:cNvPr id="24" name="Рисунок 23" descr="Пользователь со сплошной заливкой">
            <a:extLst>
              <a:ext uri="{FF2B5EF4-FFF2-40B4-BE49-F238E27FC236}">
                <a16:creationId xmlns:a16="http://schemas.microsoft.com/office/drawing/2014/main" xmlns="" id="{8A3F6D20-DC2B-485E-8CCA-81FE37737B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1560" y="2483353"/>
            <a:ext cx="914400" cy="914400"/>
          </a:xfrm>
          <a:prstGeom prst="rect">
            <a:avLst/>
          </a:prstGeom>
        </p:spPr>
      </p:pic>
      <p:sp>
        <p:nvSpPr>
          <p:cNvPr id="27" name="Облачко с текстом: овальное 26">
            <a:extLst>
              <a:ext uri="{FF2B5EF4-FFF2-40B4-BE49-F238E27FC236}">
                <a16:creationId xmlns:a16="http://schemas.microsoft.com/office/drawing/2014/main" xmlns="" id="{C354AEF9-2D14-47AE-AB2E-0DB134366EEE}"/>
              </a:ext>
            </a:extLst>
          </p:cNvPr>
          <p:cNvSpPr/>
          <p:nvPr/>
        </p:nvSpPr>
        <p:spPr>
          <a:xfrm>
            <a:off x="2644875" y="6325203"/>
            <a:ext cx="6261397" cy="2207237"/>
          </a:xfrm>
          <a:prstGeom prst="wedgeEllipseCallout">
            <a:avLst>
              <a:gd name="adj1" fmla="val -65412"/>
              <a:gd name="adj2" fmla="val -8837"/>
            </a:avLst>
          </a:prstGeom>
          <a:solidFill>
            <a:srgbClr val="FFFFFF"/>
          </a:solidFill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— это взаимное приспособление работника и организации, основывающееся на постепенной врабатываемости сотрудника в новых профессиональных, социальных и организационно-экономических условиях труда. </a:t>
            </a:r>
          </a:p>
        </p:txBody>
      </p:sp>
      <p:pic>
        <p:nvPicPr>
          <p:cNvPr id="28" name="Рисунок 27" descr="Пользователь со сплошной заливкой">
            <a:extLst>
              <a:ext uri="{FF2B5EF4-FFF2-40B4-BE49-F238E27FC236}">
                <a16:creationId xmlns:a16="http://schemas.microsoft.com/office/drawing/2014/main" xmlns="" id="{B08DAA88-4D67-417D-B1EB-1930F3496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1560" y="6971621"/>
            <a:ext cx="914400" cy="914400"/>
          </a:xfrm>
          <a:prstGeom prst="rect">
            <a:avLst/>
          </a:prstGeom>
        </p:spPr>
      </p:pic>
      <p:pic>
        <p:nvPicPr>
          <p:cNvPr id="29" name="Рисунок 28" descr="Подключения со сплошной заливкой">
            <a:extLst>
              <a:ext uri="{FF2B5EF4-FFF2-40B4-BE49-F238E27FC236}">
                <a16:creationId xmlns:a16="http://schemas.microsoft.com/office/drawing/2014/main" xmlns="" id="{00AF6C6E-DBFF-48BF-9A75-40B3E46933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22104" y="6933968"/>
            <a:ext cx="989706" cy="9897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10D28C9-3A71-4596-847E-9CE204ADA071}"/>
              </a:ext>
            </a:extLst>
          </p:cNvPr>
          <p:cNvSpPr txBox="1"/>
          <p:nvPr/>
        </p:nvSpPr>
        <p:spPr>
          <a:xfrm>
            <a:off x="733872" y="7692842"/>
            <a:ext cx="179311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Д.А. Аширов</a:t>
            </a:r>
          </a:p>
        </p:txBody>
      </p:sp>
      <p:sp>
        <p:nvSpPr>
          <p:cNvPr id="31" name="Облачко с текстом: овальное 30">
            <a:extLst>
              <a:ext uri="{FF2B5EF4-FFF2-40B4-BE49-F238E27FC236}">
                <a16:creationId xmlns:a16="http://schemas.microsoft.com/office/drawing/2014/main" xmlns="" id="{96E6CA09-4ED0-4AFC-B381-CA4F7EBBFD41}"/>
              </a:ext>
            </a:extLst>
          </p:cNvPr>
          <p:cNvSpPr/>
          <p:nvPr/>
        </p:nvSpPr>
        <p:spPr>
          <a:xfrm>
            <a:off x="383891" y="4092955"/>
            <a:ext cx="6261397" cy="2207237"/>
          </a:xfrm>
          <a:prstGeom prst="wedgeEllipseCallout">
            <a:avLst>
              <a:gd name="adj1" fmla="val 56903"/>
              <a:gd name="adj2" fmla="val -7315"/>
            </a:avLst>
          </a:prstGeom>
          <a:solidFill>
            <a:srgbClr val="FFFFFF"/>
          </a:solidFill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— перестройка психики индивида под воздействием объективных факторов окружающей среды, а также способность человека приспосабливаться к различным требованиям среды без ощущения внутреннего дискомфорта и без конфликта со средой.</a:t>
            </a:r>
          </a:p>
        </p:txBody>
      </p:sp>
      <p:pic>
        <p:nvPicPr>
          <p:cNvPr id="32" name="Рисунок 31" descr="Пользователь со сплошной заливкой">
            <a:extLst>
              <a:ext uri="{FF2B5EF4-FFF2-40B4-BE49-F238E27FC236}">
                <a16:creationId xmlns:a16="http://schemas.microsoft.com/office/drawing/2014/main" xmlns="" id="{CBFE0829-B18C-474D-8BA8-F67C54D423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55771" y="4739373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3E71EE9-E03C-4858-BE62-6FA444B9D793}"/>
              </a:ext>
            </a:extLst>
          </p:cNvPr>
          <p:cNvSpPr txBox="1"/>
          <p:nvPr/>
        </p:nvSpPr>
        <p:spPr>
          <a:xfrm>
            <a:off x="6936619" y="5478489"/>
            <a:ext cx="152381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Э. </a:t>
            </a:r>
            <a:r>
              <a:rPr lang="ru-RU" sz="2400" b="1" dirty="0"/>
              <a:t>Эриксон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Рисунок 9" descr="Мозг со сплошной заливкой">
            <a:extLst>
              <a:ext uri="{FF2B5EF4-FFF2-40B4-BE49-F238E27FC236}">
                <a16:creationId xmlns:a16="http://schemas.microsoft.com/office/drawing/2014/main" xmlns="" id="{21FE907B-8D7B-48CB-A96E-064E36A949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99264" y="4723593"/>
            <a:ext cx="914400" cy="914400"/>
          </a:xfrm>
          <a:prstGeom prst="rect">
            <a:avLst/>
          </a:prstGeom>
        </p:spPr>
      </p:pic>
      <p:pic>
        <p:nvPicPr>
          <p:cNvPr id="6" name="Рисунок 5" descr="Тираннозавр со сплошной заливкой">
            <a:extLst>
              <a:ext uri="{FF2B5EF4-FFF2-40B4-BE49-F238E27FC236}">
                <a16:creationId xmlns:a16="http://schemas.microsoft.com/office/drawing/2014/main" xmlns="" id="{EFF830B3-21AF-4463-9FF2-AA095D7438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516833" y="2494584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93914D7-535B-4200-AD73-D506002A274D}"/>
              </a:ext>
            </a:extLst>
          </p:cNvPr>
          <p:cNvSpPr txBox="1"/>
          <p:nvPr/>
        </p:nvSpPr>
        <p:spPr>
          <a:xfrm>
            <a:off x="733872" y="3203848"/>
            <a:ext cx="186044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М.С. Гиляров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2A31851-8766-4E29-9017-1190146E7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01" y="2990851"/>
            <a:ext cx="5924197" cy="4218030"/>
          </a:xfrm>
          <a:prstGeom prst="rect">
            <a:avLst/>
          </a:prstGeom>
        </p:spPr>
      </p:pic>
      <p:pic>
        <p:nvPicPr>
          <p:cNvPr id="15" name="Рисунок 14" descr="Список со сплошной заливкой">
            <a:extLst>
              <a:ext uri="{FF2B5EF4-FFF2-40B4-BE49-F238E27FC236}">
                <a16:creationId xmlns:a16="http://schemas.microsoft.com/office/drawing/2014/main" xmlns="" id="{D7611191-A113-416D-B68E-032163AD4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065371"/>
            <a:ext cx="914400" cy="914400"/>
          </a:xfrm>
          <a:prstGeom prst="rect">
            <a:avLst/>
          </a:prstGeom>
        </p:spPr>
      </p:pic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xfrm>
            <a:off x="1043608" y="2348613"/>
            <a:ext cx="6213376" cy="37373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Приспособление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Ассимиляция</a:t>
            </a:r>
          </a:p>
          <a:p>
            <a:pPr marL="0" indent="0">
              <a:lnSpc>
                <a:spcPts val="1920"/>
              </a:lnSpc>
              <a:spcAft>
                <a:spcPts val="750"/>
              </a:spcAft>
              <a:buNone/>
            </a:pPr>
            <a:endParaRPr lang="ru-RU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1021904" y="1250522"/>
            <a:ext cx="8229600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3300" b="1" dirty="0"/>
              <a:t>ЭТАПЫ АДАПТАЦИИ НОВОГО СОТРУДНИКА</a:t>
            </a:r>
          </a:p>
        </p:txBody>
      </p:sp>
      <p:pic>
        <p:nvPicPr>
          <p:cNvPr id="7" name="Рисунок 6" descr="Культурист  со сплошной заливкой">
            <a:extLst>
              <a:ext uri="{FF2B5EF4-FFF2-40B4-BE49-F238E27FC236}">
                <a16:creationId xmlns:a16="http://schemas.microsoft.com/office/drawing/2014/main" xmlns="" id="{01AD928B-D411-4D89-B9A0-42A9474850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504" y="3025053"/>
            <a:ext cx="839888" cy="839888"/>
          </a:xfrm>
          <a:prstGeom prst="rect">
            <a:avLst/>
          </a:prstGeom>
        </p:spPr>
      </p:pic>
      <p:pic>
        <p:nvPicPr>
          <p:cNvPr id="17" name="Рисунок 16" descr="Мозговой штурм группы со сплошной заливкой">
            <a:extLst>
              <a:ext uri="{FF2B5EF4-FFF2-40B4-BE49-F238E27FC236}">
                <a16:creationId xmlns:a16="http://schemas.microsoft.com/office/drawing/2014/main" xmlns="" id="{995FFEB1-563E-4FE7-9DF9-35F3EB3A63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504" y="3734828"/>
            <a:ext cx="839888" cy="839888"/>
          </a:xfrm>
          <a:prstGeom prst="rect">
            <a:avLst/>
          </a:prstGeom>
        </p:spPr>
      </p:pic>
      <p:pic>
        <p:nvPicPr>
          <p:cNvPr id="21" name="Рисунок 20" descr="Целевая аудитория со сплошной заливкой">
            <a:extLst>
              <a:ext uri="{FF2B5EF4-FFF2-40B4-BE49-F238E27FC236}">
                <a16:creationId xmlns:a16="http://schemas.microsoft.com/office/drawing/2014/main" xmlns="" id="{E62FC384-31DB-4EE3-A6BF-8FDB6003C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504" y="2282703"/>
            <a:ext cx="839888" cy="8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511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писок со сплошной заливкой">
            <a:extLst>
              <a:ext uri="{FF2B5EF4-FFF2-40B4-BE49-F238E27FC236}">
                <a16:creationId xmlns:a16="http://schemas.microsoft.com/office/drawing/2014/main" xmlns="" id="{D7611191-A113-416D-B68E-032163AD4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504" y="1065371"/>
            <a:ext cx="914400" cy="9144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1021904" y="1250522"/>
            <a:ext cx="8229600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3300" b="1" dirty="0"/>
              <a:t>ВИДЫ АДАПТАЦИИ НОВОГО СОТРУДНИКА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E3CCB86-9A22-4263-A964-C6B0C7A93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28" t="39445" r="15627" b="40376"/>
          <a:stretch/>
        </p:blipFill>
        <p:spPr>
          <a:xfrm>
            <a:off x="2375756" y="2375756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56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60EEFC5-AFEF-47BA-A79C-79BAFDA57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77819"/>
            <a:ext cx="4104456" cy="2922374"/>
          </a:xfrm>
          <a:prstGeom prst="rect">
            <a:avLst/>
          </a:prstGeom>
        </p:spPr>
      </p:pic>
      <p:pic>
        <p:nvPicPr>
          <p:cNvPr id="15" name="Рисунок 14" descr="Список со сплошной заливкой">
            <a:extLst>
              <a:ext uri="{FF2B5EF4-FFF2-40B4-BE49-F238E27FC236}">
                <a16:creationId xmlns:a16="http://schemas.microsoft.com/office/drawing/2014/main" xmlns="" id="{D7611191-A113-416D-B68E-032163AD4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065371"/>
            <a:ext cx="914400" cy="9144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1021904" y="1250522"/>
            <a:ext cx="8229600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3300" b="1" dirty="0"/>
              <a:t>ВИДЫ АДАПТАЦИИ НОВОГО СОТРУДНИКА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2043C71-1F6B-426A-84E6-DDFDF1844D3F}"/>
              </a:ext>
            </a:extLst>
          </p:cNvPr>
          <p:cNvSpPr txBox="1"/>
          <p:nvPr/>
        </p:nvSpPr>
        <p:spPr>
          <a:xfrm>
            <a:off x="1069728" y="2195736"/>
            <a:ext cx="7632848" cy="6011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3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Профессиональная адаптация</a:t>
            </a:r>
            <a: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Производственная адаптация</a:t>
            </a:r>
            <a: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Физиологическая адаптация</a:t>
            </a:r>
            <a: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Социальная адаптация</a:t>
            </a:r>
            <a: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Психологическая адаптация</a:t>
            </a:r>
            <a: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Организационная адаптация</a:t>
            </a:r>
            <a: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Экономическая адаптация</a:t>
            </a:r>
            <a:endParaRPr lang="ru-RU" sz="36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4" name="Рисунок 33" descr="Монеты со сплошной заливкой">
            <a:extLst>
              <a:ext uri="{FF2B5EF4-FFF2-40B4-BE49-F238E27FC236}">
                <a16:creationId xmlns:a16="http://schemas.microsoft.com/office/drawing/2014/main" xmlns="" id="{4EEB71C7-8148-4016-B161-04A6604E4F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2719" y="7308304"/>
            <a:ext cx="723110" cy="723110"/>
          </a:xfrm>
          <a:prstGeom prst="rect">
            <a:avLst/>
          </a:prstGeom>
        </p:spPr>
      </p:pic>
      <p:pic>
        <p:nvPicPr>
          <p:cNvPr id="36" name="Рисунок 35" descr="Фабрика со сплошной заливкой">
            <a:extLst>
              <a:ext uri="{FF2B5EF4-FFF2-40B4-BE49-F238E27FC236}">
                <a16:creationId xmlns:a16="http://schemas.microsoft.com/office/drawing/2014/main" xmlns="" id="{8F7B863C-4F54-41AF-BBC6-1B4342B54F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5632" y="3059832"/>
            <a:ext cx="723110" cy="723110"/>
          </a:xfrm>
          <a:prstGeom prst="rect">
            <a:avLst/>
          </a:prstGeom>
        </p:spPr>
      </p:pic>
      <p:pic>
        <p:nvPicPr>
          <p:cNvPr id="42" name="Рисунок 41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9499B14E-C2F0-4A55-874F-23B2A620BB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9415" y="2344317"/>
            <a:ext cx="723110" cy="723110"/>
          </a:xfrm>
          <a:prstGeom prst="rect">
            <a:avLst/>
          </a:prstGeom>
        </p:spPr>
      </p:pic>
      <p:pic>
        <p:nvPicPr>
          <p:cNvPr id="44" name="Рисунок 43" descr="Группа людей со сплошной заливкой">
            <a:extLst>
              <a:ext uri="{FF2B5EF4-FFF2-40B4-BE49-F238E27FC236}">
                <a16:creationId xmlns:a16="http://schemas.microsoft.com/office/drawing/2014/main" xmlns="" id="{5B0FC07D-A4A4-4177-81FC-85FAB901CB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03618" y="6444208"/>
            <a:ext cx="723110" cy="723110"/>
          </a:xfrm>
          <a:prstGeom prst="rect">
            <a:avLst/>
          </a:prstGeom>
        </p:spPr>
      </p:pic>
      <p:pic>
        <p:nvPicPr>
          <p:cNvPr id="46" name="Рисунок 45" descr="Группа женщин со сплошной заливкой">
            <a:extLst>
              <a:ext uri="{FF2B5EF4-FFF2-40B4-BE49-F238E27FC236}">
                <a16:creationId xmlns:a16="http://schemas.microsoft.com/office/drawing/2014/main" xmlns="" id="{8A75A814-11D2-47C5-8E45-C318CBB379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02719" y="4857002"/>
            <a:ext cx="723110" cy="723110"/>
          </a:xfrm>
          <a:prstGeom prst="rect">
            <a:avLst/>
          </a:prstGeom>
        </p:spPr>
      </p:pic>
      <p:pic>
        <p:nvPicPr>
          <p:cNvPr id="4" name="Рисунок 3" descr="Яблоко со сплошной заливкой">
            <a:extLst>
              <a:ext uri="{FF2B5EF4-FFF2-40B4-BE49-F238E27FC236}">
                <a16:creationId xmlns:a16="http://schemas.microsoft.com/office/drawing/2014/main" xmlns="" id="{600F11AC-83C0-49BE-A942-A304D9C8663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02719" y="3995936"/>
            <a:ext cx="723110" cy="723110"/>
          </a:xfrm>
          <a:prstGeom prst="rect">
            <a:avLst/>
          </a:prstGeom>
        </p:spPr>
      </p:pic>
      <p:pic>
        <p:nvPicPr>
          <p:cNvPr id="14" name="Рисунок 13" descr="Контур Улыбка с лицом сердца со сплошной заливкой">
            <a:extLst>
              <a:ext uri="{FF2B5EF4-FFF2-40B4-BE49-F238E27FC236}">
                <a16:creationId xmlns:a16="http://schemas.microsoft.com/office/drawing/2014/main" xmlns="" id="{30CDA740-AC8A-48A9-9851-D50C2E0677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flipH="1">
            <a:off x="179512" y="5568567"/>
            <a:ext cx="890216" cy="8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3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20088F7-F38E-4A72-9FD5-0170A6183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/>
          <a:stretch/>
        </p:blipFill>
        <p:spPr>
          <a:xfrm>
            <a:off x="5171364" y="896854"/>
            <a:ext cx="4080140" cy="2595026"/>
          </a:xfrm>
          <a:prstGeom prst="rect">
            <a:avLst/>
          </a:prstGeom>
        </p:spPr>
      </p:pic>
      <p:pic>
        <p:nvPicPr>
          <p:cNvPr id="9" name="Рисунок 8" descr="Цель со сплошной заливкой">
            <a:extLst>
              <a:ext uri="{FF2B5EF4-FFF2-40B4-BE49-F238E27FC236}">
                <a16:creationId xmlns:a16="http://schemas.microsoft.com/office/drawing/2014/main" xmlns="" id="{C04430A3-29CB-473D-810D-CD2359F48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065371"/>
            <a:ext cx="914400" cy="9144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1021904" y="1250522"/>
            <a:ext cx="8229600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3300" b="1" dirty="0"/>
              <a:t>ЦЕЛИ АДАПТАЦИИ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47E2C4-C9DE-465E-B87D-6D8393E8E721}"/>
              </a:ext>
            </a:extLst>
          </p:cNvPr>
          <p:cNvSpPr txBox="1"/>
          <p:nvPr/>
        </p:nvSpPr>
        <p:spPr>
          <a:xfrm>
            <a:off x="756592" y="1979712"/>
            <a:ext cx="9144000" cy="6268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издержек </a:t>
            </a:r>
          </a:p>
          <a:p>
            <a:pPr lvl="0">
              <a:lnSpc>
                <a:spcPct val="2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текучести кадров</a:t>
            </a:r>
          </a:p>
          <a:p>
            <a:pPr lvl="0">
              <a:lnSpc>
                <a:spcPct val="2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Уменьшение уровня стресса </a:t>
            </a: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</a:p>
          <a:p>
            <a:pPr>
              <a:lnSpc>
                <a:spcPct val="2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Экономия времени руководителя</a:t>
            </a:r>
          </a:p>
          <a:p>
            <a:pPr lvl="0">
              <a:lnSpc>
                <a:spcPct val="2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удовлетворенности </a:t>
            </a:r>
            <a:br>
              <a:rPr lang="ru-RU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</a:p>
        </p:txBody>
      </p:sp>
      <p:pic>
        <p:nvPicPr>
          <p:cNvPr id="4" name="Рисунок 3" descr="Расширение бизнеса со сплошной заливкой">
            <a:extLst>
              <a:ext uri="{FF2B5EF4-FFF2-40B4-BE49-F238E27FC236}">
                <a16:creationId xmlns:a16="http://schemas.microsoft.com/office/drawing/2014/main" xmlns="" id="{300138C3-E5B4-4590-B2AA-17EBF4A5FB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31035" y="3353341"/>
            <a:ext cx="714603" cy="714603"/>
          </a:xfrm>
          <a:prstGeom prst="rect">
            <a:avLst/>
          </a:prstGeom>
        </p:spPr>
      </p:pic>
      <p:pic>
        <p:nvPicPr>
          <p:cNvPr id="18" name="Рисунок 17" descr="Разряд молнии со сплошной заливкой">
            <a:extLst>
              <a:ext uri="{FF2B5EF4-FFF2-40B4-BE49-F238E27FC236}">
                <a16:creationId xmlns:a16="http://schemas.microsoft.com/office/drawing/2014/main" xmlns="" id="{1C1BBA3E-FB8A-4DCA-8C52-FC1DEE81E9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31035" y="4433461"/>
            <a:ext cx="714603" cy="714603"/>
          </a:xfrm>
          <a:prstGeom prst="rect">
            <a:avLst/>
          </a:prstGeom>
        </p:spPr>
      </p:pic>
      <p:pic>
        <p:nvPicPr>
          <p:cNvPr id="20" name="Рисунок 19" descr="Контур Улыбка с лицом сердца со сплошной заливкой">
            <a:extLst>
              <a:ext uri="{FF2B5EF4-FFF2-40B4-BE49-F238E27FC236}">
                <a16:creationId xmlns:a16="http://schemas.microsoft.com/office/drawing/2014/main" xmlns="" id="{68695FB4-F87C-4653-A2FE-FB60EAC4C5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32791" y="6593701"/>
            <a:ext cx="714603" cy="714603"/>
          </a:xfrm>
          <a:prstGeom prst="rect">
            <a:avLst/>
          </a:prstGeom>
        </p:spPr>
      </p:pic>
      <p:pic>
        <p:nvPicPr>
          <p:cNvPr id="22" name="Рисунок 21" descr="Секундомер со сплошной заливкой">
            <a:extLst>
              <a:ext uri="{FF2B5EF4-FFF2-40B4-BE49-F238E27FC236}">
                <a16:creationId xmlns:a16="http://schemas.microsoft.com/office/drawing/2014/main" xmlns="" id="{334B2990-96E4-488C-B089-6CA01350FC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-32791" y="5513581"/>
            <a:ext cx="714603" cy="714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C00EC8-9F84-412A-BFDC-9B65F5C2CD5A}"/>
              </a:ext>
            </a:extLst>
          </p:cNvPr>
          <p:cNvSpPr txBox="1"/>
          <p:nvPr/>
        </p:nvSpPr>
        <p:spPr>
          <a:xfrm>
            <a:off x="-4379" y="2003519"/>
            <a:ext cx="687947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7200" b="1" i="0" dirty="0">
                <a:solidFill>
                  <a:schemeClr val="tx1"/>
                </a:solidFill>
                <a:effectLst/>
                <a:latin typeface="Google Sans"/>
              </a:rPr>
              <a:t>₽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504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11CC9A-4793-4A1C-ACE3-BAD377434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3"/>
          <a:stretch/>
        </p:blipFill>
        <p:spPr>
          <a:xfrm>
            <a:off x="4860032" y="1331640"/>
            <a:ext cx="4752529" cy="3992449"/>
          </a:xfrm>
          <a:prstGeom prst="rect">
            <a:avLst/>
          </a:prstGeom>
        </p:spPr>
      </p:pic>
      <p:pic>
        <p:nvPicPr>
          <p:cNvPr id="9" name="Рисунок 8" descr="Диаграмма с подъемом со сплошной заливкой">
            <a:extLst>
              <a:ext uri="{FF2B5EF4-FFF2-40B4-BE49-F238E27FC236}">
                <a16:creationId xmlns:a16="http://schemas.microsoft.com/office/drawing/2014/main" xmlns="" id="{9CCAE6CE-0326-4C4C-9393-1E738FEF1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064949"/>
            <a:ext cx="914400" cy="9144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1021904" y="1250522"/>
            <a:ext cx="8229600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3300" b="1" dirty="0"/>
              <a:t>КАК УСКОРИТЬ ПРОЦЕСС АДАПТАЦИИ</a:t>
            </a:r>
          </a:p>
        </p:txBody>
      </p:sp>
    </p:spTree>
    <p:extLst>
      <p:ext uri="{BB962C8B-B14F-4D97-AF65-F5344CB8AC3E}">
        <p14:creationId xmlns:p14="http://schemas.microsoft.com/office/powerpoint/2010/main" val="16130336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8053ED8-7F7D-444E-B3B8-68DEBC330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3"/>
          <a:stretch/>
        </p:blipFill>
        <p:spPr>
          <a:xfrm>
            <a:off x="4860032" y="1331640"/>
            <a:ext cx="4752529" cy="3992449"/>
          </a:xfrm>
          <a:prstGeom prst="rect">
            <a:avLst/>
          </a:prstGeom>
        </p:spPr>
      </p:pic>
      <p:pic>
        <p:nvPicPr>
          <p:cNvPr id="9" name="Рисунок 8" descr="Диаграмма с подъемом со сплошной заливкой">
            <a:extLst>
              <a:ext uri="{FF2B5EF4-FFF2-40B4-BE49-F238E27FC236}">
                <a16:creationId xmlns:a16="http://schemas.microsoft.com/office/drawing/2014/main" xmlns="" id="{9CCAE6CE-0326-4C4C-9393-1E738FEF1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064949"/>
            <a:ext cx="914400" cy="9144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9AF6558C-0877-4C65-A3EA-12B50324B0D5}"/>
              </a:ext>
            </a:extLst>
          </p:cNvPr>
          <p:cNvSpPr txBox="1">
            <a:spLocks/>
          </p:cNvSpPr>
          <p:nvPr/>
        </p:nvSpPr>
        <p:spPr>
          <a:xfrm>
            <a:off x="1021904" y="1250522"/>
            <a:ext cx="8229600" cy="123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3300" b="1" dirty="0"/>
              <a:t>КАК УСКОРИТЬ ПРОЦЕСС АДАПТАЦИИ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F346DC-0197-4D55-9DE0-7827002F05B3}"/>
              </a:ext>
            </a:extLst>
          </p:cNvPr>
          <p:cNvSpPr txBox="1"/>
          <p:nvPr/>
        </p:nvSpPr>
        <p:spPr>
          <a:xfrm>
            <a:off x="82327" y="2152985"/>
            <a:ext cx="62178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ПОДХОДА РУКОВОДСТВА </a:t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ПРОЦЕССУ АДАПТАЦИИ: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063A3D-61E5-4F9F-ABA9-84A4A6D66E5C}"/>
              </a:ext>
            </a:extLst>
          </p:cNvPr>
          <p:cNvSpPr txBox="1"/>
          <p:nvPr/>
        </p:nvSpPr>
        <p:spPr>
          <a:xfrm>
            <a:off x="467544" y="3131840"/>
            <a:ext cx="4273649" cy="3114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«ОПТИЧЕСКИЙ»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«АРМЕЙСКИЙ»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«ПАРТНЁРСКИЙ»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лаз со сплошной заливкой">
            <a:extLst>
              <a:ext uri="{FF2B5EF4-FFF2-40B4-BE49-F238E27FC236}">
                <a16:creationId xmlns:a16="http://schemas.microsoft.com/office/drawing/2014/main" xmlns="" id="{51CCA5C7-8A1D-486C-9891-D555E8DE2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3438" y="3328983"/>
            <a:ext cx="880342" cy="880342"/>
          </a:xfrm>
          <a:prstGeom prst="rect">
            <a:avLst/>
          </a:prstGeom>
        </p:spPr>
      </p:pic>
      <p:pic>
        <p:nvPicPr>
          <p:cNvPr id="8" name="Рисунок 7" descr="Рукопожатие со сплошной заливкой">
            <a:extLst>
              <a:ext uri="{FF2B5EF4-FFF2-40B4-BE49-F238E27FC236}">
                <a16:creationId xmlns:a16="http://schemas.microsoft.com/office/drawing/2014/main" xmlns="" id="{9239274B-2256-498F-A89D-4BD08D902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73438" y="5489795"/>
            <a:ext cx="880342" cy="880342"/>
          </a:xfrm>
          <a:prstGeom prst="rect">
            <a:avLst/>
          </a:prstGeom>
        </p:spPr>
      </p:pic>
      <p:pic>
        <p:nvPicPr>
          <p:cNvPr id="12" name="Рисунок 11" descr="Маркетинг со сплошной заливкой">
            <a:extLst>
              <a:ext uri="{FF2B5EF4-FFF2-40B4-BE49-F238E27FC236}">
                <a16:creationId xmlns:a16="http://schemas.microsoft.com/office/drawing/2014/main" xmlns="" id="{9DF7A0FE-3B77-4D5B-A40F-0A1F453B89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873438" y="4429708"/>
            <a:ext cx="880342" cy="8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289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385</Words>
  <Application>Microsoft Office PowerPoint</Application>
  <PresentationFormat>Произвольный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Адаптация молодого педагога первого года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32</cp:revision>
  <dcterms:modified xsi:type="dcterms:W3CDTF">2024-11-21T09:29:51Z</dcterms:modified>
</cp:coreProperties>
</file>