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67" r:id="rId3"/>
    <p:sldId id="257" r:id="rId4"/>
    <p:sldId id="260" r:id="rId5"/>
    <p:sldId id="261" r:id="rId6"/>
    <p:sldId id="262" r:id="rId7"/>
    <p:sldId id="263" r:id="rId8"/>
    <p:sldId id="258" r:id="rId9"/>
    <p:sldId id="265" r:id="rId10"/>
    <p:sldId id="264" r:id="rId11"/>
    <p:sldId id="266" r:id="rId12"/>
    <p:sldId id="268" r:id="rId13"/>
    <p:sldId id="259" r:id="rId14"/>
  </p:sldIdLst>
  <p:sldSz cx="9144000" cy="9144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6256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254" y="-4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822617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625600" latinLnBrk="0">
      <a:defRPr sz="2000">
        <a:latin typeface="+mj-lt"/>
        <a:ea typeface="+mj-ea"/>
        <a:cs typeface="+mj-cs"/>
        <a:sym typeface="Calibri"/>
      </a:defRPr>
    </a:lvl1pPr>
    <a:lvl2pPr indent="228600" defTabSz="1625600" latinLnBrk="0">
      <a:defRPr sz="2000">
        <a:latin typeface="+mj-lt"/>
        <a:ea typeface="+mj-ea"/>
        <a:cs typeface="+mj-cs"/>
        <a:sym typeface="Calibri"/>
      </a:defRPr>
    </a:lvl2pPr>
    <a:lvl3pPr indent="457200" defTabSz="1625600" latinLnBrk="0">
      <a:defRPr sz="2000">
        <a:latin typeface="+mj-lt"/>
        <a:ea typeface="+mj-ea"/>
        <a:cs typeface="+mj-cs"/>
        <a:sym typeface="Calibri"/>
      </a:defRPr>
    </a:lvl3pPr>
    <a:lvl4pPr indent="685800" defTabSz="1625600" latinLnBrk="0">
      <a:defRPr sz="2000">
        <a:latin typeface="+mj-lt"/>
        <a:ea typeface="+mj-ea"/>
        <a:cs typeface="+mj-cs"/>
        <a:sym typeface="Calibri"/>
      </a:defRPr>
    </a:lvl4pPr>
    <a:lvl5pPr indent="914400" defTabSz="1625600" latinLnBrk="0">
      <a:defRPr sz="2000">
        <a:latin typeface="+mj-lt"/>
        <a:ea typeface="+mj-ea"/>
        <a:cs typeface="+mj-cs"/>
        <a:sym typeface="Calibri"/>
      </a:defRPr>
    </a:lvl5pPr>
    <a:lvl6pPr indent="1143000" defTabSz="1625600" latinLnBrk="0">
      <a:defRPr sz="2000">
        <a:latin typeface="+mj-lt"/>
        <a:ea typeface="+mj-ea"/>
        <a:cs typeface="+mj-cs"/>
        <a:sym typeface="Calibri"/>
      </a:defRPr>
    </a:lvl6pPr>
    <a:lvl7pPr indent="1371600" defTabSz="1625600" latinLnBrk="0">
      <a:defRPr sz="2000">
        <a:latin typeface="+mj-lt"/>
        <a:ea typeface="+mj-ea"/>
        <a:cs typeface="+mj-cs"/>
        <a:sym typeface="Calibri"/>
      </a:defRPr>
    </a:lvl7pPr>
    <a:lvl8pPr indent="1600200" defTabSz="1625600" latinLnBrk="0">
      <a:defRPr sz="2000">
        <a:latin typeface="+mj-lt"/>
        <a:ea typeface="+mj-ea"/>
        <a:cs typeface="+mj-cs"/>
        <a:sym typeface="Calibri"/>
      </a:defRPr>
    </a:lvl8pPr>
    <a:lvl9pPr indent="1828800" defTabSz="1625600" latinLnBrk="0">
      <a:defRPr sz="20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85800" y="2840569"/>
            <a:ext cx="7772400" cy="196003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722312" y="5875866"/>
            <a:ext cx="7772401" cy="1816101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722312" y="3875620"/>
            <a:ext cx="7772401" cy="200025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9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57200" y="2133601"/>
            <a:ext cx="4038600" cy="6034618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8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457200" y="2046816"/>
            <a:ext cx="4040188" cy="85301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>
            <a:spLocks noGrp="1"/>
          </p:cNvSpPr>
          <p:nvPr>
            <p:ph type="body" sz="quarter" idx="21"/>
          </p:nvPr>
        </p:nvSpPr>
        <p:spPr>
          <a:xfrm>
            <a:off x="4645028" y="2046816"/>
            <a:ext cx="4041776" cy="853016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3" y="364066"/>
            <a:ext cx="3008314" cy="154940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7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3575050" y="364069"/>
            <a:ext cx="5111750" cy="7804151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>
            <a:spLocks noGrp="1"/>
          </p:cNvSpPr>
          <p:nvPr>
            <p:ph type="body" sz="half" idx="21"/>
          </p:nvPr>
        </p:nvSpPr>
        <p:spPr>
          <a:xfrm>
            <a:off x="457202" y="1913468"/>
            <a:ext cx="3008315" cy="625475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792288" y="6400801"/>
            <a:ext cx="5486401" cy="75565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Текст заголовка</a:t>
            </a:r>
          </a:p>
        </p:txBody>
      </p:sp>
      <p:sp>
        <p:nvSpPr>
          <p:cNvPr id="83" name="Рисунок 2"/>
          <p:cNvSpPr>
            <a:spLocks noGrp="1"/>
          </p:cNvSpPr>
          <p:nvPr>
            <p:ph type="pic" sz="half" idx="21"/>
          </p:nvPr>
        </p:nvSpPr>
        <p:spPr>
          <a:xfrm>
            <a:off x="1792288" y="817032"/>
            <a:ext cx="5486401" cy="5486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792288" y="7156452"/>
            <a:ext cx="5486401" cy="107315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57200" y="366183"/>
            <a:ext cx="82296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57200" y="2133601"/>
            <a:ext cx="8229600" cy="6034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428176" y="8594400"/>
            <a:ext cx="258624" cy="24830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6256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Нажмите дважды"/>
          <p:cNvSpPr txBox="1">
            <a:spLocks noGrp="1"/>
          </p:cNvSpPr>
          <p:nvPr>
            <p:ph type="ctrTitle"/>
          </p:nvPr>
        </p:nvSpPr>
        <p:spPr>
          <a:xfrm>
            <a:off x="611560" y="2267744"/>
            <a:ext cx="8206680" cy="196003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4800" b="1" dirty="0"/>
              <a:t>НАСТАВНИЧЕСТВО В ОБРАЗОВАНИИ</a:t>
            </a:r>
            <a:br>
              <a:rPr lang="ru-RU" sz="4800" b="1" dirty="0"/>
            </a:br>
            <a:r>
              <a:rPr lang="ru-RU" sz="4800" dirty="0"/>
              <a:t/>
            </a:r>
            <a:br>
              <a:rPr lang="ru-RU" sz="4800" dirty="0"/>
            </a:br>
            <a:r>
              <a:rPr lang="ru-RU" sz="4800" dirty="0"/>
              <a:t>Что это и с чем это «едят»?</a:t>
            </a:r>
            <a:endParaRPr sz="4800" dirty="0"/>
          </a:p>
        </p:txBody>
      </p:sp>
      <p:sp>
        <p:nvSpPr>
          <p:cNvPr id="95" name="Нажмите дважды"/>
          <p:cNvSpPr txBox="1">
            <a:spLocks noGrp="1"/>
          </p:cNvSpPr>
          <p:nvPr>
            <p:ph type="subTitle" sz="quarter" idx="1"/>
          </p:nvPr>
        </p:nvSpPr>
        <p:spPr>
          <a:xfrm>
            <a:off x="1043608" y="5436096"/>
            <a:ext cx="7592888" cy="3168352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ru-RU" sz="4500" b="1" dirty="0">
                <a:solidFill>
                  <a:schemeClr val="tx1"/>
                </a:solidFill>
              </a:rPr>
              <a:t>Кашина Александра Андреевна</a:t>
            </a:r>
          </a:p>
          <a:p>
            <a:endParaRPr lang="ru-RU" sz="4500" b="1" dirty="0">
              <a:solidFill>
                <a:schemeClr val="tx1"/>
              </a:solidFill>
            </a:endParaRPr>
          </a:p>
          <a:p>
            <a:r>
              <a:rPr lang="ru-RU" sz="4500" dirty="0">
                <a:solidFill>
                  <a:schemeClr val="tx1"/>
                </a:solidFill>
              </a:rPr>
              <a:t>ГБОУ Школа №771</a:t>
            </a:r>
          </a:p>
          <a:p>
            <a:r>
              <a:rPr lang="ru-RU" sz="4500" dirty="0">
                <a:solidFill>
                  <a:schemeClr val="tx1"/>
                </a:solidFill>
              </a:rPr>
              <a:t>Учитель английского и китайского языков</a:t>
            </a:r>
            <a:endParaRPr lang="en-US" sz="4500" dirty="0">
              <a:solidFill>
                <a:schemeClr val="tx1"/>
              </a:solidFill>
            </a:endParaRPr>
          </a:p>
          <a:p>
            <a:r>
              <a:rPr lang="ru-RU" sz="4500" dirty="0">
                <a:solidFill>
                  <a:schemeClr val="tx1"/>
                </a:solidFill>
              </a:rPr>
              <a:t>Наставник, победитель конкурса «Наставник молодых педагогов -2024», участник городского</a:t>
            </a:r>
          </a:p>
          <a:p>
            <a:r>
              <a:rPr lang="ru-RU" sz="4500" dirty="0">
                <a:solidFill>
                  <a:schemeClr val="tx1"/>
                </a:solidFill>
              </a:rPr>
              <a:t> проекта </a:t>
            </a:r>
            <a:r>
              <a:rPr lang="en-US" sz="4500" dirty="0">
                <a:solidFill>
                  <a:schemeClr val="tx1"/>
                </a:solidFill>
              </a:rPr>
              <a:t>#</a:t>
            </a:r>
            <a:r>
              <a:rPr lang="ru-RU" sz="4500" dirty="0">
                <a:solidFill>
                  <a:schemeClr val="tx1"/>
                </a:solidFill>
              </a:rPr>
              <a:t>САМП студентам</a:t>
            </a:r>
          </a:p>
          <a:p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1115616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Конкурс «Наставник молодых педагогов»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3047999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«Лучшая система наставничества»</a:t>
            </a:r>
          </a:p>
          <a:p>
            <a:r>
              <a:rPr lang="ru-RU" dirty="0"/>
              <a:t>«Лучшая практика наставничества»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175AE2-5AD8-4934-802A-44D7DE24A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450" y="4980382"/>
            <a:ext cx="3150038" cy="340928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22E009-6F8E-468A-9842-AA1F35A08665}"/>
              </a:ext>
            </a:extLst>
          </p:cNvPr>
          <p:cNvSpPr/>
          <p:nvPr/>
        </p:nvSpPr>
        <p:spPr>
          <a:xfrm>
            <a:off x="179512" y="4357795"/>
            <a:ext cx="612068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Участниками конкурса являются: </a:t>
            </a:r>
            <a:r>
              <a:rPr lang="ru-RU" dirty="0"/>
              <a:t>• педагогические работники – наставники молодых педагогов (преподавателей); </a:t>
            </a:r>
          </a:p>
          <a:p>
            <a:r>
              <a:rPr lang="ru-RU" dirty="0"/>
              <a:t>• команды образовательных организаций, реализующих системы наставничества в отношении молодых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319761714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1115616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Конкурс «Наставник молодых педагогов»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323528" y="2915816"/>
            <a:ext cx="5760640" cy="15240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/>
              <a:t>Цель Конкурса </a:t>
            </a:r>
            <a:r>
              <a:rPr lang="ru-RU" sz="2000" dirty="0"/>
              <a:t>– способствовать развитию наставничества в отношении молодых педагогов образовательных организаций города Москвы. </a:t>
            </a:r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r>
              <a:rPr lang="ru-RU" sz="2000" dirty="0"/>
              <a:t> </a:t>
            </a:r>
            <a:r>
              <a:rPr lang="ru-RU" sz="2000" b="1" dirty="0"/>
              <a:t>Задачи Конкурса:</a:t>
            </a:r>
          </a:p>
          <a:p>
            <a:pPr marL="0" indent="0">
              <a:buNone/>
            </a:pPr>
            <a:r>
              <a:rPr lang="ru-RU" sz="2000" dirty="0"/>
              <a:t> • изучить лучшие практики наставничества в отношении молодых педагогов (преподавателей) города Москвы; </a:t>
            </a:r>
          </a:p>
          <a:p>
            <a:pPr marL="0" indent="0">
              <a:buNone/>
            </a:pPr>
            <a:r>
              <a:rPr lang="ru-RU" sz="2000" dirty="0"/>
              <a:t>• обеспечить трансляцию передового опыта наставничества в отношении молодых педагогов (преподавателей) в системе столичного образования; </a:t>
            </a:r>
          </a:p>
          <a:p>
            <a:pPr marL="0" indent="0">
              <a:buNone/>
            </a:pPr>
            <a:r>
              <a:rPr lang="ru-RU" sz="2000" dirty="0"/>
              <a:t>• развить систему поощрения лучших наставников молодых педагогов (преподавателей) системы образования города Москвы; </a:t>
            </a:r>
          </a:p>
          <a:p>
            <a:pPr marL="0" indent="0">
              <a:buNone/>
            </a:pPr>
            <a:r>
              <a:rPr lang="ru-RU" sz="2000" dirty="0"/>
              <a:t>• повысить статус наставника. </a:t>
            </a:r>
            <a:endParaRPr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B175AE2-5AD8-4934-802A-44D7DE24A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177" y="5364088"/>
            <a:ext cx="2847975" cy="308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4228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539552" y="3203848"/>
            <a:ext cx="8229600" cy="23042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b="1" dirty="0"/>
              <a:t>Спасибо за внимание.</a:t>
            </a:r>
            <a:br>
              <a:rPr lang="ru-RU" b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Готова ответить на вопросы.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539403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Нажмите дважды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Нажмите дважды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05" name="СТР_2.jpg" descr="СТР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827584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История наставничества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2351585"/>
            <a:ext cx="8229600" cy="60346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ru-RU" b="1" dirty="0"/>
              <a:t>В</a:t>
            </a:r>
            <a:r>
              <a:rPr lang="ru-RU" dirty="0"/>
              <a:t> </a:t>
            </a:r>
            <a:r>
              <a:rPr lang="ru-RU" b="1" dirty="0"/>
              <a:t>СССР</a:t>
            </a:r>
            <a:r>
              <a:rPr lang="ru-RU" dirty="0"/>
              <a:t> </a:t>
            </a:r>
            <a:r>
              <a:rPr lang="ru-RU" b="1" dirty="0"/>
              <a:t>наставничество</a:t>
            </a:r>
            <a:r>
              <a:rPr lang="ru-RU" dirty="0"/>
              <a:t> изначально распространялось в системе профессионально-технического образования и производственного обучения, а с 1950-х годов приобрело характер массового движения. В средней </a:t>
            </a:r>
            <a:r>
              <a:rPr lang="ru-RU" b="1" dirty="0"/>
              <a:t>школе</a:t>
            </a:r>
            <a:r>
              <a:rPr lang="ru-RU" dirty="0"/>
              <a:t> оно определялось как одна из форм методической работы и означало помощь опытного учителя молодому специалисту или стажёру в адаптации к новым условиям деятельности, чтобы закрепить ряд необходимых в этих условиях первичных умений и навыков.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35265D5-A2C5-4E84-8C61-BE34CFA635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555776"/>
            <a:ext cx="1573999" cy="157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273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611560" y="971600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Возрождение системы наставничества в школе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441141" y="2351585"/>
            <a:ext cx="8229600" cy="603461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ru-RU" dirty="0"/>
              <a:t> В</a:t>
            </a:r>
            <a:r>
              <a:rPr lang="ru-RU" b="1" dirty="0"/>
              <a:t> феврале 2018 года </a:t>
            </a:r>
            <a:r>
              <a:rPr lang="ru-RU" dirty="0"/>
              <a:t>состоялся первый всероссийский форум «Наставник», а в марте того же года был учреждён знак отличия «За наставничество».</a:t>
            </a:r>
          </a:p>
          <a:p>
            <a:r>
              <a:rPr lang="ru-RU" b="1" dirty="0"/>
              <a:t>21 января 2021 года</a:t>
            </a:r>
            <a:r>
              <a:rPr lang="ru-RU" dirty="0"/>
              <a:t> совместным письмом </a:t>
            </a:r>
            <a:r>
              <a:rPr lang="ru-RU" dirty="0" err="1"/>
              <a:t>Минпросвещения</a:t>
            </a:r>
            <a:r>
              <a:rPr lang="ru-RU" dirty="0"/>
              <a:t> России и Общероссийского профсоюза образования были направлены методические рекомендации о педагогическом наставничестве. </a:t>
            </a:r>
          </a:p>
          <a:p>
            <a:r>
              <a:rPr lang="ru-RU" b="1" dirty="0"/>
              <a:t>С 2021 года</a:t>
            </a:r>
            <a:r>
              <a:rPr lang="ru-RU" dirty="0"/>
              <a:t> Академия </a:t>
            </a:r>
            <a:r>
              <a:rPr lang="ru-RU" dirty="0" err="1"/>
              <a:t>Минпросвещения</a:t>
            </a:r>
            <a:r>
              <a:rPr lang="ru-RU" dirty="0"/>
              <a:t> России берёт на себя сопровождение системы наставничества педагогических работников. </a:t>
            </a:r>
            <a:endParaRPr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91FB7D2-9C2B-4E03-84C7-A853D91441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235" y="5652120"/>
            <a:ext cx="1187624" cy="1187624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755576" y="602622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Задачи наставничества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323528" y="1979712"/>
            <a:ext cx="8229600" cy="603461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Помощь молодому педагогу в адаптации </a:t>
            </a:r>
          </a:p>
          <a:p>
            <a:r>
              <a:rPr lang="ru-RU" dirty="0"/>
              <a:t>Методическая поддержка</a:t>
            </a:r>
          </a:p>
          <a:p>
            <a:r>
              <a:rPr lang="ru-RU" dirty="0"/>
              <a:t>Составление дорожной карты/траектории развития молодого педагога</a:t>
            </a:r>
          </a:p>
          <a:p>
            <a:r>
              <a:rPr lang="ru-RU" dirty="0"/>
              <a:t>Знакомство с корпоративной культурой и коллективом ОО</a:t>
            </a:r>
          </a:p>
          <a:p>
            <a:r>
              <a:rPr lang="ru-RU" dirty="0"/>
              <a:t>Знакомство с возможностями школы и города</a:t>
            </a:r>
          </a:p>
          <a:p>
            <a:r>
              <a:rPr lang="ru-RU" dirty="0"/>
              <a:t>Помощь в работе с родителями и сложными/мотивированными обучающимися</a:t>
            </a:r>
          </a:p>
          <a:p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78321E5-9301-4473-978E-545C1F834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286" y="6084168"/>
            <a:ext cx="2241186" cy="224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927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827584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Планируемые результаты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2483768"/>
            <a:ext cx="8229600" cy="603461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Привлечение молодых педагогов к работе в ОО</a:t>
            </a:r>
          </a:p>
          <a:p>
            <a:r>
              <a:rPr lang="ru-RU" dirty="0"/>
              <a:t>Сохранение кадров в лице молодых педагогов</a:t>
            </a:r>
          </a:p>
          <a:p>
            <a:r>
              <a:rPr lang="ru-RU" dirty="0"/>
              <a:t>Быстрая адаптация молодого педагога</a:t>
            </a:r>
          </a:p>
          <a:p>
            <a:r>
              <a:rPr lang="ru-RU" dirty="0"/>
              <a:t>Предоставление возможностей для профессионального и личностного развития</a:t>
            </a:r>
          </a:p>
          <a:p>
            <a:r>
              <a:rPr lang="ru-RU" dirty="0"/>
              <a:t>Мотивация молодого педагога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9912BEE-3DE7-4F21-B299-BC80DBB26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242" y="6444208"/>
            <a:ext cx="2003010" cy="200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6893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1115616"/>
            <a:ext cx="8229600" cy="1524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Дефициты в реализации наставничества</a:t>
            </a:r>
            <a:br>
              <a:rPr lang="ru-RU" dirty="0"/>
            </a:br>
            <a:r>
              <a:rPr lang="ru-RU" dirty="0"/>
              <a:t> в современной школе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251520" y="3104135"/>
            <a:ext cx="8229600" cy="603461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Отсутствие оплаты дополнительного функционала педагога</a:t>
            </a:r>
          </a:p>
          <a:p>
            <a:r>
              <a:rPr lang="ru-RU" dirty="0"/>
              <a:t>Отсутствие нематериальных поощрений</a:t>
            </a:r>
          </a:p>
          <a:p>
            <a:r>
              <a:rPr lang="ru-RU" dirty="0"/>
              <a:t>Дефицит времени </a:t>
            </a:r>
          </a:p>
          <a:p>
            <a:r>
              <a:rPr lang="ru-RU" dirty="0"/>
              <a:t>Дефицит образования в сфере наставничества и отсутствие четких методических рекомендаций</a:t>
            </a:r>
          </a:p>
          <a:p>
            <a:r>
              <a:rPr lang="ru-RU" dirty="0"/>
              <a:t>Незаинтересованность администрации в данном виде деятельности</a:t>
            </a:r>
            <a:endParaRPr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E7F7305-A216-4C02-9A23-87B966553E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716016"/>
            <a:ext cx="2028965" cy="20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7614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460717" y="683568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Система поддержки наставника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611560" y="2771800"/>
            <a:ext cx="8229600" cy="3816424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Материальное и нематериальное поощрение </a:t>
            </a:r>
          </a:p>
          <a:p>
            <a:r>
              <a:rPr lang="ru-RU" dirty="0"/>
              <a:t>Трансляция опыта наставника на большую аудиторию</a:t>
            </a:r>
          </a:p>
          <a:p>
            <a:r>
              <a:rPr lang="ru-RU" dirty="0"/>
              <a:t>Аттестация педагога на квалификационную категорию</a:t>
            </a:r>
          </a:p>
          <a:p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EC94C0E-99DF-416B-A8CE-B64C94FD4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57" y="5868144"/>
            <a:ext cx="2771800" cy="27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54912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Заголовок 1"/>
          <p:cNvSpPr txBox="1">
            <a:spLocks noGrp="1"/>
          </p:cNvSpPr>
          <p:nvPr>
            <p:ph type="title"/>
          </p:nvPr>
        </p:nvSpPr>
        <p:spPr>
          <a:xfrm>
            <a:off x="524036" y="683568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Система поддержки наставника</a:t>
            </a:r>
            <a:endParaRPr dirty="0"/>
          </a:p>
        </p:txBody>
      </p:sp>
      <p:sp>
        <p:nvSpPr>
          <p:cNvPr id="101" name="Объект 2"/>
          <p:cNvSpPr txBox="1">
            <a:spLocks noGrp="1"/>
          </p:cNvSpPr>
          <p:nvPr>
            <p:ph type="body" idx="1"/>
          </p:nvPr>
        </p:nvSpPr>
        <p:spPr>
          <a:xfrm>
            <a:off x="179512" y="2133601"/>
            <a:ext cx="8918648" cy="409458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dirty="0"/>
              <a:t>Доплата за наставничество может быть определена как в фиксированной сумме, так и в процентном отношении от оклада сотрудника </a:t>
            </a:r>
            <a:r>
              <a:rPr lang="ru-RU" sz="2400" b="1" dirty="0"/>
              <a:t>(ст. 151 ТК РФ).</a:t>
            </a:r>
          </a:p>
          <a:p>
            <a:r>
              <a:rPr lang="ru-RU" sz="2400" dirty="0"/>
              <a:t>Конкретный размер доплаты устанавливается исходя из объема работы наставника, который зафиксирован в плане задач наставника.</a:t>
            </a:r>
          </a:p>
          <a:p>
            <a:r>
              <a:rPr lang="ru-RU" sz="2400" dirty="0"/>
              <a:t>Рекомендуется закрепить правила расчета надбавки за наставничество в ЛНА, например, в Положении о наставничестве и (или) Положении об оплате труда </a:t>
            </a:r>
            <a:endParaRPr lang="en-US" sz="2400" dirty="0"/>
          </a:p>
          <a:p>
            <a:r>
              <a:rPr lang="ru-RU" sz="2400" b="1" dirty="0"/>
              <a:t>(ч. 2 ст. 135 ТК РФ)</a:t>
            </a:r>
          </a:p>
          <a:p>
            <a:endParaRPr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2D24F478-E40D-4694-A6B0-96A66CF7DF81}"/>
              </a:ext>
            </a:extLst>
          </p:cNvPr>
          <p:cNvSpPr/>
          <p:nvPr/>
        </p:nvSpPr>
        <p:spPr>
          <a:xfrm>
            <a:off x="433903" y="6372200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srgbClr val="222222"/>
                </a:solidFill>
                <a:latin typeface="Kazimir"/>
              </a:rPr>
              <a:t>Президент России Владимир Путин подписал закон, закрепляющий наставничество как дополнительную работу, за которую положена доплата. </a:t>
            </a:r>
          </a:p>
          <a:p>
            <a:pPr fontAlgn="base"/>
            <a:r>
              <a:rPr lang="ru-RU" sz="2400" dirty="0">
                <a:solidFill>
                  <a:srgbClr val="222222"/>
                </a:solidFill>
                <a:latin typeface="Kazimir"/>
              </a:rPr>
              <a:t>Закон вводит в Трудовой кодекс понятие «наставничество в сфере труда»</a:t>
            </a:r>
            <a:r>
              <a:rPr lang="en-US" sz="2400" dirty="0">
                <a:solidFill>
                  <a:srgbClr val="222222"/>
                </a:solidFill>
                <a:latin typeface="Kazimir"/>
              </a:rPr>
              <a:t>.</a:t>
            </a:r>
            <a:endParaRPr lang="ru-RU" sz="2400" dirty="0">
              <a:solidFill>
                <a:srgbClr val="222222"/>
              </a:solidFill>
              <a:latin typeface="Kazimir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4EB8909-CB10-45D7-B169-5E66BF5D95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930" y="4983494"/>
            <a:ext cx="1388706" cy="138870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827584"/>
            <a:ext cx="8229600" cy="15240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Для чего нужно наставничество в современном образовании?</a:t>
            </a:r>
            <a:endParaRPr dirty="0"/>
          </a:p>
        </p:txBody>
      </p:sp>
      <p:sp>
        <p:nvSpPr>
          <p:cNvPr id="98" name="Объект 2"/>
          <p:cNvSpPr txBox="1">
            <a:spLocks noGrp="1"/>
          </p:cNvSpPr>
          <p:nvPr>
            <p:ph type="body" idx="1"/>
          </p:nvPr>
        </p:nvSpPr>
        <p:spPr>
          <a:xfrm>
            <a:off x="457200" y="2469665"/>
            <a:ext cx="8507288" cy="603461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Сохранение кадрового резерва</a:t>
            </a:r>
          </a:p>
          <a:p>
            <a:r>
              <a:rPr lang="ru-RU" dirty="0"/>
              <a:t>Улучшение качества образования </a:t>
            </a:r>
          </a:p>
          <a:p>
            <a:r>
              <a:rPr lang="ru-RU" dirty="0"/>
              <a:t>Помощь молодому педагогу в профессиональной и личностной реализации</a:t>
            </a:r>
          </a:p>
          <a:p>
            <a:r>
              <a:rPr lang="ru-RU" dirty="0"/>
              <a:t>Мотивация к развитию и совершенствованию</a:t>
            </a:r>
          </a:p>
          <a:p>
            <a:r>
              <a:rPr lang="ru-RU" dirty="0"/>
              <a:t>Формирование профессионального кадрового резерва города</a:t>
            </a:r>
          </a:p>
          <a:p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C28E4F7-9FB1-4A14-B48A-883742DF2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084168"/>
            <a:ext cx="2105002" cy="210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6801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16256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424</Words>
  <Application>Microsoft Office PowerPoint</Application>
  <PresentationFormat>Произвольный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НАСТАВНИЧЕСТВО В ОБРАЗОВАНИИ  Что это и с чем это «едят»?</vt:lpstr>
      <vt:lpstr>История наставничества</vt:lpstr>
      <vt:lpstr>Возрождение системы наставничества в школе</vt:lpstr>
      <vt:lpstr>Задачи наставничества</vt:lpstr>
      <vt:lpstr>Планируемые результаты</vt:lpstr>
      <vt:lpstr>Дефициты в реализации наставничества  в современной школе</vt:lpstr>
      <vt:lpstr>Система поддержки наставника</vt:lpstr>
      <vt:lpstr>Система поддержки наставника</vt:lpstr>
      <vt:lpstr>Для чего нужно наставничество в современном образовании?</vt:lpstr>
      <vt:lpstr>Конкурс «Наставник молодых педагогов»</vt:lpstr>
      <vt:lpstr>Конкурс «Наставник молодых педагогов»</vt:lpstr>
      <vt:lpstr>Спасибо за внимание.  Готова ответить на вопросы.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Дмитрос Чернаков</dc:creator>
  <cp:lastModifiedBy>Дмитрос Чернаков</cp:lastModifiedBy>
  <cp:revision>3</cp:revision>
  <dcterms:modified xsi:type="dcterms:W3CDTF">2024-11-18T08:45:17Z</dcterms:modified>
</cp:coreProperties>
</file>