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>
        <p:scale>
          <a:sx n="88" d="100"/>
          <a:sy n="88" d="100"/>
        </p:scale>
        <p:origin x="-1314" y="-7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971" y="8684753"/>
            <a:ext cx="2971426" cy="457785"/>
          </a:xfrm>
          <a:prstGeom prst="rect">
            <a:avLst/>
          </a:prstGeom>
        </p:spPr>
        <p:txBody>
          <a:bodyPr/>
          <a:lstStyle/>
          <a:p>
            <a:pPr rtl="0"/>
            <a:fld id="{D6B913A0-8194-43AB-8CE1-D8825DE315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5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971" y="8684753"/>
            <a:ext cx="2971426" cy="457785"/>
          </a:xfrm>
          <a:prstGeom prst="rect">
            <a:avLst/>
          </a:prstGeom>
        </p:spPr>
        <p:txBody>
          <a:bodyPr/>
          <a:lstStyle/>
          <a:p>
            <a:fld id="{6302C655-53C9-3146-BCC8-607E1C990E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2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971" y="8684753"/>
            <a:ext cx="2971426" cy="457785"/>
          </a:xfrm>
          <a:prstGeom prst="rect">
            <a:avLst/>
          </a:prstGeom>
        </p:spPr>
        <p:txBody>
          <a:bodyPr/>
          <a:lstStyle/>
          <a:p>
            <a:fld id="{6302C655-53C9-3146-BCC8-607E1C990E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6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971" y="8684753"/>
            <a:ext cx="2971426" cy="457785"/>
          </a:xfrm>
          <a:prstGeom prst="rect">
            <a:avLst/>
          </a:prstGeom>
        </p:spPr>
        <p:txBody>
          <a:bodyPr/>
          <a:lstStyle/>
          <a:p>
            <a:fld id="{6302C655-53C9-3146-BCC8-607E1C990E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1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74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92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92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64">
            <a:extLst>
              <a:ext uri="{FF2B5EF4-FFF2-40B4-BE49-F238E27FC236}">
                <a16:creationId xmlns:a16="http://schemas.microsoft.com/office/drawing/2014/main" xmlns="" id="{D73C250B-F170-486D-A636-FAA4ED92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92" y="0"/>
            <a:ext cx="9141619" cy="9144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AE32DAA-2F83-4F0B-B593-EAEC38A22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" y="2633472"/>
            <a:ext cx="1577340" cy="4023360"/>
          </a:xfrm>
          <a:solidFill>
            <a:schemeClr val="accent4"/>
          </a:solidFill>
          <a:ln w="88900">
            <a:solidFill>
              <a:schemeClr val="bg1"/>
            </a:solidFill>
            <a:miter lim="800000"/>
          </a:ln>
          <a:effectLst>
            <a:outerShdw blurRad="127000" dist="38100" dir="2700000" algn="ctr" rotWithShape="0">
              <a:schemeClr val="tx1">
                <a:alpha val="40000"/>
              </a:schemeClr>
            </a:outerShdw>
          </a:effectLst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6F62CE30-AF00-49C9-BB4C-FF4623AE4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699939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11E27B3C-F9CB-489A-B87D-B019E80246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412" y="738420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DE0F61DF-6086-4D91-A1DB-0C91BD225C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31770" y="2633472"/>
            <a:ext cx="1577340" cy="4023360"/>
          </a:xfrm>
          <a:solidFill>
            <a:schemeClr val="accent4"/>
          </a:solidFill>
          <a:ln w="88900">
            <a:solidFill>
              <a:schemeClr val="bg1"/>
            </a:solidFill>
            <a:miter lim="800000"/>
          </a:ln>
          <a:effectLst>
            <a:outerShdw blurRad="127000" dist="38100" dir="2700000" algn="ctr" rotWithShape="0">
              <a:schemeClr val="tx1">
                <a:alpha val="40000"/>
              </a:schemeClr>
            </a:outerShdw>
          </a:effectLst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xmlns="" id="{DD1B9ECE-8B72-4E8C-BF0F-42BAD333E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32009" y="699939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CC01C00D-D845-4EA4-ACEA-80430CEC0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31771" y="738420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E36DA0C1-756A-41EF-BD41-B210DAD57A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890" y="2633472"/>
            <a:ext cx="1577340" cy="4023360"/>
          </a:xfrm>
          <a:solidFill>
            <a:schemeClr val="accent4"/>
          </a:solidFill>
          <a:ln w="88900">
            <a:solidFill>
              <a:schemeClr val="bg1"/>
            </a:solidFill>
            <a:miter lim="800000"/>
          </a:ln>
          <a:effectLst>
            <a:outerShdw blurRad="127000" dist="38100" dir="2700000" algn="ctr" rotWithShape="0">
              <a:schemeClr val="tx1">
                <a:alpha val="40000"/>
              </a:schemeClr>
            </a:outerShdw>
          </a:effectLst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xmlns="" id="{22C7D19B-8BCA-4A46-A531-C74F00C501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4654" y="699939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A1BA12AE-AA7B-4898-AE4C-6EF1BF0293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34415" y="738420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xmlns="" id="{C824A7A5-D0EA-414B-A57F-AFC09799DF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38010" y="2633472"/>
            <a:ext cx="1577340" cy="4023360"/>
          </a:xfrm>
          <a:solidFill>
            <a:schemeClr val="accent4"/>
          </a:solidFill>
          <a:ln w="88900">
            <a:solidFill>
              <a:schemeClr val="bg1"/>
            </a:solidFill>
            <a:miter lim="800000"/>
          </a:ln>
          <a:effectLst>
            <a:outerShdw blurRad="127000" dist="38100" dir="2700000" algn="ctr" rotWithShape="0">
              <a:schemeClr val="tx1">
                <a:alpha val="40000"/>
              </a:schemeClr>
            </a:outerShdw>
          </a:effectLst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xmlns="" id="{0CCA0A92-44E0-4256-BDF5-D01C27404D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7060" y="699939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xmlns="" id="{16D5C7BE-6D3E-4E7E-BBE6-230B10C2F4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6821" y="7384203"/>
            <a:ext cx="1577579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Бизнес-план Contoso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7967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5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8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8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74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913474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8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41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41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41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C460BF2-4474-0D48-8CEA-DE9BCA3B5349}"/>
              </a:ext>
            </a:extLst>
          </p:cNvPr>
          <p:cNvSpPr/>
          <p:nvPr/>
        </p:nvSpPr>
        <p:spPr>
          <a:xfrm>
            <a:off x="1281775" y="2829386"/>
            <a:ext cx="5991870" cy="1166549"/>
          </a:xfrm>
          <a:prstGeom prst="rect">
            <a:avLst/>
          </a:prstGeom>
          <a:solidFill>
            <a:srgbClr val="395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smtClean="0"/>
              <a:t>Взаимодействие с родителями: форматы работы </a:t>
            </a:r>
            <a:endParaRPr lang="ru-RU" sz="28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63AF1F4D-52CF-7E4A-A829-C771C7269F8D}"/>
              </a:ext>
            </a:extLst>
          </p:cNvPr>
          <p:cNvSpPr/>
          <p:nvPr/>
        </p:nvSpPr>
        <p:spPr>
          <a:xfrm>
            <a:off x="1059707" y="2237656"/>
            <a:ext cx="4987085" cy="664609"/>
          </a:xfrm>
          <a:prstGeom prst="rect">
            <a:avLst/>
          </a:prstGeom>
          <a:solidFill>
            <a:srgbClr val="395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2EB40DB-FFE9-A844-992B-F2DE8503EE76}"/>
              </a:ext>
            </a:extLst>
          </p:cNvPr>
          <p:cNvSpPr txBox="1"/>
          <p:nvPr/>
        </p:nvSpPr>
        <p:spPr>
          <a:xfrm>
            <a:off x="1029508" y="2127328"/>
            <a:ext cx="63697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Verdana"/>
                <a:ea typeface="Verdana"/>
              </a:rPr>
              <a:t>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265A060-8E0C-E54E-AB9B-8AD3AEEC61B8}"/>
              </a:ext>
            </a:extLst>
          </p:cNvPr>
          <p:cNvSpPr txBox="1"/>
          <p:nvPr/>
        </p:nvSpPr>
        <p:spPr>
          <a:xfrm>
            <a:off x="823202" y="7999407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B3735E-0E32-D080-10A3-11030B4B3678}"/>
              </a:ext>
            </a:extLst>
          </p:cNvPr>
          <p:cNvSpPr txBox="1"/>
          <p:nvPr/>
        </p:nvSpPr>
        <p:spPr>
          <a:xfrm>
            <a:off x="878575" y="7445614"/>
            <a:ext cx="48364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1200" dirty="0">
              <a:latin typeface="Verdana"/>
              <a:ea typeface="Verdan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DD0A72-65BF-49B3-689A-4AE23A0C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08" y="4486479"/>
            <a:ext cx="2149097" cy="40719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245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942705"/>
            <a:ext cx="4179169" cy="85344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Детям </a:t>
            </a:r>
            <a:r>
              <a:rPr lang="ru-RU" sz="2700" b="1" dirty="0"/>
              <a:t>больше нужен пример для подражания, чем </a:t>
            </a:r>
            <a:r>
              <a:rPr lang="ru-RU" sz="2700" b="1" dirty="0" smtClean="0"/>
              <a:t>критика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(</a:t>
            </a:r>
            <a:r>
              <a:rPr lang="ru-RU" sz="2700" dirty="0"/>
              <a:t>Ж. </a:t>
            </a:r>
            <a:r>
              <a:rPr lang="ru-RU" sz="2700" dirty="0" err="1"/>
              <a:t>Жубер</a:t>
            </a:r>
            <a:r>
              <a:rPr lang="ru-RU" sz="2700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r>
              <a:rPr lang="ru-RU" sz="1600" dirty="0" smtClean="0"/>
              <a:t>Статья </a:t>
            </a:r>
            <a:r>
              <a:rPr lang="ru-RU" sz="1600" dirty="0"/>
              <a:t>18 Закона Российской Федерации «Об образовании» объясняет, что сегодня признано ведущим семейное воспитание. В соответствии с этим законом первыми педагогами являются родители, в обязанности которых входит закладка основ нравственного, личностного, интеллектуального и физического развития маленького гражданина. В отрыве от семьи развитие этих навыков невозможно.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46CE38-1E0F-4E8B-92C5-39AA77E524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5031" y="6554736"/>
            <a:ext cx="1768718" cy="1646561"/>
          </a:xfrm>
        </p:spPr>
        <p:txBody>
          <a:bodyPr rtlCol="0"/>
          <a:lstStyle/>
          <a:p>
            <a:r>
              <a:rPr lang="ru-RU" b="1" dirty="0"/>
              <a:t>родительские собрания</a:t>
            </a:r>
          </a:p>
          <a:p>
            <a:r>
              <a:rPr lang="ru-RU" b="1" dirty="0" smtClean="0"/>
              <a:t>конференции</a:t>
            </a:r>
            <a:endParaRPr lang="ru-RU" b="1" dirty="0"/>
          </a:p>
          <a:p>
            <a:r>
              <a:rPr lang="ru-RU" b="1" dirty="0"/>
              <a:t>индивидуальные консультации педагога</a:t>
            </a:r>
          </a:p>
          <a:p>
            <a:pPr rtl="0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C233B739-EA91-40DC-B361-7B22D9E599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56192" y="5845765"/>
            <a:ext cx="2247015" cy="2728384"/>
          </a:xfrm>
        </p:spPr>
        <p:txBody>
          <a:bodyPr rtlCol="0"/>
          <a:lstStyle/>
          <a:p>
            <a:pPr rtl="0"/>
            <a:r>
              <a:rPr lang="ru-RU" b="1" dirty="0" smtClean="0"/>
              <a:t>Игры с педагогическим содержанием</a:t>
            </a:r>
          </a:p>
          <a:p>
            <a:pPr rtl="0"/>
            <a:r>
              <a:rPr lang="ru-RU" b="1" dirty="0" smtClean="0"/>
              <a:t>Журналы</a:t>
            </a:r>
          </a:p>
          <a:p>
            <a:pPr rtl="0"/>
            <a:r>
              <a:rPr lang="ru-RU" b="1" dirty="0" smtClean="0"/>
              <a:t>Творческая мастерская</a:t>
            </a:r>
          </a:p>
          <a:p>
            <a:pPr rtl="0"/>
            <a:r>
              <a:rPr lang="ru-RU" b="1" dirty="0" smtClean="0"/>
              <a:t>Копилка добрых дел</a:t>
            </a:r>
          </a:p>
          <a:p>
            <a:r>
              <a:rPr lang="ru-RU" b="1" dirty="0" smtClean="0"/>
              <a:t>Видеофильмы</a:t>
            </a:r>
          </a:p>
          <a:p>
            <a:r>
              <a:rPr lang="ru-RU" b="1" dirty="0" smtClean="0"/>
              <a:t>Благотворительные акции</a:t>
            </a:r>
          </a:p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9FF936-8D81-42BA-AE11-83A5B336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8475136"/>
            <a:ext cx="2057400" cy="486833"/>
          </a:xfrm>
        </p:spPr>
        <p:txBody>
          <a:bodyPr rtlCol="0"/>
          <a:lstStyle/>
          <a:p>
            <a:pPr rtl="0"/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394544-C9EA-4CC9-A8CE-78087E86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8475136"/>
            <a:ext cx="2057400" cy="486833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DDEAABB-ACF4-CF59-6EFA-5F7F7FB04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7043" y="4889417"/>
            <a:ext cx="2302749" cy="1587585"/>
          </a:xfrm>
          <a:solidFill>
            <a:schemeClr val="accent6">
              <a:lumMod val="50000"/>
              <a:lumOff val="50000"/>
            </a:schemeClr>
          </a:solidFill>
        </p:spPr>
        <p:txBody>
          <a:bodyPr/>
          <a:lstStyle/>
          <a:p>
            <a:r>
              <a:rPr lang="ru-RU" sz="2400" b="1" dirty="0" smtClean="0"/>
              <a:t>Формат работы с родителями (традиционный) </a:t>
            </a:r>
            <a:endParaRPr lang="ru-RU" sz="2400" b="1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6235F85A-CB55-0AB6-D9B5-4509B9B010FA}"/>
              </a:ext>
            </a:extLst>
          </p:cNvPr>
          <p:cNvSpPr txBox="1">
            <a:spLocks/>
          </p:cNvSpPr>
          <p:nvPr/>
        </p:nvSpPr>
        <p:spPr>
          <a:xfrm>
            <a:off x="2627784" y="4264074"/>
            <a:ext cx="2463150" cy="1448169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 нетрадиционные форматы работы</a:t>
            </a:r>
            <a:endParaRPr lang="ru-RU" sz="2400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98" y="53014"/>
            <a:ext cx="3650703" cy="84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5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2247"/>
            <a:ext cx="6372198" cy="84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 r="30397"/>
          <a:stretch>
            <a:fillRect/>
          </a:stretch>
        </p:blipFill>
        <p:spPr bwMode="auto">
          <a:xfrm>
            <a:off x="7323536" y="622300"/>
            <a:ext cx="1577578" cy="40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6" r="26776"/>
          <a:stretch>
            <a:fillRect/>
          </a:stretch>
        </p:blipFill>
        <p:spPr bwMode="auto">
          <a:xfrm>
            <a:off x="6251616" y="4646084"/>
            <a:ext cx="1577579" cy="40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F7362-5D26-8282-DBB7-94725EEDB338}"/>
              </a:ext>
            </a:extLst>
          </p:cNvPr>
          <p:cNvSpPr txBox="1"/>
          <p:nvPr/>
        </p:nvSpPr>
        <p:spPr>
          <a:xfrm>
            <a:off x="429370" y="318054"/>
            <a:ext cx="8263890" cy="1912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5400" dirty="0" smtClean="0">
                <a:latin typeface="+mj-lt"/>
                <a:ea typeface="+mj-ea"/>
                <a:cs typeface="+mj-cs"/>
              </a:rPr>
              <a:t>переживания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9370" y="2242059"/>
            <a:ext cx="8229600" cy="24384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7DBE32-3763-1497-B9A2-5993E2F20AED}"/>
              </a:ext>
            </a:extLst>
          </p:cNvPr>
          <p:cNvSpPr txBox="1"/>
          <p:nvPr/>
        </p:nvSpPr>
        <p:spPr>
          <a:xfrm>
            <a:off x="429370" y="2548659"/>
            <a:ext cx="5035164" cy="57053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/>
              <a:t>Выявлено</a:t>
            </a:r>
            <a:r>
              <a:rPr lang="en-US" sz="2200" b="1" dirty="0"/>
              <a:t>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1. </a:t>
            </a:r>
            <a:r>
              <a:rPr lang="en-US" sz="2200" dirty="0" err="1"/>
              <a:t>Переживания</a:t>
            </a:r>
            <a:r>
              <a:rPr lang="en-US" sz="2200" dirty="0"/>
              <a:t> </a:t>
            </a:r>
            <a:r>
              <a:rPr lang="en-US" sz="2200" dirty="0" err="1"/>
              <a:t>родителей</a:t>
            </a:r>
            <a:r>
              <a:rPr lang="en-US" sz="2200" dirty="0"/>
              <a:t> 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поводу</a:t>
            </a:r>
            <a:r>
              <a:rPr lang="en-US" sz="2200" dirty="0"/>
              <a:t> </a:t>
            </a:r>
            <a:r>
              <a:rPr lang="en-US" sz="2200" dirty="0" err="1"/>
              <a:t>негативного</a:t>
            </a:r>
            <a:r>
              <a:rPr lang="en-US" sz="2200" dirty="0"/>
              <a:t> </a:t>
            </a:r>
            <a:r>
              <a:rPr lang="en-US" sz="2200" dirty="0" err="1"/>
              <a:t>отношения</a:t>
            </a:r>
            <a:r>
              <a:rPr lang="en-US" sz="2200" dirty="0"/>
              <a:t>  </a:t>
            </a:r>
            <a:r>
              <a:rPr lang="en-US" sz="2200" dirty="0" err="1"/>
              <a:t>социального</a:t>
            </a:r>
            <a:r>
              <a:rPr lang="en-US" sz="2200" dirty="0"/>
              <a:t> </a:t>
            </a:r>
            <a:r>
              <a:rPr lang="en-US" sz="2200" dirty="0" err="1"/>
              <a:t>окружения</a:t>
            </a:r>
            <a:r>
              <a:rPr lang="en-US" sz="2200" dirty="0"/>
              <a:t>  к </a:t>
            </a:r>
            <a:r>
              <a:rPr lang="en-US" sz="2200" dirty="0" err="1" smtClean="0"/>
              <a:t>ребенку</a:t>
            </a:r>
            <a:r>
              <a:rPr lang="ru-RU" sz="2200" dirty="0" smtClean="0"/>
              <a:t> с особенностями </a:t>
            </a:r>
            <a:r>
              <a:rPr lang="en-US" sz="2200" dirty="0" smtClean="0"/>
              <a:t> </a:t>
            </a:r>
            <a:r>
              <a:rPr lang="en-US" sz="2200" dirty="0"/>
              <a:t>и к </a:t>
            </a:r>
            <a:r>
              <a:rPr lang="en-US" sz="2200" dirty="0" err="1"/>
              <a:t>семье</a:t>
            </a:r>
            <a:endParaRPr lang="ru-RU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b="1" i="1" dirty="0"/>
              <a:t>Необходимо: </a:t>
            </a:r>
            <a:r>
              <a:rPr lang="ru-RU" sz="2200" dirty="0"/>
              <a:t>Обучение поиску родителей  социальной поддержки (стратегии</a:t>
            </a:r>
            <a:r>
              <a:rPr lang="ru-RU" sz="2200" dirty="0" smtClean="0"/>
              <a:t>).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ru-RU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2200" dirty="0" smtClean="0"/>
              <a:t>2. Такой как все….сравнение с другими детьми.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b="1" i="1" dirty="0"/>
              <a:t>Необходимо</a:t>
            </a:r>
            <a:r>
              <a:rPr lang="en-US" sz="2200" b="1" i="1" dirty="0" smtClean="0"/>
              <a:t>:</a:t>
            </a:r>
            <a:r>
              <a:rPr lang="ru-RU" sz="2200" b="1" i="1" dirty="0" smtClean="0"/>
              <a:t> </a:t>
            </a:r>
            <a:r>
              <a:rPr lang="ru-RU" sz="2200" dirty="0" smtClean="0"/>
              <a:t>увидеть потенциал ребенка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3" y="671803"/>
            <a:ext cx="3728150" cy="74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F7362-5D26-8282-DBB7-94725EEDB338}"/>
              </a:ext>
            </a:extLst>
          </p:cNvPr>
          <p:cNvSpPr txBox="1"/>
          <p:nvPr/>
        </p:nvSpPr>
        <p:spPr>
          <a:xfrm>
            <a:off x="429370" y="318054"/>
            <a:ext cx="8263890" cy="1912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переживания</a:t>
            </a:r>
            <a:r>
              <a:rPr lang="en-US" sz="5400" b="1" dirty="0" smtClean="0">
                <a:latin typeface="+mj-lt"/>
                <a:ea typeface="+mj-ea"/>
                <a:cs typeface="+mj-cs"/>
              </a:rPr>
              <a:t>: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9370" y="2242059"/>
            <a:ext cx="8229600" cy="24384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7DBE32-3763-1497-B9A2-5993E2F20AED}"/>
              </a:ext>
            </a:extLst>
          </p:cNvPr>
          <p:cNvSpPr txBox="1"/>
          <p:nvPr/>
        </p:nvSpPr>
        <p:spPr>
          <a:xfrm>
            <a:off x="429370" y="2761756"/>
            <a:ext cx="5035164" cy="54922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Выявлено</a:t>
            </a:r>
            <a:r>
              <a:rPr lang="en-US" sz="2200" dirty="0"/>
              <a:t>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2200" dirty="0"/>
              <a:t>3</a:t>
            </a:r>
            <a:r>
              <a:rPr lang="en-US" sz="2200" dirty="0" smtClean="0"/>
              <a:t>. </a:t>
            </a:r>
            <a:r>
              <a:rPr lang="ru-RU" sz="2200" dirty="0"/>
              <a:t>Особенности восприятия болезни ребенка (неправильная оценка отношений к болезни ребенка, непонимание, «нереальные надежды», «в поисках» и др.)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b="1" i="1" dirty="0"/>
              <a:t>Необходимо: </a:t>
            </a:r>
            <a:r>
              <a:rPr lang="ru-RU" sz="2200" dirty="0"/>
              <a:t>Формирование конструктивного отношения к болезни ребенка.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1200" dirty="0"/>
              <a:t>(Изучение на основе материалов: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1200" dirty="0"/>
              <a:t> Солнцева Л.И., </a:t>
            </a:r>
            <a:r>
              <a:rPr lang="ru-RU" sz="1200" dirty="0" err="1"/>
              <a:t>Мастюкова</a:t>
            </a:r>
            <a:r>
              <a:rPr lang="ru-RU" sz="1200" dirty="0"/>
              <a:t> Е.М., </a:t>
            </a:r>
            <a:r>
              <a:rPr lang="ru-RU" sz="1200" dirty="0" err="1"/>
              <a:t>Мамайчук</a:t>
            </a:r>
            <a:r>
              <a:rPr lang="ru-RU" sz="1200" dirty="0"/>
              <a:t> И.И., Шипицына Л.М., Мишина Г.А. и др.)</a:t>
            </a:r>
            <a:endParaRPr lang="en-US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910EDE-BE1D-E031-46DF-784F648D5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3" r="9362" b="-3"/>
          <a:stretch/>
        </p:blipFill>
        <p:spPr>
          <a:xfrm>
            <a:off x="5756744" y="2791968"/>
            <a:ext cx="2955798" cy="54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F7362-5D26-8282-DBB7-94725EEDB338}"/>
              </a:ext>
            </a:extLst>
          </p:cNvPr>
          <p:cNvSpPr txBox="1"/>
          <p:nvPr/>
        </p:nvSpPr>
        <p:spPr>
          <a:xfrm>
            <a:off x="696034" y="939705"/>
            <a:ext cx="162897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2400" b="1" dirty="0" smtClean="0">
                <a:solidFill>
                  <a:srgbClr val="405FB4"/>
                </a:solidFill>
                <a:latin typeface="Verdana"/>
                <a:ea typeface="Verdana"/>
              </a:rPr>
              <a:t>Выводы</a:t>
            </a:r>
            <a:endParaRPr lang="ru-RU" dirty="0">
              <a:ea typeface="Verdana"/>
              <a:cs typeface="Calibri"/>
            </a:endParaRP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xmlns="" id="{A12A0112-7E3E-6B39-9EF2-FD0D7A76172F}"/>
              </a:ext>
            </a:extLst>
          </p:cNvPr>
          <p:cNvSpPr/>
          <p:nvPr/>
        </p:nvSpPr>
        <p:spPr>
          <a:xfrm>
            <a:off x="3133922" y="4269918"/>
            <a:ext cx="2576267" cy="40078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Выявлены типы отношений к ребенку:</a:t>
            </a:r>
          </a:p>
          <a:p>
            <a:pPr algn="ctr"/>
            <a:r>
              <a:rPr lang="ru-RU" sz="1600" dirty="0"/>
              <a:t>-гиперопека (55</a:t>
            </a:r>
            <a:r>
              <a:rPr lang="en-US" sz="1600" dirty="0"/>
              <a:t>%)</a:t>
            </a:r>
          </a:p>
          <a:p>
            <a:pPr algn="ctr"/>
            <a:endParaRPr lang="ru-RU" sz="1600" dirty="0"/>
          </a:p>
          <a:p>
            <a:pPr algn="ctr"/>
            <a:r>
              <a:rPr lang="en-US" sz="1600" dirty="0"/>
              <a:t>-</a:t>
            </a:r>
            <a:r>
              <a:rPr lang="ru-RU" sz="1600" dirty="0"/>
              <a:t>эмоциональное отвержение ребенка</a:t>
            </a:r>
          </a:p>
          <a:p>
            <a:pPr algn="ctr"/>
            <a:endParaRPr lang="ru-RU" dirty="0"/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xmlns="" id="{F58EE90E-9943-F6BD-1B9F-6A2CD90AF3E7}"/>
              </a:ext>
            </a:extLst>
          </p:cNvPr>
          <p:cNvSpPr/>
          <p:nvPr/>
        </p:nvSpPr>
        <p:spPr>
          <a:xfrm>
            <a:off x="400057" y="1880460"/>
            <a:ext cx="2790719" cy="445938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Реакция родителей на «особенности ребенка» (дефект двигательный, эмоциональный, сенсорный, интеллектуальный)</a:t>
            </a:r>
          </a:p>
          <a:p>
            <a:pPr algn="ctr"/>
            <a:r>
              <a:rPr lang="ru-RU" sz="1600" dirty="0"/>
              <a:t>-уход в себя</a:t>
            </a:r>
          </a:p>
          <a:p>
            <a:pPr algn="ctr"/>
            <a:r>
              <a:rPr lang="ru-RU" sz="1600" dirty="0"/>
              <a:t>-поиск «нового лечения» (доверие к частным клиникам)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xmlns="" id="{7761B815-1DFC-5C2E-88EC-12DC7768BD9E}"/>
              </a:ext>
            </a:extLst>
          </p:cNvPr>
          <p:cNvSpPr/>
          <p:nvPr/>
        </p:nvSpPr>
        <p:spPr>
          <a:xfrm>
            <a:off x="5883443" y="1976892"/>
            <a:ext cx="2822609" cy="488913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Изменения в семье: </a:t>
            </a:r>
          </a:p>
          <a:p>
            <a:pPr marL="285750" indent="-285750" algn="ctr">
              <a:buFontTx/>
              <a:buChar char="-"/>
            </a:pPr>
            <a:r>
              <a:rPr lang="ru-RU" sz="1600" dirty="0"/>
              <a:t>«уход с работы, чтоб быть со своим ребенком»</a:t>
            </a:r>
          </a:p>
          <a:p>
            <a:pPr marL="285750" indent="-285750" algn="ctr">
              <a:buFontTx/>
              <a:buChar char="-"/>
            </a:pPr>
            <a:r>
              <a:rPr lang="ru-RU" sz="1600" dirty="0"/>
              <a:t>Узкий круг общения;</a:t>
            </a:r>
          </a:p>
          <a:p>
            <a:pPr marL="285750" indent="-285750" algn="ctr">
              <a:buFontTx/>
              <a:buChar char="-"/>
            </a:pPr>
            <a:r>
              <a:rPr lang="ru-RU" sz="1600" dirty="0"/>
              <a:t>Сотрудничество с разными фондами</a:t>
            </a:r>
          </a:p>
        </p:txBody>
      </p:sp>
    </p:spTree>
    <p:extLst>
      <p:ext uri="{BB962C8B-B14F-4D97-AF65-F5344CB8AC3E}">
        <p14:creationId xmlns:p14="http://schemas.microsoft.com/office/powerpoint/2010/main" val="83758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788359"/>
            <a:ext cx="4684496" cy="1767417"/>
          </a:xfrm>
        </p:spPr>
        <p:txBody>
          <a:bodyPr/>
          <a:lstStyle/>
          <a:p>
            <a:r>
              <a:rPr lang="ru-RU" b="1" i="1" dirty="0"/>
              <a:t>Принципы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2434167"/>
            <a:ext cx="3536683" cy="58017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)Открытость учреждения </a:t>
            </a:r>
            <a:r>
              <a:rPr lang="ru-RU" dirty="0"/>
              <a:t>для каждой </a:t>
            </a:r>
            <a:r>
              <a:rPr lang="ru-RU" dirty="0" smtClean="0"/>
              <a:t>семьи</a:t>
            </a:r>
          </a:p>
          <a:p>
            <a:pPr marL="0" indent="0">
              <a:buNone/>
            </a:pPr>
            <a:r>
              <a:rPr lang="ru-RU" dirty="0" smtClean="0"/>
              <a:t>Б)Доброжелательность</a:t>
            </a:r>
          </a:p>
          <a:p>
            <a:pPr marL="0" indent="0">
              <a:buNone/>
            </a:pPr>
            <a:r>
              <a:rPr lang="ru-RU" dirty="0" smtClean="0"/>
              <a:t>В) </a:t>
            </a:r>
            <a:r>
              <a:rPr lang="ru-RU" dirty="0"/>
              <a:t>П</a:t>
            </a:r>
            <a:r>
              <a:rPr lang="ru-RU" dirty="0" smtClean="0"/>
              <a:t>оддержка семьи</a:t>
            </a:r>
          </a:p>
          <a:p>
            <a:pPr marL="0" indent="0">
              <a:buNone/>
            </a:pPr>
            <a:r>
              <a:rPr lang="ru-RU" dirty="0" smtClean="0"/>
              <a:t>Г)Динамичность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1" y="1030312"/>
            <a:ext cx="3571875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0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12EB9-F674-B6A6-8A2E-BA9EFACF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Какой, какая….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C910EDE-BE1D-E031-46DF-784F648D5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63" r="9362" b="-3"/>
          <a:stretch/>
        </p:blipFill>
        <p:spPr>
          <a:xfrm>
            <a:off x="1876927" y="1732548"/>
            <a:ext cx="4699535" cy="71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246</Words>
  <Application>Microsoft Office PowerPoint</Application>
  <PresentationFormat>Произвольный</PresentationFormat>
  <Paragraphs>58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   Детям больше нужен пример для подражания, чем критика  (Ж. Жубер)    Статья 18 Закона Российской Федерации «Об образовании» объясняет, что сегодня признано ведущим семейное воспитание. В соответствии с этим законом первыми педагогами являются родители, в обязанности которых входит закладка основ нравственного, личностного, интеллектуального и физического развития маленького гражданина. В отрыве от семьи развитие этих навыков невозможно.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взаимодействия</vt:lpstr>
      <vt:lpstr>Какой, какая….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5</cp:revision>
  <dcterms:modified xsi:type="dcterms:W3CDTF">2024-11-07T08:16:43Z</dcterms:modified>
</cp:coreProperties>
</file>